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9" r:id="rId2"/>
    <p:sldId id="258" r:id="rId3"/>
    <p:sldId id="257" r:id="rId4"/>
    <p:sldId id="319" r:id="rId5"/>
    <p:sldId id="263" r:id="rId6"/>
    <p:sldId id="321" r:id="rId7"/>
    <p:sldId id="320" r:id="rId8"/>
    <p:sldId id="322" r:id="rId9"/>
    <p:sldId id="282" r:id="rId10"/>
    <p:sldId id="285" r:id="rId11"/>
    <p:sldId id="283" r:id="rId12"/>
    <p:sldId id="300" r:id="rId13"/>
    <p:sldId id="301" r:id="rId14"/>
    <p:sldId id="332" r:id="rId15"/>
    <p:sldId id="333" r:id="rId16"/>
    <p:sldId id="334" r:id="rId17"/>
    <p:sldId id="286" r:id="rId18"/>
    <p:sldId id="335" r:id="rId19"/>
    <p:sldId id="336" r:id="rId20"/>
    <p:sldId id="339" r:id="rId21"/>
    <p:sldId id="297" r:id="rId22"/>
    <p:sldId id="316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80" d="100"/>
          <a:sy n="80" d="100"/>
        </p:scale>
        <p:origin x="1550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2" descr="C:\Users\gabriel.silva\Desktop\Template-49CNS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395536" y="1212068"/>
            <a:ext cx="8233869" cy="2387600"/>
          </a:xfrm>
        </p:spPr>
        <p:txBody>
          <a:bodyPr anchor="ctr" anchorCtr="0">
            <a:normAutofit/>
          </a:bodyPr>
          <a:lstStyle/>
          <a:p>
            <a:r>
              <a:rPr lang="pt-BR" sz="2800" b="1" dirty="0"/>
              <a:t>Implantação e avaliação de um sistema descentralizado de tratamento de efluentes sanitários (TSE + TEVAP) com foco no saneamento rural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429000"/>
            <a:ext cx="6912768" cy="2088232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pt-BR" sz="1700" b="1" dirty="0"/>
              <a:t>Alex Eduardo Lopes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1600" dirty="0">
                <a:cs typeface="Times New Roman" panose="02020603050405020304" pitchFamily="18" charset="0"/>
              </a:rPr>
              <a:t>Engenheiro ambiental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1600" dirty="0">
                <a:cs typeface="Times New Roman" panose="02020603050405020304" pitchFamily="18" charset="0"/>
              </a:rPr>
              <a:t>Doutorando em Saneamento, Meio Ambiente e Recursos Hídricos (UFMG)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1600" dirty="0">
                <a:cs typeface="Times New Roman" panose="02020603050405020304" pitchFamily="18" charset="0"/>
              </a:rPr>
              <a:t>Mestre em Sustentabilidade e Tecnologia Ambiental (IFMG)</a:t>
            </a:r>
          </a:p>
          <a:p>
            <a:pPr marL="0" indent="0">
              <a:lnSpc>
                <a:spcPct val="90000"/>
              </a:lnSpc>
              <a:buNone/>
            </a:pPr>
            <a:endParaRPr lang="pt-BR" sz="1600" dirty="0"/>
          </a:p>
          <a:p>
            <a:pPr marL="0" indent="0" algn="l">
              <a:buNone/>
            </a:pPr>
            <a:r>
              <a:rPr lang="pt-BR" sz="1700" b="1" dirty="0" err="1"/>
              <a:t>Graziele</a:t>
            </a:r>
            <a:r>
              <a:rPr lang="pt-BR" sz="1700" b="1" dirty="0"/>
              <a:t> Wolff de Almeida Carvalho</a:t>
            </a:r>
          </a:p>
          <a:p>
            <a:pPr marL="0" indent="0">
              <a:buNone/>
            </a:pPr>
            <a:r>
              <a:rPr lang="pt-BR" sz="1600" dirty="0"/>
              <a:t>Engenheira sanitarista e ambiental </a:t>
            </a:r>
          </a:p>
          <a:p>
            <a:pPr marL="0" indent="0">
              <a:buNone/>
            </a:pPr>
            <a:r>
              <a:rPr lang="pt-BR" sz="1600" dirty="0"/>
              <a:t>Doutora em Ecologia Aplicada. Professora do Instituto Federal de Educação, Ciência e Tecnologia de Minas Gerais (IFMG)</a:t>
            </a:r>
          </a:p>
        </p:txBody>
      </p:sp>
      <p:pic>
        <p:nvPicPr>
          <p:cNvPr id="1032" name="Picture 8" descr="https://www.ifmg.edu.br/portal/comunicacao/bam2.jpg">
            <a:extLst>
              <a:ext uri="{FF2B5EF4-FFF2-40B4-BE49-F238E27FC236}">
                <a16:creationId xmlns:a16="http://schemas.microsoft.com/office/drawing/2014/main" id="{12BCCD5F-5AA7-4814-956F-B737BE5EE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7214"/>
            <a:ext cx="1966685" cy="5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AAC216AD-FCEF-4438-B0A4-A62889EEF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989" y="904261"/>
            <a:ext cx="8568952" cy="554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2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Construção do tanque: alvenaria em </a:t>
            </a:r>
            <a:r>
              <a:rPr lang="pt-BR" sz="22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ferrocimento</a:t>
            </a:r>
            <a:r>
              <a:rPr lang="pt-BR" sz="2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impermeabilizado;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Base: Duto de pneus para distribuição dos líquidos;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Primeira camada: Brita nº 3 (50 cm);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Segunda camada: Areia fina (10 cm);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Terceira camada: Solo (70 cm);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Plantio de 6 bananeiras (</a:t>
            </a:r>
            <a:r>
              <a:rPr lang="pt-BR" sz="2200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Musa sp</a:t>
            </a:r>
            <a:r>
              <a:rPr lang="pt-BR" sz="2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.) da cultivar Prata;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Efluentes da cozinha foram direcionadas ao TEVAP;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Prevenção contra extravasamento: sumidouro.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2200" dirty="0">
              <a:latin typeface="+mj-lt"/>
            </a:endParaRPr>
          </a:p>
          <a:p>
            <a:pPr lvl="7">
              <a:buFont typeface="Wingdings" panose="05000000000000000000" pitchFamily="2" charset="2"/>
              <a:buChar char="ü"/>
            </a:pPr>
            <a:endParaRPr lang="pt-BR" sz="22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22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2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200" dirty="0">
              <a:latin typeface="+mj-lt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DAB635A-F383-4CA3-80A6-1EAD2CB7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</p:spPr>
        <p:txBody>
          <a:bodyPr/>
          <a:lstStyle/>
          <a:p>
            <a:fld id="{7ABB483A-07F3-4AC4-B578-082294D8B9B3}" type="slidenum">
              <a:rPr lang="pt-BR" smtClean="0"/>
              <a:t>10</a:t>
            </a:fld>
            <a:endParaRPr lang="pt-BR" dirty="0"/>
          </a:p>
        </p:txBody>
      </p:sp>
      <p:pic>
        <p:nvPicPr>
          <p:cNvPr id="4" name="Picture 8" descr="https://www.ifmg.edu.br/portal/comunicacao/bam2.jpg">
            <a:extLst>
              <a:ext uri="{FF2B5EF4-FFF2-40B4-BE49-F238E27FC236}">
                <a16:creationId xmlns:a16="http://schemas.microsoft.com/office/drawing/2014/main" id="{79CFD207-2524-44EF-8470-B47691B3E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7214"/>
            <a:ext cx="1966685" cy="5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682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AAC216AD-FCEF-4438-B0A4-A62889EEF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6875"/>
            <a:ext cx="8568952" cy="48245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200" dirty="0">
              <a:latin typeface="+mj-lt"/>
            </a:endParaRPr>
          </a:p>
          <a:p>
            <a:pPr marL="0" indent="0" algn="just">
              <a:buNone/>
            </a:pPr>
            <a:r>
              <a:rPr lang="pt-BR" sz="2200" b="1" u="sng" dirty="0">
                <a:latin typeface="+mj-lt"/>
                <a:cs typeface="Times New Roman" panose="02020603050405020304" pitchFamily="18" charset="0"/>
              </a:rPr>
              <a:t>Construção do sistema de tratamento</a:t>
            </a:r>
          </a:p>
          <a:p>
            <a:pPr marL="0" indent="0" algn="just">
              <a:buNone/>
            </a:pPr>
            <a:endParaRPr lang="pt-BR" sz="22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16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4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400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DB4D385-448A-462E-BC3C-6A87BDAC6694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69" y="1196752"/>
            <a:ext cx="2694418" cy="23431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5A6CC5C-7785-4748-B61C-A5BD47928C6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185322"/>
            <a:ext cx="2664296" cy="235458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4C0EAC0-F794-43E6-80F4-651321ABD4E4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405" y="1173892"/>
            <a:ext cx="2835493" cy="236601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2FB2478-BDD7-45BA-9B65-EAB04FAB8BC2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3200" y="3507902"/>
            <a:ext cx="2332355" cy="269441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6C4901C-1C3D-49BC-8F83-7B2B6D46761F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9" y="3688933"/>
            <a:ext cx="2664296" cy="233235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6A0C4FF-D585-4AF6-942B-D888A7DB01AD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405" y="3643531"/>
            <a:ext cx="2835493" cy="2354897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34360AA-EE6A-4AD2-A253-D0ECD39A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483A-07F3-4AC4-B578-082294D8B9B3}" type="slidenum">
              <a:rPr lang="pt-BR" smtClean="0"/>
              <a:t>11</a:t>
            </a:fld>
            <a:endParaRPr lang="pt-BR" dirty="0"/>
          </a:p>
        </p:txBody>
      </p:sp>
      <p:pic>
        <p:nvPicPr>
          <p:cNvPr id="12" name="Picture 8" descr="https://www.ifmg.edu.br/portal/comunicacao/bam2.jpg">
            <a:extLst>
              <a:ext uri="{FF2B5EF4-FFF2-40B4-BE49-F238E27FC236}">
                <a16:creationId xmlns:a16="http://schemas.microsoft.com/office/drawing/2014/main" id="{37532B52-6D21-42AF-AA21-D930ADD3F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7214"/>
            <a:ext cx="1966685" cy="5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378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www.ifmg.edu.br/portal/comunicacao/bam2.jpg">
            <a:extLst>
              <a:ext uri="{FF2B5EF4-FFF2-40B4-BE49-F238E27FC236}">
                <a16:creationId xmlns:a16="http://schemas.microsoft.com/office/drawing/2014/main" id="{CF23CA56-6818-4DF4-9193-654D3F988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7214"/>
            <a:ext cx="1966685" cy="5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7F4F694-3582-4F7C-A3EC-21DEA113A00E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2694418" cy="234315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3E20CBC-F550-4007-AE9C-D23DB3EDE55E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883" y="620688"/>
            <a:ext cx="2694418" cy="234315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BB74627-C2AA-4627-A49A-BA6A8CF6ED79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673" y="620688"/>
            <a:ext cx="2694418" cy="234315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A41293A-6033-426D-A9E6-B6F14F63065D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212976"/>
            <a:ext cx="2694418" cy="233934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D95646E-C378-423B-9943-B6F1A58E1AB9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12422" y="3035437"/>
            <a:ext cx="2339340" cy="2694418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3D595BFC-74D5-46BE-8B09-25DB34B2CFD5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673" y="3212976"/>
            <a:ext cx="2694418" cy="2339340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5C2DFE2-1D88-4714-9934-DB4F037F8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483A-07F3-4AC4-B578-082294D8B9B3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3759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https://www.ifmg.edu.br/portal/comunicacao/bam2.jpg">
            <a:extLst>
              <a:ext uri="{FF2B5EF4-FFF2-40B4-BE49-F238E27FC236}">
                <a16:creationId xmlns:a16="http://schemas.microsoft.com/office/drawing/2014/main" id="{9B52FA48-C5EB-4EEC-B9DB-9D04FCB0B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7214"/>
            <a:ext cx="1966685" cy="5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193D581-AC7D-45F9-B4A6-E2C2BFB5DF4A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764704"/>
            <a:ext cx="2691983" cy="23431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AF0047E-FED2-4C2B-869B-14E2B995B4E4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764704"/>
            <a:ext cx="2691983" cy="23431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DF42351-BD92-4F71-AC37-257BC75651AB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764704"/>
            <a:ext cx="2691983" cy="23431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C273264-1417-4A37-BB6B-73248D92E593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02" y="3429000"/>
            <a:ext cx="2691983" cy="237626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F32675E-D2CB-44F1-AD2F-811F40F3D038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429000"/>
            <a:ext cx="2691983" cy="230425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F3EC79E-7F9E-4EB4-899D-7EEC8E97E041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5" y="3429000"/>
            <a:ext cx="2691983" cy="230425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AF7B28E-3F2A-4607-9132-68F33C716222}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7" y="764704"/>
            <a:ext cx="2691983" cy="2343150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A578909-A1A7-4BF4-82EC-57034586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483A-07F3-4AC4-B578-082294D8B9B3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1061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A037BAB-BA2A-4B08-AF47-8D3C5ABDE72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916832"/>
            <a:ext cx="2691983" cy="23431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A08F7D9-8160-4E4A-A75D-42D79776177C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916832"/>
            <a:ext cx="2691983" cy="23431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6D358AE-590E-4DB8-AA5C-D71102FC60ED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1916832"/>
            <a:ext cx="2691983" cy="2362200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7E1ECE3-D88F-40F2-AE97-63B8D344F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483A-07F3-4AC4-B578-082294D8B9B3}" type="slidenum">
              <a:rPr lang="pt-BR" smtClean="0"/>
              <a:t>14</a:t>
            </a:fld>
            <a:endParaRPr lang="pt-BR" dirty="0"/>
          </a:p>
        </p:txBody>
      </p:sp>
      <p:pic>
        <p:nvPicPr>
          <p:cNvPr id="7" name="Picture 8" descr="https://www.ifmg.edu.br/portal/comunicacao/bam2.jpg">
            <a:extLst>
              <a:ext uri="{FF2B5EF4-FFF2-40B4-BE49-F238E27FC236}">
                <a16:creationId xmlns:a16="http://schemas.microsoft.com/office/drawing/2014/main" id="{C345BCE5-64EE-493A-B6B3-1000BC181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7214"/>
            <a:ext cx="1966685" cy="5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22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AAC216AD-FCEF-4438-B0A4-A62889EEF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4949"/>
            <a:ext cx="8568952" cy="48245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r>
              <a:rPr lang="pt-BR" sz="2200" b="1" u="sng" dirty="0">
                <a:latin typeface="+mj-lt"/>
                <a:cs typeface="Times New Roman" panose="02020603050405020304" pitchFamily="18" charset="0"/>
              </a:rPr>
              <a:t>Representação gráfica</a:t>
            </a:r>
          </a:p>
          <a:p>
            <a:pPr marL="0" indent="0" algn="just">
              <a:buNone/>
            </a:pPr>
            <a:endParaRPr lang="pt-BR" sz="2200" dirty="0"/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1600" dirty="0">
              <a:latin typeface="Corbel" panose="020B0503020204020204" pitchFamily="34" charset="0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400" dirty="0"/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142BBA4-7CEE-4AE3-804A-6DB103AECFD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560840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26E5462-1B19-4153-8971-834A758C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483A-07F3-4AC4-B578-082294D8B9B3}" type="slidenum">
              <a:rPr lang="pt-BR" smtClean="0"/>
              <a:t>15</a:t>
            </a:fld>
            <a:endParaRPr lang="pt-BR" dirty="0"/>
          </a:p>
        </p:txBody>
      </p:sp>
      <p:pic>
        <p:nvPicPr>
          <p:cNvPr id="5" name="Picture 8" descr="https://www.ifmg.edu.br/portal/comunicacao/bam2.jpg">
            <a:extLst>
              <a:ext uri="{FF2B5EF4-FFF2-40B4-BE49-F238E27FC236}">
                <a16:creationId xmlns:a16="http://schemas.microsoft.com/office/drawing/2014/main" id="{2A331A1F-0407-4E39-A88A-F21483734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7214"/>
            <a:ext cx="1966685" cy="5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83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www.ifmg.edu.br/portal/comunicacao/bam2.jpg">
            <a:extLst>
              <a:ext uri="{FF2B5EF4-FFF2-40B4-BE49-F238E27FC236}">
                <a16:creationId xmlns:a16="http://schemas.microsoft.com/office/drawing/2014/main" id="{566128E1-2BEE-4E5E-ABC2-DCE719F68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7214"/>
            <a:ext cx="1966685" cy="5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7F797F0-C9DB-47E8-B284-6708D460896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992888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C9A9F8B-7DDD-4F78-B5AE-F6E59B3E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483A-07F3-4AC4-B578-082294D8B9B3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0778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https://www.ifmg.edu.br/portal/comunicacao/bam2.jpg">
            <a:extLst>
              <a:ext uri="{FF2B5EF4-FFF2-40B4-BE49-F238E27FC236}">
                <a16:creationId xmlns:a16="http://schemas.microsoft.com/office/drawing/2014/main" id="{07A18EE3-821F-4C87-9B61-B62A4EF60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7214"/>
            <a:ext cx="1966685" cy="5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6349B15-ED7B-4EF2-B06E-F548064C64F6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836712"/>
            <a:ext cx="2719112" cy="212598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B23FDC2-A35F-4FEA-AEBF-2274134EC5FB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648" y="836712"/>
            <a:ext cx="2715461" cy="212598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1D6ADB4-DEF9-47AA-8A61-86B7D9932135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094" y="836712"/>
            <a:ext cx="2719112" cy="212598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919D60B-1F71-4576-9F79-5B31DEA8BAE4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66" y="3485912"/>
            <a:ext cx="2719112" cy="212598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4B29170-6BC1-49DE-B24D-AD57AE6DFA53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213" y="3473423"/>
            <a:ext cx="2719112" cy="212598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A2F217E-B7BD-440F-B364-F314FB4A093E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094" y="3473423"/>
            <a:ext cx="2719112" cy="212598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681F8066-7F75-4B23-9A52-6A4A59417AE0}"/>
              </a:ext>
            </a:extLst>
          </p:cNvPr>
          <p:cNvSpPr txBox="1"/>
          <p:nvPr/>
        </p:nvSpPr>
        <p:spPr>
          <a:xfrm>
            <a:off x="1242440" y="2950204"/>
            <a:ext cx="792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Corbel" panose="020B0503020204020204" pitchFamily="34" charset="0"/>
              </a:rPr>
              <a:t>27/11/17</a:t>
            </a:r>
          </a:p>
          <a:p>
            <a:pPr algn="ctr"/>
            <a:r>
              <a:rPr lang="pt-BR" sz="1400" dirty="0">
                <a:latin typeface="Corbel" panose="020B0503020204020204" pitchFamily="34" charset="0"/>
              </a:rPr>
              <a:t>30 </a:t>
            </a:r>
            <a:r>
              <a:rPr lang="pt-BR" sz="1400" dirty="0" err="1">
                <a:latin typeface="Corbel" panose="020B0503020204020204" pitchFamily="34" charset="0"/>
              </a:rPr>
              <a:t>dap</a:t>
            </a:r>
            <a:r>
              <a:rPr lang="pt-BR" sz="1400" dirty="0">
                <a:latin typeface="Corbel" panose="020B0503020204020204" pitchFamily="34" charset="0"/>
              </a:rPr>
              <a:t> </a:t>
            </a:r>
          </a:p>
          <a:p>
            <a:endParaRPr lang="pt-BR" sz="1400" dirty="0">
              <a:latin typeface="Corbel" panose="020B0503020204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C54E805-D8B2-4AB0-AB11-138EF9FF8DCD}"/>
              </a:ext>
            </a:extLst>
          </p:cNvPr>
          <p:cNvSpPr txBox="1"/>
          <p:nvPr/>
        </p:nvSpPr>
        <p:spPr>
          <a:xfrm>
            <a:off x="4076334" y="296269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Corbel" panose="020B0503020204020204" pitchFamily="34" charset="0"/>
              </a:rPr>
              <a:t>28/12/17</a:t>
            </a:r>
          </a:p>
          <a:p>
            <a:pPr algn="ctr"/>
            <a:r>
              <a:rPr lang="pt-BR" sz="1400" dirty="0">
                <a:latin typeface="Corbel" panose="020B0503020204020204" pitchFamily="34" charset="0"/>
              </a:rPr>
              <a:t>60 </a:t>
            </a:r>
            <a:r>
              <a:rPr lang="pt-BR" sz="1400" dirty="0" err="1">
                <a:latin typeface="Corbel" panose="020B0503020204020204" pitchFamily="34" charset="0"/>
              </a:rPr>
              <a:t>dap</a:t>
            </a:r>
            <a:endParaRPr lang="pt-BR" sz="1400" dirty="0">
              <a:latin typeface="Corbel" panose="020B0503020204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FDA9298-B690-4AA2-A58D-7B77B5B2DB11}"/>
              </a:ext>
            </a:extLst>
          </p:cNvPr>
          <p:cNvSpPr txBox="1"/>
          <p:nvPr/>
        </p:nvSpPr>
        <p:spPr>
          <a:xfrm>
            <a:off x="6910228" y="2950203"/>
            <a:ext cx="88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Corbel" panose="020B0503020204020204" pitchFamily="34" charset="0"/>
              </a:rPr>
              <a:t>29/01/18</a:t>
            </a:r>
          </a:p>
          <a:p>
            <a:pPr algn="ctr"/>
            <a:r>
              <a:rPr lang="pt-BR" sz="1400" dirty="0">
                <a:latin typeface="Corbel" panose="020B0503020204020204" pitchFamily="34" charset="0"/>
              </a:rPr>
              <a:t>90 </a:t>
            </a:r>
            <a:r>
              <a:rPr lang="pt-BR" sz="1400" dirty="0" err="1">
                <a:latin typeface="Corbel" panose="020B0503020204020204" pitchFamily="34" charset="0"/>
              </a:rPr>
              <a:t>dap</a:t>
            </a:r>
            <a:endParaRPr lang="pt-BR" sz="1400" dirty="0">
              <a:latin typeface="Corbel" panose="020B0503020204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A2EE05C-3076-44B2-907C-E404E22047A2}"/>
              </a:ext>
            </a:extLst>
          </p:cNvPr>
          <p:cNvSpPr txBox="1"/>
          <p:nvPr/>
        </p:nvSpPr>
        <p:spPr>
          <a:xfrm>
            <a:off x="1184939" y="5582717"/>
            <a:ext cx="88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Corbel" panose="020B0503020204020204" pitchFamily="34" charset="0"/>
              </a:rPr>
              <a:t>26/02/18</a:t>
            </a:r>
          </a:p>
          <a:p>
            <a:pPr algn="ctr"/>
            <a:r>
              <a:rPr lang="pt-BR" sz="1400" dirty="0">
                <a:latin typeface="Corbel" panose="020B0503020204020204" pitchFamily="34" charset="0"/>
              </a:rPr>
              <a:t>120 </a:t>
            </a:r>
            <a:r>
              <a:rPr lang="pt-BR" sz="1400" dirty="0" err="1">
                <a:latin typeface="Corbel" panose="020B0503020204020204" pitchFamily="34" charset="0"/>
              </a:rPr>
              <a:t>dap</a:t>
            </a:r>
            <a:endParaRPr lang="pt-BR" sz="1400" dirty="0">
              <a:latin typeface="Corbel" panose="020B0503020204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6031F42-4E97-40FB-BCEC-99813AD5551C}"/>
              </a:ext>
            </a:extLst>
          </p:cNvPr>
          <p:cNvSpPr txBox="1"/>
          <p:nvPr/>
        </p:nvSpPr>
        <p:spPr>
          <a:xfrm>
            <a:off x="3904051" y="5582717"/>
            <a:ext cx="88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Corbel" panose="020B0503020204020204" pitchFamily="34" charset="0"/>
              </a:rPr>
              <a:t>28/03/18</a:t>
            </a:r>
          </a:p>
          <a:p>
            <a:pPr algn="ctr"/>
            <a:r>
              <a:rPr lang="pt-BR" sz="1400" dirty="0">
                <a:latin typeface="Corbel" panose="020B0503020204020204" pitchFamily="34" charset="0"/>
              </a:rPr>
              <a:t>150 </a:t>
            </a:r>
            <a:r>
              <a:rPr lang="pt-BR" sz="1400" dirty="0" err="1">
                <a:latin typeface="Corbel" panose="020B0503020204020204" pitchFamily="34" charset="0"/>
              </a:rPr>
              <a:t>dap</a:t>
            </a:r>
            <a:endParaRPr lang="pt-BR" sz="1400" dirty="0">
              <a:latin typeface="Corbel" panose="020B0503020204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4C5C7DC-D08F-4F37-AB16-54806B39A1C4}"/>
              </a:ext>
            </a:extLst>
          </p:cNvPr>
          <p:cNvSpPr txBox="1"/>
          <p:nvPr/>
        </p:nvSpPr>
        <p:spPr>
          <a:xfrm>
            <a:off x="6846180" y="5586914"/>
            <a:ext cx="88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Corbel" panose="020B0503020204020204" pitchFamily="34" charset="0"/>
              </a:rPr>
              <a:t>28/04/18</a:t>
            </a:r>
          </a:p>
          <a:p>
            <a:pPr algn="ctr"/>
            <a:r>
              <a:rPr lang="pt-BR" sz="1400" dirty="0">
                <a:latin typeface="Corbel" panose="020B0503020204020204" pitchFamily="34" charset="0"/>
              </a:rPr>
              <a:t>180 </a:t>
            </a:r>
            <a:r>
              <a:rPr lang="pt-BR" sz="1400" dirty="0" err="1">
                <a:latin typeface="Corbel" panose="020B0503020204020204" pitchFamily="34" charset="0"/>
              </a:rPr>
              <a:t>dap</a:t>
            </a:r>
            <a:endParaRPr lang="pt-BR" sz="1400" dirty="0">
              <a:latin typeface="Corbel" panose="020B0503020204020204" pitchFamily="34" charset="0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F379298-36F6-4289-B4CB-A4E13E1A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483A-07F3-4AC4-B578-082294D8B9B3}" type="slidenum">
              <a:rPr lang="pt-BR" smtClean="0"/>
              <a:t>17</a:t>
            </a:fld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46A6B71-3C7D-4FBB-A6B4-4D1803EBDDEE}"/>
              </a:ext>
            </a:extLst>
          </p:cNvPr>
          <p:cNvSpPr/>
          <p:nvPr/>
        </p:nvSpPr>
        <p:spPr>
          <a:xfrm>
            <a:off x="228086" y="313492"/>
            <a:ext cx="41184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Desenvolvimento</a:t>
            </a:r>
            <a:r>
              <a:rPr lang="pt-BR" sz="22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das bananeiras</a:t>
            </a:r>
          </a:p>
        </p:txBody>
      </p:sp>
    </p:spTree>
    <p:extLst>
      <p:ext uri="{BB962C8B-B14F-4D97-AF65-F5344CB8AC3E}">
        <p14:creationId xmlns:p14="http://schemas.microsoft.com/office/powerpoint/2010/main" val="2596788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AAC216AD-FCEF-4438-B0A4-A62889EEF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332656"/>
            <a:ext cx="3456384" cy="5040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200" b="1" dirty="0">
                <a:latin typeface="+mj-lt"/>
              </a:rPr>
              <a:t>RESSULTADOS / DISCUSSÃO</a:t>
            </a: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3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400" dirty="0">
              <a:latin typeface="+mj-lt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4EF710F-7FE9-43A3-8D00-9D6C1109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483A-07F3-4AC4-B578-082294D8B9B3}" type="slidenum">
              <a:rPr lang="pt-BR" smtClean="0"/>
              <a:t>18</a:t>
            </a:fld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BA5BA9E-2E89-4D84-BEF9-F5BDB872E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82" y="1820835"/>
            <a:ext cx="4425774" cy="362438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B86E78D-C51D-45E3-9BDE-6AC43729C66E}"/>
              </a:ext>
            </a:extLst>
          </p:cNvPr>
          <p:cNvSpPr txBox="1"/>
          <p:nvPr/>
        </p:nvSpPr>
        <p:spPr>
          <a:xfrm>
            <a:off x="228806" y="1420725"/>
            <a:ext cx="4425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Tabela 1 – Valores médios dos parâmetros avaliados e as eficiências de remoção (%) no sistema de tratamento de esgotos</a:t>
            </a:r>
            <a:endParaRPr lang="pt-BR" sz="10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3626D094-8CCD-4AF1-A9C2-551A4051405A}"/>
              </a:ext>
            </a:extLst>
          </p:cNvPr>
          <p:cNvSpPr txBox="1">
            <a:spLocks/>
          </p:cNvSpPr>
          <p:nvPr/>
        </p:nvSpPr>
        <p:spPr>
          <a:xfrm>
            <a:off x="4712912" y="1311300"/>
            <a:ext cx="3999162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pt-BR" sz="2200" dirty="0">
              <a:latin typeface="+mj-lt"/>
              <a:cs typeface="Times New Roman" panose="02020603050405020304" pitchFamily="18" charset="0"/>
            </a:endParaRP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>
                <a:latin typeface="+mj-lt"/>
                <a:cs typeface="Times New Roman" panose="02020603050405020304" pitchFamily="18" charset="0"/>
              </a:rPr>
              <a:t>TSE: baixa eficiência média de remoção (</a:t>
            </a:r>
            <a:r>
              <a:rPr lang="pt-BR" sz="2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&lt;50%</a:t>
            </a:r>
            <a:r>
              <a:rPr lang="pt-BR" sz="2200" dirty="0">
                <a:latin typeface="+mj-lt"/>
                <a:cs typeface="Times New Roman" panose="02020603050405020304" pitchFamily="18" charset="0"/>
              </a:rPr>
              <a:t>).</a:t>
            </a: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200" dirty="0">
              <a:latin typeface="+mj-lt"/>
              <a:cs typeface="Times New Roman" panose="02020603050405020304" pitchFamily="18" charset="0"/>
            </a:endParaRP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latin typeface="+mj-lt"/>
              </a:rPr>
              <a:t>Sistema combinado (TSE + TEVAP): eficiência média acima de </a:t>
            </a:r>
            <a:r>
              <a:rPr lang="pt-BR" sz="2000" dirty="0">
                <a:solidFill>
                  <a:srgbClr val="FFC000"/>
                </a:solidFill>
                <a:latin typeface="+mj-lt"/>
              </a:rPr>
              <a:t>70%</a:t>
            </a:r>
            <a:r>
              <a:rPr lang="pt-BR" sz="2000" dirty="0">
                <a:latin typeface="+mj-lt"/>
              </a:rPr>
              <a:t>, </a:t>
            </a:r>
            <a:r>
              <a:rPr lang="pt-BR" sz="2000" b="1" dirty="0">
                <a:latin typeface="+mj-lt"/>
              </a:rPr>
              <a:t>exceto N-NH</a:t>
            </a:r>
            <a:r>
              <a:rPr lang="pt-BR" sz="2000" b="1" baseline="-25000" dirty="0">
                <a:latin typeface="+mj-lt"/>
              </a:rPr>
              <a:t>3</a:t>
            </a:r>
            <a:r>
              <a:rPr lang="pt-BR" sz="2000" dirty="0">
                <a:latin typeface="+mj-lt"/>
              </a:rPr>
              <a:t>.</a:t>
            </a: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1200" dirty="0">
              <a:latin typeface="+mj-lt"/>
              <a:cs typeface="Times New Roman" panose="02020603050405020304" pitchFamily="18" charset="0"/>
            </a:endParaRP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latin typeface="+mj-lt"/>
              </a:rPr>
              <a:t>Alternativa para volatizar o N-NH</a:t>
            </a:r>
            <a:r>
              <a:rPr lang="pt-BR" sz="2000" baseline="-25000" dirty="0">
                <a:latin typeface="+mj-lt"/>
              </a:rPr>
              <a:t>3</a:t>
            </a:r>
            <a:r>
              <a:rPr lang="pt-BR" sz="2000" dirty="0">
                <a:latin typeface="+mj-lt"/>
              </a:rPr>
              <a:t>: aumento de pH para próximo de 9 </a:t>
            </a:r>
            <a:r>
              <a:rPr lang="pt-BR" sz="1000" dirty="0">
                <a:latin typeface="+mj-lt"/>
              </a:rPr>
              <a:t>(Naval e Couto, 2005)</a:t>
            </a:r>
            <a:r>
              <a:rPr lang="pt-BR" sz="2000" dirty="0">
                <a:latin typeface="+mj-lt"/>
              </a:rPr>
              <a:t>.</a:t>
            </a: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000" dirty="0">
              <a:latin typeface="+mj-lt"/>
            </a:endParaRPr>
          </a:p>
          <a:p>
            <a:pPr marL="0" lvl="1" indent="0" algn="just">
              <a:spcAft>
                <a:spcPts val="600"/>
              </a:spcAft>
              <a:buFont typeface="Arial" panose="020B0604020202020204" pitchFamily="34" charset="0"/>
              <a:buNone/>
            </a:pPr>
            <a:endParaRPr lang="pt-BR" sz="2200" dirty="0">
              <a:latin typeface="+mj-lt"/>
              <a:cs typeface="Times New Roman" panose="02020603050405020304" pitchFamily="18" charset="0"/>
            </a:endParaRPr>
          </a:p>
          <a:p>
            <a:pPr marL="0" lvl="1" indent="0" algn="just">
              <a:spcAft>
                <a:spcPts val="600"/>
              </a:spcAft>
              <a:buFont typeface="Arial" panose="020B0604020202020204" pitchFamily="34" charset="0"/>
              <a:buNone/>
            </a:pPr>
            <a:endParaRPr lang="pt-BR" sz="2200" dirty="0">
              <a:latin typeface="+mj-lt"/>
              <a:cs typeface="Times New Roman" panose="02020603050405020304" pitchFamily="18" charset="0"/>
            </a:endParaRPr>
          </a:p>
          <a:p>
            <a:pPr marL="0" lvl="1" indent="0" algn="just">
              <a:spcAft>
                <a:spcPts val="600"/>
              </a:spcAft>
              <a:buFont typeface="Arial" panose="020B0604020202020204" pitchFamily="34" charset="0"/>
              <a:buNone/>
            </a:pPr>
            <a:endParaRPr lang="pt-BR" sz="2200" dirty="0">
              <a:latin typeface="+mj-lt"/>
              <a:cs typeface="Times New Roman" panose="02020603050405020304" pitchFamily="18" charset="0"/>
            </a:endParaRPr>
          </a:p>
          <a:p>
            <a:pPr marL="0" lvl="1" indent="0" algn="just">
              <a:spcAft>
                <a:spcPts val="600"/>
              </a:spcAft>
              <a:buFont typeface="Arial" panose="020B0604020202020204" pitchFamily="34" charset="0"/>
              <a:buNone/>
            </a:pPr>
            <a:endParaRPr lang="pt-BR" sz="2200" dirty="0">
              <a:latin typeface="+mj-lt"/>
              <a:cs typeface="Times New Roman" panose="02020603050405020304" pitchFamily="18" charset="0"/>
            </a:endParaRPr>
          </a:p>
          <a:p>
            <a:pPr marL="0" lvl="1" indent="0" algn="just">
              <a:spcAft>
                <a:spcPts val="600"/>
              </a:spcAft>
              <a:buFont typeface="Arial" panose="020B0604020202020204" pitchFamily="34" charset="0"/>
              <a:buNone/>
            </a:pPr>
            <a:endParaRPr lang="pt-BR" sz="2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AE5F2DB-BDC7-4C6C-B460-1362D0381FB6}"/>
              </a:ext>
            </a:extLst>
          </p:cNvPr>
          <p:cNvSpPr/>
          <p:nvPr/>
        </p:nvSpPr>
        <p:spPr>
          <a:xfrm>
            <a:off x="1900796" y="2368324"/>
            <a:ext cx="294940" cy="15632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95120F1-8404-4D88-BB07-34D3A60A4FDB}"/>
              </a:ext>
            </a:extLst>
          </p:cNvPr>
          <p:cNvSpPr/>
          <p:nvPr/>
        </p:nvSpPr>
        <p:spPr>
          <a:xfrm>
            <a:off x="3119140" y="2368324"/>
            <a:ext cx="294940" cy="15632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DA40489-DDD8-4843-B592-EF02D86642DF}"/>
              </a:ext>
            </a:extLst>
          </p:cNvPr>
          <p:cNvSpPr/>
          <p:nvPr/>
        </p:nvSpPr>
        <p:spPr>
          <a:xfrm>
            <a:off x="4253975" y="2368324"/>
            <a:ext cx="294940" cy="15632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4BEC4DE-0948-4B12-B3AC-D622EB9585E6}"/>
              </a:ext>
            </a:extLst>
          </p:cNvPr>
          <p:cNvSpPr/>
          <p:nvPr/>
        </p:nvSpPr>
        <p:spPr>
          <a:xfrm>
            <a:off x="3110898" y="3554868"/>
            <a:ext cx="294940" cy="15632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5DC7C33-E3B3-46EC-9957-5EB0862E0BEC}"/>
              </a:ext>
            </a:extLst>
          </p:cNvPr>
          <p:cNvSpPr/>
          <p:nvPr/>
        </p:nvSpPr>
        <p:spPr>
          <a:xfrm>
            <a:off x="1907146" y="4874494"/>
            <a:ext cx="294940" cy="15632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946D01F-47A3-4BD9-8740-1C86C26C4FA8}"/>
              </a:ext>
            </a:extLst>
          </p:cNvPr>
          <p:cNvSpPr/>
          <p:nvPr/>
        </p:nvSpPr>
        <p:spPr>
          <a:xfrm>
            <a:off x="3113646" y="4876574"/>
            <a:ext cx="294940" cy="15632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EDD5679-0FE8-4E29-AB05-6C3F8503F1BC}"/>
              </a:ext>
            </a:extLst>
          </p:cNvPr>
          <p:cNvSpPr/>
          <p:nvPr/>
        </p:nvSpPr>
        <p:spPr>
          <a:xfrm>
            <a:off x="1894446" y="2740092"/>
            <a:ext cx="294940" cy="156322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000"/>
              </a:solidFill>
              <a:highlight>
                <a:srgbClr val="FFFF00"/>
              </a:highlight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BB3B661-A082-409C-81D0-FC3A3EEE3816}"/>
              </a:ext>
            </a:extLst>
          </p:cNvPr>
          <p:cNvSpPr/>
          <p:nvPr/>
        </p:nvSpPr>
        <p:spPr>
          <a:xfrm>
            <a:off x="1926196" y="3555774"/>
            <a:ext cx="294940" cy="15632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650B563-37AC-47EC-8CCB-4C9B6F88A886}"/>
              </a:ext>
            </a:extLst>
          </p:cNvPr>
          <p:cNvSpPr/>
          <p:nvPr/>
        </p:nvSpPr>
        <p:spPr>
          <a:xfrm>
            <a:off x="3094596" y="2752792"/>
            <a:ext cx="294940" cy="156322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000"/>
              </a:solidFill>
              <a:highlight>
                <a:srgbClr val="FFFF00"/>
              </a:highlight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37C9B11-8D9A-4E7E-A06D-E00BF7194616}"/>
              </a:ext>
            </a:extLst>
          </p:cNvPr>
          <p:cNvSpPr/>
          <p:nvPr/>
        </p:nvSpPr>
        <p:spPr>
          <a:xfrm>
            <a:off x="4256646" y="2746442"/>
            <a:ext cx="294940" cy="156322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000"/>
              </a:solidFill>
              <a:highlight>
                <a:srgbClr val="FFFF00"/>
              </a:highlight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05D42F4-A7E4-459D-8F3E-842E187AC883}"/>
              </a:ext>
            </a:extLst>
          </p:cNvPr>
          <p:cNvSpPr/>
          <p:nvPr/>
        </p:nvSpPr>
        <p:spPr>
          <a:xfrm>
            <a:off x="1907146" y="3940242"/>
            <a:ext cx="294940" cy="156322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000"/>
              </a:solidFill>
              <a:highlight>
                <a:srgbClr val="FFFF00"/>
              </a:highlight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546D3DB-64B1-445E-BFF5-F4AB36A6D064}"/>
              </a:ext>
            </a:extLst>
          </p:cNvPr>
          <p:cNvSpPr/>
          <p:nvPr/>
        </p:nvSpPr>
        <p:spPr>
          <a:xfrm>
            <a:off x="3113646" y="3933892"/>
            <a:ext cx="294940" cy="156322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000"/>
              </a:solidFill>
              <a:highlight>
                <a:srgbClr val="FFFF00"/>
              </a:highlight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1E8FB7C0-B75B-417C-9322-891C81846D7F}"/>
              </a:ext>
            </a:extLst>
          </p:cNvPr>
          <p:cNvSpPr/>
          <p:nvPr/>
        </p:nvSpPr>
        <p:spPr>
          <a:xfrm>
            <a:off x="1919846" y="5254692"/>
            <a:ext cx="294940" cy="156322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000"/>
              </a:solidFill>
              <a:highlight>
                <a:srgbClr val="FFFF00"/>
              </a:highlight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644ECC1-4C3D-4BE1-B1A3-0F6C850B8227}"/>
              </a:ext>
            </a:extLst>
          </p:cNvPr>
          <p:cNvSpPr/>
          <p:nvPr/>
        </p:nvSpPr>
        <p:spPr>
          <a:xfrm>
            <a:off x="3113646" y="5241992"/>
            <a:ext cx="294940" cy="1563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C000"/>
              </a:solidFill>
              <a:highlight>
                <a:srgbClr val="FFFF00"/>
              </a:highlight>
            </a:endParaRPr>
          </a:p>
        </p:txBody>
      </p:sp>
      <p:pic>
        <p:nvPicPr>
          <p:cNvPr id="22" name="Picture 8" descr="https://www.ifmg.edu.br/portal/comunicacao/bam2.jpg">
            <a:extLst>
              <a:ext uri="{FF2B5EF4-FFF2-40B4-BE49-F238E27FC236}">
                <a16:creationId xmlns:a16="http://schemas.microsoft.com/office/drawing/2014/main" id="{DDEE2F1E-957C-42CD-9EB2-567BF38A1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7214"/>
            <a:ext cx="1966685" cy="5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100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AAC216AD-FCEF-4438-B0A4-A62889EEF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360" y="233636"/>
            <a:ext cx="4598168" cy="9254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200" dirty="0">
              <a:latin typeface="+mj-lt"/>
            </a:endParaRPr>
          </a:p>
          <a:p>
            <a:pPr marL="0" indent="0" algn="just">
              <a:buNone/>
            </a:pPr>
            <a:r>
              <a:rPr lang="pt-BR" sz="2200" b="1" u="sng" dirty="0">
                <a:latin typeface="+mj-lt"/>
                <a:cs typeface="Times New Roman" panose="02020603050405020304" pitchFamily="18" charset="0"/>
              </a:rPr>
              <a:t>Recomendações:</a:t>
            </a:r>
          </a:p>
          <a:p>
            <a:pPr marL="0" indent="0" algn="just">
              <a:buNone/>
            </a:pPr>
            <a:endParaRPr lang="pt-BR" sz="2200" b="1" u="sng" dirty="0">
              <a:latin typeface="+mj-lt"/>
            </a:endParaRPr>
          </a:p>
          <a:p>
            <a:pPr marL="0" indent="0" algn="just">
              <a:buNone/>
            </a:pPr>
            <a:endParaRPr lang="pt-BR" sz="2200" dirty="0">
              <a:latin typeface="+mj-lt"/>
            </a:endParaRPr>
          </a:p>
          <a:p>
            <a:pPr marL="0" lvl="1" indent="0" algn="just">
              <a:spcAft>
                <a:spcPts val="600"/>
              </a:spcAft>
              <a:buNone/>
            </a:pPr>
            <a:endParaRPr lang="pt-BR" sz="2300" dirty="0">
              <a:latin typeface="+mj-lt"/>
            </a:endParaRPr>
          </a:p>
          <a:p>
            <a:pPr marL="0" lvl="1" indent="0" algn="just">
              <a:spcAft>
                <a:spcPts val="600"/>
              </a:spcAft>
              <a:buNone/>
            </a:pPr>
            <a:endParaRPr lang="pt-BR" sz="2300" dirty="0">
              <a:latin typeface="+mj-lt"/>
            </a:endParaRPr>
          </a:p>
          <a:p>
            <a:pPr marL="0" lvl="1" indent="0" algn="just">
              <a:spcAft>
                <a:spcPts val="600"/>
              </a:spcAft>
              <a:buNone/>
            </a:pPr>
            <a:endParaRPr lang="pt-BR" sz="2300" dirty="0">
              <a:latin typeface="+mj-lt"/>
            </a:endParaRP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3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3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3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4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16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4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400" dirty="0">
              <a:latin typeface="+mj-lt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4841762-6E22-4DD9-875F-ED729719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483A-07F3-4AC4-B578-082294D8B9B3}" type="slidenum">
              <a:rPr lang="pt-BR" smtClean="0"/>
              <a:t>19</a:t>
            </a:fld>
            <a:endParaRPr lang="pt-BR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D10ECA9-DFF5-45A6-B718-F66F55550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166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88EC5782-4C73-46CA-B6B8-9B62C5246A5F}"/>
              </a:ext>
            </a:extLst>
          </p:cNvPr>
          <p:cNvSpPr txBox="1">
            <a:spLocks/>
          </p:cNvSpPr>
          <p:nvPr/>
        </p:nvSpPr>
        <p:spPr>
          <a:xfrm>
            <a:off x="273989" y="754048"/>
            <a:ext cx="8568952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endParaRPr lang="pt-BR" sz="20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Os lodos digeridos no TSE devem ser removidos em intervalos regulares;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Recomenda-se que essa remoção seja feita por caminhão limpa-fossa;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Os resíduos devem ser eliminados em leitos de secagem ou em </a:t>
            </a:r>
            <a:r>
              <a:rPr lang="pt-BR" sz="20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ETEs</a:t>
            </a:r>
            <a:r>
              <a:rPr lang="pt-BR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 manejo das bananeiras no TEVAP é importante para que o sistema funcione de maneira adequada;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Tratos culturais devem ser realizados sempre que necessários;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Recomenda-se manter uma baixa densidade de bananeiras sobre o TEVAP;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Os frutos podem ser consumidos pelos moradores;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Não é recomendável o cultivo de hortaliças ou raízes para o consumo;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Sugere-se que materiais de reuso sejam adotados (pneus, resíduos de construção, telhas, tijolos, </a:t>
            </a:r>
            <a:r>
              <a:rPr lang="pt-BR" sz="2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etc</a:t>
            </a:r>
            <a:r>
              <a:rPr lang="pt-BR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), a fim de reduzir os custos;</a:t>
            </a:r>
            <a:endParaRPr lang="pt-BR" sz="2000" b="1" dirty="0">
              <a:latin typeface="+mj-lt"/>
            </a:endParaRPr>
          </a:p>
          <a:p>
            <a:pPr marL="0" lvl="1" indent="0" algn="just">
              <a:spcAft>
                <a:spcPts val="600"/>
              </a:spcAft>
              <a:buFont typeface="Wingdings 3" charset="2"/>
              <a:buNone/>
            </a:pPr>
            <a:endParaRPr lang="pt-BR" sz="2000" dirty="0">
              <a:latin typeface="+mj-lt"/>
            </a:endParaRPr>
          </a:p>
        </p:txBody>
      </p:sp>
      <p:pic>
        <p:nvPicPr>
          <p:cNvPr id="7" name="Picture 8" descr="https://www.ifmg.edu.br/portal/comunicacao/bam2.jpg">
            <a:extLst>
              <a:ext uri="{FF2B5EF4-FFF2-40B4-BE49-F238E27FC236}">
                <a16:creationId xmlns:a16="http://schemas.microsoft.com/office/drawing/2014/main" id="{12906F6B-0D2B-4CCA-8515-FFA7E7B72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7214"/>
            <a:ext cx="1966685" cy="5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3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AAC216AD-FCEF-4438-B0A4-A62889EEF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332656"/>
            <a:ext cx="8568952" cy="48245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200" b="1" dirty="0">
                <a:latin typeface="+mj-lt"/>
              </a:rPr>
              <a:t>INTRODUÇÃO</a:t>
            </a:r>
          </a:p>
          <a:p>
            <a:pPr marL="0" indent="0" algn="just">
              <a:buNone/>
            </a:pPr>
            <a:endParaRPr lang="pt-BR" sz="2200" dirty="0">
              <a:latin typeface="+mj-lt"/>
            </a:endParaRPr>
          </a:p>
          <a:p>
            <a:pPr marL="342900" lvl="1" indent="-34290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>
                <a:latin typeface="+mj-lt"/>
              </a:rPr>
              <a:t>O acesso aos serviços de esgotamento sanitário e tratamento dos esgotos ainda é precário em diversas partes do Brasil.</a:t>
            </a: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200" dirty="0">
              <a:latin typeface="+mj-lt"/>
            </a:endParaRPr>
          </a:p>
          <a:p>
            <a:pPr marL="342900" lvl="1" indent="-34290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>
                <a:latin typeface="+mj-lt"/>
              </a:rPr>
              <a:t>As regiões periféricas aos centros urbanos e as áreas rurais são as localidades mais negligenciadas.</a:t>
            </a: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2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200" dirty="0">
              <a:latin typeface="+mj-lt"/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0C160B6-F69D-4F94-8A33-21329DF5770B}"/>
              </a:ext>
            </a:extLst>
          </p:cNvPr>
          <p:cNvGrpSpPr/>
          <p:nvPr/>
        </p:nvGrpSpPr>
        <p:grpSpPr>
          <a:xfrm>
            <a:off x="656560" y="3429000"/>
            <a:ext cx="7502912" cy="1944216"/>
            <a:chOff x="440546" y="3745598"/>
            <a:chExt cx="7447394" cy="1627618"/>
          </a:xfrm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CDFC0EEF-E1D8-408A-8EA0-942DA1D7A506}"/>
                </a:ext>
              </a:extLst>
            </p:cNvPr>
            <p:cNvSpPr/>
            <p:nvPr/>
          </p:nvSpPr>
          <p:spPr>
            <a:xfrm>
              <a:off x="440546" y="4797152"/>
              <a:ext cx="2304256" cy="576064"/>
            </a:xfrm>
            <a:prstGeom prst="roundRect">
              <a:avLst/>
            </a:prstGeom>
            <a:solidFill>
              <a:srgbClr val="92D05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tx1"/>
                  </a:solidFill>
                  <a:latin typeface="+mj-lt"/>
                </a:rPr>
                <a:t>Queda da Qualidade de Vida</a:t>
              </a:r>
            </a:p>
          </p:txBody>
        </p:sp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A4EB74AE-EF95-4B07-B9DE-13837C2B0C3C}"/>
                </a:ext>
              </a:extLst>
            </p:cNvPr>
            <p:cNvSpPr/>
            <p:nvPr/>
          </p:nvSpPr>
          <p:spPr>
            <a:xfrm>
              <a:off x="2906806" y="4797152"/>
              <a:ext cx="2355425" cy="576064"/>
            </a:xfrm>
            <a:prstGeom prst="roundRect">
              <a:avLst/>
            </a:prstGeom>
            <a:solidFill>
              <a:srgbClr val="92D05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tx1"/>
                  </a:solidFill>
                  <a:latin typeface="+mj-lt"/>
                </a:rPr>
                <a:t>Pressões Ambientais</a:t>
              </a:r>
            </a:p>
          </p:txBody>
        </p: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1D7B6EEF-D0F7-4BC7-918C-C4EC0E178C15}"/>
                </a:ext>
              </a:extLst>
            </p:cNvPr>
            <p:cNvSpPr/>
            <p:nvPr/>
          </p:nvSpPr>
          <p:spPr>
            <a:xfrm>
              <a:off x="5532518" y="4797152"/>
              <a:ext cx="2355422" cy="576062"/>
            </a:xfrm>
            <a:prstGeom prst="roundRect">
              <a:avLst/>
            </a:prstGeom>
            <a:solidFill>
              <a:srgbClr val="92D05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tx1"/>
                  </a:solidFill>
                  <a:latin typeface="+mj-lt"/>
                </a:rPr>
                <a:t>Perdas Econômicas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7EDF9328-7007-4453-A67C-AD9C5F6AD03E}"/>
                </a:ext>
              </a:extLst>
            </p:cNvPr>
            <p:cNvSpPr/>
            <p:nvPr/>
          </p:nvSpPr>
          <p:spPr>
            <a:xfrm>
              <a:off x="555489" y="3745598"/>
              <a:ext cx="7101784" cy="576064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schemeClr val="tx1"/>
                  </a:solidFill>
                  <a:latin typeface="+mj-lt"/>
                </a:rPr>
                <a:t>ESGOTOS ESCOADOS PARA FOSSAS RUDIMENTARES OU CURSOS HÍDRICOS</a:t>
              </a:r>
            </a:p>
          </p:txBody>
        </p:sp>
        <p:cxnSp>
          <p:nvCxnSpPr>
            <p:cNvPr id="13" name="Conector de Seta Reta 12">
              <a:extLst>
                <a:ext uri="{FF2B5EF4-FFF2-40B4-BE49-F238E27FC236}">
                  <a16:creationId xmlns:a16="http://schemas.microsoft.com/office/drawing/2014/main" id="{8C38DDD8-46C2-43A8-93BA-844A5F838C5C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>
              <a:off x="1583668" y="4340763"/>
              <a:ext cx="9006" cy="456389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D13E66D2-2837-4902-A2D4-9F00EAA2871C}"/>
                </a:ext>
              </a:extLst>
            </p:cNvPr>
            <p:cNvCxnSpPr/>
            <p:nvPr/>
          </p:nvCxnSpPr>
          <p:spPr>
            <a:xfrm>
              <a:off x="4138660" y="4340763"/>
              <a:ext cx="0" cy="456389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CA458E90-0950-496D-9F79-60E768057ED1}"/>
                </a:ext>
              </a:extLst>
            </p:cNvPr>
            <p:cNvCxnSpPr/>
            <p:nvPr/>
          </p:nvCxnSpPr>
          <p:spPr>
            <a:xfrm>
              <a:off x="6830836" y="4340762"/>
              <a:ext cx="0" cy="456389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4EF710F-7FE9-43A3-8D00-9D6C1109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483A-07F3-4AC4-B578-082294D8B9B3}" type="slidenum">
              <a:rPr lang="pt-BR" smtClean="0"/>
              <a:t>2</a:t>
            </a:fld>
            <a:endParaRPr lang="pt-BR" dirty="0"/>
          </a:p>
        </p:txBody>
      </p:sp>
      <p:pic>
        <p:nvPicPr>
          <p:cNvPr id="12" name="Picture 8" descr="https://www.ifmg.edu.br/portal/comunicacao/bam2.jpg">
            <a:extLst>
              <a:ext uri="{FF2B5EF4-FFF2-40B4-BE49-F238E27FC236}">
                <a16:creationId xmlns:a16="http://schemas.microsoft.com/office/drawing/2014/main" id="{1F2B00F4-E62C-4CEE-9552-CCD80F0D3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7214"/>
            <a:ext cx="1966685" cy="5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738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AAC216AD-FCEF-4438-B0A4-A62889EEF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989" y="595712"/>
            <a:ext cx="8568952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b="1" dirty="0">
                <a:latin typeface="+mj-lt"/>
              </a:rPr>
              <a:t>CONCLUSÃO</a:t>
            </a:r>
          </a:p>
          <a:p>
            <a:pPr marL="0" indent="0" algn="just">
              <a:buNone/>
            </a:pPr>
            <a:endParaRPr lang="pt-BR" sz="2000" dirty="0">
              <a:latin typeface="+mj-lt"/>
            </a:endParaRP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 dimensionamento e a construção foram aplicáveis e eficientes;</a:t>
            </a: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Resultados satisfatórios na redução dos parâmetros avaliados;</a:t>
            </a: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N-NH</a:t>
            </a:r>
            <a:r>
              <a:rPr lang="pt-BR" sz="2000" baseline="-25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pt-BR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foi o único parâmetro com baixa remoção;</a:t>
            </a: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Dois primeiros meses apresentaram a menor eficiência em face do lento crescimento da biomassa; </a:t>
            </a: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Estimativa do tempo de limpeza do TSE ainda é imprecisa;</a:t>
            </a: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TSE sem sistema complementar não é recomendado (E% &lt; 50%);</a:t>
            </a: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TEVAP não apresentou extravasamento no período avaliado.</a:t>
            </a:r>
          </a:p>
          <a:p>
            <a:pPr marL="0" lvl="1" indent="0" algn="just">
              <a:spcAft>
                <a:spcPts val="600"/>
              </a:spcAft>
              <a:buNone/>
            </a:pPr>
            <a:endParaRPr lang="pt-BR" sz="2000" dirty="0">
              <a:latin typeface="+mj-lt"/>
            </a:endParaRP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000" dirty="0">
              <a:latin typeface="+mj-lt"/>
            </a:endParaRPr>
          </a:p>
          <a:p>
            <a:pPr marL="0" lvl="1" indent="0" algn="just">
              <a:spcAft>
                <a:spcPts val="600"/>
              </a:spcAft>
              <a:buNone/>
            </a:pPr>
            <a:endParaRPr lang="pt-BR" sz="2000" dirty="0">
              <a:latin typeface="+mj-lt"/>
            </a:endParaRPr>
          </a:p>
          <a:p>
            <a:pPr marL="0" lvl="1" indent="0" algn="just">
              <a:spcAft>
                <a:spcPts val="600"/>
              </a:spcAft>
              <a:buNone/>
            </a:pPr>
            <a:endParaRPr lang="pt-BR" sz="2000" dirty="0">
              <a:latin typeface="+mj-lt"/>
            </a:endParaRP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0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0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0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0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0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0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000" dirty="0">
              <a:latin typeface="+mj-lt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4551AF3-5C3E-4D7A-B9EA-27B886986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483A-07F3-4AC4-B578-082294D8B9B3}" type="slidenum">
              <a:rPr lang="pt-BR" smtClean="0"/>
              <a:t>20</a:t>
            </a:fld>
            <a:endParaRPr lang="pt-BR" dirty="0"/>
          </a:p>
        </p:txBody>
      </p:sp>
      <p:pic>
        <p:nvPicPr>
          <p:cNvPr id="4" name="Picture 8" descr="https://www.ifmg.edu.br/portal/comunicacao/bam2.jpg">
            <a:extLst>
              <a:ext uri="{FF2B5EF4-FFF2-40B4-BE49-F238E27FC236}">
                <a16:creationId xmlns:a16="http://schemas.microsoft.com/office/drawing/2014/main" id="{D55A39F8-2C13-4836-85EF-E43BCCA04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7214"/>
            <a:ext cx="1966685" cy="5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88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AAC216AD-FCEF-4438-B0A4-A62889EEF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>
                <a:latin typeface="+mj-lt"/>
              </a:rPr>
              <a:t>REFERÊNCIAS</a:t>
            </a:r>
            <a:endParaRPr lang="pt-BR" sz="1000" b="1" dirty="0">
              <a:latin typeface="+mj-lt"/>
            </a:endParaRPr>
          </a:p>
          <a:p>
            <a:pPr marL="0" indent="0">
              <a:buNone/>
            </a:pPr>
            <a:r>
              <a:rPr lang="pt-BR" sz="1000" dirty="0">
                <a:latin typeface="+mj-lt"/>
                <a:cs typeface="Times New Roman" panose="02020603050405020304" pitchFamily="18" charset="0"/>
              </a:rPr>
              <a:t>ABNT – Associação Brasileira de Normas Técnicas. NBR 7.229/1993: </a:t>
            </a:r>
            <a:r>
              <a:rPr lang="pt-BR" sz="1000" b="1" dirty="0">
                <a:latin typeface="+mj-lt"/>
                <a:cs typeface="Times New Roman" panose="02020603050405020304" pitchFamily="18" charset="0"/>
              </a:rPr>
              <a:t>Projeto, construção e operação de sistemas de tanques sépticos</a:t>
            </a:r>
            <a:r>
              <a:rPr lang="pt-BR" sz="1000" dirty="0">
                <a:latin typeface="+mj-lt"/>
                <a:cs typeface="Times New Roman" panose="02020603050405020304" pitchFamily="18" charset="0"/>
              </a:rPr>
              <a:t>. 1993.</a:t>
            </a:r>
          </a:p>
          <a:p>
            <a:pPr marL="0" indent="0">
              <a:buNone/>
            </a:pPr>
            <a:endParaRPr lang="pt-BR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000" dirty="0"/>
              <a:t>CARDOSO, I. P.; FRANCO, E. S.; SANTOS, C. J. dos; PINHEIRO, J. P. O. Manual de instalação de tanque séptico econômico: um sistema prático, econômico e eficiente. </a:t>
            </a:r>
            <a:r>
              <a:rPr lang="pt-BR" sz="1000" b="1" dirty="0"/>
              <a:t>Revista Vozes dos Vales</a:t>
            </a:r>
            <a:r>
              <a:rPr lang="pt-BR" sz="1000" dirty="0"/>
              <a:t>, v. 6, n. 11, 2017.</a:t>
            </a:r>
          </a:p>
          <a:p>
            <a:pPr marL="0" indent="0">
              <a:buNone/>
            </a:pPr>
            <a:endParaRPr lang="pt-BR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000" dirty="0"/>
              <a:t>ERCOLE, L. A. dos S. </a:t>
            </a:r>
            <a:r>
              <a:rPr lang="pt-BR" sz="1000" b="1" dirty="0"/>
              <a:t>Sistema modular de gestão de águas residuárias domiciliares</a:t>
            </a:r>
            <a:r>
              <a:rPr lang="pt-BR" sz="1000" dirty="0"/>
              <a:t>: uma opção mais sustentável para a gestão de resíduos líquidos. 2003. Dissertação (Mestrado em Engenharia Civil) – Escola de Engenharia, Universidade Federal do Rio Grande do Sul, Porto Alegre.</a:t>
            </a:r>
          </a:p>
          <a:p>
            <a:pPr marL="0" indent="0">
              <a:buNone/>
            </a:pPr>
            <a:endParaRPr lang="pt-BR" sz="1000" dirty="0"/>
          </a:p>
          <a:p>
            <a:pPr marL="0" indent="0">
              <a:buNone/>
            </a:pPr>
            <a:r>
              <a:rPr lang="pt-BR" sz="1000" dirty="0">
                <a:latin typeface="+mj-lt"/>
                <a:cs typeface="Times New Roman" panose="02020603050405020304" pitchFamily="18" charset="0"/>
              </a:rPr>
              <a:t>FRANCO, E. S.; ASSIS, L. E. de; FERREIRA, A. de C. P.; LUIZ, T. A. Desenvolvimento de sistemas econômicos de tratamento de efluentes domésticos por sistemas de tanques sépticos em localidade não atendida pela rede coletora de Bela Vista de Minas, Minas Gerais, Brasil. </a:t>
            </a:r>
            <a:r>
              <a:rPr lang="pt-BR" sz="1000" b="1" dirty="0">
                <a:latin typeface="+mj-lt"/>
                <a:cs typeface="Times New Roman" panose="02020603050405020304" pitchFamily="18" charset="0"/>
              </a:rPr>
              <a:t>Revista Vozes dos Vales</a:t>
            </a:r>
            <a:r>
              <a:rPr lang="pt-BR" sz="1000" dirty="0">
                <a:latin typeface="+mj-lt"/>
                <a:cs typeface="Times New Roman" panose="02020603050405020304" pitchFamily="18" charset="0"/>
              </a:rPr>
              <a:t>, v. 5, n. 10, 2016. </a:t>
            </a:r>
          </a:p>
          <a:p>
            <a:pPr marL="0" indent="0">
              <a:buNone/>
            </a:pPr>
            <a:endParaRPr lang="pt-BR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000" dirty="0"/>
              <a:t>GALBIATI, A. F. </a:t>
            </a:r>
            <a:r>
              <a:rPr lang="pt-BR" sz="1000" b="1" dirty="0"/>
              <a:t>Tratamento domiciliar de águas negras através de tanque de evapotranspiração</a:t>
            </a:r>
            <a:r>
              <a:rPr lang="pt-BR" sz="1000" dirty="0"/>
              <a:t>. 2009. Dissertação (Mestrado em Tecnologias Ambientais) – Centro de Ciências Exatas e Tecnologia, Universidade Federal de Mato Grosso Sul, Campo Grande.</a:t>
            </a:r>
          </a:p>
          <a:p>
            <a:pPr marL="0" indent="0">
              <a:buNone/>
            </a:pPr>
            <a:endParaRPr lang="pt-BR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000" dirty="0">
                <a:latin typeface="+mj-lt"/>
                <a:cs typeface="Times New Roman" panose="02020603050405020304" pitchFamily="18" charset="0"/>
              </a:rPr>
              <a:t>IBGE – Instituto Brasileiro de Geografia e Estatística. </a:t>
            </a:r>
            <a:r>
              <a:rPr lang="pt-BR" sz="1000" b="1" dirty="0">
                <a:latin typeface="+mj-lt"/>
                <a:cs typeface="Times New Roman" panose="02020603050405020304" pitchFamily="18" charset="0"/>
              </a:rPr>
              <a:t>Indicadores de Desenvolvimento Sustentável</a:t>
            </a:r>
            <a:r>
              <a:rPr lang="pt-BR" sz="1000" dirty="0">
                <a:latin typeface="+mj-lt"/>
                <a:cs typeface="Times New Roman" panose="02020603050405020304" pitchFamily="18" charset="0"/>
              </a:rPr>
              <a:t>. 2015. Rio de Janeiro: IBGE, 2015. 352 p. </a:t>
            </a:r>
          </a:p>
          <a:p>
            <a:pPr marL="0" indent="0">
              <a:buNone/>
            </a:pPr>
            <a:endParaRPr lang="pt-BR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000" dirty="0"/>
              <a:t>PAMPLONA, S.; VENTURI, M. Esgoto à flor da terra: sistema de evapotranspiração é solução simples, acessível e sustentável. </a:t>
            </a:r>
            <a:r>
              <a:rPr lang="pt-BR" sz="1000" b="1" dirty="0" err="1"/>
              <a:t>Permacultura</a:t>
            </a:r>
            <a:r>
              <a:rPr lang="pt-BR" sz="1000" b="1" dirty="0"/>
              <a:t> Brasil</a:t>
            </a:r>
            <a:r>
              <a:rPr lang="pt-BR" sz="1000" dirty="0"/>
              <a:t>: soluções ecológicas, v. 6, n. 16, p. 18-19, set./nov., 2004.</a:t>
            </a:r>
          </a:p>
          <a:p>
            <a:pPr marL="0" indent="0">
              <a:buNone/>
            </a:pPr>
            <a:endParaRPr lang="pt-BR" sz="1000" dirty="0"/>
          </a:p>
          <a:p>
            <a:pPr marL="0" indent="0">
              <a:buNone/>
            </a:pPr>
            <a:r>
              <a:rPr lang="pt-BR" sz="1000" dirty="0"/>
              <a:t>NAVAL, L. P.; COUTO, T. C. Remoção de nitrogênio amoniacal em efluentes de sistemas anaeróbios. </a:t>
            </a:r>
            <a:r>
              <a:rPr lang="pt-BR" sz="1000" b="1" dirty="0"/>
              <a:t>In: Congresso Regional IV </a:t>
            </a:r>
            <a:r>
              <a:rPr lang="pt-BR" sz="1000" b="1" dirty="0" err="1"/>
              <a:t>Región</a:t>
            </a:r>
            <a:r>
              <a:rPr lang="pt-BR" sz="1000" dirty="0"/>
              <a:t>, 5., 2005, Asunción. </a:t>
            </a:r>
            <a:r>
              <a:rPr lang="pt-BR" sz="1000" i="1" dirty="0"/>
              <a:t>Anais</a:t>
            </a:r>
            <a:r>
              <a:rPr lang="pt-BR" sz="1000" dirty="0"/>
              <a:t>... </a:t>
            </a:r>
            <a:r>
              <a:rPr lang="pt-BR" sz="1000" dirty="0" err="1"/>
              <a:t>Asuncíon</a:t>
            </a:r>
            <a:r>
              <a:rPr lang="pt-BR" sz="1000" dirty="0"/>
              <a:t>: </a:t>
            </a:r>
            <a:r>
              <a:rPr lang="pt-BR" sz="1000" dirty="0" err="1"/>
              <a:t>Asociación</a:t>
            </a:r>
            <a:r>
              <a:rPr lang="pt-BR" sz="1000" dirty="0"/>
              <a:t> Interamericana de </a:t>
            </a:r>
            <a:r>
              <a:rPr lang="pt-BR" sz="1000" dirty="0" err="1"/>
              <a:t>Ingenieria</a:t>
            </a:r>
            <a:r>
              <a:rPr lang="pt-BR" sz="1000" dirty="0"/>
              <a:t> </a:t>
            </a:r>
            <a:r>
              <a:rPr lang="pt-BR" sz="1000" dirty="0" err="1"/>
              <a:t>Sanitaria</a:t>
            </a:r>
            <a:r>
              <a:rPr lang="pt-BR" sz="1000" dirty="0"/>
              <a:t> y </a:t>
            </a:r>
            <a:r>
              <a:rPr lang="pt-BR" sz="1000" dirty="0" err="1"/>
              <a:t>Ciencias</a:t>
            </a:r>
            <a:r>
              <a:rPr lang="pt-BR" sz="1000" dirty="0"/>
              <a:t> </a:t>
            </a:r>
            <a:r>
              <a:rPr lang="pt-BR" sz="1000" dirty="0" err="1"/>
              <a:t>del</a:t>
            </a:r>
            <a:r>
              <a:rPr lang="pt-BR" sz="1000" dirty="0"/>
              <a:t> Ambiente, </a:t>
            </a:r>
            <a:r>
              <a:rPr lang="pt-BR" sz="1000" dirty="0" err="1"/>
              <a:t>Paraguay</a:t>
            </a:r>
            <a:r>
              <a:rPr lang="pt-BR" sz="1000" dirty="0"/>
              <a:t>, 2005.</a:t>
            </a:r>
          </a:p>
          <a:p>
            <a:pPr marL="0" indent="0">
              <a:buNone/>
            </a:pPr>
            <a:endParaRPr lang="pt-BR" sz="1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000" dirty="0"/>
              <a:t>POSTIGO, M. D.; BRESSANE, A.; FRANCESCHINI, G.; CHAVES, M. R. de M.; LONGO, R. M. Avaliação da eficiência de fossa séptica de baixo custo desenvolvida para o saneamento rural. </a:t>
            </a:r>
            <a:r>
              <a:rPr lang="pt-BR" sz="1000" b="1" dirty="0"/>
              <a:t>Engenharia Ambiental</a:t>
            </a:r>
            <a:r>
              <a:rPr lang="pt-BR" sz="1000" dirty="0"/>
              <a:t>: pesquisa e tecnologia, Espírito Santo do Pinhal, SP, v. 14, n. 1, p. 26-35, jan./jun., 2017.</a:t>
            </a:r>
          </a:p>
          <a:p>
            <a:pPr marL="0" indent="0">
              <a:buNone/>
            </a:pPr>
            <a:endParaRPr lang="pt-BR" sz="1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5E6FD5E-98E4-41CC-ACA6-8CD0B5536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5FDEAED-889E-4B05-AA86-5B112A07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483A-07F3-4AC4-B578-082294D8B9B3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5838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AAC216AD-FCEF-4438-B0A4-A62889EEF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3848" y="4149081"/>
            <a:ext cx="5400600" cy="158417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sz="2000" b="1" dirty="0">
                <a:cs typeface="Times New Roman" panose="02020603050405020304" pitchFamily="18" charset="0"/>
              </a:rPr>
              <a:t>Contato</a:t>
            </a:r>
          </a:p>
          <a:p>
            <a:pPr marL="0" indent="0">
              <a:lnSpc>
                <a:spcPct val="90000"/>
              </a:lnSpc>
              <a:buNone/>
            </a:pPr>
            <a:endParaRPr lang="pt-BR" sz="2000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sz="1600" dirty="0">
                <a:cs typeface="Times New Roman" panose="02020603050405020304" pitchFamily="18" charset="0"/>
              </a:rPr>
              <a:t>Alex Eduardo Lopes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1600" dirty="0">
                <a:cs typeface="Times New Roman" panose="02020603050405020304" pitchFamily="18" charset="0"/>
              </a:rPr>
              <a:t>e-mail: alex.eduardo@gmail.com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1600" dirty="0" err="1">
                <a:cs typeface="Times New Roman" panose="02020603050405020304" pitchFamily="18" charset="0"/>
              </a:rPr>
              <a:t>Tel</a:t>
            </a:r>
            <a:r>
              <a:rPr lang="pt-BR" sz="1600" dirty="0">
                <a:cs typeface="Times New Roman" panose="02020603050405020304" pitchFamily="18" charset="0"/>
              </a:rPr>
              <a:t>: (31)99176-8384</a:t>
            </a:r>
          </a:p>
          <a:p>
            <a:pPr marL="0" indent="0">
              <a:lnSpc>
                <a:spcPct val="90000"/>
              </a:lnSpc>
              <a:buNone/>
            </a:pPr>
            <a:endParaRPr lang="pt-BR" sz="2000" b="1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br>
              <a:rPr lang="pt-BR" sz="2000" dirty="0">
                <a:latin typeface="+mj-lt"/>
              </a:rPr>
            </a:br>
            <a:endParaRPr lang="pt-BR" sz="2000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endParaRPr lang="pt-BR" sz="2000" b="1" u="sng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endParaRPr lang="pt-BR" sz="2000" b="1" u="sng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pt-BR" sz="20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pt-BR" sz="20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pt-BR" sz="20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pt-BR" sz="20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pt-BR" sz="20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sz="2000" dirty="0">
                <a:latin typeface="+mj-lt"/>
                <a:cs typeface="Times New Roman" panose="02020603050405020304" pitchFamily="18" charset="0"/>
              </a:rPr>
              <a:t>Alex Eduardo Lopes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000" dirty="0">
                <a:latin typeface="+mj-lt"/>
                <a:cs typeface="Times New Roman" panose="02020603050405020304" pitchFamily="18" charset="0"/>
              </a:rPr>
              <a:t>Engenheiro ambiental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000" dirty="0">
                <a:latin typeface="+mj-lt"/>
                <a:cs typeface="Times New Roman" panose="02020603050405020304" pitchFamily="18" charset="0"/>
              </a:rPr>
              <a:t>Doutorando em Saneamento, Meio Ambiente e Recursos Hídricos (UFMG)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000" dirty="0">
                <a:latin typeface="+mj-lt"/>
                <a:cs typeface="Times New Roman" panose="02020603050405020304" pitchFamily="18" charset="0"/>
              </a:rPr>
              <a:t>Mestre em Sustentabilidade e Tecnologia Ambiental (IFMG)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000" dirty="0">
                <a:latin typeface="+mj-lt"/>
                <a:cs typeface="Times New Roman" panose="02020603050405020304" pitchFamily="18" charset="0"/>
              </a:rPr>
              <a:t>e-mail: alex.eduardo@gmail.com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000" dirty="0" err="1">
                <a:latin typeface="+mj-lt"/>
                <a:cs typeface="Times New Roman" panose="02020603050405020304" pitchFamily="18" charset="0"/>
              </a:rPr>
              <a:t>Tel</a:t>
            </a:r>
            <a:r>
              <a:rPr lang="pt-BR" sz="2000" dirty="0">
                <a:latin typeface="+mj-lt"/>
                <a:cs typeface="Times New Roman" panose="02020603050405020304" pitchFamily="18" charset="0"/>
              </a:rPr>
              <a:t>: (31)99176-8384</a:t>
            </a:r>
          </a:p>
          <a:p>
            <a:pPr marL="0" indent="0">
              <a:lnSpc>
                <a:spcPct val="90000"/>
              </a:lnSpc>
              <a:buNone/>
            </a:pPr>
            <a:endParaRPr lang="pt-BR" sz="2000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endParaRPr lang="pt-BR" sz="2000" b="1" u="sng" dirty="0">
              <a:latin typeface="+mj-lt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191B8D4-C27E-46D7-B4EA-2EDE7809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07172" y="6041362"/>
            <a:ext cx="1749105" cy="365125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6497FA9-C2FA-428F-9610-F81A635887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51520" y="476671"/>
            <a:ext cx="3275836" cy="5256585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B3139A2-5989-431D-A3FB-8CB065C1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1497" y="6041362"/>
            <a:ext cx="324004" cy="36512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7ABB483A-07F3-4AC4-B578-082294D8B9B3}" type="slidenum">
              <a:rPr lang="pt-BR" smtClean="0"/>
              <a:pPr>
                <a:spcAft>
                  <a:spcPts val="600"/>
                </a:spcAft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42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AAC216AD-FCEF-4438-B0A4-A62889EEF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46" y="576211"/>
            <a:ext cx="8568952" cy="48245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200" dirty="0">
              <a:latin typeface="+mj-lt"/>
            </a:endParaRPr>
          </a:p>
          <a:p>
            <a:pPr marL="342900" lvl="1" indent="-34290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300" dirty="0">
                <a:latin typeface="+mj-lt"/>
              </a:rPr>
              <a:t>Saneamento rural: </a:t>
            </a:r>
            <a:r>
              <a:rPr lang="pt-BR" sz="2400" dirty="0">
                <a:latin typeface="+mj-lt"/>
                <a:cs typeface="Times New Roman" panose="02020603050405020304" pitchFamily="18" charset="0"/>
              </a:rPr>
              <a:t>déficit de cobertura e lenta evolução dos serviços.</a:t>
            </a:r>
            <a:endParaRPr lang="pt-BR" sz="24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400" dirty="0">
              <a:latin typeface="+mj-lt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F85A512-7C59-47A8-9459-FEEB51C52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14" y="2201216"/>
            <a:ext cx="4141817" cy="3539858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AF9BBC1-FA30-4718-94FF-75A5623E0768}"/>
              </a:ext>
            </a:extLst>
          </p:cNvPr>
          <p:cNvSpPr txBox="1"/>
          <p:nvPr/>
        </p:nvSpPr>
        <p:spPr>
          <a:xfrm>
            <a:off x="3995936" y="5800917"/>
            <a:ext cx="1687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+mj-lt"/>
              </a:rPr>
              <a:t>Fonte: IBGE, 2015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B6E649E-DC5A-419D-81C2-1AD713DD7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927" y="2198067"/>
            <a:ext cx="4101669" cy="353985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5828FE2-278F-45D5-B8B3-CF9BD463635C}"/>
              </a:ext>
            </a:extLst>
          </p:cNvPr>
          <p:cNvSpPr txBox="1"/>
          <p:nvPr/>
        </p:nvSpPr>
        <p:spPr>
          <a:xfrm>
            <a:off x="580141" y="1712847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+mj-lt"/>
              </a:rPr>
              <a:t>Percentual de moradores em domicílios com esgotamento sanitário adequado, por situação de domicílio (1) e por tipo de esgotamento (2).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BCFFD87-1823-4E10-8F28-3C604CF1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483A-07F3-4AC4-B578-082294D8B9B3}" type="slidenum">
              <a:rPr lang="pt-BR" smtClean="0"/>
              <a:t>3</a:t>
            </a:fld>
            <a:endParaRPr lang="pt-BR" dirty="0"/>
          </a:p>
        </p:txBody>
      </p:sp>
      <p:pic>
        <p:nvPicPr>
          <p:cNvPr id="8" name="Picture 8" descr="https://www.ifmg.edu.br/portal/comunicacao/bam2.jpg">
            <a:extLst>
              <a:ext uri="{FF2B5EF4-FFF2-40B4-BE49-F238E27FC236}">
                <a16:creationId xmlns:a16="http://schemas.microsoft.com/office/drawing/2014/main" id="{5D1E0A5E-9F9B-41CA-984D-18568F966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7214"/>
            <a:ext cx="1966685" cy="5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52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6C7F4E1-B03D-46DF-B86C-17C8C87EE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72FBDBA-8E68-4943-AF2C-56C51EE11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483A-07F3-4AC4-B578-082294D8B9B3}" type="slidenum">
              <a:rPr lang="pt-BR" smtClean="0"/>
              <a:t>4</a:t>
            </a:fld>
            <a:endParaRPr lang="pt-BR" dirty="0"/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58B66EF3-FA59-43B2-8541-90D61CFDC88B}"/>
              </a:ext>
            </a:extLst>
          </p:cNvPr>
          <p:cNvSpPr txBox="1">
            <a:spLocks/>
          </p:cNvSpPr>
          <p:nvPr/>
        </p:nvSpPr>
        <p:spPr>
          <a:xfrm>
            <a:off x="273989" y="818999"/>
            <a:ext cx="8568952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pt-BR" sz="2200" dirty="0">
              <a:latin typeface="+mj-lt"/>
              <a:cs typeface="Times New Roman" panose="02020603050405020304" pitchFamily="18" charset="0"/>
            </a:endParaRP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>
                <a:latin typeface="+mj-lt"/>
                <a:cs typeface="Times New Roman" panose="02020603050405020304" pitchFamily="18" charset="0"/>
              </a:rPr>
              <a:t>Tratamento mais utilizado em localidades rurais: tanque séptico.</a:t>
            </a: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200" dirty="0">
              <a:latin typeface="+mj-lt"/>
              <a:cs typeface="Times New Roman" panose="02020603050405020304" pitchFamily="18" charset="0"/>
            </a:endParaRP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>
                <a:latin typeface="+mj-lt"/>
                <a:cs typeface="Times New Roman" panose="02020603050405020304" pitchFamily="18" charset="0"/>
              </a:rPr>
              <a:t>Definição NBR 7.229/93: Unidade de tratamento de esgotos por processos de sedimentação, flotação e digestão. </a:t>
            </a:r>
            <a:r>
              <a:rPr lang="pt-BR" sz="1000" dirty="0">
                <a:latin typeface="+mj-lt"/>
                <a:cs typeface="Times New Roman" panose="02020603050405020304" pitchFamily="18" charset="0"/>
              </a:rPr>
              <a:t>(ABNT, 1993) </a:t>
            </a: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200" dirty="0">
              <a:latin typeface="+mj-lt"/>
              <a:cs typeface="Times New Roman" panose="02020603050405020304" pitchFamily="18" charset="0"/>
            </a:endParaRP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>
                <a:latin typeface="+mj-lt"/>
              </a:rPr>
              <a:t>Os custos de implantação de tanque sépticos conforme a NBR 7.229/93, bem como os procedimentos técnicos construtivos podem variar em função de diversos aspectos. </a:t>
            </a:r>
          </a:p>
          <a:p>
            <a:pPr marL="0" lvl="1" indent="0" algn="just">
              <a:spcAft>
                <a:spcPts val="600"/>
              </a:spcAft>
              <a:buFont typeface="Arial" panose="020B0604020202020204" pitchFamily="34" charset="0"/>
              <a:buNone/>
            </a:pPr>
            <a:endParaRPr lang="pt-BR" sz="2200" dirty="0">
              <a:latin typeface="+mj-lt"/>
              <a:cs typeface="Times New Roman" panose="02020603050405020304" pitchFamily="18" charset="0"/>
            </a:endParaRPr>
          </a:p>
          <a:p>
            <a:pPr marL="0" lvl="1" indent="0" algn="just">
              <a:spcAft>
                <a:spcPts val="600"/>
              </a:spcAft>
              <a:buFont typeface="Arial" panose="020B0604020202020204" pitchFamily="34" charset="0"/>
              <a:buNone/>
            </a:pPr>
            <a:endParaRPr lang="pt-BR" sz="2200" dirty="0">
              <a:latin typeface="+mj-lt"/>
              <a:cs typeface="Times New Roman" panose="02020603050405020304" pitchFamily="18" charset="0"/>
            </a:endParaRPr>
          </a:p>
          <a:p>
            <a:pPr marL="0" lvl="1" indent="0" algn="just">
              <a:spcAft>
                <a:spcPts val="600"/>
              </a:spcAft>
              <a:buFont typeface="Arial" panose="020B0604020202020204" pitchFamily="34" charset="0"/>
              <a:buNone/>
            </a:pPr>
            <a:endParaRPr lang="pt-BR" sz="2200" dirty="0">
              <a:latin typeface="+mj-lt"/>
              <a:cs typeface="Times New Roman" panose="02020603050405020304" pitchFamily="18" charset="0"/>
            </a:endParaRPr>
          </a:p>
          <a:p>
            <a:pPr marL="0" lvl="1" indent="0" algn="just">
              <a:spcAft>
                <a:spcPts val="600"/>
              </a:spcAft>
              <a:buFont typeface="Arial" panose="020B0604020202020204" pitchFamily="34" charset="0"/>
              <a:buNone/>
            </a:pPr>
            <a:endParaRPr lang="pt-BR" sz="2200" dirty="0">
              <a:latin typeface="+mj-lt"/>
              <a:cs typeface="Times New Roman" panose="02020603050405020304" pitchFamily="18" charset="0"/>
            </a:endParaRPr>
          </a:p>
          <a:p>
            <a:pPr marL="0" lvl="1" indent="0" algn="just">
              <a:spcAft>
                <a:spcPts val="600"/>
              </a:spcAft>
              <a:buFont typeface="Arial" panose="020B0604020202020204" pitchFamily="34" charset="0"/>
              <a:buNone/>
            </a:pPr>
            <a:endParaRPr lang="pt-BR" sz="2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784C45D-04BD-4452-B405-254E5388F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" name="Picture 8" descr="https://www.ifmg.edu.br/portal/comunicacao/bam2.jpg">
            <a:extLst>
              <a:ext uri="{FF2B5EF4-FFF2-40B4-BE49-F238E27FC236}">
                <a16:creationId xmlns:a16="http://schemas.microsoft.com/office/drawing/2014/main" id="{71554850-8650-44FB-829B-51ACB93C9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7214"/>
            <a:ext cx="1966685" cy="5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18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AAC216AD-FCEF-4438-B0A4-A62889EEF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94" y="337408"/>
            <a:ext cx="8568952" cy="48245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200" dirty="0">
              <a:latin typeface="+mj-lt"/>
            </a:endParaRPr>
          </a:p>
          <a:p>
            <a:pPr marL="0" lvl="1" indent="0" algn="just">
              <a:spcAft>
                <a:spcPts val="600"/>
              </a:spcAft>
              <a:buNone/>
            </a:pPr>
            <a:endParaRPr lang="pt-BR" sz="1400" dirty="0">
              <a:latin typeface="+mj-lt"/>
            </a:endParaRP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>
                <a:latin typeface="+mj-lt"/>
              </a:rPr>
              <a:t>Alternativa ao tanque séptico: tanque séptico econômico (TSE).</a:t>
            </a:r>
          </a:p>
          <a:p>
            <a:pPr marL="0" lvl="1" indent="0" algn="just">
              <a:spcAft>
                <a:spcPts val="600"/>
              </a:spcAft>
              <a:buNone/>
            </a:pPr>
            <a:endParaRPr lang="pt-BR" sz="2300" dirty="0">
              <a:latin typeface="+mj-lt"/>
            </a:endParaRPr>
          </a:p>
          <a:p>
            <a:pPr marL="0" lvl="1" indent="0" algn="just">
              <a:spcAft>
                <a:spcPts val="600"/>
              </a:spcAft>
              <a:buNone/>
            </a:pPr>
            <a:endParaRPr lang="pt-BR" sz="2300" dirty="0">
              <a:latin typeface="+mj-lt"/>
            </a:endParaRPr>
          </a:p>
          <a:p>
            <a:pPr marL="0" lvl="1" indent="0" algn="just">
              <a:spcAft>
                <a:spcPts val="600"/>
              </a:spcAft>
              <a:buNone/>
            </a:pPr>
            <a:endParaRPr lang="pt-BR" sz="2300" dirty="0">
              <a:latin typeface="+mj-lt"/>
            </a:endParaRPr>
          </a:p>
          <a:p>
            <a:pPr marL="0" lvl="1" indent="0" algn="just">
              <a:spcAft>
                <a:spcPts val="600"/>
              </a:spcAft>
              <a:buNone/>
            </a:pPr>
            <a:endParaRPr lang="pt-BR" sz="2300" dirty="0">
              <a:latin typeface="+mj-lt"/>
            </a:endParaRP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3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4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4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16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4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400" dirty="0">
              <a:latin typeface="+mj-lt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0006FDB-3198-406D-9D1D-2A46B3DBF507}"/>
              </a:ext>
            </a:extLst>
          </p:cNvPr>
          <p:cNvSpPr txBox="1"/>
          <p:nvPr/>
        </p:nvSpPr>
        <p:spPr>
          <a:xfrm>
            <a:off x="323528" y="4761834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+mj-lt"/>
              </a:rPr>
              <a:t>Representação esquemática do tanque séptico econômico. </a:t>
            </a:r>
          </a:p>
          <a:p>
            <a:r>
              <a:rPr lang="pt-BR" sz="1000" b="1" dirty="0">
                <a:latin typeface="+mj-lt"/>
              </a:rPr>
              <a:t>Fonte: CARDOSO </a:t>
            </a:r>
            <a:r>
              <a:rPr lang="pt-BR" sz="1000" b="1" i="1" dirty="0">
                <a:latin typeface="+mj-lt"/>
              </a:rPr>
              <a:t>et al</a:t>
            </a:r>
            <a:r>
              <a:rPr lang="pt-BR" sz="1000" b="1" dirty="0">
                <a:latin typeface="+mj-lt"/>
              </a:rPr>
              <a:t>., 2017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A9F24A4-B6A3-458E-84A8-473DE412E0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384376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C44D23C-3974-4977-ADF4-532657C8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483A-07F3-4AC4-B578-082294D8B9B3}" type="slidenum">
              <a:rPr lang="pt-BR" smtClean="0"/>
              <a:t>5</a:t>
            </a:fld>
            <a:endParaRPr lang="pt-BR" dirty="0"/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FE761FC4-A8B7-4BC8-B4DE-9BB824B422F0}"/>
              </a:ext>
            </a:extLst>
          </p:cNvPr>
          <p:cNvSpPr txBox="1">
            <a:spLocks/>
          </p:cNvSpPr>
          <p:nvPr/>
        </p:nvSpPr>
        <p:spPr>
          <a:xfrm>
            <a:off x="3779912" y="1604118"/>
            <a:ext cx="4411175" cy="3576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BR" sz="2200" dirty="0">
              <a:latin typeface="+mj-lt"/>
            </a:endParaRPr>
          </a:p>
          <a:p>
            <a:pPr marL="3429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>
                <a:latin typeface="+mj-lt"/>
              </a:rPr>
              <a:t>Vantagens: Mesmas funções do TS convencional; baixo custo; facilidade de manejo; materiais mais acessíveis. </a:t>
            </a:r>
            <a:r>
              <a:rPr lang="pt-BR" sz="1000" dirty="0">
                <a:latin typeface="+mj-lt"/>
              </a:rPr>
              <a:t>(CARDOSO </a:t>
            </a:r>
            <a:r>
              <a:rPr lang="pt-BR" sz="1000" i="1" dirty="0">
                <a:latin typeface="+mj-lt"/>
              </a:rPr>
              <a:t>et al</a:t>
            </a:r>
            <a:r>
              <a:rPr lang="pt-BR" sz="1000" dirty="0">
                <a:latin typeface="+mj-lt"/>
              </a:rPr>
              <a:t>., 2017)</a:t>
            </a:r>
          </a:p>
          <a:p>
            <a:pPr marL="3429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>
                <a:latin typeface="+mj-lt"/>
              </a:rPr>
              <a:t>Desvantagens: Remoção limitada de DBO e SS; baixa remoção de N e P, necessidade de pós-tratamento. </a:t>
            </a:r>
            <a:r>
              <a:rPr lang="pt-BR" sz="1000" dirty="0">
                <a:latin typeface="+mj-lt"/>
              </a:rPr>
              <a:t>(POSTIGO, et al., 2017)</a:t>
            </a:r>
          </a:p>
          <a:p>
            <a:pPr marL="0" lvl="1" indent="0">
              <a:spcAft>
                <a:spcPts val="600"/>
              </a:spcAft>
              <a:buFont typeface="Arial" pitchFamily="34" charset="0"/>
              <a:buNone/>
            </a:pPr>
            <a:endParaRPr lang="pt-BR" sz="2300" dirty="0">
              <a:latin typeface="+mj-lt"/>
            </a:endParaRPr>
          </a:p>
          <a:p>
            <a:pPr marL="3429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500" dirty="0">
              <a:latin typeface="+mj-lt"/>
            </a:endParaRPr>
          </a:p>
          <a:p>
            <a:pPr marL="0" lvl="1" indent="0">
              <a:spcAft>
                <a:spcPts val="600"/>
              </a:spcAft>
              <a:buFont typeface="Arial" pitchFamily="34" charset="0"/>
              <a:buNone/>
            </a:pPr>
            <a:endParaRPr lang="pt-BR" sz="2300" dirty="0">
              <a:latin typeface="+mj-lt"/>
            </a:endParaRPr>
          </a:p>
          <a:p>
            <a:pPr marL="0" lvl="1" indent="0">
              <a:spcAft>
                <a:spcPts val="600"/>
              </a:spcAft>
              <a:buFont typeface="Arial" pitchFamily="34" charset="0"/>
              <a:buNone/>
            </a:pPr>
            <a:endParaRPr lang="pt-BR" sz="2300" dirty="0">
              <a:latin typeface="+mj-lt"/>
            </a:endParaRPr>
          </a:p>
          <a:p>
            <a:pPr marL="0" lvl="1" indent="0">
              <a:spcAft>
                <a:spcPts val="600"/>
              </a:spcAft>
              <a:buFont typeface="Arial" pitchFamily="34" charset="0"/>
              <a:buNone/>
            </a:pPr>
            <a:endParaRPr lang="pt-BR" sz="2300" dirty="0">
              <a:latin typeface="+mj-lt"/>
            </a:endParaRPr>
          </a:p>
          <a:p>
            <a:pPr marL="0" lvl="1" indent="0">
              <a:spcAft>
                <a:spcPts val="600"/>
              </a:spcAft>
              <a:buFont typeface="Arial" pitchFamily="34" charset="0"/>
              <a:buNone/>
            </a:pPr>
            <a:endParaRPr lang="pt-BR" sz="2300" dirty="0">
              <a:latin typeface="+mj-lt"/>
            </a:endParaRPr>
          </a:p>
          <a:p>
            <a:pPr marL="3429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300" dirty="0">
              <a:latin typeface="+mj-lt"/>
            </a:endParaRPr>
          </a:p>
          <a:p>
            <a:pPr marL="0" lvl="1" indent="0">
              <a:spcAft>
                <a:spcPts val="600"/>
              </a:spcAft>
              <a:buFont typeface="Arial" pitchFamily="34" charset="0"/>
              <a:buNone/>
            </a:pPr>
            <a:endParaRPr lang="pt-BR" sz="2300" dirty="0">
              <a:latin typeface="+mj-lt"/>
            </a:endParaRPr>
          </a:p>
          <a:p>
            <a:pPr marL="0" lvl="1" indent="0">
              <a:spcAft>
                <a:spcPts val="600"/>
              </a:spcAft>
              <a:buFont typeface="Arial" pitchFamily="34" charset="0"/>
              <a:buNone/>
            </a:pPr>
            <a:endParaRPr lang="pt-BR" sz="2400" dirty="0">
              <a:latin typeface="+mj-lt"/>
            </a:endParaRPr>
          </a:p>
          <a:p>
            <a:pPr marL="0" lvl="1" indent="0">
              <a:spcAft>
                <a:spcPts val="600"/>
              </a:spcAft>
              <a:buFont typeface="Arial" pitchFamily="34" charset="0"/>
              <a:buNone/>
            </a:pPr>
            <a:endParaRPr lang="pt-BR" sz="2400" dirty="0">
              <a:latin typeface="+mj-lt"/>
            </a:endParaRPr>
          </a:p>
          <a:p>
            <a:pPr marL="0" lvl="1" indent="0">
              <a:spcAft>
                <a:spcPts val="600"/>
              </a:spcAft>
              <a:buFont typeface="Arial" pitchFamily="34" charset="0"/>
              <a:buNone/>
            </a:pPr>
            <a:endParaRPr lang="pt-BR" sz="1600" dirty="0">
              <a:latin typeface="+mj-lt"/>
            </a:endParaRPr>
          </a:p>
          <a:p>
            <a:pPr marL="0" lvl="1" indent="0">
              <a:spcAft>
                <a:spcPts val="600"/>
              </a:spcAft>
              <a:buFont typeface="Arial" pitchFamily="34" charset="0"/>
              <a:buNone/>
            </a:pPr>
            <a:endParaRPr lang="pt-BR" sz="2400" dirty="0">
              <a:latin typeface="+mj-lt"/>
            </a:endParaRPr>
          </a:p>
          <a:p>
            <a:pPr marL="0" lvl="1" indent="0">
              <a:spcAft>
                <a:spcPts val="600"/>
              </a:spcAft>
              <a:buFont typeface="Arial" pitchFamily="34" charset="0"/>
              <a:buNone/>
            </a:pPr>
            <a:endParaRPr lang="pt-BR" sz="2400" dirty="0">
              <a:latin typeface="+mj-lt"/>
            </a:endParaRPr>
          </a:p>
        </p:txBody>
      </p:sp>
      <p:pic>
        <p:nvPicPr>
          <p:cNvPr id="7" name="Picture 8" descr="https://www.ifmg.edu.br/portal/comunicacao/bam2.jpg">
            <a:extLst>
              <a:ext uri="{FF2B5EF4-FFF2-40B4-BE49-F238E27FC236}">
                <a16:creationId xmlns:a16="http://schemas.microsoft.com/office/drawing/2014/main" id="{DF97CA9E-B4D2-4952-B73A-196F6A424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7214"/>
            <a:ext cx="1966685" cy="5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968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AAC216AD-FCEF-4438-B0A4-A62889EEF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342529"/>
            <a:ext cx="8568952" cy="48245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000" dirty="0"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000" dirty="0">
                <a:latin typeface="+mj-lt"/>
              </a:rPr>
              <a:t>Outra alternativa: tanque de evapotranspiração (TEVAP).</a:t>
            </a:r>
          </a:p>
          <a:p>
            <a:pPr marL="0" lvl="1" indent="0" algn="just">
              <a:spcAft>
                <a:spcPts val="600"/>
              </a:spcAft>
              <a:buNone/>
            </a:pPr>
            <a:endParaRPr lang="pt-BR" sz="2000" dirty="0">
              <a:latin typeface="+mj-lt"/>
            </a:endParaRP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000" dirty="0">
              <a:latin typeface="+mj-lt"/>
            </a:endParaRPr>
          </a:p>
          <a:p>
            <a:pPr marL="0" lvl="1" indent="0" algn="just">
              <a:spcAft>
                <a:spcPts val="600"/>
              </a:spcAft>
              <a:buNone/>
            </a:pPr>
            <a:endParaRPr lang="pt-BR" sz="2000" dirty="0">
              <a:latin typeface="+mj-lt"/>
            </a:endParaRPr>
          </a:p>
          <a:p>
            <a:pPr marL="0" lvl="1" indent="0" algn="just">
              <a:spcAft>
                <a:spcPts val="600"/>
              </a:spcAft>
              <a:buNone/>
            </a:pPr>
            <a:endParaRPr lang="pt-BR" sz="2000" dirty="0">
              <a:latin typeface="+mj-lt"/>
            </a:endParaRPr>
          </a:p>
          <a:p>
            <a:pPr marL="0" lvl="1" indent="0" algn="just">
              <a:spcAft>
                <a:spcPts val="600"/>
              </a:spcAft>
              <a:buNone/>
            </a:pPr>
            <a:endParaRPr lang="pt-BR" sz="2000" dirty="0">
              <a:latin typeface="+mj-lt"/>
            </a:endParaRPr>
          </a:p>
          <a:p>
            <a:pPr marL="0" lvl="1" indent="0" algn="just">
              <a:spcAft>
                <a:spcPts val="600"/>
              </a:spcAft>
              <a:buNone/>
            </a:pPr>
            <a:endParaRPr lang="pt-BR" sz="2000" dirty="0">
              <a:latin typeface="+mj-lt"/>
            </a:endParaRP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0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0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0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0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0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0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000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02B9C91-7841-4B4C-8460-898CDF851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30034"/>
            <a:ext cx="6362700" cy="20574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8EE3894-D0CC-4BF4-9C23-2DEA71917650}"/>
              </a:ext>
            </a:extLst>
          </p:cNvPr>
          <p:cNvSpPr txBox="1"/>
          <p:nvPr/>
        </p:nvSpPr>
        <p:spPr>
          <a:xfrm>
            <a:off x="683568" y="3341803"/>
            <a:ext cx="6344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Corbel" panose="020B0503020204020204" pitchFamily="34" charset="0"/>
              </a:rPr>
              <a:t>Representação esquemática do tanque de evapotranspiração. </a:t>
            </a:r>
          </a:p>
          <a:p>
            <a:r>
              <a:rPr lang="pt-BR" sz="1000" b="1" dirty="0">
                <a:latin typeface="Corbel" panose="020B0503020204020204" pitchFamily="34" charset="0"/>
              </a:rPr>
              <a:t>Fonte: Vieira, 2010.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FBB541C-53D2-4AEC-8FF2-A24EDAF75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483A-07F3-4AC4-B578-082294D8B9B3}" type="slidenum">
              <a:rPr lang="pt-BR" smtClean="0"/>
              <a:t>6</a:t>
            </a:fld>
            <a:endParaRPr lang="pt-BR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89EFAB49-908A-43AC-98C1-E2B92147147F}"/>
              </a:ext>
            </a:extLst>
          </p:cNvPr>
          <p:cNvSpPr txBox="1">
            <a:spLocks/>
          </p:cNvSpPr>
          <p:nvPr/>
        </p:nvSpPr>
        <p:spPr>
          <a:xfrm>
            <a:off x="287524" y="3481681"/>
            <a:ext cx="4356484" cy="2280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BR" sz="2000" dirty="0">
              <a:latin typeface="+mj-lt"/>
            </a:endParaRPr>
          </a:p>
          <a:p>
            <a:pPr marL="3429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latin typeface="+mj-lt"/>
              </a:rPr>
              <a:t>Vantagens: Não produz efluente final; contaminantes ficam retidos no tanque; ciclagem de nutrientes; reuso da água. </a:t>
            </a:r>
            <a:r>
              <a:rPr lang="pt-BR" sz="1000" dirty="0">
                <a:latin typeface="+mj-lt"/>
              </a:rPr>
              <a:t>(PAMPLONA e VENTURI, 2004) </a:t>
            </a:r>
          </a:p>
          <a:p>
            <a:pPr marL="3429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000" dirty="0">
              <a:latin typeface="+mj-lt"/>
            </a:endParaRPr>
          </a:p>
          <a:p>
            <a:pPr marL="0" lvl="1" indent="0">
              <a:spcAft>
                <a:spcPts val="600"/>
              </a:spcAft>
              <a:buFont typeface="Arial" pitchFamily="34" charset="0"/>
              <a:buNone/>
            </a:pPr>
            <a:endParaRPr lang="pt-BR" sz="2000" dirty="0">
              <a:latin typeface="+mj-lt"/>
            </a:endParaRPr>
          </a:p>
          <a:p>
            <a:pPr marL="0" lvl="1" indent="0">
              <a:spcAft>
                <a:spcPts val="600"/>
              </a:spcAft>
              <a:buFont typeface="Arial" pitchFamily="34" charset="0"/>
              <a:buNone/>
            </a:pPr>
            <a:endParaRPr lang="pt-BR" sz="2000" dirty="0">
              <a:latin typeface="+mj-lt"/>
            </a:endParaRPr>
          </a:p>
          <a:p>
            <a:pPr marL="0" lvl="1" indent="0">
              <a:spcAft>
                <a:spcPts val="600"/>
              </a:spcAft>
              <a:buFont typeface="Arial" pitchFamily="34" charset="0"/>
              <a:buNone/>
            </a:pPr>
            <a:endParaRPr lang="pt-BR" sz="2000" dirty="0">
              <a:latin typeface="+mj-lt"/>
            </a:endParaRPr>
          </a:p>
          <a:p>
            <a:pPr marL="0" lvl="1" indent="0">
              <a:spcAft>
                <a:spcPts val="600"/>
              </a:spcAft>
              <a:buFont typeface="Arial" pitchFamily="34" charset="0"/>
              <a:buNone/>
            </a:pPr>
            <a:endParaRPr lang="pt-BR" sz="2000" dirty="0">
              <a:latin typeface="+mj-lt"/>
            </a:endParaRPr>
          </a:p>
          <a:p>
            <a:pPr marL="3429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000" dirty="0">
              <a:latin typeface="+mj-lt"/>
            </a:endParaRPr>
          </a:p>
          <a:p>
            <a:pPr marL="0" lvl="1" indent="0">
              <a:spcAft>
                <a:spcPts val="600"/>
              </a:spcAft>
              <a:buFont typeface="Arial" pitchFamily="34" charset="0"/>
              <a:buNone/>
            </a:pPr>
            <a:endParaRPr lang="pt-BR" sz="2000" dirty="0">
              <a:latin typeface="+mj-lt"/>
            </a:endParaRPr>
          </a:p>
          <a:p>
            <a:pPr marL="0" lvl="1" indent="0">
              <a:spcAft>
                <a:spcPts val="600"/>
              </a:spcAft>
              <a:buFont typeface="Arial" pitchFamily="34" charset="0"/>
              <a:buNone/>
            </a:pPr>
            <a:endParaRPr lang="pt-BR" sz="2000" dirty="0">
              <a:latin typeface="+mj-lt"/>
            </a:endParaRPr>
          </a:p>
          <a:p>
            <a:pPr marL="0" lvl="1" indent="0">
              <a:spcAft>
                <a:spcPts val="600"/>
              </a:spcAft>
              <a:buFont typeface="Arial" pitchFamily="34" charset="0"/>
              <a:buNone/>
            </a:pPr>
            <a:endParaRPr lang="pt-BR" sz="2000" dirty="0">
              <a:latin typeface="+mj-lt"/>
            </a:endParaRPr>
          </a:p>
          <a:p>
            <a:pPr marL="0" lvl="1" indent="0">
              <a:spcAft>
                <a:spcPts val="600"/>
              </a:spcAft>
              <a:buFont typeface="Arial" pitchFamily="34" charset="0"/>
              <a:buNone/>
            </a:pPr>
            <a:endParaRPr lang="pt-BR" sz="2000" dirty="0">
              <a:latin typeface="+mj-lt"/>
            </a:endParaRPr>
          </a:p>
          <a:p>
            <a:pPr marL="0" lvl="1" indent="0">
              <a:spcAft>
                <a:spcPts val="600"/>
              </a:spcAft>
              <a:buFont typeface="Arial" pitchFamily="34" charset="0"/>
              <a:buNone/>
            </a:pPr>
            <a:endParaRPr lang="pt-BR" sz="2000" dirty="0">
              <a:latin typeface="+mj-lt"/>
            </a:endParaRPr>
          </a:p>
          <a:p>
            <a:pPr marL="0" lvl="1" indent="0">
              <a:spcAft>
                <a:spcPts val="600"/>
              </a:spcAft>
              <a:buFont typeface="Arial" pitchFamily="34" charset="0"/>
              <a:buNone/>
            </a:pPr>
            <a:endParaRPr lang="pt-BR" sz="2000" dirty="0">
              <a:latin typeface="+mj-lt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2D69AC76-7992-4EC0-828E-E880A6EDB31F}"/>
              </a:ext>
            </a:extLst>
          </p:cNvPr>
          <p:cNvSpPr txBox="1">
            <a:spLocks/>
          </p:cNvSpPr>
          <p:nvPr/>
        </p:nvSpPr>
        <p:spPr>
          <a:xfrm>
            <a:off x="4746889" y="3444817"/>
            <a:ext cx="4096052" cy="2423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pt-BR" sz="2000" dirty="0">
              <a:latin typeface="+mj-lt"/>
            </a:endParaRPr>
          </a:p>
          <a:p>
            <a:pPr marL="3429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latin typeface="+mj-lt"/>
              </a:rPr>
              <a:t>Desvantagens: </a:t>
            </a:r>
            <a:r>
              <a:rPr lang="pt-BR" sz="2000" dirty="0" err="1">
                <a:latin typeface="+mj-lt"/>
              </a:rPr>
              <a:t>Colmatação</a:t>
            </a:r>
            <a:r>
              <a:rPr lang="pt-BR" sz="2000" dirty="0">
                <a:latin typeface="+mj-lt"/>
              </a:rPr>
              <a:t>; possibilidade de extravasamento; segregação dos esgotos em águas fecais e cinzas; necessidade de ter um outro sistema para tratar as águas cinzas. </a:t>
            </a:r>
            <a:r>
              <a:rPr lang="pt-BR" sz="1000" dirty="0">
                <a:latin typeface="+mj-lt"/>
              </a:rPr>
              <a:t>(GALBIATI, 2009)</a:t>
            </a: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000" dirty="0">
              <a:latin typeface="+mj-lt"/>
            </a:endParaRPr>
          </a:p>
          <a:p>
            <a:pPr marL="0" lvl="1" indent="0" algn="just">
              <a:spcAft>
                <a:spcPts val="600"/>
              </a:spcAft>
              <a:buFont typeface="Arial" pitchFamily="34" charset="0"/>
              <a:buNone/>
            </a:pPr>
            <a:endParaRPr lang="pt-BR" sz="2000" dirty="0">
              <a:latin typeface="+mj-lt"/>
            </a:endParaRPr>
          </a:p>
          <a:p>
            <a:pPr marL="0" lvl="1" indent="0" algn="just">
              <a:spcAft>
                <a:spcPts val="600"/>
              </a:spcAft>
              <a:buFont typeface="Arial" pitchFamily="34" charset="0"/>
              <a:buNone/>
            </a:pPr>
            <a:endParaRPr lang="pt-BR" sz="2000" dirty="0">
              <a:latin typeface="+mj-lt"/>
            </a:endParaRP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000" dirty="0">
              <a:latin typeface="+mj-lt"/>
            </a:endParaRPr>
          </a:p>
          <a:p>
            <a:pPr marL="0" lvl="1" indent="0" algn="just">
              <a:spcAft>
                <a:spcPts val="600"/>
              </a:spcAft>
              <a:buFont typeface="Arial" pitchFamily="34" charset="0"/>
              <a:buNone/>
            </a:pPr>
            <a:endParaRPr lang="pt-BR" sz="2000" dirty="0">
              <a:latin typeface="+mj-lt"/>
            </a:endParaRPr>
          </a:p>
          <a:p>
            <a:pPr marL="0" lvl="1" indent="0" algn="just">
              <a:spcAft>
                <a:spcPts val="600"/>
              </a:spcAft>
              <a:buFont typeface="Arial" pitchFamily="34" charset="0"/>
              <a:buNone/>
            </a:pPr>
            <a:endParaRPr lang="pt-BR" sz="2000" dirty="0">
              <a:latin typeface="+mj-lt"/>
            </a:endParaRPr>
          </a:p>
          <a:p>
            <a:pPr marL="0" lvl="1" indent="0" algn="just">
              <a:spcAft>
                <a:spcPts val="600"/>
              </a:spcAft>
              <a:buFont typeface="Arial" pitchFamily="34" charset="0"/>
              <a:buNone/>
            </a:pPr>
            <a:endParaRPr lang="pt-BR" sz="2000" dirty="0">
              <a:latin typeface="+mj-lt"/>
            </a:endParaRPr>
          </a:p>
          <a:p>
            <a:pPr marL="0" lvl="1" indent="0" algn="just">
              <a:spcAft>
                <a:spcPts val="600"/>
              </a:spcAft>
              <a:buFont typeface="Arial" pitchFamily="34" charset="0"/>
              <a:buNone/>
            </a:pPr>
            <a:endParaRPr lang="pt-BR" sz="2000" dirty="0">
              <a:latin typeface="+mj-lt"/>
            </a:endParaRPr>
          </a:p>
          <a:p>
            <a:pPr marL="0" lvl="1" indent="0" algn="just">
              <a:spcAft>
                <a:spcPts val="600"/>
              </a:spcAft>
              <a:buFont typeface="Arial" pitchFamily="34" charset="0"/>
              <a:buNone/>
            </a:pPr>
            <a:endParaRPr lang="pt-BR" sz="2000" dirty="0">
              <a:latin typeface="+mj-lt"/>
            </a:endParaRPr>
          </a:p>
          <a:p>
            <a:pPr marL="0" lvl="1" indent="0" algn="just">
              <a:spcAft>
                <a:spcPts val="600"/>
              </a:spcAft>
              <a:buFont typeface="Arial" pitchFamily="34" charset="0"/>
              <a:buNone/>
            </a:pPr>
            <a:endParaRPr lang="pt-BR" sz="2000" dirty="0">
              <a:latin typeface="+mj-lt"/>
            </a:endParaRPr>
          </a:p>
        </p:txBody>
      </p:sp>
      <p:pic>
        <p:nvPicPr>
          <p:cNvPr id="9" name="Picture 8" descr="https://www.ifmg.edu.br/portal/comunicacao/bam2.jpg">
            <a:extLst>
              <a:ext uri="{FF2B5EF4-FFF2-40B4-BE49-F238E27FC236}">
                <a16:creationId xmlns:a16="http://schemas.microsoft.com/office/drawing/2014/main" id="{5E6345E9-8C7A-4D5C-8F8A-F2BB6A5C4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7214"/>
            <a:ext cx="1966685" cy="5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77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AAC216AD-FCEF-4438-B0A4-A62889EEF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332656"/>
            <a:ext cx="8507289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200" b="1" dirty="0">
                <a:latin typeface="+mj-lt"/>
              </a:rPr>
              <a:t>OBJETIVOS</a:t>
            </a:r>
          </a:p>
          <a:p>
            <a:pPr marL="0" indent="0" algn="just">
              <a:buNone/>
            </a:pPr>
            <a:endParaRPr lang="pt-BR" sz="2200" dirty="0">
              <a:latin typeface="+mj-lt"/>
            </a:endParaRP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>
                <a:latin typeface="+mj-lt"/>
              </a:rPr>
              <a:t>Dimensionar e implantar uma unidade de tratamento de efluentes sanitários formada por um TSE combinado a um TEVAP cultivado com bananeiras (</a:t>
            </a:r>
            <a:r>
              <a:rPr lang="pt-BR" sz="2200" i="1" dirty="0">
                <a:latin typeface="+mj-lt"/>
              </a:rPr>
              <a:t>Musa sp.)</a:t>
            </a:r>
            <a:r>
              <a:rPr lang="pt-BR" sz="2200" dirty="0">
                <a:latin typeface="+mj-lt"/>
              </a:rPr>
              <a:t> para atender a um domicílio sem sistema de esgotamento sanitário, no município de João Monlevade, MG.</a:t>
            </a: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200" dirty="0">
              <a:latin typeface="+mj-lt"/>
            </a:endParaRP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>
                <a:latin typeface="+mj-lt"/>
              </a:rPr>
              <a:t>Parâmetros avaliados: turbidez, pH, DBO, DQO, OD, coliformes termotolerantes, fósforo total, nitrogênio amoniacal e sólidos suspensos totais.</a:t>
            </a:r>
          </a:p>
          <a:p>
            <a:pPr marL="0" lvl="1" indent="0" algn="just">
              <a:spcAft>
                <a:spcPts val="600"/>
              </a:spcAft>
              <a:buNone/>
            </a:pPr>
            <a:endParaRPr lang="pt-BR" sz="22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2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200" dirty="0">
              <a:latin typeface="+mj-lt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4EF710F-7FE9-43A3-8D00-9D6C1109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483A-07F3-4AC4-B578-082294D8B9B3}" type="slidenum">
              <a:rPr lang="pt-BR" smtClean="0"/>
              <a:t>7</a:t>
            </a:fld>
            <a:endParaRPr lang="pt-BR" dirty="0"/>
          </a:p>
        </p:txBody>
      </p:sp>
      <p:pic>
        <p:nvPicPr>
          <p:cNvPr id="4" name="Picture 8" descr="https://www.ifmg.edu.br/portal/comunicacao/bam2.jpg">
            <a:extLst>
              <a:ext uri="{FF2B5EF4-FFF2-40B4-BE49-F238E27FC236}">
                <a16:creationId xmlns:a16="http://schemas.microsoft.com/office/drawing/2014/main" id="{C464F984-79D8-46D1-BF51-340D58D89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7214"/>
            <a:ext cx="1966685" cy="5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736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AAC216AD-FCEF-4438-B0A4-A62889EEF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332656"/>
            <a:ext cx="8507289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200" b="1" dirty="0">
                <a:latin typeface="+mj-lt"/>
              </a:rPr>
              <a:t>MATERIAL E MÉTODOS</a:t>
            </a:r>
          </a:p>
          <a:p>
            <a:pPr marL="0" indent="0" algn="just">
              <a:buNone/>
            </a:pPr>
            <a:r>
              <a:rPr lang="pt-BR" sz="2200" b="1" u="sng" dirty="0">
                <a:latin typeface="+mj-lt"/>
                <a:cs typeface="Times New Roman" panose="02020603050405020304" pitchFamily="18" charset="0"/>
              </a:rPr>
              <a:t>Dimensionamento do TSE</a:t>
            </a:r>
          </a:p>
          <a:p>
            <a:pPr marL="0" indent="0" algn="just">
              <a:buNone/>
            </a:pPr>
            <a:endParaRPr lang="pt-BR" sz="2200" dirty="0">
              <a:latin typeface="+mj-lt"/>
            </a:endParaRP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>
                <a:latin typeface="+mj-lt"/>
                <a:cs typeface="Times New Roman" panose="02020603050405020304" pitchFamily="18" charset="0"/>
              </a:rPr>
              <a:t>3 bombonas de polietileno (240 L), interligadas com tubos de 100 mm Ø;</a:t>
            </a: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>
                <a:latin typeface="+mj-lt"/>
                <a:cs typeface="Times New Roman" panose="02020603050405020304" pitchFamily="18" charset="0"/>
              </a:rPr>
              <a:t>Volume interno total do TSE: 600 L;</a:t>
            </a: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>
                <a:latin typeface="+mj-lt"/>
                <a:cs typeface="Times New Roman" panose="02020603050405020304" pitchFamily="18" charset="0"/>
              </a:rPr>
              <a:t>Tubo de exaustão de gases na primeira bombona (2 m x 40 mm Ø);</a:t>
            </a: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>
                <a:latin typeface="+mj-lt"/>
                <a:cs typeface="Times New Roman" panose="02020603050405020304" pitchFamily="18" charset="0"/>
              </a:rPr>
              <a:t>Ligação ao encanamento proveniente dos banheiros;</a:t>
            </a: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>
                <a:latin typeface="+mj-lt"/>
                <a:cs typeface="Times New Roman" panose="02020603050405020304" pitchFamily="18" charset="0"/>
              </a:rPr>
              <a:t>Tubulação de saída do TSE direcionada ao TEVAP.</a:t>
            </a:r>
          </a:p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>
                <a:latin typeface="+mj-lt"/>
                <a:cs typeface="Times New Roman" panose="02020603050405020304" pitchFamily="18" charset="0"/>
              </a:rPr>
              <a:t>Dimensões da vala escavada: 2,5 m comprimento; 0,80 m largura; 1,6 m altura.</a:t>
            </a:r>
            <a:endParaRPr lang="pt-BR" sz="22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200" dirty="0">
              <a:latin typeface="+mj-lt"/>
            </a:endParaRPr>
          </a:p>
          <a:p>
            <a:pPr marL="0" lvl="1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2200" dirty="0">
              <a:latin typeface="+mj-lt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4EF710F-7FE9-43A3-8D00-9D6C1109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483A-07F3-4AC4-B578-082294D8B9B3}" type="slidenum">
              <a:rPr lang="pt-BR" smtClean="0"/>
              <a:t>8</a:t>
            </a:fld>
            <a:endParaRPr lang="pt-BR" dirty="0"/>
          </a:p>
        </p:txBody>
      </p:sp>
      <p:pic>
        <p:nvPicPr>
          <p:cNvPr id="4" name="Picture 8" descr="https://www.ifmg.edu.br/portal/comunicacao/bam2.jpg">
            <a:extLst>
              <a:ext uri="{FF2B5EF4-FFF2-40B4-BE49-F238E27FC236}">
                <a16:creationId xmlns:a16="http://schemas.microsoft.com/office/drawing/2014/main" id="{50C54403-8B90-4C3E-9F72-B1F42ED78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7214"/>
            <a:ext cx="1966685" cy="5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9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Espaço Reservado para Conteúdo 2">
                <a:extLst>
                  <a:ext uri="{FF2B5EF4-FFF2-40B4-BE49-F238E27FC236}">
                    <a16:creationId xmlns:a16="http://schemas.microsoft.com/office/drawing/2014/main" id="{AAC216AD-FCEF-4438-B0A4-A62889EEF5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20" y="188640"/>
                <a:ext cx="8568952" cy="4824536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endParaRPr lang="pt-BR" sz="2200" dirty="0">
                  <a:latin typeface="+mj-lt"/>
                </a:endParaRPr>
              </a:p>
              <a:p>
                <a:pPr marL="0" indent="0" algn="just">
                  <a:buNone/>
                </a:pPr>
                <a:r>
                  <a:rPr lang="pt-BR" sz="2200" b="1" u="sng" dirty="0">
                    <a:latin typeface="+mj-lt"/>
                    <a:cs typeface="Times New Roman" panose="02020603050405020304" pitchFamily="18" charset="0"/>
                  </a:rPr>
                  <a:t>Dimensionamento do TEVAP</a:t>
                </a:r>
              </a:p>
              <a:p>
                <a:pPr marL="0" indent="0" algn="just">
                  <a:buNone/>
                </a:pPr>
                <a:endParaRPr lang="pt-BR" sz="2200" dirty="0">
                  <a:latin typeface="+mj-lt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pt-BR" sz="22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Determinação do volume do TEVAP </a:t>
                </a:r>
                <a:r>
                  <a:rPr lang="pt-BR" sz="10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(</a:t>
                </a:r>
                <a:r>
                  <a:rPr lang="pt-BR" sz="1000" dirty="0" err="1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Ercole</a:t>
                </a:r>
                <a:r>
                  <a:rPr lang="pt-BR" sz="10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, 2003)</a:t>
                </a:r>
              </a:p>
              <a:p>
                <a:pPr marL="0" indent="0">
                  <a:buNone/>
                </a:pPr>
                <a:r>
                  <a:rPr lang="pt-BR" sz="22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                             </a:t>
                </a:r>
              </a:p>
              <a:p>
                <a:pPr marL="0" indent="0" algn="ctr">
                  <a:buNone/>
                </a:pPr>
                <a:r>
                  <a:rPr lang="pt-BR" sz="22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pt-BR" sz="2200" i="1">
                        <a:solidFill>
                          <a:schemeClr val="tx1"/>
                        </a:solidFill>
                        <a:latin typeface="+mj-lt"/>
                      </a:rPr>
                      <m:t>𝐴</m:t>
                    </m:r>
                    <m:r>
                      <a:rPr lang="pt-BR" sz="2200" i="1">
                        <a:solidFill>
                          <a:schemeClr val="tx1"/>
                        </a:solidFill>
                        <a:latin typeface="+mj-lt"/>
                      </a:rPr>
                      <m:t>=</m:t>
                    </m:r>
                    <m:f>
                      <m:fPr>
                        <m:ctrlPr>
                          <a:rPr lang="pt-BR" sz="2200" i="1">
                            <a:solidFill>
                              <a:schemeClr val="tx1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pt-BR" sz="2200" i="1">
                            <a:solidFill>
                              <a:schemeClr val="tx1"/>
                            </a:solidFill>
                            <a:latin typeface="+mj-lt"/>
                          </a:rPr>
                          <m:t>𝑉𝐶</m:t>
                        </m:r>
                      </m:num>
                      <m:den>
                        <m:r>
                          <a:rPr lang="pt-BR" sz="2200" i="1">
                            <a:solidFill>
                              <a:schemeClr val="tx1"/>
                            </a:solidFill>
                            <a:latin typeface="+mj-lt"/>
                          </a:rPr>
                          <m:t>𝑉𝐸</m:t>
                        </m:r>
                      </m:den>
                    </m:f>
                  </m:oMath>
                </a14:m>
                <a:r>
                  <a:rPr lang="pt-BR" sz="22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			</a:t>
                </a:r>
              </a:p>
              <a:p>
                <a:pPr marL="0" indent="0">
                  <a:buNone/>
                </a:pPr>
                <a:r>
                  <a:rPr lang="pt-BR" sz="22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Onde: </a:t>
                </a:r>
              </a:p>
              <a:p>
                <a:pPr marL="0" indent="0">
                  <a:buNone/>
                </a:pPr>
                <a:r>
                  <a:rPr lang="pt-BR" sz="22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pt-BR" sz="2200" i="1">
                        <a:solidFill>
                          <a:schemeClr val="tx1"/>
                        </a:solidFill>
                        <a:latin typeface="+mj-lt"/>
                      </a:rPr>
                      <m:t>=</m:t>
                    </m:r>
                  </m:oMath>
                </a14:m>
                <a:r>
                  <a:rPr lang="pt-BR" sz="22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área superficial do tanque (m²);</a:t>
                </a:r>
              </a:p>
              <a:p>
                <a:pPr marL="0" indent="0">
                  <a:buNone/>
                </a:pPr>
                <a:r>
                  <a:rPr lang="pt-BR" sz="22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VC </a:t>
                </a:r>
                <a14:m>
                  <m:oMath xmlns:m="http://schemas.openxmlformats.org/officeDocument/2006/math">
                    <m:r>
                      <a:rPr lang="pt-BR" sz="2200" i="1">
                        <a:solidFill>
                          <a:schemeClr val="tx1"/>
                        </a:solidFill>
                        <a:latin typeface="+mj-lt"/>
                      </a:rPr>
                      <m:t>=</m:t>
                    </m:r>
                  </m:oMath>
                </a14:m>
                <a:r>
                  <a:rPr lang="pt-BR" sz="22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volume de contribuição diária total (L.d</a:t>
                </a:r>
                <a:r>
                  <a:rPr lang="pt-BR" sz="2200" baseline="300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-1</a:t>
                </a:r>
                <a:r>
                  <a:rPr lang="pt-BR" sz="22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);</a:t>
                </a:r>
              </a:p>
              <a:p>
                <a:pPr marL="0" indent="0">
                  <a:buNone/>
                </a:pPr>
                <a:r>
                  <a:rPr lang="pt-BR" sz="22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VE </a:t>
                </a:r>
                <a14:m>
                  <m:oMath xmlns:m="http://schemas.openxmlformats.org/officeDocument/2006/math">
                    <m:r>
                      <a:rPr lang="pt-BR" sz="2200" i="1">
                        <a:solidFill>
                          <a:schemeClr val="tx1"/>
                        </a:solidFill>
                        <a:latin typeface="+mj-lt"/>
                      </a:rPr>
                      <m:t>=</m:t>
                    </m:r>
                  </m:oMath>
                </a14:m>
                <a:r>
                  <a:rPr lang="pt-BR" sz="22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volume de evapotranspiração (L.d</a:t>
                </a:r>
                <a:r>
                  <a:rPr lang="pt-BR" sz="2200" baseline="300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-1</a:t>
                </a:r>
                <a:r>
                  <a:rPr lang="pt-BR" sz="22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.m</a:t>
                </a:r>
                <a:r>
                  <a:rPr lang="pt-BR" sz="2200" baseline="300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-2</a:t>
                </a:r>
                <a:r>
                  <a:rPr lang="pt-BR" sz="22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).</a:t>
                </a:r>
              </a:p>
              <a:p>
                <a:pPr marL="0" indent="0">
                  <a:buNone/>
                </a:pPr>
                <a:endParaRPr lang="pt-BR" sz="2200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pt-BR" sz="22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Dimensões do TEVAP: 9,0 m</a:t>
                </a:r>
                <a:r>
                  <a:rPr lang="pt-BR" sz="2200" baseline="300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2</a:t>
                </a:r>
                <a:r>
                  <a:rPr lang="pt-BR" sz="22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comprimento; 3,0 m lado; 1,3 m altura</a:t>
                </a:r>
                <a:r>
                  <a:rPr lang="pt-BR" sz="2200" dirty="0">
                    <a:latin typeface="+mj-lt"/>
                    <a:cs typeface="Times New Roman" panose="02020603050405020304" pitchFamily="18" charset="0"/>
                  </a:rPr>
                  <a:t>.</a:t>
                </a:r>
                <a:r>
                  <a:rPr lang="pt-BR" sz="2300" dirty="0">
                    <a:latin typeface="+mj-lt"/>
                    <a:cs typeface="Times New Roman" panose="02020603050405020304" pitchFamily="18" charset="0"/>
                  </a:rPr>
                  <a:t>	</a:t>
                </a:r>
                <a:endParaRPr lang="pt-BR" sz="1600" dirty="0">
                  <a:latin typeface="+mj-lt"/>
                  <a:cs typeface="Times New Roman" panose="02020603050405020304" pitchFamily="18" charset="0"/>
                </a:endParaRPr>
              </a:p>
              <a:p>
                <a:pPr marL="0" lvl="1" indent="0" algn="just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endParaRPr lang="pt-BR" sz="2400" dirty="0">
                  <a:latin typeface="+mj-lt"/>
                </a:endParaRPr>
              </a:p>
              <a:p>
                <a:pPr marL="0" lvl="1" indent="0" algn="just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endParaRPr lang="pt-BR" sz="2400" dirty="0">
                  <a:latin typeface="+mj-lt"/>
                </a:endParaRPr>
              </a:p>
            </p:txBody>
          </p:sp>
        </mc:Choice>
        <mc:Fallback>
          <p:sp>
            <p:nvSpPr>
              <p:cNvPr id="6" name="Espaço Reservado para Conteúdo 2">
                <a:extLst>
                  <a:ext uri="{FF2B5EF4-FFF2-40B4-BE49-F238E27FC236}">
                    <a16:creationId xmlns:a16="http://schemas.microsoft.com/office/drawing/2014/main" id="{AAC216AD-FCEF-4438-B0A4-A62889EEF5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88640"/>
                <a:ext cx="8568952" cy="4824536"/>
              </a:xfrm>
              <a:blipFill>
                <a:blip r:embed="rId3"/>
                <a:stretch>
                  <a:fillRect l="-925" b="-72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DE1E7B1-0B99-4325-BBB1-87B05949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</p:spPr>
        <p:txBody>
          <a:bodyPr/>
          <a:lstStyle/>
          <a:p>
            <a:fld id="{7ABB483A-07F3-4AC4-B578-082294D8B9B3}" type="slidenum">
              <a:rPr lang="pt-BR" smtClean="0"/>
              <a:t>9</a:t>
            </a:fld>
            <a:endParaRPr lang="pt-BR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78953001-5DC3-4ACE-9A5B-F71302955D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13118"/>
              </p:ext>
            </p:extLst>
          </p:nvPr>
        </p:nvGraphicFramePr>
        <p:xfrm>
          <a:off x="6084168" y="3621491"/>
          <a:ext cx="256063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Worksheet" r:id="rId4" imgW="2561020" imgH="818971" progId="Excel.Sheet.12">
                  <p:embed/>
                </p:oleObj>
              </mc:Choice>
              <mc:Fallback>
                <p:oleObj name="Worksheet" r:id="rId4" imgW="2561020" imgH="818971" progId="Excel.Sheet.12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9114222D-07FD-4A62-8123-FE3AF1DD6D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84168" y="3621491"/>
                        <a:ext cx="2560637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1162130C-D658-4D64-948E-15A318E606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9448" y="1988840"/>
            <a:ext cx="2838095" cy="83809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67C9EDF-9F68-4A55-B619-492D250218F9}"/>
              </a:ext>
            </a:extLst>
          </p:cNvPr>
          <p:cNvSpPr txBox="1"/>
          <p:nvPr/>
        </p:nvSpPr>
        <p:spPr>
          <a:xfrm>
            <a:off x="5962854" y="2783755"/>
            <a:ext cx="13051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Corbel" panose="020B0503020204020204" pitchFamily="34" charset="0"/>
              </a:rPr>
              <a:t>Fonte: ABNT, 1993.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0DEB0DD-4EBE-4FC7-9479-2360D7D4FA82}"/>
              </a:ext>
            </a:extLst>
          </p:cNvPr>
          <p:cNvSpPr txBox="1"/>
          <p:nvPr/>
        </p:nvSpPr>
        <p:spPr>
          <a:xfrm>
            <a:off x="6028936" y="4389244"/>
            <a:ext cx="13051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Corbel" panose="020B0503020204020204" pitchFamily="34" charset="0"/>
              </a:rPr>
              <a:t>Fonte: </a:t>
            </a:r>
            <a:r>
              <a:rPr lang="pt-BR" sz="1000" b="1" dirty="0" err="1">
                <a:latin typeface="Corbel" panose="020B0503020204020204" pitchFamily="34" charset="0"/>
              </a:rPr>
              <a:t>Ercole</a:t>
            </a:r>
            <a:r>
              <a:rPr lang="pt-BR" sz="1000" b="1" dirty="0">
                <a:latin typeface="Corbel" panose="020B0503020204020204" pitchFamily="34" charset="0"/>
              </a:rPr>
              <a:t>, 2003.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A9400C1-BA63-4D2D-89BB-8B85FCEC897E}"/>
              </a:ext>
            </a:extLst>
          </p:cNvPr>
          <p:cNvSpPr txBox="1"/>
          <p:nvPr/>
        </p:nvSpPr>
        <p:spPr>
          <a:xfrm>
            <a:off x="5908501" y="158873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Quadro 1 – Contribuição de esgoto per capita em função do padrão de consum</a:t>
            </a:r>
            <a:r>
              <a:rPr lang="pt-BR" sz="1000" dirty="0">
                <a:latin typeface="Corbel" panose="020B0503020204020204" pitchFamily="34" charset="0"/>
              </a:rPr>
              <a:t>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692D10D-5C91-48F7-A63D-18E61700A2D5}"/>
              </a:ext>
            </a:extLst>
          </p:cNvPr>
          <p:cNvSpPr txBox="1"/>
          <p:nvPr/>
        </p:nvSpPr>
        <p:spPr>
          <a:xfrm>
            <a:off x="5996334" y="324883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Quadro 2 – Taxa de evapotranspiração em função da temperatura média local.</a:t>
            </a:r>
            <a:endParaRPr lang="pt-BR" sz="1000" dirty="0">
              <a:latin typeface="Corbel" panose="020B0503020204020204" pitchFamily="34" charset="0"/>
            </a:endParaRPr>
          </a:p>
        </p:txBody>
      </p:sp>
      <p:pic>
        <p:nvPicPr>
          <p:cNvPr id="11" name="Picture 8" descr="https://www.ifmg.edu.br/portal/comunicacao/bam2.jpg">
            <a:extLst>
              <a:ext uri="{FF2B5EF4-FFF2-40B4-BE49-F238E27FC236}">
                <a16:creationId xmlns:a16="http://schemas.microsoft.com/office/drawing/2014/main" id="{D343835A-16FB-4B1D-AFD0-975561CE1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7214"/>
            <a:ext cx="1966685" cy="5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273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7267</TotalTime>
  <Words>1468</Words>
  <Application>Microsoft Office PowerPoint</Application>
  <PresentationFormat>Apresentação na tela (4:3)</PresentationFormat>
  <Paragraphs>270</Paragraphs>
  <Slides>22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Corbel</vt:lpstr>
      <vt:lpstr>Times New Roman</vt:lpstr>
      <vt:lpstr>Wingdings</vt:lpstr>
      <vt:lpstr>Wingdings 3</vt:lpstr>
      <vt:lpstr>Tema do Office</vt:lpstr>
      <vt:lpstr>Planilha do Microsoft Excel</vt:lpstr>
      <vt:lpstr>Implantação e avaliação de um sistema descentralizado de tratamento de efluentes sanitários (TSE + TEVAP) com foco no saneamento rural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Alex Lopes</cp:lastModifiedBy>
  <cp:revision>44</cp:revision>
  <dcterms:created xsi:type="dcterms:W3CDTF">2018-05-02T19:43:05Z</dcterms:created>
  <dcterms:modified xsi:type="dcterms:W3CDTF">2019-05-08T00:39:11Z</dcterms:modified>
</cp:coreProperties>
</file>