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9" r:id="rId2"/>
    <p:sldId id="263" r:id="rId3"/>
    <p:sldId id="264" r:id="rId4"/>
    <p:sldId id="265" r:id="rId5"/>
    <p:sldId id="267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8" r:id="rId26"/>
    <p:sldId id="289" r:id="rId27"/>
    <p:sldId id="286" r:id="rId28"/>
    <p:sldId id="290" r:id="rId29"/>
    <p:sldId id="291" r:id="rId30"/>
    <p:sldId id="292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146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2" descr="C:\Users\gabriel.silva\Desktop\Template-49CN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1121" cy="69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0.opovo.com.br/app/opovo/brasil/2012/06/05/noticiasjornalbrasil,2852754/estudo-mostra-situacao-do-brasil-confortavel.shtml" TargetMode="External"/><Relationship Id="rId2" Type="http://schemas.openxmlformats.org/officeDocument/2006/relationships/hyperlink" Target="https://brasilescola.uol.com.br/geografia/atividades-que-mais-consomem-agua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prints.lse.ac.uk/4993/" TargetMode="External"/><Relationship Id="rId4" Type="http://schemas.openxmlformats.org/officeDocument/2006/relationships/hyperlink" Target="http://www.rbgdr.net/012008/artigo4.pd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aec.com.br/" TargetMode="External"/><Relationship Id="rId2" Type="http://schemas.openxmlformats.org/officeDocument/2006/relationships/hyperlink" Target="http://www.teraambiental.com.br/blog-da-tera-ambiental/bid/320413/irrigacao-responsavel-pelo-consumo-de-72-da-agua-no-brasi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package" Target="../embeddings/Documento_do_Microsoft_Word1.docx"/><Relationship Id="rId7" Type="http://schemas.openxmlformats.org/officeDocument/2006/relationships/package" Target="../embeddings/Documento_do_Microsoft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Documento_do_Microsoft_Word2.docx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395536" y="1124744"/>
            <a:ext cx="8280920" cy="2387600"/>
          </a:xfrm>
        </p:spPr>
        <p:txBody>
          <a:bodyPr anchor="ctr" anchorCtr="0">
            <a:normAutofit fontScale="90000"/>
          </a:bodyPr>
          <a:lstStyle/>
          <a:p>
            <a:r>
              <a:rPr lang="pt-BR" b="1" dirty="0"/>
              <a:t>ANÁLISE DE CONTINGÊNCIA E DISPONIBILIDADE A PAGAR PELA ÁGUA NO MUNICÍPIO DO CRATO – CE</a:t>
            </a:r>
            <a:endParaRPr lang="pt-BR" b="1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789040"/>
            <a:ext cx="7776864" cy="165576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Autores</a:t>
            </a:r>
            <a:r>
              <a:rPr lang="pt-BR" sz="2800" b="1" dirty="0" smtClean="0"/>
              <a:t>: </a:t>
            </a:r>
            <a:r>
              <a:rPr lang="pt-BR" sz="2800" b="1" dirty="0"/>
              <a:t>Marcos Antônio de </a:t>
            </a:r>
            <a:r>
              <a:rPr lang="pt-BR" sz="2800" b="1" dirty="0" smtClean="0"/>
              <a:t>Brito</a:t>
            </a:r>
          </a:p>
          <a:p>
            <a:pPr marL="0" indent="0">
              <a:buNone/>
            </a:pPr>
            <a:r>
              <a:rPr lang="pt-BR" sz="2800" b="1" dirty="0"/>
              <a:t> </a:t>
            </a:r>
            <a:r>
              <a:rPr lang="pt-BR" sz="2800" b="1" dirty="0" smtClean="0"/>
              <a:t>                    Tatiane </a:t>
            </a:r>
            <a:r>
              <a:rPr lang="pt-BR" sz="2800" b="1" dirty="0" err="1"/>
              <a:t>Iélia</a:t>
            </a:r>
            <a:r>
              <a:rPr lang="pt-BR" sz="2800" b="1" dirty="0"/>
              <a:t> da </a:t>
            </a:r>
            <a:r>
              <a:rPr lang="pt-BR" sz="2800" b="1" dirty="0" smtClean="0"/>
              <a:t>Silva</a:t>
            </a:r>
          </a:p>
          <a:p>
            <a:pPr marL="0" indent="0">
              <a:buNone/>
            </a:pPr>
            <a:r>
              <a:rPr lang="pt-BR" sz="2800" b="1" dirty="0"/>
              <a:t> </a:t>
            </a:r>
            <a:r>
              <a:rPr lang="pt-BR" sz="2800" b="1" dirty="0" smtClean="0"/>
              <a:t>                    </a:t>
            </a:r>
            <a:r>
              <a:rPr lang="pt-BR" sz="2800" b="1" dirty="0"/>
              <a:t>Ricardo Vieira silva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algn="l"/>
            <a:endParaRPr lang="pt-BR" sz="2800" b="1" dirty="0" smtClean="0"/>
          </a:p>
          <a:p>
            <a:pPr algn="l"/>
            <a:endParaRPr lang="pt-BR" sz="2800" dirty="0"/>
          </a:p>
        </p:txBody>
      </p:sp>
      <p:pic>
        <p:nvPicPr>
          <p:cNvPr id="1026" name="Picture 2" descr="brasa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64096" cy="103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375008_123841744484121_72336314_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4685"/>
            <a:ext cx="1728192" cy="654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5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537143"/>
              </p:ext>
            </p:extLst>
          </p:nvPr>
        </p:nvGraphicFramePr>
        <p:xfrm>
          <a:off x="755576" y="1844824"/>
          <a:ext cx="9863809" cy="2194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Documento" r:id="rId3" imgW="6135014" imgH="1365285" progId="Word.Document.12">
                  <p:embed/>
                </p:oleObj>
              </mc:Choice>
              <mc:Fallback>
                <p:oleObj name="Documento" r:id="rId3" imgW="6135014" imgH="13652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1844824"/>
                        <a:ext cx="9863809" cy="2194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194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Fonte </a:t>
            </a:r>
            <a:r>
              <a:rPr lang="pt-BR" sz="3600" b="1" dirty="0"/>
              <a:t>dos dados, tamanho da amostra e variáveis utilizadas na pesquisa.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Fonte dos </a:t>
            </a:r>
            <a:r>
              <a:rPr lang="pt-BR" dirty="0" smtClean="0"/>
              <a:t>dados</a:t>
            </a:r>
            <a:endParaRPr lang="pt-BR" dirty="0"/>
          </a:p>
          <a:p>
            <a:r>
              <a:rPr lang="pt-BR" dirty="0"/>
              <a:t>Utilizaram-se neste trabalho dados de origem primária e secundária.  Os dados de origem secundária foram fornecidos pela SAAEC, a partir do banco de dados da contabilidade e das contas de água dos domicílios no município de Crato.  Já os dados de origem primária foram obtidos, através de aplicação de questionários nos diversos bairros do município do Crato.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621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Tamanho da amostra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 </a:t>
            </a:r>
            <a:r>
              <a:rPr lang="pt-BR" dirty="0"/>
              <a:t>acordo com Fonseca e Martins (1996), para mensurar o tamanho da amostra, no caso de a variável escolhida ser nominal ou ordinal e a população finita, através da amostragem aleatória simples, deve-se utilizar a seguinte fórmula: </a:t>
            </a: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007283"/>
              </p:ext>
            </p:extLst>
          </p:nvPr>
        </p:nvGraphicFramePr>
        <p:xfrm>
          <a:off x="3203848" y="4581128"/>
          <a:ext cx="336997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ção" r:id="rId3" imgW="1485720" imgH="444240" progId="Equation.3">
                  <p:embed/>
                </p:oleObj>
              </mc:Choice>
              <mc:Fallback>
                <p:oleObj name="Equação" r:id="rId3" imgW="14857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848" y="4581128"/>
                        <a:ext cx="3369974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6425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5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760879"/>
              </p:ext>
            </p:extLst>
          </p:nvPr>
        </p:nvGraphicFramePr>
        <p:xfrm>
          <a:off x="429692" y="1556792"/>
          <a:ext cx="8388806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Documento" r:id="rId3" imgW="6135014" imgH="1790273" progId="Word.Document.12">
                  <p:embed/>
                </p:oleObj>
              </mc:Choice>
              <mc:Fallback>
                <p:oleObj name="Documento" r:id="rId3" imgW="6135014" imgH="17902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9692" y="1556792"/>
                        <a:ext cx="8388806" cy="2448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125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i="1" dirty="0"/>
              <a:t>PAGUA</a:t>
            </a:r>
            <a:r>
              <a:rPr lang="pt-BR" dirty="0"/>
              <a:t>: preço da conta de água (em R$) no domicílio do entrevistado; </a:t>
            </a:r>
            <a:r>
              <a:rPr lang="pt-BR" i="1" dirty="0"/>
              <a:t>VAGUA</a:t>
            </a:r>
            <a:r>
              <a:rPr lang="pt-BR" dirty="0"/>
              <a:t>: volume de água consumido (em m³), de acordo com a conta de água emitida pela SAAEC,  no domicílio do entrevistado; </a:t>
            </a:r>
            <a:r>
              <a:rPr lang="pt-BR" i="1" dirty="0"/>
              <a:t>DAP1</a:t>
            </a:r>
            <a:r>
              <a:rPr lang="pt-BR" dirty="0"/>
              <a:t>: variável categórica (</a:t>
            </a:r>
            <a:r>
              <a:rPr lang="pt-BR" i="1" dirty="0" err="1"/>
              <a:t>dummy</a:t>
            </a:r>
            <a:r>
              <a:rPr lang="pt-BR" dirty="0"/>
              <a:t>), que assume o valor 1 se o entrevistado tem disponibilidade a pagar um preço maior pela água, e 0, caso contrário; </a:t>
            </a:r>
            <a:r>
              <a:rPr lang="pt-BR" i="1" dirty="0"/>
              <a:t>DAP2</a:t>
            </a:r>
            <a:r>
              <a:rPr lang="pt-BR" dirty="0"/>
              <a:t>: disponibilidade a pagar pelo consumo de água (em R$/m³) no domicílio do entrevistado; </a:t>
            </a:r>
            <a:r>
              <a:rPr lang="pt-BR" i="1" dirty="0"/>
              <a:t>SEXO</a:t>
            </a:r>
            <a:r>
              <a:rPr lang="pt-BR" dirty="0"/>
              <a:t>: variável categórica (</a:t>
            </a:r>
            <a:r>
              <a:rPr lang="pt-BR" i="1" dirty="0" err="1"/>
              <a:t>dummy</a:t>
            </a:r>
            <a:r>
              <a:rPr lang="pt-BR" dirty="0"/>
              <a:t>), que assume o valor 1 se o entrevistado for do sexo masculino e 0, caso contrário; </a:t>
            </a:r>
            <a:r>
              <a:rPr lang="pt-BR" i="1" dirty="0"/>
              <a:t>IDADE</a:t>
            </a:r>
            <a:r>
              <a:rPr lang="pt-BR" dirty="0"/>
              <a:t>: idade do entrevistado; </a:t>
            </a:r>
            <a:r>
              <a:rPr lang="pt-BR" i="1" dirty="0"/>
              <a:t>ESCOLAR</a:t>
            </a:r>
            <a:r>
              <a:rPr lang="pt-BR" dirty="0"/>
              <a:t>: representa o total de anos de estudo do entrevistado; </a:t>
            </a:r>
            <a:r>
              <a:rPr lang="pt-BR" i="1" dirty="0"/>
              <a:t>PESSOA</a:t>
            </a:r>
            <a:r>
              <a:rPr lang="pt-BR" dirty="0"/>
              <a:t>: número de pessoas que residem no domicílio do entrevistado; </a:t>
            </a:r>
            <a:r>
              <a:rPr lang="pt-BR" i="1" dirty="0"/>
              <a:t>RENDA</a:t>
            </a:r>
            <a:r>
              <a:rPr lang="pt-BR" dirty="0"/>
              <a:t>: renda total familiar em reais (R$); </a:t>
            </a:r>
            <a:r>
              <a:rPr lang="pt-BR" i="1" dirty="0"/>
              <a:t>PENERG</a:t>
            </a:r>
            <a:r>
              <a:rPr lang="pt-BR" dirty="0"/>
              <a:t>: preço da conta de energia em reais (R$); </a:t>
            </a:r>
            <a:r>
              <a:rPr lang="pt-BR" i="1" dirty="0"/>
              <a:t>COMODO</a:t>
            </a:r>
            <a:r>
              <a:rPr lang="pt-BR" dirty="0"/>
              <a:t>: número de cômodos no domicílio do entrevistado; </a:t>
            </a:r>
            <a:r>
              <a:rPr lang="pt-BR" i="1" dirty="0"/>
              <a:t>BANHO</a:t>
            </a:r>
            <a:r>
              <a:rPr lang="pt-BR" dirty="0"/>
              <a:t>: número de banheiros no domicílio do entrevistado; </a:t>
            </a:r>
            <a:r>
              <a:rPr lang="pt-BR" i="1" dirty="0"/>
              <a:t>TORNE</a:t>
            </a:r>
            <a:r>
              <a:rPr lang="pt-BR" dirty="0"/>
              <a:t>: número de torneiras no domicílio do entrevistado;</a:t>
            </a:r>
          </a:p>
          <a:p>
            <a:pPr marL="0" indent="0">
              <a:buNone/>
            </a:pPr>
            <a:r>
              <a:rPr lang="pt-BR" i="1" dirty="0"/>
              <a:t>AREATOT</a:t>
            </a:r>
            <a:r>
              <a:rPr lang="pt-BR" dirty="0"/>
              <a:t>: área total (em m²) do domicílio do entrevistado; </a:t>
            </a:r>
            <a:r>
              <a:rPr lang="pt-BR" i="1" dirty="0"/>
              <a:t>AREACON</a:t>
            </a:r>
            <a:r>
              <a:rPr lang="pt-BR" dirty="0"/>
              <a:t>: área construída (em m²) do domicílio do entrevistado; </a:t>
            </a:r>
            <a:r>
              <a:rPr lang="pt-BR" i="1" dirty="0"/>
              <a:t>RESERVA</a:t>
            </a:r>
            <a:r>
              <a:rPr lang="pt-BR" dirty="0"/>
              <a:t>: volume total de água armazenada (em l) no domicílio do entrevistado; </a:t>
            </a:r>
            <a:r>
              <a:rPr lang="pt-BR" i="1" dirty="0"/>
              <a:t>JARDIM</a:t>
            </a:r>
            <a:r>
              <a:rPr lang="pt-BR" dirty="0"/>
              <a:t>: variável categórica (</a:t>
            </a:r>
            <a:r>
              <a:rPr lang="pt-BR" i="1" dirty="0" err="1"/>
              <a:t>dummy</a:t>
            </a:r>
            <a:r>
              <a:rPr lang="pt-BR" dirty="0"/>
              <a:t>), que assume o valor 1 se o domicílio do entrevistado tem jardim e 0, caso contrário; </a:t>
            </a:r>
            <a:r>
              <a:rPr lang="pt-BR" i="1" dirty="0"/>
              <a:t>PISCINA</a:t>
            </a:r>
            <a:r>
              <a:rPr lang="pt-BR" dirty="0"/>
              <a:t>: variável categórica (</a:t>
            </a:r>
            <a:r>
              <a:rPr lang="pt-BR" i="1" dirty="0" err="1"/>
              <a:t>dummy</a:t>
            </a:r>
            <a:r>
              <a:rPr lang="pt-BR" dirty="0"/>
              <a:t>), que assume o valor 1 se o domicílio do entrevistado tem piscina e 0, caso contrário; </a:t>
            </a:r>
            <a:r>
              <a:rPr lang="pt-BR" i="1" dirty="0"/>
              <a:t>BICA</a:t>
            </a:r>
            <a:r>
              <a:rPr lang="pt-BR" dirty="0"/>
              <a:t>: variável categórica (</a:t>
            </a:r>
            <a:r>
              <a:rPr lang="pt-BR" i="1" dirty="0" err="1"/>
              <a:t>dummy</a:t>
            </a:r>
            <a:r>
              <a:rPr lang="pt-BR" dirty="0"/>
              <a:t>), que assume o valor 1 se o domicílio do entrevistado tem bica e 0, caso contrário; </a:t>
            </a:r>
            <a:r>
              <a:rPr lang="pt-BR" i="1" dirty="0"/>
              <a:t>LAVAND</a:t>
            </a:r>
            <a:r>
              <a:rPr lang="pt-BR" dirty="0"/>
              <a:t>: variável categórica (</a:t>
            </a:r>
            <a:r>
              <a:rPr lang="pt-BR" i="1" dirty="0" err="1"/>
              <a:t>dummy</a:t>
            </a:r>
            <a:r>
              <a:rPr lang="pt-BR" dirty="0"/>
              <a:t>), que assume o valor 1 se o domicílio do entrevistado tem lavanderia e 0, caso contrário; </a:t>
            </a:r>
            <a:r>
              <a:rPr lang="pt-BR" i="1" dirty="0"/>
              <a:t>TERRA</a:t>
            </a:r>
            <a:r>
              <a:rPr lang="pt-BR" dirty="0"/>
              <a:t>: variável categórica (</a:t>
            </a:r>
            <a:r>
              <a:rPr lang="pt-BR" i="1" dirty="0" err="1"/>
              <a:t>dummy</a:t>
            </a:r>
            <a:r>
              <a:rPr lang="pt-BR" dirty="0"/>
              <a:t>), que assume o valor 1 se o domicílio do entrevistado tem terraço e 0, caso contrário; </a:t>
            </a:r>
            <a:r>
              <a:rPr lang="pt-BR" i="1" dirty="0"/>
              <a:t>HIDRO</a:t>
            </a:r>
            <a:r>
              <a:rPr lang="pt-BR" dirty="0"/>
              <a:t>: variável categórica (</a:t>
            </a:r>
            <a:r>
              <a:rPr lang="pt-BR" i="1" dirty="0" err="1"/>
              <a:t>dummy</a:t>
            </a:r>
            <a:r>
              <a:rPr lang="pt-BR" dirty="0"/>
              <a:t>), que assume o valor 1 se o domicílio do entrevistado tem hidrômetro e 0, caso contrário.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7594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RESULTADOS/DISCUSSÃO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541070"/>
              </p:ext>
            </p:extLst>
          </p:nvPr>
        </p:nvGraphicFramePr>
        <p:xfrm>
          <a:off x="899592" y="1772816"/>
          <a:ext cx="7105144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Documento" r:id="rId3" imgW="6135014" imgH="1496632" progId="Word.Document.12">
                  <p:embed/>
                </p:oleObj>
              </mc:Choice>
              <mc:Fallback>
                <p:oleObj name="Documento" r:id="rId3" imgW="6135014" imgH="14966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772816"/>
                        <a:ext cx="7105144" cy="2952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9269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510856"/>
              </p:ext>
            </p:extLst>
          </p:nvPr>
        </p:nvGraphicFramePr>
        <p:xfrm>
          <a:off x="179512" y="908720"/>
          <a:ext cx="8619181" cy="41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Documento" r:id="rId3" imgW="6135014" imgH="1866202" progId="Word.Document.12">
                  <p:embed/>
                </p:oleObj>
              </mc:Choice>
              <mc:Fallback>
                <p:oleObj name="Documento" r:id="rId3" imgW="6135014" imgH="18662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908720"/>
                        <a:ext cx="8619181" cy="4176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3797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286868"/>
              </p:ext>
            </p:extLst>
          </p:nvPr>
        </p:nvGraphicFramePr>
        <p:xfrm>
          <a:off x="323528" y="980728"/>
          <a:ext cx="8436571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Documento" r:id="rId3" imgW="6135014" imgH="1844251" progId="Word.Document.12">
                  <p:embed/>
                </p:oleObj>
              </mc:Choice>
              <mc:Fallback>
                <p:oleObj name="Documento" r:id="rId3" imgW="6135014" imgH="18442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980728"/>
                        <a:ext cx="8436571" cy="3960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6472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865739"/>
              </p:ext>
            </p:extLst>
          </p:nvPr>
        </p:nvGraphicFramePr>
        <p:xfrm>
          <a:off x="395536" y="476672"/>
          <a:ext cx="8221822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Documento" r:id="rId3" imgW="6135014" imgH="2412820" progId="Word.Document.12">
                  <p:embed/>
                </p:oleObj>
              </mc:Choice>
              <mc:Fallback>
                <p:oleObj name="Documento" r:id="rId3" imgW="6135014" imgH="24128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476672"/>
                        <a:ext cx="8221822" cy="4824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1054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058854"/>
              </p:ext>
            </p:extLst>
          </p:nvPr>
        </p:nvGraphicFramePr>
        <p:xfrm>
          <a:off x="395535" y="620688"/>
          <a:ext cx="8466419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Documento" r:id="rId3" imgW="6135014" imgH="2452764" progId="Word.Document.12">
                  <p:embed/>
                </p:oleObj>
              </mc:Choice>
              <mc:Fallback>
                <p:oleObj name="Documento" r:id="rId3" imgW="6135014" imgH="24527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5" y="620688"/>
                        <a:ext cx="8466419" cy="4248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88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INTRODUÇÃO/OBJETIVOS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9"/>
          </a:xfrm>
        </p:spPr>
        <p:txBody>
          <a:bodyPr>
            <a:normAutofit fontScale="77500" lnSpcReduction="20000"/>
          </a:bodyPr>
          <a:lstStyle/>
          <a:p>
            <a:r>
              <a:rPr lang="pt-BR" sz="3600" dirty="0"/>
              <a:t/>
            </a:r>
            <a:br>
              <a:rPr lang="pt-BR" sz="3600" dirty="0"/>
            </a:br>
            <a:r>
              <a:rPr lang="pt-BR" dirty="0"/>
              <a:t>A região Nordeste é muito carente em recursos hídricos, por conta da baixa pluviosidade, que é recorrente ao longo dos anos, e que no último quinquênio vem se agravando, com precipitação pluviométrica inferior à média histórica.  O estado do Ceará vem apresentando políticas públicas paliativas para a mitigação dessa problemática, mas assim como nos demais estados da região, a população vem sofrendo com a escassez de água. Por outro lado, a região do Cariri se notabiliza pela existência de características conspícuas, que favorecem o acúmulo de recursos hídricos no subsolo, mas o uso indiscriminado e sem planejamento pode ocasionar sérios problemas para as gerações futuras.</a:t>
            </a:r>
            <a:br>
              <a:rPr lang="pt-BR" dirty="0"/>
            </a:br>
            <a:r>
              <a:rPr lang="pt-BR" sz="3600" dirty="0"/>
              <a:t/>
            </a:r>
            <a:br>
              <a:rPr lang="pt-BR" sz="36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067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Disponibilidade </a:t>
            </a:r>
            <a:r>
              <a:rPr lang="pt-BR" sz="3200" b="1" dirty="0"/>
              <a:t>a pagar pela água no município do Crato – CE 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706755"/>
              </p:ext>
            </p:extLst>
          </p:nvPr>
        </p:nvGraphicFramePr>
        <p:xfrm>
          <a:off x="170047" y="1417638"/>
          <a:ext cx="8819616" cy="4027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Documento" r:id="rId3" imgW="6135014" imgH="2802542" progId="Word.Document.12">
                  <p:embed/>
                </p:oleObj>
              </mc:Choice>
              <mc:Fallback>
                <p:oleObj name="Documento" r:id="rId3" imgW="6135014" imgH="28025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047" y="1417638"/>
                        <a:ext cx="8819616" cy="4027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553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541569"/>
              </p:ext>
            </p:extLst>
          </p:nvPr>
        </p:nvGraphicFramePr>
        <p:xfrm>
          <a:off x="323528" y="476671"/>
          <a:ext cx="8424936" cy="4943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Documento" r:id="rId3" imgW="6135014" imgH="2350925" progId="Word.Document.12">
                  <p:embed/>
                </p:oleObj>
              </mc:Choice>
              <mc:Fallback>
                <p:oleObj name="Documento" r:id="rId3" imgW="6135014" imgH="23509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476671"/>
                        <a:ext cx="8424936" cy="4943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7370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611787"/>
              </p:ext>
            </p:extLst>
          </p:nvPr>
        </p:nvGraphicFramePr>
        <p:xfrm>
          <a:off x="179512" y="692696"/>
          <a:ext cx="8513042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Documento" r:id="rId3" imgW="6135014" imgH="3373990" progId="Word.Document.12">
                  <p:embed/>
                </p:oleObj>
              </mc:Choice>
              <mc:Fallback>
                <p:oleObj name="Documento" r:id="rId3" imgW="6135014" imgH="33739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692696"/>
                        <a:ext cx="8513042" cy="4680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6784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891962"/>
              </p:ext>
            </p:extLst>
          </p:nvPr>
        </p:nvGraphicFramePr>
        <p:xfrm>
          <a:off x="179512" y="476672"/>
          <a:ext cx="8082096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Documento" r:id="rId3" imgW="6135014" imgH="3389103" progId="Word.Document.12">
                  <p:embed/>
                </p:oleObj>
              </mc:Choice>
              <mc:Fallback>
                <p:oleObj name="Documento" r:id="rId3" imgW="6135014" imgH="33891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476672"/>
                        <a:ext cx="8082096" cy="5184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216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CONSIDERAÇÕES </a:t>
            </a:r>
            <a:r>
              <a:rPr lang="pt-BR" b="1" dirty="0"/>
              <a:t>FINAIS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A Região do Cariri está localizada no sul do estado do Ceará, e possui uma importante localização geológica, que favorece o acúmulo de recursos hídricos no subsolo, com os melhores aquíferos do estado do Ceará, com as maiores reservas de água subterrânea. </a:t>
            </a:r>
          </a:p>
          <a:p>
            <a:r>
              <a:rPr lang="pt-BR" dirty="0"/>
              <a:t>Contudo, com as mudanças climáticas, degradação do meio ambiente e, principalmente a redução da pluviosidade nos últimos anos, a preocupação com as reservas aquíferas vem se tornando cada vez mais evidente.  Portanto, é mister desenvolver mecanismos que diminuam o consumo excessivo dos recursos hídricos, penalizando aqueles que consomem em demasia ou desperdiçam-nos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6996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498644"/>
              </p:ext>
            </p:extLst>
          </p:nvPr>
        </p:nvGraphicFramePr>
        <p:xfrm>
          <a:off x="605295" y="1988840"/>
          <a:ext cx="7942285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Documento" r:id="rId3" imgW="6135014" imgH="1335777" progId="Word.Document.12">
                  <p:embed/>
                </p:oleObj>
              </mc:Choice>
              <mc:Fallback>
                <p:oleObj name="Documento" r:id="rId3" imgW="6135014" imgH="13357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5295" y="1988840"/>
                        <a:ext cx="7942285" cy="3168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1224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7"/>
          </a:xfrm>
        </p:spPr>
        <p:txBody>
          <a:bodyPr>
            <a:normAutofit fontScale="55000" lnSpcReduction="20000"/>
          </a:bodyPr>
          <a:lstStyle/>
          <a:p>
            <a:r>
              <a:rPr lang="pt-BR" dirty="0"/>
              <a:t>Concernente às variáveis dicotômicas, a grande maioria dos imóveis tem lavanderia e terraço, mas a minoria tem bica, jardim e piscina, quem compõem as variáveis relevantes para mensurar e estimar a disponibilidade a pagar pela água. </a:t>
            </a:r>
          </a:p>
          <a:p>
            <a:r>
              <a:rPr lang="pt-BR" dirty="0"/>
              <a:t>No tocante às variáveis que determinam a disponibilidade a pagar pela água no município do Crato – CE, pode-se inferir que, fazendo-se uma análise preliminar do preço da água, observa-se que a diferença das médias dessa variável nos domicílios com e sem hidrômetro é de quase 50% em relação aos domicílios sem hidrômetros, ou seja, uma perda média anual de aproximadamente R$5 milhões; da mesma forma, observando-se a variável volume de água, observa-se que a diferença das médias dessa variável nos domicílios com e sem hidrômetro é superior a 40%, representando uma perda média anual de 1,77 milhões de m³ de água, ou seja, quase 2 bilhões de litros de água que não são cobrados, isso sem contar com as perdas decorrentes por vazamentos de água antes de chegar ao domicílio, além do desperdício, uso indiscriminado e abundante de água nos domicílios sem hidrômetro, haja vista que se paga um preço fixo pelo uso da água, em determinada categoria; para a variável disponibilidade a pagar pela água, pode concluir que a diferença média entre os domicílios com e sem hidrômetro é maior que 40%, representando uma perda média anual de aproximadamente R$5 milhões; finalmente,  a esmagadora maioria dos domicílios tem disponibilidade a pagar a mais pela água.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7208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361461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No que concerne à variável binária disponibilidade a pagar pela água (sim = 1, não =0), utilizou-se o modelo </a:t>
            </a:r>
            <a:r>
              <a:rPr lang="pt-BR" i="1" dirty="0" err="1"/>
              <a:t>logit</a:t>
            </a:r>
            <a:r>
              <a:rPr lang="pt-BR" dirty="0"/>
              <a:t> para verificar as chances a favor e servir de base para o escore de propensão.  Desta forma pose-se inferir que as chances a favor de ter disponibilidade a pagar a mais pela água são maiores que 1 para as variáveis volume de água, idade do chefe do domicílio, escolaridade do chefe do domicílio, e tarifa de energia elétrica, enquanto tarifa de água apresenta </a:t>
            </a:r>
            <a:r>
              <a:rPr lang="pt-BR" i="1" dirty="0" err="1"/>
              <a:t>odds</a:t>
            </a:r>
            <a:r>
              <a:rPr lang="pt-BR" dirty="0"/>
              <a:t> inferior à unidade, sugerindo que: um AUMENTO de 1m³ no volume de água aumenta a CHANCE de ter disponibilidade a pagar a mais pela água em 3,26%; de um ano na idade, aumenta a chance da disponibilidade a pagar a mais pela água em 1,41%; de um ano na escola, aumenta a disponibilidade a pagar a mais pela água em 5,70%; de 1000 litros de água (1m³) nos reservatórios domiciliares, aumenta a disponibilidade a pagar a mais pela água em 3% e de 10% na conta de energia, aumenta a disponibilidade a pagar a mais pela água em 2,80%, enquanto um AUMENTO de 10% no preço da conta de água, diminui a chance da disponibilidade a pagar a mais pela água em 4,46%.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3446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>ANA - Agência Nacional de Águas. </a:t>
            </a:r>
            <a:r>
              <a:rPr lang="pt-BR" b="1" dirty="0"/>
              <a:t>Atividades que mais consomem água</a:t>
            </a:r>
            <a:r>
              <a:rPr lang="pt-BR" dirty="0"/>
              <a:t>. Disponível em: &lt;</a:t>
            </a:r>
            <a:r>
              <a:rPr lang="pt-BR" u="sng" dirty="0">
                <a:hlinkClick r:id="rId2"/>
              </a:rPr>
              <a:t>https://brasilescola.uol.com.br/geografia/atividades-que-mais-consomem-agua.htm</a:t>
            </a:r>
            <a:r>
              <a:rPr lang="pt-BR" dirty="0"/>
              <a:t>. Acesso em 30 de </a:t>
            </a:r>
            <a:r>
              <a:rPr lang="pt-BR" dirty="0" err="1"/>
              <a:t>Abr</a:t>
            </a:r>
            <a:r>
              <a:rPr lang="pt-BR" dirty="0"/>
              <a:t> de. 2018.</a:t>
            </a:r>
          </a:p>
          <a:p>
            <a:r>
              <a:rPr lang="pt-BR" dirty="0"/>
              <a:t>ANA - Agência Nacional de Águas. </a:t>
            </a:r>
            <a:r>
              <a:rPr lang="pt-BR" b="1" dirty="0"/>
              <a:t>Recursos hídricos: estudo mostra situação do Brasil confortável</a:t>
            </a:r>
            <a:r>
              <a:rPr lang="pt-BR" dirty="0"/>
              <a:t>. Disponível em: &lt;</a:t>
            </a:r>
            <a:r>
              <a:rPr lang="pt-BR" u="sng" dirty="0">
                <a:hlinkClick r:id="rId3"/>
              </a:rPr>
              <a:t>https://www20.opovo.com.br/app/opovo/brasil/2012/06/05/noticiasjornalbrasil,2852754/estudo-mostra-situacao-do-brasil-confortavel.shtml</a:t>
            </a:r>
            <a:r>
              <a:rPr lang="pt-BR" dirty="0"/>
              <a:t>. Acesso em 30 de </a:t>
            </a:r>
            <a:r>
              <a:rPr lang="pt-BR" dirty="0" err="1"/>
              <a:t>Abr</a:t>
            </a:r>
            <a:r>
              <a:rPr lang="pt-BR" dirty="0"/>
              <a:t> de. 2018. </a:t>
            </a:r>
          </a:p>
          <a:p>
            <a:r>
              <a:rPr lang="pt-BR" dirty="0"/>
              <a:t>BRASIL. Centro de Gestão e Estudos Estratégicos. </a:t>
            </a:r>
            <a:r>
              <a:rPr lang="pt-BR" b="1" dirty="0"/>
              <a:t>A questão da água no Nordeste</a:t>
            </a:r>
            <a:r>
              <a:rPr lang="pt-BR" dirty="0"/>
              <a:t>. Brasília: CGEE, 2012. 436p.</a:t>
            </a:r>
          </a:p>
          <a:p>
            <a:r>
              <a:rPr lang="pt-BR" dirty="0"/>
              <a:t>BARROS,F.G.N; AMIN, M.M. </a:t>
            </a:r>
            <a:r>
              <a:rPr lang="pt-BR" b="1" dirty="0"/>
              <a:t>Água: um bem econômico de valor para o</a:t>
            </a:r>
            <a:endParaRPr lang="pt-BR" dirty="0"/>
          </a:p>
          <a:p>
            <a:r>
              <a:rPr lang="pt-BR" b="1" dirty="0"/>
              <a:t>Brasil e o mundo. </a:t>
            </a:r>
            <a:r>
              <a:rPr lang="pt-BR" u="sng" dirty="0">
                <a:hlinkClick r:id="rId4"/>
              </a:rPr>
              <a:t>www.rbgdr.net/012008/artigo4.pdf</a:t>
            </a:r>
            <a:r>
              <a:rPr lang="pt-BR" b="1" dirty="0"/>
              <a:t> </a:t>
            </a:r>
            <a:r>
              <a:rPr lang="pt-BR" dirty="0"/>
              <a:t>.Acesso em: 12 de </a:t>
            </a:r>
            <a:r>
              <a:rPr lang="pt-BR" dirty="0" err="1"/>
              <a:t>jun</a:t>
            </a:r>
            <a:r>
              <a:rPr lang="pt-BR" dirty="0"/>
              <a:t> de. 2018.</a:t>
            </a:r>
          </a:p>
          <a:p>
            <a:r>
              <a:rPr lang="pt-BR" dirty="0"/>
              <a:t>BRITO, M. A.; SILVA, R. R.; PINHO, M. I. G.  </a:t>
            </a:r>
            <a:r>
              <a:rPr lang="pt-BR" b="1" dirty="0"/>
              <a:t>Pesquisa de preços dos produtos que compõem a cesta básica na Região Metropolitana do Cariri</a:t>
            </a:r>
            <a:r>
              <a:rPr lang="pt-BR" dirty="0"/>
              <a:t>. (Projeto de Extensão). Universidade Regional do Cariri – URCA.  Crato – CE, 2017.</a:t>
            </a:r>
          </a:p>
          <a:p>
            <a:r>
              <a:rPr lang="en-US" dirty="0"/>
              <a:t>BRYSON, A.; DORSETT, R.; PURDON, S. </a:t>
            </a:r>
            <a:r>
              <a:rPr lang="en-US" b="1" dirty="0"/>
              <a:t> The use of propensity score matching in the evaluation of active </a:t>
            </a:r>
            <a:r>
              <a:rPr lang="en-US" b="1" dirty="0" err="1"/>
              <a:t>labour</a:t>
            </a:r>
            <a:r>
              <a:rPr lang="en-US" b="1" dirty="0"/>
              <a:t> market policies</a:t>
            </a:r>
            <a:r>
              <a:rPr lang="en-US" dirty="0"/>
              <a:t>. Working Paper Number 4, Policy Studies Institute  and National Centre for Social Research, 2002.  </a:t>
            </a:r>
            <a:r>
              <a:rPr lang="pt-BR" dirty="0"/>
              <a:t>Disponível em </a:t>
            </a:r>
            <a:r>
              <a:rPr lang="pt-BR" u="sng" dirty="0">
                <a:hlinkClick r:id="rId5"/>
              </a:rPr>
              <a:t>http://eprints.lse.ac.uk/4993/</a:t>
            </a:r>
            <a:r>
              <a:rPr lang="pt-BR" dirty="0"/>
              <a:t>. Acesso em out. 2011.</a:t>
            </a:r>
          </a:p>
          <a:p>
            <a:r>
              <a:rPr lang="pt-BR" dirty="0"/>
              <a:t>CAMARGO, R. A possível futura escassez de água doce que existe na Terra. </a:t>
            </a:r>
            <a:r>
              <a:rPr lang="pt-BR" b="1" dirty="0"/>
              <a:t>Revista Sinergia</a:t>
            </a:r>
            <a:r>
              <a:rPr lang="pt-BR" dirty="0"/>
              <a:t>, v. 3, n. 1, 2003. </a:t>
            </a:r>
          </a:p>
          <a:p>
            <a:r>
              <a:rPr lang="en-US" dirty="0"/>
              <a:t>CAMERON, A. Colin; TRIVEDI, </a:t>
            </a:r>
            <a:r>
              <a:rPr lang="en-US" dirty="0" err="1"/>
              <a:t>Pravin</a:t>
            </a:r>
            <a:r>
              <a:rPr lang="en-US" dirty="0"/>
              <a:t> K.  </a:t>
            </a:r>
            <a:r>
              <a:rPr lang="en-US" b="1" dirty="0" err="1"/>
              <a:t>Microeconometrics</a:t>
            </a:r>
            <a:r>
              <a:rPr lang="en-US" b="1" dirty="0"/>
              <a:t>: methods and applications</a:t>
            </a:r>
            <a:r>
              <a:rPr lang="en-US" dirty="0"/>
              <a:t>. New York: Cambridge University Press, 2005.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221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7"/>
          </a:xfrm>
        </p:spPr>
        <p:txBody>
          <a:bodyPr>
            <a:normAutofit fontScale="55000" lnSpcReduction="20000"/>
          </a:bodyPr>
          <a:lstStyle/>
          <a:p>
            <a:r>
              <a:rPr lang="pt-BR" dirty="0"/>
              <a:t>MAIA NETO, R. F. Água para o desenvolvimento sustentável. </a:t>
            </a:r>
            <a:r>
              <a:rPr lang="pt-BR" b="1" dirty="0"/>
              <a:t>A Água em Revista</a:t>
            </a:r>
            <a:r>
              <a:rPr lang="pt-BR" dirty="0"/>
              <a:t>, n. 9, p. 21-32, 1997.</a:t>
            </a:r>
          </a:p>
          <a:p>
            <a:r>
              <a:rPr lang="pt-BR" dirty="0"/>
              <a:t>MARQUES, J. F.; COMUNE, A. E. A teoria neoclássica e a valoração ambiental. In ROMEIRO, A. R.; REYDON, B. P.; LEONARDI, M. L. A. (org.). </a:t>
            </a:r>
            <a:r>
              <a:rPr lang="pt-BR" b="1" dirty="0"/>
              <a:t>Economia do meio ambiente</a:t>
            </a:r>
            <a:r>
              <a:rPr lang="pt-BR" dirty="0"/>
              <a:t>: teoria, políticas e a gestão de espaços regionais. Campinas: UNICAMP. IE, 2001, 377 p.</a:t>
            </a:r>
          </a:p>
          <a:p>
            <a:r>
              <a:rPr lang="pt-BR" dirty="0"/>
              <a:t>OLIVEIRA, Ana M. H. Camilo de. </a:t>
            </a:r>
            <a:r>
              <a:rPr lang="en-US" b="1" dirty="0"/>
              <a:t>An evaluation of the </a:t>
            </a:r>
            <a:r>
              <a:rPr lang="en-US" b="1" dirty="0" err="1"/>
              <a:t>Bolsa</a:t>
            </a:r>
            <a:r>
              <a:rPr lang="en-US" b="1" dirty="0"/>
              <a:t> </a:t>
            </a:r>
            <a:r>
              <a:rPr lang="en-US" b="1" dirty="0" err="1"/>
              <a:t>Família</a:t>
            </a:r>
            <a:r>
              <a:rPr lang="en-US" b="1" dirty="0"/>
              <a:t> Program in Brazil: expenditures, education and labor outcomes</a:t>
            </a:r>
            <a:r>
              <a:rPr lang="en-US" dirty="0"/>
              <a:t>. Belo Horizonte: UFMG, 2008. </a:t>
            </a:r>
            <a:endParaRPr lang="pt-BR" dirty="0"/>
          </a:p>
          <a:p>
            <a:r>
              <a:rPr lang="pt-BR" dirty="0"/>
              <a:t>ONU - Organização das Nações Unidas. </a:t>
            </a:r>
            <a:r>
              <a:rPr lang="pt-BR" b="1" dirty="0"/>
              <a:t>Irrigação é responsável pelo consumo de 72% da água no Brasil</a:t>
            </a:r>
            <a:r>
              <a:rPr lang="pt-BR" dirty="0"/>
              <a:t>. Disponível em:   &lt;</a:t>
            </a:r>
            <a:r>
              <a:rPr lang="pt-BR" u="sng" dirty="0">
                <a:hlinkClick r:id="rId2"/>
              </a:rPr>
              <a:t>http://www.teraambiental.com.br/blog-da-tera-ambiental/bid/320413/irrigacao-responsavel-pelo-consumo-de-72-da-agua-no-brasil</a:t>
            </a:r>
            <a:r>
              <a:rPr lang="pt-BR" dirty="0"/>
              <a:t>.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30 de </a:t>
            </a:r>
            <a:r>
              <a:rPr lang="en-US" dirty="0" err="1"/>
              <a:t>Abr</a:t>
            </a:r>
            <a:r>
              <a:rPr lang="en-US" dirty="0"/>
              <a:t> de. 2018.</a:t>
            </a:r>
            <a:endParaRPr lang="pt-BR" dirty="0"/>
          </a:p>
          <a:p>
            <a:r>
              <a:rPr lang="en-US" dirty="0"/>
              <a:t>ROSENBAUM , P. R.; RUBIN, D. B. The central role of the propensity score in observation studies for causal effects.  </a:t>
            </a:r>
            <a:r>
              <a:rPr lang="en-US" b="1" dirty="0"/>
              <a:t> </a:t>
            </a:r>
            <a:r>
              <a:rPr lang="pt-BR" dirty="0"/>
              <a:t>In: </a:t>
            </a:r>
            <a:r>
              <a:rPr lang="pt-BR" b="1" dirty="0" err="1"/>
              <a:t>Biometrika</a:t>
            </a:r>
            <a:r>
              <a:rPr lang="pt-BR" dirty="0"/>
              <a:t>, v.70, n.1, pp. 41-55, 1983</a:t>
            </a:r>
          </a:p>
          <a:p>
            <a:r>
              <a:rPr lang="pt-BR" dirty="0"/>
              <a:t>SOCIEDADE ANÔNIMA DE ÁGUA E ESGOTO DO CRATO – SAAEC. Disponível em </a:t>
            </a:r>
            <a:r>
              <a:rPr lang="pt-BR" u="sng" dirty="0">
                <a:hlinkClick r:id="rId3"/>
              </a:rPr>
              <a:t>http://www.saaec.com.br/</a:t>
            </a:r>
            <a:r>
              <a:rPr lang="pt-BR" dirty="0"/>
              <a:t> Acessado em 20/10/2017</a:t>
            </a:r>
          </a:p>
          <a:p>
            <a:r>
              <a:rPr lang="pt-BR" dirty="0"/>
              <a:t>TUCCI, C. E. M.; HESPANHOL, I.; CORDEIRO NETTO, O. </a:t>
            </a:r>
            <a:r>
              <a:rPr lang="pt-BR" b="1" dirty="0"/>
              <a:t>Relatório Nacional sobre o gerenciamento da água no Brasil</a:t>
            </a:r>
            <a:r>
              <a:rPr lang="pt-BR" dirty="0"/>
              <a:t>. Brasília: Agência</a:t>
            </a:r>
            <a:r>
              <a:rPr lang="pt-BR" b="1" dirty="0"/>
              <a:t> </a:t>
            </a:r>
            <a:r>
              <a:rPr lang="pt-BR" dirty="0"/>
              <a:t>Nacional da Água, 2000.</a:t>
            </a:r>
          </a:p>
          <a:p>
            <a:r>
              <a:rPr lang="pt-BR" dirty="0"/>
              <a:t>URBAN, T. Quem vai falar pela terra? In: NEUTZLING, I. (org.). </a:t>
            </a:r>
            <a:r>
              <a:rPr lang="pt-BR" b="1" dirty="0"/>
              <a:t>Água</a:t>
            </a:r>
            <a:r>
              <a:rPr lang="pt-BR" dirty="0"/>
              <a:t>: bem público universal. São Leopoldo: UNISINOS, 2004, 143 p.</a:t>
            </a:r>
          </a:p>
          <a:p>
            <a:r>
              <a:rPr lang="en-US" dirty="0"/>
              <a:t>WOOLDRIDGE, J. M. </a:t>
            </a:r>
            <a:r>
              <a:rPr lang="en-US" b="1" dirty="0"/>
              <a:t> Econometric analysis of cross section and panel data</a:t>
            </a:r>
            <a:r>
              <a:rPr lang="en-US" dirty="0"/>
              <a:t>. </a:t>
            </a:r>
            <a:r>
              <a:rPr lang="pt-BR" dirty="0"/>
              <a:t>Londres: The MIT Press, 2002.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594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O ponto culminante desse trabalho está relacionado ao estudo da capacidade e disponibilidade de pagamento do cliente por faixa de consumo de água no município do Crato – CE.  Esse estudo faz uma aplicação do método MQO para a estimativa da disponibilidade a pagar pela água, de acordo com dados das características e variáveis econômicas extraídos das informações obtidas durante a aplicação dos questionários. Esta etapa foi realizada no período de 29/09/17 a 27/10/17, e pôde-se inferir que mais da metade dos consumidores têm disponibilidade a pagar a mais pela água.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76298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pt-BR" dirty="0" smtClean="0"/>
              <a:t>Muito obrigado!</a:t>
            </a:r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323528" y="40050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dirty="0"/>
              <a:t>m</a:t>
            </a:r>
            <a:r>
              <a:rPr lang="pt-BR" sz="2800" dirty="0" smtClean="0"/>
              <a:t>arcos.brito@urca.br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89422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Posto isto, é condição </a:t>
            </a:r>
            <a:r>
              <a:rPr lang="pt-BR" i="1" dirty="0" err="1"/>
              <a:t>sine</a:t>
            </a:r>
            <a:r>
              <a:rPr lang="pt-BR" i="1" dirty="0"/>
              <a:t> </a:t>
            </a:r>
            <a:r>
              <a:rPr lang="pt-BR" i="1" dirty="0" err="1"/>
              <a:t>qua</a:t>
            </a:r>
            <a:r>
              <a:rPr lang="pt-BR" i="1" dirty="0"/>
              <a:t> non</a:t>
            </a:r>
            <a:r>
              <a:rPr lang="pt-BR" dirty="0"/>
              <a:t> atribuir um preço adequado para a água, malgrado não se tratar de uma </a:t>
            </a:r>
            <a:r>
              <a:rPr lang="pt-BR" i="1" dirty="0"/>
              <a:t>commodity</a:t>
            </a:r>
            <a:r>
              <a:rPr lang="pt-BR" dirty="0"/>
              <a:t> e a disponibilidade a pagar pela água.  Destarte, a importância e justificativa do estudo da precificação da água decorrem da necessidade em estabelecer uma valoração justa para a água consumida pelos munícipes do Crato – CE, de tal forma que possibilite cobrir os custos, e proporcionar melhores benefícios para a população.</a:t>
            </a:r>
          </a:p>
          <a:p>
            <a:r>
              <a:rPr lang="pt-BR" dirty="0"/>
              <a:t>Portanto, o principal objetivo dessa pesquisa é estimar a disponibilidade a pagar pela água e capacidade de pagamento do consumidor no município do Crato – CE.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853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MATERIAL E MÉTODOS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5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/>
              <a:t>Área de </a:t>
            </a:r>
            <a:r>
              <a:rPr lang="pt-BR" b="1" dirty="0" smtClean="0"/>
              <a:t>estudo</a:t>
            </a:r>
          </a:p>
          <a:p>
            <a:r>
              <a:rPr lang="pt-BR" dirty="0"/>
              <a:t>A cidade do Crato está localizada no interior do Ceará, situado no sopé da Chapada do Araripe, extremo sul do Estado e na Microrregião do Cariri, e na chamada Região Metropolitana do Cariri. Dados do IBGE (2015) demonstram que esse município tem uma área territorial de 1.176,467 Km² e densidade demográfica de 103,21 </a:t>
            </a:r>
            <a:r>
              <a:rPr lang="pt-BR" dirty="0" err="1"/>
              <a:t>hab</a:t>
            </a:r>
            <a:r>
              <a:rPr lang="pt-BR" dirty="0"/>
              <a:t>/km².</a:t>
            </a:r>
          </a:p>
          <a:p>
            <a:r>
              <a:rPr lang="pt-BR" dirty="0"/>
              <a:t>O Crato é considerado o segundo município mais importante do Cariri, perdendo economicamente somente para a cidade de Juazeiro do Norte-CE. Segundo dados do IBGE (2015), a população estimada para 2016 é de aproximadamente 129.662 habitantes.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15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184576"/>
          </a:xfrm>
        </p:spPr>
        <p:txBody>
          <a:bodyPr/>
          <a:lstStyle/>
          <a:p>
            <a:r>
              <a:rPr lang="pt-BR" dirty="0"/>
              <a:t>Os indicadores socioeconômicos mostram que, dentre os municípios que têm SAAE, o município do Crato – CE apresenta o segundo maior PIB (R$846.191.660,00), perdendo apenas para Sobral – CE; o maior IDH (0,71); PIB per capita (R$6.968,67 a. a.) bem superior à média;  Mas ainda apresenta uma alta concentração de renda, um Índice de </a:t>
            </a:r>
            <a:r>
              <a:rPr lang="pt-BR" dirty="0" err="1"/>
              <a:t>Gini</a:t>
            </a:r>
            <a:r>
              <a:rPr lang="pt-BR" dirty="0"/>
              <a:t> de 0,57 (IPECE, 2017).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0497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Métodos analíticos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Regressão </a:t>
            </a:r>
            <a:r>
              <a:rPr lang="pt-BR" dirty="0"/>
              <a:t>múltipla e análise de contingência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Desta forma o modelo de regressão linear aplicado ao caso em estudo pode ser representado da seguinte forma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63182"/>
            <a:ext cx="4176464" cy="58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35"/>
          <p:cNvSpPr>
            <a:spLocks noChangeArrowheads="1"/>
          </p:cNvSpPr>
          <p:nvPr/>
        </p:nvSpPr>
        <p:spPr bwMode="auto">
          <a:xfrm>
            <a:off x="179388" y="647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(1)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24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673" y="1600201"/>
            <a:ext cx="8229600" cy="4525963"/>
          </a:xfrm>
        </p:spPr>
        <p:txBody>
          <a:bodyPr/>
          <a:lstStyle/>
          <a:p>
            <a:r>
              <a:rPr lang="pt-BR" dirty="0"/>
              <a:t>Por outro lado, o modelo de regressão múltipla vem a seguir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Sendo sua estimativa,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958191"/>
              </p:ext>
            </p:extLst>
          </p:nvPr>
        </p:nvGraphicFramePr>
        <p:xfrm>
          <a:off x="1115616" y="2852936"/>
          <a:ext cx="1165020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Documento" r:id="rId3" imgW="6135014" imgH="341501" progId="Word.Document.12">
                  <p:embed/>
                </p:oleObj>
              </mc:Choice>
              <mc:Fallback>
                <p:oleObj name="Documento" r:id="rId3" imgW="6135014" imgH="3415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2852936"/>
                        <a:ext cx="11650208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11432"/>
              </p:ext>
            </p:extLst>
          </p:nvPr>
        </p:nvGraphicFramePr>
        <p:xfrm>
          <a:off x="1130607" y="3417418"/>
          <a:ext cx="16026785" cy="89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cumento" r:id="rId5" imgW="6135014" imgH="341501" progId="Word.Document.12">
                  <p:embed/>
                </p:oleObj>
              </mc:Choice>
              <mc:Fallback>
                <p:oleObj name="Documento" r:id="rId5" imgW="6135014" imgH="3415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30607" y="3417418"/>
                        <a:ext cx="16026785" cy="891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890969"/>
              </p:ext>
            </p:extLst>
          </p:nvPr>
        </p:nvGraphicFramePr>
        <p:xfrm>
          <a:off x="457200" y="4715037"/>
          <a:ext cx="16360146" cy="939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cumento" r:id="rId7" imgW="6135014" imgH="351937" progId="Word.Document.12">
                  <p:embed/>
                </p:oleObj>
              </mc:Choice>
              <mc:Fallback>
                <p:oleObj name="Documento" r:id="rId7" imgW="6135014" imgH="3519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4715037"/>
                        <a:ext cx="16360146" cy="939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1174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Nesse contexto a Economia Ambiental lança mão desse aparato econométrico para estimar a disposição a pagar por bens, como por exemplo, a água, cujo modelo que será utilizado nesse ensaio é equacionado da seguinte forma: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6572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2229</Words>
  <Application>Microsoft Office PowerPoint</Application>
  <PresentationFormat>Apresentação na tela (4:3)</PresentationFormat>
  <Paragraphs>61</Paragraphs>
  <Slides>30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Tema do Office</vt:lpstr>
      <vt:lpstr>Documento do Microsoft Word</vt:lpstr>
      <vt:lpstr>Microsoft Equation 3.0</vt:lpstr>
      <vt:lpstr>ANÁLISE DE CONTINGÊNCIA E DISPONIBILIDADE A PAGAR PELA ÁGUA NO MUNICÍPIO DO CRATO – CE</vt:lpstr>
      <vt:lpstr>INTRODUÇÃO/OBJETIVOS </vt:lpstr>
      <vt:lpstr>Apresentação do PowerPoint</vt:lpstr>
      <vt:lpstr>Apresentação do PowerPoint</vt:lpstr>
      <vt:lpstr>MATERIAL E MÉTODOS </vt:lpstr>
      <vt:lpstr>Apresentação do PowerPoint</vt:lpstr>
      <vt:lpstr>Métodos analíticos </vt:lpstr>
      <vt:lpstr>Apresentação do PowerPoint</vt:lpstr>
      <vt:lpstr>Apresentação do PowerPoint</vt:lpstr>
      <vt:lpstr>Apresentação do PowerPoint</vt:lpstr>
      <vt:lpstr> Fonte dos dados, tamanho da amostra e variáveis utilizadas na pesquisa. </vt:lpstr>
      <vt:lpstr>Tamanho da amostra </vt:lpstr>
      <vt:lpstr>Apresentação do PowerPoint</vt:lpstr>
      <vt:lpstr>Apresentação do PowerPoint</vt:lpstr>
      <vt:lpstr> RESULTADOS/DISCUSSÃO </vt:lpstr>
      <vt:lpstr>Apresentação do PowerPoint</vt:lpstr>
      <vt:lpstr>Apresentação do PowerPoint</vt:lpstr>
      <vt:lpstr>Apresentação do PowerPoint</vt:lpstr>
      <vt:lpstr>Apresentação do PowerPoint</vt:lpstr>
      <vt:lpstr> Disponibilidade a pagar pela água no município do Crato – CE  </vt:lpstr>
      <vt:lpstr>Apresentação do PowerPoint</vt:lpstr>
      <vt:lpstr>Apresentação do PowerPoint</vt:lpstr>
      <vt:lpstr>Apresentação do PowerPoint</vt:lpstr>
      <vt:lpstr> CONSIDERAÇÕES FINAIS  </vt:lpstr>
      <vt:lpstr>Apresentação do PowerPoint</vt:lpstr>
      <vt:lpstr>Apresentação do PowerPoint</vt:lpstr>
      <vt:lpstr>Apresentação do PowerPoint</vt:lpstr>
      <vt:lpstr>REFERÊNCIAS</vt:lpstr>
      <vt:lpstr>Apresentação do PowerPoint</vt:lpstr>
      <vt:lpstr>Muito 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DELL</cp:lastModifiedBy>
  <cp:revision>35</cp:revision>
  <dcterms:created xsi:type="dcterms:W3CDTF">2018-05-02T19:43:05Z</dcterms:created>
  <dcterms:modified xsi:type="dcterms:W3CDTF">2019-05-09T09:07:11Z</dcterms:modified>
</cp:coreProperties>
</file>