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6"/>
  </p:notesMasterIdLst>
  <p:handoutMasterIdLst>
    <p:handoutMasterId r:id="rId27"/>
  </p:handoutMasterIdLst>
  <p:sldIdLst>
    <p:sldId id="357" r:id="rId2"/>
    <p:sldId id="370" r:id="rId3"/>
    <p:sldId id="410" r:id="rId4"/>
    <p:sldId id="411" r:id="rId5"/>
    <p:sldId id="379" r:id="rId6"/>
    <p:sldId id="412" r:id="rId7"/>
    <p:sldId id="414" r:id="rId8"/>
    <p:sldId id="415" r:id="rId9"/>
    <p:sldId id="380" r:id="rId10"/>
    <p:sldId id="413" r:id="rId11"/>
    <p:sldId id="373" r:id="rId12"/>
    <p:sldId id="376" r:id="rId13"/>
    <p:sldId id="377" r:id="rId14"/>
    <p:sldId id="386" r:id="rId15"/>
    <p:sldId id="399" r:id="rId16"/>
    <p:sldId id="381" r:id="rId17"/>
    <p:sldId id="390" r:id="rId18"/>
    <p:sldId id="391" r:id="rId19"/>
    <p:sldId id="401" r:id="rId20"/>
    <p:sldId id="396" r:id="rId21"/>
    <p:sldId id="397" r:id="rId22"/>
    <p:sldId id="398" r:id="rId23"/>
    <p:sldId id="406" r:id="rId24"/>
    <p:sldId id="368" r:id="rId2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EE6612"/>
    <a:srgbClr val="33CC33"/>
    <a:srgbClr val="08F624"/>
    <a:srgbClr val="16F61B"/>
    <a:srgbClr val="86FA89"/>
    <a:srgbClr val="FD030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13" autoAdjust="0"/>
    <p:restoredTop sz="93855" autoAdjust="0"/>
  </p:normalViewPr>
  <p:slideViewPr>
    <p:cSldViewPr showGuides="1">
      <p:cViewPr>
        <p:scale>
          <a:sx n="89" d="100"/>
          <a:sy n="89" d="100"/>
        </p:scale>
        <p:origin x="-750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4C0273D-9672-491B-86EB-53B1616C24AF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D7A58F1-C7C6-43CF-BCB9-805498D9C4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EA44493-6B7B-4408-B891-E1F43FF57605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6110733-801B-4603-AF57-98AB0C956B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1A5A7C-EA3A-4435-8D3F-32E98442269F}" type="slidenum">
              <a:rPr lang="pt-BR" smtClean="0"/>
              <a:pPr/>
              <a:t>1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61D00A-A6F9-44D0-A5A6-95523AABCE1C}" type="slidenum">
              <a:rPr lang="pt-BR" smtClean="0"/>
              <a:pPr/>
              <a:t>14</a:t>
            </a:fld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A97AB2-4992-4305-8316-916DC2DAA7C1}" type="slidenum">
              <a:rPr lang="pt-BR" smtClean="0"/>
              <a:pPr/>
              <a:t>24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72D6F-5560-4C9C-B90E-02AAA9EB95B7}" type="slidenum">
              <a:rPr lang="pt-BR" smtClean="0"/>
              <a:pPr/>
              <a:t>3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21E9D-2E30-4FD3-A3E0-E06876CDE97A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21CE-6778-4F30-BE6B-50941798D87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2611-19DB-43EE-9E3E-6A736A8A8DDC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7537-99C9-4DE6-9E70-4D259081B0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6C28-0E37-416B-B0D5-0BB157DD03F9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4183E-694E-4D2B-A808-F75D97B31A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orma livre 5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tângulo com Único Canto Aparado e Arredondado 6"/>
          <p:cNvSpPr/>
          <p:nvPr userDrawn="1"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riângulo retângulo 7"/>
          <p:cNvSpPr/>
          <p:nvPr userDrawn="1"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6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A7E33-C138-4631-9392-64ADBA1C6097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10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386-BCDD-4B8B-949C-1A9150075C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>
            <a:spLocks/>
          </p:cNvSpPr>
          <p:nvPr userDrawn="1"/>
        </p:nvSpPr>
        <p:spPr bwMode="auto">
          <a:xfrm rot="10800000">
            <a:off x="-26988" y="5816600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orma livre 4"/>
          <p:cNvSpPr>
            <a:spLocks/>
          </p:cNvSpPr>
          <p:nvPr userDrawn="1"/>
        </p:nvSpPr>
        <p:spPr bwMode="auto">
          <a:xfrm rot="10800000">
            <a:off x="-71438" y="6215063"/>
            <a:ext cx="4762501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Grupo 15"/>
          <p:cNvGrpSpPr>
            <a:grpSpLocks/>
          </p:cNvGrpSpPr>
          <p:nvPr userDrawn="1"/>
        </p:nvGrpSpPr>
        <p:grpSpPr bwMode="auto">
          <a:xfrm rot="10800000">
            <a:off x="-36513" y="6026150"/>
            <a:ext cx="9180513" cy="649288"/>
            <a:chOff x="-19045" y="216550"/>
            <a:chExt cx="9180548" cy="649224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137B-2929-4A39-87A7-ABC89229C499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10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B358C-3207-4FE7-8CC9-B21A68EEA2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940ED-53A0-45D1-B4E3-803C7802EC10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B1C9C-620B-417E-96E3-BCA019DEB2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489F1-DCF1-462C-A8D8-F9D931CAFDD4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0ADB-A2A2-4346-861A-C183D3A119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2A830-2678-4D88-BBE3-8026DCFA0628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0D42-5BD1-418A-A0ED-F0219C3BB8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en-US" dirty="0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0185-46D3-4A74-A900-B9AB022429BD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28E85-F5E5-475C-A599-7E8230AD3B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 1"/>
          <p:cNvSpPr>
            <a:spLocks/>
          </p:cNvSpPr>
          <p:nvPr userDrawn="1"/>
        </p:nvSpPr>
        <p:spPr bwMode="auto">
          <a:xfrm rot="10800000">
            <a:off x="-44450" y="5849938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Forma livre 2"/>
          <p:cNvSpPr>
            <a:spLocks/>
          </p:cNvSpPr>
          <p:nvPr userDrawn="1"/>
        </p:nvSpPr>
        <p:spPr bwMode="auto">
          <a:xfrm rot="10800000">
            <a:off x="-87313" y="6248400"/>
            <a:ext cx="4762501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4" name="Grupo 15"/>
          <p:cNvGrpSpPr>
            <a:grpSpLocks/>
          </p:cNvGrpSpPr>
          <p:nvPr userDrawn="1"/>
        </p:nvGrpSpPr>
        <p:grpSpPr bwMode="auto">
          <a:xfrm rot="10800000">
            <a:off x="-52388" y="6059488"/>
            <a:ext cx="9180513" cy="649287"/>
            <a:chOff x="-19045" y="216550"/>
            <a:chExt cx="9180548" cy="649224"/>
          </a:xfrm>
        </p:grpSpPr>
        <p:sp>
          <p:nvSpPr>
            <p:cNvPr id="5" name="Forma livre 4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orma livre 5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D0510-2A09-42B8-88F5-D9EC740D8E2C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4E49-6E79-4B1E-83CB-C539B61057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F0B1A-F561-4763-85AC-63BDC5012F2B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C3800-B274-47C5-BEBC-4E90366D7E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tângulo com Único Canto Aparado e Arredondado 8"/>
          <p:cNvSpPr/>
          <p:nvPr userDrawn="1"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riângulo retângulo 9"/>
          <p:cNvSpPr/>
          <p:nvPr userDrawn="1"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11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97CA-48BF-4CBD-B17F-75EB2C159602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8B1C6-E88A-429F-910D-8D9783770D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F32D1FA-2F2D-4D68-B47E-7EB8A2CEA10E}" type="datetimeFigureOut">
              <a:rPr lang="pt-BR"/>
              <a:pPr>
                <a:defRPr/>
              </a:pPr>
              <a:t>25/05/2015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2B9752FE-FDDA-4E8E-9A8A-7597AD153B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1031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75" r:id="rId2"/>
    <p:sldLayoutId id="2147484168" r:id="rId3"/>
    <p:sldLayoutId id="2147484169" r:id="rId4"/>
    <p:sldLayoutId id="2147484170" r:id="rId5"/>
    <p:sldLayoutId id="2147484171" r:id="rId6"/>
    <p:sldLayoutId id="2147484176" r:id="rId7"/>
    <p:sldLayoutId id="2147484172" r:id="rId8"/>
    <p:sldLayoutId id="2147484177" r:id="rId9"/>
    <p:sldLayoutId id="2147484173" r:id="rId10"/>
    <p:sldLayoutId id="2147484174" r:id="rId11"/>
    <p:sldLayoutId id="2147484178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jpeg"/><Relationship Id="rId7" Type="http://schemas.openxmlformats.org/officeDocument/2006/relationships/image" Target="../media/image4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28.jpe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172.21.10.1\temporario\Ambiental%20Setor\SIMONE\Apresenta&#231;&#245;es-Marinheirinho\Projeto-em-Votuporanga,-no-interior-de-SP,-mostra-que-&#233;-preciso-proteger-nascentes-para-evitar-desab.mp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I:\Arquivos\SAEV\SAEV_AMBIENTAL_sem_degra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3" y="4227513"/>
            <a:ext cx="1135041" cy="51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8" descr="http://cursocenpre.com.br/wp-content/uploads/2013/09/caixa_economica_federa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775" y="4308475"/>
            <a:ext cx="1371629" cy="47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Imagem 7" descr="C:\Users\tatianealves\Desktop\9C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4227513"/>
            <a:ext cx="1592256" cy="5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1" descr="C:\Users\Ewandro.moreira\Desktop\logo_A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357694"/>
            <a:ext cx="1062053" cy="4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4156075"/>
            <a:ext cx="787404" cy="78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1000108"/>
            <a:ext cx="6745308" cy="30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428596" y="5214950"/>
            <a:ext cx="3929090" cy="1046440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i="1" dirty="0" smtClean="0">
                <a:solidFill>
                  <a:schemeClr val="accent5">
                    <a:lumMod val="50000"/>
                  </a:schemeClr>
                </a:solidFill>
              </a:rPr>
              <a:t>Biol. </a:t>
            </a:r>
            <a:r>
              <a:rPr lang="pt-BR" sz="2000" b="1" i="1" dirty="0" smtClean="0">
                <a:solidFill>
                  <a:schemeClr val="accent5">
                    <a:lumMod val="50000"/>
                  </a:schemeClr>
                </a:solidFill>
              </a:rPr>
              <a:t>Simone Neiva </a:t>
            </a:r>
            <a:r>
              <a:rPr lang="pt-BR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Rodella</a:t>
            </a:r>
            <a:endParaRPr lang="pt-BR" sz="20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1400" i="1" dirty="0" smtClean="0">
                <a:solidFill>
                  <a:schemeClr val="accent5">
                    <a:lumMod val="50000"/>
                  </a:schemeClr>
                </a:solidFill>
              </a:rPr>
              <a:t>Diretora da Divisão de Meio Ambiente</a:t>
            </a:r>
            <a:endParaRPr lang="pt-BR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1400" dirty="0" err="1" smtClean="0">
                <a:solidFill>
                  <a:schemeClr val="accent5">
                    <a:lumMod val="50000"/>
                  </a:schemeClr>
                </a:solidFill>
              </a:rPr>
              <a:t>Saev</a:t>
            </a:r>
            <a:r>
              <a:rPr lang="pt-BR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400" dirty="0">
                <a:solidFill>
                  <a:schemeClr val="accent5">
                    <a:lumMod val="50000"/>
                  </a:schemeClr>
                </a:solidFill>
              </a:rPr>
              <a:t>Ambiental</a:t>
            </a:r>
          </a:p>
          <a:p>
            <a:pPr algn="ctr"/>
            <a:r>
              <a:rPr lang="pt-BR" sz="1400" dirty="0" err="1" smtClean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pt-BR" sz="1400" dirty="0" smtClean="0">
                <a:solidFill>
                  <a:schemeClr val="accent5">
                    <a:lumMod val="50000"/>
                  </a:schemeClr>
                </a:solidFill>
              </a:rPr>
              <a:t>:ambiental@saev.com.br</a:t>
            </a:r>
            <a:endParaRPr lang="pt-B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643438" y="5214950"/>
            <a:ext cx="3929090" cy="1046440"/>
          </a:xfrm>
          <a:prstGeom prst="rect">
            <a:avLst/>
          </a:prstGeom>
          <a:solidFill>
            <a:schemeClr val="accent1"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i="1" dirty="0" smtClean="0">
                <a:solidFill>
                  <a:schemeClr val="accent5">
                    <a:lumMod val="50000"/>
                  </a:schemeClr>
                </a:solidFill>
              </a:rPr>
              <a:t>Biol. </a:t>
            </a:r>
            <a:r>
              <a:rPr lang="pt-BR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Tatiane</a:t>
            </a:r>
            <a:r>
              <a:rPr lang="pt-BR" sz="2000" b="1" i="1" dirty="0" smtClean="0">
                <a:solidFill>
                  <a:schemeClr val="accent5">
                    <a:lumMod val="50000"/>
                  </a:schemeClr>
                </a:solidFill>
              </a:rPr>
              <a:t> Gisele Alves</a:t>
            </a:r>
            <a:endParaRPr lang="pt-BR" sz="20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1400" i="1" dirty="0" err="1" smtClean="0">
                <a:solidFill>
                  <a:schemeClr val="accent5">
                    <a:lumMod val="50000"/>
                  </a:schemeClr>
                </a:solidFill>
              </a:rPr>
              <a:t>Ch</a:t>
            </a:r>
            <a:r>
              <a:rPr lang="pt-BR" sz="1400" i="1" dirty="0" smtClean="0">
                <a:solidFill>
                  <a:schemeClr val="accent5">
                    <a:lumMod val="50000"/>
                  </a:schemeClr>
                </a:solidFill>
              </a:rPr>
              <a:t>. Setor de Diagnósticos e </a:t>
            </a:r>
            <a:r>
              <a:rPr lang="pt-BR" sz="1400" i="1" dirty="0" err="1" smtClean="0">
                <a:solidFill>
                  <a:schemeClr val="accent5">
                    <a:lumMod val="50000"/>
                  </a:schemeClr>
                </a:solidFill>
              </a:rPr>
              <a:t>Proj</a:t>
            </a:r>
            <a:r>
              <a:rPr lang="pt-BR" sz="1400" i="1" dirty="0" smtClean="0">
                <a:solidFill>
                  <a:schemeClr val="accent5">
                    <a:lumMod val="50000"/>
                  </a:schemeClr>
                </a:solidFill>
              </a:rPr>
              <a:t>. Ambientais </a:t>
            </a:r>
            <a:endParaRPr lang="pt-BR" sz="1400" i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1400" dirty="0" err="1" smtClean="0">
                <a:solidFill>
                  <a:schemeClr val="accent5">
                    <a:lumMod val="50000"/>
                  </a:schemeClr>
                </a:solidFill>
              </a:rPr>
              <a:t>Saev</a:t>
            </a:r>
            <a:r>
              <a:rPr lang="pt-BR" sz="1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400" dirty="0">
                <a:solidFill>
                  <a:schemeClr val="accent5">
                    <a:lumMod val="50000"/>
                  </a:schemeClr>
                </a:solidFill>
              </a:rPr>
              <a:t>Ambiental</a:t>
            </a:r>
          </a:p>
          <a:p>
            <a:pPr algn="ctr"/>
            <a:r>
              <a:rPr lang="pt-BR" sz="1400" dirty="0" err="1" smtClean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pt-BR" sz="1400" dirty="0" smtClean="0">
                <a:solidFill>
                  <a:schemeClr val="accent5">
                    <a:lumMod val="50000"/>
                  </a:schemeClr>
                </a:solidFill>
              </a:rPr>
              <a:t>:tatiane.alves@saev.com.br</a:t>
            </a:r>
            <a:endParaRPr lang="pt-B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069975"/>
            <a:ext cx="792956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07141" y="571480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OBJETIVOS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340" name="Retângulo 2"/>
          <p:cNvSpPr>
            <a:spLocks noChangeArrowheads="1"/>
          </p:cNvSpPr>
          <p:nvPr/>
        </p:nvSpPr>
        <p:spPr bwMode="auto">
          <a:xfrm>
            <a:off x="500034" y="1571612"/>
            <a:ext cx="8001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Promover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recuperação e proteção do entorno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nascentes e córregos que abastecem a represa de captação;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devolver a vida ao manancial promovendo a volta da fauna ao ambiente;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aumentar a diversidade biológica local;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envolver a comunidade do entorno promovendo a sustentabilidade local através da preservação dos recursos naturais.</a:t>
            </a:r>
            <a:endParaRPr lang="pt-B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 cstate="print"/>
          <a:srcRect l="11253" r="7326" b="19193"/>
          <a:stretch>
            <a:fillRect/>
          </a:stretch>
        </p:blipFill>
        <p:spPr bwMode="auto">
          <a:xfrm>
            <a:off x="7500958" y="0"/>
            <a:ext cx="1634456" cy="101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ângulo 1"/>
          <p:cNvSpPr>
            <a:spLocks noChangeArrowheads="1"/>
          </p:cNvSpPr>
          <p:nvPr/>
        </p:nvSpPr>
        <p:spPr bwMode="auto">
          <a:xfrm>
            <a:off x="820738" y="1196975"/>
            <a:ext cx="7502525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 smtClean="0"/>
              <a:t>RECURSO FEDERAL, ESTADUAL E MUNICIPAL</a:t>
            </a:r>
          </a:p>
          <a:p>
            <a:endParaRPr lang="pt-BR" sz="2000" b="1" dirty="0" smtClean="0"/>
          </a:p>
          <a:p>
            <a:pPr algn="ctr"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b="1" dirty="0" smtClean="0"/>
              <a:t>ANA  </a:t>
            </a:r>
            <a:r>
              <a:rPr lang="pt-BR" sz="2000" b="1" dirty="0"/>
              <a:t>- Agência Nacional de </a:t>
            </a:r>
            <a:r>
              <a:rPr lang="pt-BR" sz="2000" b="1" dirty="0" smtClean="0"/>
              <a:t>Águas </a:t>
            </a:r>
            <a:r>
              <a:rPr lang="pt-BR" sz="2000" dirty="0" smtClean="0"/>
              <a:t>– Recuperação de </a:t>
            </a:r>
            <a:r>
              <a:rPr lang="pt-BR" sz="2000" dirty="0" err="1" smtClean="0"/>
              <a:t>APP’s</a:t>
            </a:r>
            <a:r>
              <a:rPr lang="pt-BR" sz="2000" dirty="0" smtClean="0"/>
              <a:t> de nascentes;</a:t>
            </a:r>
            <a:endParaRPr lang="pt-BR" sz="2000" dirty="0"/>
          </a:p>
          <a:p>
            <a:pPr algn="ctr"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b="1" dirty="0"/>
              <a:t>FSA  - Fundo Socioambiental </a:t>
            </a:r>
            <a:r>
              <a:rPr lang="pt-BR" sz="2000" b="1" dirty="0" smtClean="0"/>
              <a:t>Caixa </a:t>
            </a:r>
            <a:r>
              <a:rPr lang="pt-BR" sz="2000" dirty="0" smtClean="0"/>
              <a:t>– Recuperação de </a:t>
            </a:r>
            <a:r>
              <a:rPr lang="pt-BR" sz="2000" dirty="0" err="1" smtClean="0"/>
              <a:t>APP’s</a:t>
            </a:r>
            <a:r>
              <a:rPr lang="pt-BR" sz="2000" dirty="0" smtClean="0"/>
              <a:t>  de córregos;</a:t>
            </a:r>
            <a:endParaRPr lang="pt-BR" sz="2000" dirty="0"/>
          </a:p>
          <a:p>
            <a:pPr algn="ctr"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b="1" dirty="0"/>
              <a:t>FECOP - Fundo de Estadual de Controle e Prevenção da </a:t>
            </a:r>
            <a:r>
              <a:rPr lang="pt-BR" sz="2000" b="1" dirty="0" smtClean="0"/>
              <a:t>Poluição </a:t>
            </a:r>
            <a:r>
              <a:rPr lang="pt-BR" sz="2000" dirty="0" smtClean="0"/>
              <a:t>– Pagamento por Serviços Ambientais;</a:t>
            </a:r>
            <a:endParaRPr lang="pt-BR" sz="2000" dirty="0"/>
          </a:p>
          <a:p>
            <a:pPr algn="ctr"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b="1" dirty="0"/>
              <a:t>SAEV Ambiental – Superintendência de Água, Esgoto e Meio </a:t>
            </a:r>
            <a:r>
              <a:rPr lang="pt-BR" sz="2000" b="1" dirty="0" smtClean="0"/>
              <a:t>Ambiente</a:t>
            </a:r>
            <a:r>
              <a:rPr lang="pt-BR" sz="2000" dirty="0" smtClean="0"/>
              <a:t> – Pagamento por Serviços Ambientais </a:t>
            </a:r>
            <a:endParaRPr lang="pt-BR" sz="2000" dirty="0"/>
          </a:p>
          <a:p>
            <a:endParaRPr lang="pt-BR" sz="2300" b="1" dirty="0"/>
          </a:p>
          <a:p>
            <a:pPr algn="r"/>
            <a:r>
              <a:rPr lang="pt-BR" b="1" dirty="0"/>
              <a:t>Parcerias:</a:t>
            </a:r>
          </a:p>
          <a:p>
            <a:pPr algn="r"/>
            <a:r>
              <a:rPr lang="en-US" sz="1400" dirty="0" err="1"/>
              <a:t>Promotoria</a:t>
            </a:r>
            <a:r>
              <a:rPr lang="en-US" sz="1400" dirty="0"/>
              <a:t> </a:t>
            </a:r>
            <a:r>
              <a:rPr lang="en-US" sz="1400" dirty="0" err="1"/>
              <a:t>Pública</a:t>
            </a:r>
            <a:r>
              <a:rPr lang="en-US" sz="1400" dirty="0"/>
              <a:t>;</a:t>
            </a:r>
            <a:endParaRPr lang="pt-BR" sz="1400" dirty="0"/>
          </a:p>
          <a:p>
            <a:pPr algn="r"/>
            <a:r>
              <a:rPr lang="pt-BR" sz="1400" dirty="0"/>
              <a:t>4º Batalhão da Polícia Ambiental; </a:t>
            </a:r>
          </a:p>
          <a:p>
            <a:pPr algn="r"/>
            <a:r>
              <a:rPr lang="pt-BR" sz="1400" dirty="0"/>
              <a:t>Associação dos Produtores Rurais do Marinheirinho;</a:t>
            </a:r>
          </a:p>
          <a:p>
            <a:pPr algn="r"/>
            <a:r>
              <a:rPr lang="pt-BR" sz="1400" dirty="0"/>
              <a:t>Universidade Públi</a:t>
            </a:r>
            <a:r>
              <a:rPr lang="pt-BR" dirty="0"/>
              <a:t>ca.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14282" y="571480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Projetos e Parcerias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 l="11253" r="7326" b="19193"/>
          <a:stretch>
            <a:fillRect/>
          </a:stretch>
        </p:blipFill>
        <p:spPr bwMode="auto">
          <a:xfrm>
            <a:off x="7286644" y="0"/>
            <a:ext cx="1857356" cy="114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4282" y="428604"/>
            <a:ext cx="8929718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Projeto Olhos D’ Água</a:t>
            </a:r>
          </a:p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ANA – Agência Nacional de </a:t>
            </a: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Águas</a:t>
            </a:r>
          </a:p>
          <a:p>
            <a:pPr algn="ctr">
              <a:defRPr/>
            </a:pPr>
            <a:r>
              <a:rPr lang="pt-BR" sz="3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APP’s</a:t>
            </a: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nascentes 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725" y="1758950"/>
            <a:ext cx="7191375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1"/>
          <p:cNvGrpSpPr>
            <a:grpSpLocks/>
          </p:cNvGrpSpPr>
          <p:nvPr/>
        </p:nvGrpSpPr>
        <p:grpSpPr bwMode="auto">
          <a:xfrm>
            <a:off x="7143768" y="0"/>
            <a:ext cx="2000233" cy="1142984"/>
            <a:chOff x="4558" y="527"/>
            <a:chExt cx="1202" cy="538"/>
          </a:xfrm>
        </p:grpSpPr>
        <p:pic>
          <p:nvPicPr>
            <p:cNvPr id="17413" name="Imagem 1" descr="C:\Users\Ewandro.moreira\Desktop\logo_AN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67" y="572"/>
              <a:ext cx="26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" y="720"/>
              <a:ext cx="771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5" descr="I:\Arquivos\SAEV\SAEV_AMBIENTAL_sem_degrad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58" y="547"/>
              <a:ext cx="318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Imagem 7" descr="C:\Users\tatianealves\Desktop\9CD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4" y="527"/>
              <a:ext cx="4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2550" y="785795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OBJETIVO</a:t>
            </a:r>
          </a:p>
        </p:txBody>
      </p:sp>
      <p:sp>
        <p:nvSpPr>
          <p:cNvPr id="18435" name="Espaço Reservado para Conteúdo 2"/>
          <p:cNvSpPr txBox="1">
            <a:spLocks/>
          </p:cNvSpPr>
          <p:nvPr/>
        </p:nvSpPr>
        <p:spPr bwMode="auto">
          <a:xfrm>
            <a:off x="428596" y="1785926"/>
            <a:ext cx="82296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pt-BR" sz="2400" b="1" u="sng"/>
              <a:t>Proteção e</a:t>
            </a:r>
            <a:r>
              <a:rPr lang="pt-BR" sz="2400" u="sng"/>
              <a:t> </a:t>
            </a:r>
            <a:r>
              <a:rPr lang="pt-BR" sz="2400" b="1" u="sng"/>
              <a:t>Recuperação</a:t>
            </a:r>
            <a:r>
              <a:rPr lang="pt-BR" sz="2400" u="sng"/>
              <a:t> das áreas de preservação permanente de </a:t>
            </a:r>
            <a:r>
              <a:rPr lang="pt-BR" sz="2400" b="1" u="sng"/>
              <a:t>nascentes e Conservação de solo </a:t>
            </a:r>
            <a:r>
              <a:rPr lang="pt-BR" sz="2400"/>
              <a:t>na Microbacia do Córrego Marinheirinho em propriedades localizadas na porção montante da represa de captação de abastecimento público do município de Votuporanga.</a:t>
            </a:r>
          </a:p>
        </p:txBody>
      </p:sp>
      <p:grpSp>
        <p:nvGrpSpPr>
          <p:cNvPr id="18436" name="Group 20"/>
          <p:cNvGrpSpPr>
            <a:grpSpLocks/>
          </p:cNvGrpSpPr>
          <p:nvPr/>
        </p:nvGrpSpPr>
        <p:grpSpPr bwMode="auto">
          <a:xfrm>
            <a:off x="6357950" y="0"/>
            <a:ext cx="2786050" cy="1500174"/>
            <a:chOff x="4558" y="527"/>
            <a:chExt cx="1202" cy="764"/>
          </a:xfrm>
        </p:grpSpPr>
        <p:sp>
          <p:nvSpPr>
            <p:cNvPr id="5" name="CaixaDeTexto 4"/>
            <p:cNvSpPr txBox="1"/>
            <p:nvPr/>
          </p:nvSpPr>
          <p:spPr>
            <a:xfrm>
              <a:off x="4761" y="1035"/>
              <a:ext cx="972" cy="2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EE661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Projeto Olhos D’ Água</a:t>
              </a:r>
            </a:p>
            <a:p>
              <a:pPr>
                <a:defRPr/>
              </a:pPr>
              <a:endParaRPr lang="pt-BR" sz="1000" dirty="0"/>
            </a:p>
          </p:txBody>
        </p:sp>
        <p:grpSp>
          <p:nvGrpSpPr>
            <p:cNvPr id="18438" name="Group 15"/>
            <p:cNvGrpSpPr>
              <a:grpSpLocks/>
            </p:cNvGrpSpPr>
            <p:nvPr/>
          </p:nvGrpSpPr>
          <p:grpSpPr bwMode="auto">
            <a:xfrm>
              <a:off x="4558" y="527"/>
              <a:ext cx="1202" cy="538"/>
              <a:chOff x="4558" y="527"/>
              <a:chExt cx="1202" cy="538"/>
            </a:xfrm>
          </p:grpSpPr>
          <p:pic>
            <p:nvPicPr>
              <p:cNvPr id="18439" name="Imagem 1" descr="C:\Users\Ewandro.moreira\Desktop\logo_AN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67" y="572"/>
                <a:ext cx="26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0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6" y="720"/>
                <a:ext cx="771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5" descr="I:\Arquivos\SAEV\SAEV_AMBIENTAL_sem_degrade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58" y="547"/>
                <a:ext cx="318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2" name="Imagem 7" descr="C:\Users\tatianealves\Desktop\9CD4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84" y="527"/>
                <a:ext cx="476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357554" y="3000372"/>
            <a:ext cx="3143272" cy="50006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pt-BR" sz="1200" b="1" dirty="0" smtClean="0">
                <a:latin typeface="Arial" charset="0"/>
                <a:cs typeface="Arial" charset="0"/>
              </a:rPr>
              <a:t>ISOLAMENTO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Ø"/>
            </a:pPr>
            <a:r>
              <a:rPr lang="pt-BR" sz="1200" dirty="0" err="1" smtClean="0">
                <a:latin typeface="Arial" charset="0"/>
                <a:cs typeface="Arial" charset="0"/>
              </a:rPr>
              <a:t>Cercamento</a:t>
            </a:r>
            <a:r>
              <a:rPr lang="pt-BR" sz="1200" dirty="0" smtClean="0">
                <a:latin typeface="Arial" charset="0"/>
                <a:cs typeface="Arial" charset="0"/>
              </a:rPr>
              <a:t> das </a:t>
            </a:r>
            <a:r>
              <a:rPr lang="pt-BR" sz="1200" dirty="0" err="1" smtClean="0">
                <a:latin typeface="Arial" charset="0"/>
                <a:cs typeface="Arial" charset="0"/>
              </a:rPr>
              <a:t>APP’s</a:t>
            </a:r>
            <a:r>
              <a:rPr lang="pt-BR" sz="1200" dirty="0" smtClean="0">
                <a:latin typeface="Arial" charset="0"/>
                <a:cs typeface="Arial" charset="0"/>
              </a:rPr>
              <a:t> de nascentes </a:t>
            </a:r>
          </a:p>
        </p:txBody>
      </p:sp>
      <p:pic>
        <p:nvPicPr>
          <p:cNvPr id="22534" name="Picture 2" descr="G:\DERPARTAMENTO DE MEIO AMBIENTE\MARINHEIRINHO\PROJETO ANA\2013\FINAL\Prestação de contas\Medições\Fotos manutenção\DSC06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929066"/>
            <a:ext cx="3143272" cy="235745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chemeClr val="tx1"/>
            </a:outerShdw>
          </a:effectLst>
        </p:spPr>
      </p:pic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427288" y="5734050"/>
            <a:ext cx="12939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 err="1">
                <a:solidFill>
                  <a:schemeClr val="bg1"/>
                </a:solidFill>
              </a:rPr>
              <a:t>Foto</a:t>
            </a:r>
            <a:r>
              <a:rPr lang="en-US" sz="1000" b="1" i="1" dirty="0">
                <a:solidFill>
                  <a:schemeClr val="bg1"/>
                </a:solidFill>
              </a:rPr>
              <a:t>: </a:t>
            </a:r>
            <a:r>
              <a:rPr lang="en-US" sz="1000" b="1" i="1" dirty="0" err="1" smtClean="0">
                <a:solidFill>
                  <a:schemeClr val="bg1"/>
                </a:solidFill>
              </a:rPr>
              <a:t>Tatine</a:t>
            </a:r>
            <a:r>
              <a:rPr lang="en-US" sz="1000" b="1" i="1" dirty="0" smtClean="0">
                <a:solidFill>
                  <a:schemeClr val="bg1"/>
                </a:solidFill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</a:rPr>
              <a:t>Alves</a:t>
            </a:r>
            <a:endParaRPr lang="pt-BR" sz="1000" b="1" i="1" dirty="0">
              <a:solidFill>
                <a:schemeClr val="bg1"/>
              </a:solidFill>
            </a:endParaRPr>
          </a:p>
        </p:txBody>
      </p:sp>
      <p:grpSp>
        <p:nvGrpSpPr>
          <p:cNvPr id="21509" name="Group 9"/>
          <p:cNvGrpSpPr>
            <a:grpSpLocks/>
          </p:cNvGrpSpPr>
          <p:nvPr/>
        </p:nvGrpSpPr>
        <p:grpSpPr bwMode="auto">
          <a:xfrm rot="20620862">
            <a:off x="143071" y="216586"/>
            <a:ext cx="2071281" cy="1315331"/>
            <a:chOff x="4558" y="527"/>
            <a:chExt cx="1202" cy="764"/>
          </a:xfrm>
        </p:grpSpPr>
        <p:sp>
          <p:nvSpPr>
            <p:cNvPr id="5" name="CaixaDeTexto 4"/>
            <p:cNvSpPr txBox="1"/>
            <p:nvPr/>
          </p:nvSpPr>
          <p:spPr>
            <a:xfrm>
              <a:off x="4761" y="1035"/>
              <a:ext cx="972" cy="2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EE661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Projeto Olhos D’ Água</a:t>
              </a:r>
            </a:p>
            <a:p>
              <a:pPr>
                <a:defRPr/>
              </a:pPr>
              <a:endParaRPr lang="pt-BR" sz="1000" dirty="0"/>
            </a:p>
          </p:txBody>
        </p:sp>
        <p:grpSp>
          <p:nvGrpSpPr>
            <p:cNvPr id="21512" name="Group 11"/>
            <p:cNvGrpSpPr>
              <a:grpSpLocks/>
            </p:cNvGrpSpPr>
            <p:nvPr/>
          </p:nvGrpSpPr>
          <p:grpSpPr bwMode="auto">
            <a:xfrm>
              <a:off x="4558" y="527"/>
              <a:ext cx="1202" cy="538"/>
              <a:chOff x="4558" y="527"/>
              <a:chExt cx="1202" cy="538"/>
            </a:xfrm>
          </p:grpSpPr>
          <p:pic>
            <p:nvPicPr>
              <p:cNvPr id="21513" name="Imagem 1" descr="C:\Users\Ewandro.moreira\Desktop\logo_A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82" y="599"/>
                <a:ext cx="26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4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876" y="720"/>
                <a:ext cx="771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5" name="Picture 5" descr="I:\Arquivos\SAEV\SAEV_AMBIENTAL_sem_degrade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58" y="547"/>
                <a:ext cx="318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16" name="Imagem 7" descr="C:\Users\tatianealves\Desktop\9CD4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84" y="527"/>
                <a:ext cx="476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" name="Retângulo 12"/>
          <p:cNvSpPr/>
          <p:nvPr/>
        </p:nvSpPr>
        <p:spPr>
          <a:xfrm>
            <a:off x="2214546" y="142852"/>
            <a:ext cx="3571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Metodologia</a:t>
            </a:r>
          </a:p>
        </p:txBody>
      </p:sp>
      <p:pic>
        <p:nvPicPr>
          <p:cNvPr id="14" name="Picture 2" descr="G:\DERPARTAMENTO DE MEIO AMBIENTE\MARINHEIRINHO\PROJETO ANA\2013\FINAL\Prestação de contas\Medições\Fotos Fabrício\1092861_602495316526501_629540301_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8" y="3429000"/>
            <a:ext cx="3047992" cy="228599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chemeClr val="tx1"/>
            </a:outerShdw>
          </a:effectLst>
        </p:spPr>
      </p:pic>
      <p:pic>
        <p:nvPicPr>
          <p:cNvPr id="16" name="Picture 3" descr="G:\DERPARTAMENTO DE MEIO AMBIENTE\MARINHEIRINHO\PROJETO ANA\2013\FINAL\FOTOS\FOTOS_HOTSITE\Atividades\cercament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785794"/>
            <a:ext cx="2976568" cy="223242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7" name="Espaço Reservado para Conteúdo 2"/>
          <p:cNvSpPr txBox="1">
            <a:spLocks/>
          </p:cNvSpPr>
          <p:nvPr/>
        </p:nvSpPr>
        <p:spPr bwMode="auto">
          <a:xfrm>
            <a:off x="3143240" y="6357934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RESTAURAÇÃO FLORESTAL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Plantio de espécies nativas regionais </a:t>
            </a:r>
          </a:p>
        </p:txBody>
      </p:sp>
      <p:pic>
        <p:nvPicPr>
          <p:cNvPr id="18" name="Picture 2" descr="G:\DERPARTAMENTO DE MEIO AMBIENTE\MARINHEIRINHO\PROJETO ANA\2013\FINAL\FOTOS\FOTOS_HOTSITE\Atividades\cons.sol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0"/>
            <a:ext cx="3071802" cy="230329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Espaço Reservado para Conteúdo 2"/>
          <p:cNvSpPr txBox="1">
            <a:spLocks/>
          </p:cNvSpPr>
          <p:nvPr/>
        </p:nvSpPr>
        <p:spPr bwMode="auto">
          <a:xfrm>
            <a:off x="6000728" y="2357430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pt-BR" sz="1200" b="1" dirty="0" smtClean="0"/>
              <a:t>PROTEÇÃO </a:t>
            </a: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pt-BR" sz="1200" dirty="0" smtClean="0"/>
              <a:t>Conservação do solo – curvas em </a:t>
            </a:r>
            <a:r>
              <a:rPr lang="pt-BR" sz="1200" dirty="0" err="1" smtClean="0"/>
              <a:t>nivel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20" name="Espaço Reservado para Conteúdo 2"/>
          <p:cNvSpPr txBox="1">
            <a:spLocks/>
          </p:cNvSpPr>
          <p:nvPr/>
        </p:nvSpPr>
        <p:spPr bwMode="auto">
          <a:xfrm>
            <a:off x="6000728" y="5786454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pt-BR" sz="1200" b="1" dirty="0" smtClean="0"/>
              <a:t>CONSERVAÇÃO  </a:t>
            </a: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pt-BR" sz="1200" dirty="0" smtClean="0"/>
              <a:t>Manutenção do plantio por 24 meses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21" name="Picture 3" descr="G:\DEPARTAMENTO DE MEIO AMBIENTE\MARINHEIRINHO\PROJETO ANA\2013\FINAL\Reuniões - Educação Ambiental\1º Capacitação\Fotos 1º Capacitação Projeto Olhos D' Água\100_71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1714488"/>
            <a:ext cx="2286000" cy="17145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Espaço Reservado para Conteúdo 2"/>
          <p:cNvSpPr txBox="1">
            <a:spLocks/>
          </p:cNvSpPr>
          <p:nvPr/>
        </p:nvSpPr>
        <p:spPr bwMode="auto">
          <a:xfrm>
            <a:off x="-214346" y="5214950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pt-BR" sz="1200" b="1" dirty="0" smtClean="0"/>
              <a:t>EDUCAÇÃO AMBIENTAL </a:t>
            </a: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Capacitações  </a:t>
            </a:r>
          </a:p>
        </p:txBody>
      </p:sp>
      <p:pic>
        <p:nvPicPr>
          <p:cNvPr id="25" name="Picture 6" descr="G:\DEPARTAMENTO DE MEIO AMBIENTE\MARINHEIRINHO\PROJETO ANA\2013\FINAL\Reuniões - Educação Ambiental\3º Capacitação\DSC0696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2388" y="3500438"/>
            <a:ext cx="2262224" cy="169703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5"/>
          <p:cNvGrpSpPr>
            <a:grpSpLocks/>
          </p:cNvGrpSpPr>
          <p:nvPr/>
        </p:nvGrpSpPr>
        <p:grpSpPr bwMode="auto">
          <a:xfrm>
            <a:off x="6500826" y="0"/>
            <a:ext cx="2643174" cy="1571636"/>
            <a:chOff x="4558" y="527"/>
            <a:chExt cx="1202" cy="764"/>
          </a:xfrm>
        </p:grpSpPr>
        <p:sp>
          <p:nvSpPr>
            <p:cNvPr id="5" name="CaixaDeTexto 4"/>
            <p:cNvSpPr txBox="1"/>
            <p:nvPr/>
          </p:nvSpPr>
          <p:spPr>
            <a:xfrm>
              <a:off x="4761" y="1035"/>
              <a:ext cx="972" cy="2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EE661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Projeto Olhos D’ Água</a:t>
              </a:r>
            </a:p>
            <a:p>
              <a:pPr>
                <a:defRPr/>
              </a:pPr>
              <a:endParaRPr lang="pt-BR" sz="1000" dirty="0"/>
            </a:p>
          </p:txBody>
        </p:sp>
        <p:grpSp>
          <p:nvGrpSpPr>
            <p:cNvPr id="24590" name="Group 7"/>
            <p:cNvGrpSpPr>
              <a:grpSpLocks/>
            </p:cNvGrpSpPr>
            <p:nvPr/>
          </p:nvGrpSpPr>
          <p:grpSpPr bwMode="auto">
            <a:xfrm>
              <a:off x="4558" y="527"/>
              <a:ext cx="1202" cy="538"/>
              <a:chOff x="4558" y="527"/>
              <a:chExt cx="1202" cy="538"/>
            </a:xfrm>
          </p:grpSpPr>
          <p:pic>
            <p:nvPicPr>
              <p:cNvPr id="24591" name="Imagem 1" descr="C:\Users\Ewandro.moreira\Desktop\logo_AN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67" y="572"/>
                <a:ext cx="265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876" y="720"/>
                <a:ext cx="771" cy="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5" descr="I:\Arquivos\SAEV\SAEV_AMBIENTAL_sem_degrade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58" y="547"/>
                <a:ext cx="318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Imagem 7" descr="C:\Users\tatianealves\Desktop\9CD4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84" y="527"/>
                <a:ext cx="476" cy="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4579" name="Group 38"/>
          <p:cNvGrpSpPr>
            <a:grpSpLocks/>
          </p:cNvGrpSpPr>
          <p:nvPr/>
        </p:nvGrpSpPr>
        <p:grpSpPr bwMode="auto">
          <a:xfrm>
            <a:off x="971550" y="1916113"/>
            <a:ext cx="6769100" cy="725487"/>
            <a:chOff x="385" y="1162"/>
            <a:chExt cx="4537" cy="684"/>
          </a:xfrm>
        </p:grpSpPr>
        <p:sp>
          <p:nvSpPr>
            <p:cNvPr id="24584" name="AutoShape 32"/>
            <p:cNvSpPr>
              <a:spLocks noChangeArrowheads="1"/>
            </p:cNvSpPr>
            <p:nvPr/>
          </p:nvSpPr>
          <p:spPr bwMode="auto">
            <a:xfrm>
              <a:off x="385" y="1162"/>
              <a:ext cx="1815" cy="681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585" name="Espaço Reservado para Conteúdo 2"/>
            <p:cNvSpPr txBox="1">
              <a:spLocks/>
            </p:cNvSpPr>
            <p:nvPr/>
          </p:nvSpPr>
          <p:spPr bwMode="auto">
            <a:xfrm>
              <a:off x="793" y="1232"/>
              <a:ext cx="953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algn="just" eaLnBrk="0" hangingPunct="0">
                <a:lnSpc>
                  <a:spcPct val="20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None/>
              </a:pPr>
              <a:r>
                <a:rPr lang="en-US"/>
                <a:t> </a:t>
              </a:r>
              <a:r>
                <a:rPr lang="en-US" b="1">
                  <a:solidFill>
                    <a:schemeClr val="bg1"/>
                  </a:solidFill>
                </a:rPr>
                <a:t>Ago/2013</a:t>
              </a:r>
              <a:endParaRPr lang="pt-BR" b="1">
                <a:solidFill>
                  <a:schemeClr val="bg1"/>
                </a:solidFill>
              </a:endParaRPr>
            </a:p>
          </p:txBody>
        </p:sp>
        <p:sp>
          <p:nvSpPr>
            <p:cNvPr id="24586" name="AutoShape 33"/>
            <p:cNvSpPr>
              <a:spLocks noChangeArrowheads="1"/>
            </p:cNvSpPr>
            <p:nvPr/>
          </p:nvSpPr>
          <p:spPr bwMode="auto">
            <a:xfrm>
              <a:off x="3107" y="1165"/>
              <a:ext cx="1815" cy="681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587" name="Espaço Reservado para Conteúdo 2"/>
            <p:cNvSpPr txBox="1">
              <a:spLocks/>
            </p:cNvSpPr>
            <p:nvPr/>
          </p:nvSpPr>
          <p:spPr bwMode="auto">
            <a:xfrm>
              <a:off x="3560" y="1211"/>
              <a:ext cx="953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algn="just" eaLnBrk="0" hangingPunct="0">
                <a:lnSpc>
                  <a:spcPct val="20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</a:rPr>
                <a:t> Julh/2015</a:t>
              </a:r>
              <a:endParaRPr lang="pt-BR" sz="2000" b="1">
                <a:solidFill>
                  <a:schemeClr val="bg1"/>
                </a:solidFill>
              </a:endParaRPr>
            </a:p>
          </p:txBody>
        </p:sp>
        <p:sp>
          <p:nvSpPr>
            <p:cNvPr id="24588" name="AutoShape 35"/>
            <p:cNvSpPr>
              <a:spLocks noChangeArrowheads="1"/>
            </p:cNvSpPr>
            <p:nvPr/>
          </p:nvSpPr>
          <p:spPr bwMode="auto">
            <a:xfrm>
              <a:off x="2336" y="1450"/>
              <a:ext cx="680" cy="13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4580" name="Espaço Reservado para Conteúdo 2"/>
          <p:cNvSpPr txBox="1">
            <a:spLocks/>
          </p:cNvSpPr>
          <p:nvPr/>
        </p:nvSpPr>
        <p:spPr bwMode="auto">
          <a:xfrm>
            <a:off x="1403350" y="1268413"/>
            <a:ext cx="12239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n-US" sz="2200"/>
              <a:t> </a:t>
            </a:r>
            <a:r>
              <a:rPr lang="en-US" sz="2200" b="1"/>
              <a:t>Início</a:t>
            </a:r>
            <a:endParaRPr lang="pt-BR" sz="2200" b="1"/>
          </a:p>
        </p:txBody>
      </p:sp>
      <p:sp>
        <p:nvSpPr>
          <p:cNvPr id="24581" name="Espaço Reservado para Conteúdo 2"/>
          <p:cNvSpPr txBox="1">
            <a:spLocks/>
          </p:cNvSpPr>
          <p:nvPr/>
        </p:nvSpPr>
        <p:spPr bwMode="auto">
          <a:xfrm>
            <a:off x="5795963" y="1268413"/>
            <a:ext cx="13684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n-US" sz="2200" b="1"/>
              <a:t>Término</a:t>
            </a:r>
            <a:endParaRPr lang="pt-BR" sz="2200" b="1"/>
          </a:p>
        </p:txBody>
      </p:sp>
      <p:sp>
        <p:nvSpPr>
          <p:cNvPr id="24582" name="Text Box 40"/>
          <p:cNvSpPr txBox="1">
            <a:spLocks noChangeArrowheads="1"/>
          </p:cNvSpPr>
          <p:nvPr/>
        </p:nvSpPr>
        <p:spPr bwMode="auto">
          <a:xfrm>
            <a:off x="179388" y="3092451"/>
            <a:ext cx="88709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en-US" sz="2400" dirty="0"/>
              <a:t> 21 </a:t>
            </a:r>
            <a:r>
              <a:rPr lang="en-US" sz="2400" dirty="0" err="1"/>
              <a:t>Nascentes</a:t>
            </a:r>
            <a:r>
              <a:rPr lang="en-US" sz="2400" dirty="0"/>
              <a:t> </a:t>
            </a:r>
            <a:r>
              <a:rPr lang="en-US" sz="2400" dirty="0" err="1"/>
              <a:t>cercadas</a:t>
            </a:r>
            <a:r>
              <a:rPr lang="en-US" sz="2400" dirty="0"/>
              <a:t> e </a:t>
            </a:r>
            <a:r>
              <a:rPr lang="en-US" sz="2400" dirty="0" err="1"/>
              <a:t>reflorestas</a:t>
            </a:r>
            <a:r>
              <a:rPr lang="en-US" sz="2400" dirty="0"/>
              <a:t> (2450 </a:t>
            </a:r>
            <a:r>
              <a:rPr lang="en-US" sz="2400" dirty="0" err="1"/>
              <a:t>mudas</a:t>
            </a:r>
            <a:r>
              <a:rPr lang="en-US" sz="2400" dirty="0"/>
              <a:t>);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en-US" sz="2400" dirty="0"/>
              <a:t> 15 </a:t>
            </a:r>
            <a:r>
              <a:rPr lang="en-US" sz="2400" dirty="0" err="1"/>
              <a:t>meses</a:t>
            </a:r>
            <a:r>
              <a:rPr lang="en-US" sz="2400" dirty="0"/>
              <a:t> de </a:t>
            </a:r>
            <a:r>
              <a:rPr lang="en-US" sz="2400" dirty="0" err="1"/>
              <a:t>manutenção</a:t>
            </a:r>
            <a:r>
              <a:rPr lang="en-US" sz="2400" dirty="0"/>
              <a:t> e </a:t>
            </a:r>
            <a:r>
              <a:rPr lang="en-US" sz="2400" dirty="0" err="1"/>
              <a:t>condução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regeneração</a:t>
            </a:r>
            <a:r>
              <a:rPr lang="en-US" sz="2400" dirty="0"/>
              <a:t> natural;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en-US" sz="2400" dirty="0"/>
              <a:t> 60 ha de </a:t>
            </a:r>
            <a:r>
              <a:rPr lang="en-US" sz="2400" dirty="0" err="1"/>
              <a:t>conservação</a:t>
            </a:r>
            <a:r>
              <a:rPr lang="en-US" sz="2400" dirty="0"/>
              <a:t> de solo;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5 </a:t>
            </a:r>
            <a:r>
              <a:rPr lang="en-US" sz="2400" dirty="0" err="1"/>
              <a:t>Capacitações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pt-BR" sz="2400" dirty="0"/>
          </a:p>
        </p:txBody>
      </p:sp>
      <p:sp>
        <p:nvSpPr>
          <p:cNvPr id="20" name="Retângulo 19"/>
          <p:cNvSpPr/>
          <p:nvPr/>
        </p:nvSpPr>
        <p:spPr>
          <a:xfrm>
            <a:off x="96807" y="758807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Resultados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9825" y="785795"/>
            <a:ext cx="8929718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Projeto “Proteção das Águas da </a:t>
            </a:r>
            <a:r>
              <a:rPr lang="pt-BR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Microbacia</a:t>
            </a:r>
            <a:r>
              <a:rPr lang="pt-BR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do Córrego Marinheirinho”</a:t>
            </a:r>
          </a:p>
          <a:p>
            <a:pPr algn="ctr">
              <a:defRPr/>
            </a:pPr>
            <a:r>
              <a:rPr lang="pt-BR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FSA – Fundo Socioambiental Caixa </a:t>
            </a:r>
            <a:endParaRPr lang="pt-BR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3" cstate="print"/>
          <a:srcRect l="21962" t="16601" r="19290" b="18945"/>
          <a:stretch>
            <a:fillRect/>
          </a:stretch>
        </p:blipFill>
        <p:spPr bwMode="auto">
          <a:xfrm>
            <a:off x="1357313" y="2143125"/>
            <a:ext cx="6370637" cy="39290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2550" y="785795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OBJETIVO</a:t>
            </a:r>
          </a:p>
        </p:txBody>
      </p:sp>
      <p:sp>
        <p:nvSpPr>
          <p:cNvPr id="26627" name="Espaço Reservado para Conteúdo 2"/>
          <p:cNvSpPr txBox="1">
            <a:spLocks/>
          </p:cNvSpPr>
          <p:nvPr/>
        </p:nvSpPr>
        <p:spPr bwMode="auto">
          <a:xfrm>
            <a:off x="438150" y="1951038"/>
            <a:ext cx="82296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pt-BR" sz="2400" b="1" u="sng"/>
              <a:t>Proteção e</a:t>
            </a:r>
            <a:r>
              <a:rPr lang="pt-BR" sz="2400" u="sng"/>
              <a:t> </a:t>
            </a:r>
            <a:r>
              <a:rPr lang="pt-BR" sz="2400" b="1" u="sng"/>
              <a:t>Recuperação</a:t>
            </a:r>
            <a:r>
              <a:rPr lang="pt-BR" sz="2400" u="sng"/>
              <a:t> das áreas de preservação permanente de </a:t>
            </a:r>
            <a:r>
              <a:rPr lang="pt-BR" sz="2400" b="1" u="sng"/>
              <a:t>córregos </a:t>
            </a:r>
            <a:r>
              <a:rPr lang="pt-BR" sz="2400"/>
              <a:t>localizados na Microbacia do Córrego Marinheirinho em propriedades localizadas na porção montante da represa de captação de abastecimento público do município de Votuporanga.</a:t>
            </a:r>
          </a:p>
        </p:txBody>
      </p:sp>
      <p:pic>
        <p:nvPicPr>
          <p:cNvPr id="26629" name="Picture 5" descr="I:\Arquivos\SAEV\SAEV_AMBIENTAL_sem_degra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855663"/>
            <a:ext cx="5048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Imagem 7" descr="C:\Users\tatianealves\Desktop\9C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836613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765175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Imagem 7" descr="C:\Users\tatianealves\Desktop\9C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836613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Imagem 7" descr="C:\Users\tatianealves\Desktop\9C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833438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765175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Imagem 7" descr="C:\Users\tatianealves\Desktop\9C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833438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9" name="Group 40"/>
          <p:cNvGrpSpPr>
            <a:grpSpLocks/>
          </p:cNvGrpSpPr>
          <p:nvPr/>
        </p:nvGrpSpPr>
        <p:grpSpPr bwMode="auto">
          <a:xfrm>
            <a:off x="6715140" y="0"/>
            <a:ext cx="2428861" cy="1214422"/>
            <a:chOff x="4558" y="470"/>
            <a:chExt cx="1202" cy="584"/>
          </a:xfrm>
        </p:grpSpPr>
        <p:pic>
          <p:nvPicPr>
            <p:cNvPr id="26641" name="Picture 5" descr="I:\Arquivos\SAEV\SAEV_AMBIENTAL_sem_degrad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8" y="541"/>
              <a:ext cx="318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470"/>
              <a:ext cx="22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0" y="709"/>
              <a:ext cx="771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Imagem 7" descr="C:\Users\tatianealves\Desktop\9CD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4" y="513"/>
              <a:ext cx="4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DERPARTAMENTO DE MEIO AMBIENTE\MARINHEIRINHO\CHAMADA CAIXA\1 - DOC. ENVIADOS AGOSTO 2013 - FINAL\Fotos\Gloria\DSC07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642918"/>
            <a:ext cx="3071802" cy="23035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Retângulo 3"/>
          <p:cNvSpPr/>
          <p:nvPr/>
        </p:nvSpPr>
        <p:spPr>
          <a:xfrm>
            <a:off x="1000100" y="0"/>
            <a:ext cx="45720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Metodologia</a:t>
            </a: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7072331" y="0"/>
            <a:ext cx="2071670" cy="1142984"/>
            <a:chOff x="4558" y="470"/>
            <a:chExt cx="1202" cy="584"/>
          </a:xfrm>
        </p:grpSpPr>
        <p:pic>
          <p:nvPicPr>
            <p:cNvPr id="27656" name="Picture 5" descr="I:\Arquivos\SAEV\SAEV_AMBIENTAL_sem_degrad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58" y="541"/>
              <a:ext cx="318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470"/>
              <a:ext cx="22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30" y="709"/>
              <a:ext cx="771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Imagem 7" descr="C:\Users\tatianealves\Desktop\9CD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84" y="513"/>
              <a:ext cx="4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355850" y="5805488"/>
            <a:ext cx="1352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i="1" dirty="0" err="1">
                <a:solidFill>
                  <a:schemeClr val="bg1"/>
                </a:solidFill>
              </a:rPr>
              <a:t>Foto</a:t>
            </a:r>
            <a:r>
              <a:rPr lang="en-US" sz="1000" b="1" i="1" dirty="0">
                <a:solidFill>
                  <a:schemeClr val="bg1"/>
                </a:solidFill>
              </a:rPr>
              <a:t>: </a:t>
            </a:r>
            <a:r>
              <a:rPr lang="en-US" sz="1000" b="1" i="1" dirty="0" err="1">
                <a:solidFill>
                  <a:schemeClr val="bg1"/>
                </a:solidFill>
              </a:rPr>
              <a:t>Tatiane</a:t>
            </a:r>
            <a:r>
              <a:rPr lang="en-US" sz="1000" b="1" i="1" dirty="0">
                <a:solidFill>
                  <a:schemeClr val="bg1"/>
                </a:solidFill>
              </a:rPr>
              <a:t> </a:t>
            </a:r>
            <a:r>
              <a:rPr lang="en-US" sz="1000" b="1" i="1" dirty="0" err="1">
                <a:solidFill>
                  <a:schemeClr val="bg1"/>
                </a:solidFill>
              </a:rPr>
              <a:t>Alves</a:t>
            </a:r>
            <a:endParaRPr lang="pt-BR" sz="1000" b="1" i="1" dirty="0">
              <a:solidFill>
                <a:schemeClr val="bg1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785786" y="2928934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ISOLAMENTO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kumimoji="0" lang="pt-B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Cercamento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das </a:t>
            </a:r>
            <a:r>
              <a:rPr kumimoji="0" lang="pt-B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APP’s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de córregos </a:t>
            </a:r>
          </a:p>
        </p:txBody>
      </p:sp>
      <p:pic>
        <p:nvPicPr>
          <p:cNvPr id="13" name="Picture 2" descr="G:\DERPARTAMENTO DE MEIO AMBIENTE\MARINHEIRINHO\CHAMADA CAIXA\1 - DOC. ENVIADOS AGOSTO 2013 - FINAL\Fotos\Gloria\DSC07221.JPG"/>
          <p:cNvPicPr>
            <a:picLocks noChangeAspect="1" noChangeArrowheads="1"/>
          </p:cNvPicPr>
          <p:nvPr/>
        </p:nvPicPr>
        <p:blipFill>
          <a:blip r:embed="rId8" cstate="print"/>
          <a:srcRect r="20763"/>
          <a:stretch>
            <a:fillRect/>
          </a:stretch>
        </p:blipFill>
        <p:spPr bwMode="auto">
          <a:xfrm>
            <a:off x="4786314" y="571480"/>
            <a:ext cx="2641533" cy="250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Espaço Reservado para Conteúdo 2"/>
          <p:cNvSpPr txBox="1">
            <a:spLocks/>
          </p:cNvSpPr>
          <p:nvPr/>
        </p:nvSpPr>
        <p:spPr bwMode="auto">
          <a:xfrm>
            <a:off x="4500562" y="3071810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RESTAURAÇÃO FLORESTAL 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pt-BR" sz="1200" dirty="0" smtClean="0"/>
              <a:t>Plantio de </a:t>
            </a:r>
            <a:r>
              <a:rPr lang="pt-BR" sz="1200" dirty="0" err="1" smtClean="0"/>
              <a:t>especies</a:t>
            </a:r>
            <a:r>
              <a:rPr lang="pt-BR" sz="1200" dirty="0" smtClean="0"/>
              <a:t> nativas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15" name="Picture 2" descr="G:\DERPARTAMENTO DE MEIO AMBIENTE\MARINHEIRINHO\PROJETO ANA\2013\FINAL\FOTOS\FOTOS_HOTSITE\Atividades\manutenção.JPG"/>
          <p:cNvPicPr>
            <a:picLocks noChangeAspect="1" noChangeArrowheads="1"/>
          </p:cNvPicPr>
          <p:nvPr/>
        </p:nvPicPr>
        <p:blipFill>
          <a:blip r:embed="rId9" cstate="print"/>
          <a:srcRect b="14549"/>
          <a:stretch>
            <a:fillRect/>
          </a:stretch>
        </p:blipFill>
        <p:spPr bwMode="auto">
          <a:xfrm>
            <a:off x="5500694" y="4000504"/>
            <a:ext cx="3500445" cy="22434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Espaço Reservado para Conteúdo 2"/>
          <p:cNvSpPr txBox="1">
            <a:spLocks/>
          </p:cNvSpPr>
          <p:nvPr/>
        </p:nvSpPr>
        <p:spPr bwMode="auto">
          <a:xfrm>
            <a:off x="5786446" y="6357934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pt-BR" sz="1200" b="1" dirty="0" smtClean="0"/>
              <a:t>CONSERVAÇÃO</a:t>
            </a: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pt-BR" sz="1200" dirty="0" smtClean="0"/>
              <a:t>Manutenção do plantio 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  <p:pic>
        <p:nvPicPr>
          <p:cNvPr id="17" name="Picture 10" descr="G:\DERPARTAMENTO DE MEIO AMBIENTE\MARINHEIRINHO\CHAMADA CAIXA\1 - DOC. ENVIADOS AGOSTO 2013 - FINAL\Ed. Ambiental\1º Capacitação\1 0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662" y="3786190"/>
            <a:ext cx="3358604" cy="251776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Espaço Reservado para Conteúdo 2"/>
          <p:cNvSpPr txBox="1">
            <a:spLocks/>
          </p:cNvSpPr>
          <p:nvPr/>
        </p:nvSpPr>
        <p:spPr bwMode="auto">
          <a:xfrm>
            <a:off x="1000100" y="6357934"/>
            <a:ext cx="3143272" cy="5000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lang="pt-BR" sz="1200" b="1" dirty="0" smtClean="0"/>
              <a:t>EDUCAÇÃO AMBIENTAL</a:t>
            </a: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Ø"/>
              <a:tabLst/>
              <a:defRPr/>
            </a:pPr>
            <a:r>
              <a:rPr lang="pt-BR" sz="1200" dirty="0" smtClean="0"/>
              <a:t>Palestras, encontros, seminário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71736" y="3357562"/>
            <a:ext cx="4746629" cy="24304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Arial" charset="0"/>
                <a:cs typeface="Arial" charset="0"/>
              </a:rPr>
              <a:t>35 </a:t>
            </a:r>
            <a:r>
              <a:rPr lang="en-US" sz="2400" dirty="0" err="1" smtClean="0">
                <a:latin typeface="Arial" charset="0"/>
                <a:cs typeface="Arial" charset="0"/>
              </a:rPr>
              <a:t>propriedades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beneficiadas</a:t>
            </a:r>
            <a:r>
              <a:rPr lang="en-US" sz="2400" dirty="0" smtClean="0">
                <a:latin typeface="Arial" charset="0"/>
                <a:cs typeface="Arial" charset="0"/>
              </a:rPr>
              <a:t>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Arial" charset="0"/>
                <a:cs typeface="Arial" charset="0"/>
              </a:rPr>
              <a:t>5082 </a:t>
            </a:r>
            <a:r>
              <a:rPr lang="en-US" sz="2400" dirty="0" err="1" smtClean="0">
                <a:latin typeface="Arial" charset="0"/>
                <a:cs typeface="Arial" charset="0"/>
              </a:rPr>
              <a:t>mudas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plantadas</a:t>
            </a:r>
            <a:r>
              <a:rPr lang="en-US" sz="2400" dirty="0" smtClean="0">
                <a:latin typeface="Arial" charset="0"/>
                <a:cs typeface="Arial" charset="0"/>
              </a:rPr>
              <a:t>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Arial" charset="0"/>
                <a:cs typeface="Arial" charset="0"/>
              </a:rPr>
              <a:t>12 </a:t>
            </a:r>
            <a:r>
              <a:rPr lang="en-US" sz="2400" dirty="0" err="1" smtClean="0">
                <a:latin typeface="Arial" charset="0"/>
                <a:cs typeface="Arial" charset="0"/>
              </a:rPr>
              <a:t>meses</a:t>
            </a:r>
            <a:r>
              <a:rPr lang="en-US" sz="2400" dirty="0" smtClean="0">
                <a:latin typeface="Arial" charset="0"/>
                <a:cs typeface="Arial" charset="0"/>
              </a:rPr>
              <a:t> de </a:t>
            </a:r>
            <a:r>
              <a:rPr lang="en-US" sz="2400" dirty="0" err="1" smtClean="0">
                <a:latin typeface="Arial" charset="0"/>
                <a:cs typeface="Arial" charset="0"/>
              </a:rPr>
              <a:t>manutenção</a:t>
            </a:r>
            <a:r>
              <a:rPr lang="en-US" sz="2400" dirty="0" smtClean="0">
                <a:latin typeface="Arial" charset="0"/>
                <a:cs typeface="Arial" charset="0"/>
              </a:rPr>
              <a:t>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Arial" charset="0"/>
                <a:cs typeface="Arial" charset="0"/>
              </a:rPr>
              <a:t>01 </a:t>
            </a:r>
            <a:r>
              <a:rPr lang="en-US" sz="2400" dirty="0" err="1" smtClean="0">
                <a:latin typeface="Arial" charset="0"/>
                <a:cs typeface="Arial" charset="0"/>
              </a:rPr>
              <a:t>capacitação</a:t>
            </a:r>
            <a:r>
              <a:rPr lang="en-US" sz="2400" dirty="0" smtClean="0">
                <a:latin typeface="Arial" charset="0"/>
                <a:cs typeface="Arial" charset="0"/>
              </a:rPr>
              <a:t>.</a:t>
            </a:r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 2" pitchFamily="18" charset="2"/>
              <a:buNone/>
            </a:pPr>
            <a:endParaRPr lang="pt-BR" sz="2400" dirty="0" smtClean="0">
              <a:latin typeface="Arial" charset="0"/>
              <a:cs typeface="Arial" charset="0"/>
            </a:endParaRP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1187450" y="2132013"/>
            <a:ext cx="6769100" cy="725487"/>
            <a:chOff x="385" y="1162"/>
            <a:chExt cx="4537" cy="684"/>
          </a:xfrm>
        </p:grpSpPr>
        <p:sp>
          <p:nvSpPr>
            <p:cNvPr id="31757" name="AutoShape 5"/>
            <p:cNvSpPr>
              <a:spLocks noChangeArrowheads="1"/>
            </p:cNvSpPr>
            <p:nvPr/>
          </p:nvSpPr>
          <p:spPr bwMode="auto">
            <a:xfrm>
              <a:off x="385" y="1162"/>
              <a:ext cx="1815" cy="681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58" name="Espaço Reservado para Conteúdo 2"/>
            <p:cNvSpPr txBox="1">
              <a:spLocks/>
            </p:cNvSpPr>
            <p:nvPr/>
          </p:nvSpPr>
          <p:spPr bwMode="auto">
            <a:xfrm>
              <a:off x="793" y="1232"/>
              <a:ext cx="953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algn="just" eaLnBrk="0" hangingPunct="0">
                <a:lnSpc>
                  <a:spcPct val="20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None/>
              </a:pPr>
              <a:r>
                <a:rPr lang="en-US" b="1">
                  <a:solidFill>
                    <a:schemeClr val="bg1"/>
                  </a:solidFill>
                </a:rPr>
                <a:t>Out/2013</a:t>
              </a:r>
              <a:endParaRPr lang="pt-BR" b="1">
                <a:solidFill>
                  <a:schemeClr val="bg1"/>
                </a:solidFill>
              </a:endParaRPr>
            </a:p>
          </p:txBody>
        </p:sp>
        <p:sp>
          <p:nvSpPr>
            <p:cNvPr id="31759" name="AutoShape 7"/>
            <p:cNvSpPr>
              <a:spLocks noChangeArrowheads="1"/>
            </p:cNvSpPr>
            <p:nvPr/>
          </p:nvSpPr>
          <p:spPr bwMode="auto">
            <a:xfrm>
              <a:off x="3107" y="1165"/>
              <a:ext cx="1815" cy="681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760" name="Espaço Reservado para Conteúdo 2"/>
            <p:cNvSpPr txBox="1">
              <a:spLocks/>
            </p:cNvSpPr>
            <p:nvPr/>
          </p:nvSpPr>
          <p:spPr bwMode="auto">
            <a:xfrm>
              <a:off x="3560" y="1211"/>
              <a:ext cx="953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73050" indent="-273050" algn="just" eaLnBrk="0" hangingPunct="0">
                <a:lnSpc>
                  <a:spcPct val="200000"/>
                </a:lnSpc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</a:rPr>
                <a:t> Abr/2015</a:t>
              </a:r>
              <a:endParaRPr lang="pt-BR" sz="2000" b="1">
                <a:solidFill>
                  <a:schemeClr val="bg1"/>
                </a:solidFill>
              </a:endParaRPr>
            </a:p>
          </p:txBody>
        </p:sp>
        <p:sp>
          <p:nvSpPr>
            <p:cNvPr id="31761" name="AutoShape 9"/>
            <p:cNvSpPr>
              <a:spLocks noChangeArrowheads="1"/>
            </p:cNvSpPr>
            <p:nvPr/>
          </p:nvSpPr>
          <p:spPr bwMode="auto">
            <a:xfrm>
              <a:off x="2336" y="1450"/>
              <a:ext cx="680" cy="13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31748" name="Espaço Reservado para Conteúdo 2"/>
          <p:cNvSpPr txBox="1">
            <a:spLocks/>
          </p:cNvSpPr>
          <p:nvPr/>
        </p:nvSpPr>
        <p:spPr bwMode="auto">
          <a:xfrm>
            <a:off x="1619250" y="1484313"/>
            <a:ext cx="12239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n-US" sz="2200"/>
              <a:t> </a:t>
            </a:r>
            <a:r>
              <a:rPr lang="en-US" sz="2200" b="1"/>
              <a:t>Início</a:t>
            </a:r>
            <a:endParaRPr lang="pt-BR" sz="2200" b="1"/>
          </a:p>
        </p:txBody>
      </p:sp>
      <p:sp>
        <p:nvSpPr>
          <p:cNvPr id="31749" name="Espaço Reservado para Conteúdo 2"/>
          <p:cNvSpPr txBox="1">
            <a:spLocks/>
          </p:cNvSpPr>
          <p:nvPr/>
        </p:nvSpPr>
        <p:spPr bwMode="auto">
          <a:xfrm>
            <a:off x="6011863" y="1484313"/>
            <a:ext cx="13684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2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en-US" sz="2200" b="1"/>
              <a:t>Término</a:t>
            </a:r>
            <a:endParaRPr lang="pt-BR" sz="2200" b="1"/>
          </a:p>
        </p:txBody>
      </p:sp>
      <p:grpSp>
        <p:nvGrpSpPr>
          <p:cNvPr id="31750" name="Group 12"/>
          <p:cNvGrpSpPr>
            <a:grpSpLocks/>
          </p:cNvGrpSpPr>
          <p:nvPr/>
        </p:nvGrpSpPr>
        <p:grpSpPr bwMode="auto">
          <a:xfrm>
            <a:off x="6500827" y="0"/>
            <a:ext cx="2643174" cy="1571612"/>
            <a:chOff x="4558" y="470"/>
            <a:chExt cx="1202" cy="584"/>
          </a:xfrm>
        </p:grpSpPr>
        <p:pic>
          <p:nvPicPr>
            <p:cNvPr id="31753" name="Picture 5" descr="I:\Arquivos\SAEV\SAEV_AMBIENTAL_sem_degrad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8" y="541"/>
              <a:ext cx="318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67" y="470"/>
              <a:ext cx="226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0" y="709"/>
              <a:ext cx="771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6" name="Imagem 7" descr="C:\Users\tatianealves\Desktop\9CD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84" y="513"/>
              <a:ext cx="476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tângulo 17"/>
          <p:cNvSpPr/>
          <p:nvPr/>
        </p:nvSpPr>
        <p:spPr>
          <a:xfrm>
            <a:off x="82550" y="785795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Resultados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Espaço Reservado para Conteúdo 3" descr="Votuporanga (2) (Large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432" y="285728"/>
            <a:ext cx="868356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22300" dist="38100" dir="15840000" sx="102000" sy="102000" algn="bl" rotWithShape="0">
              <a:schemeClr val="tx1">
                <a:alpha val="87000"/>
              </a:schemeClr>
            </a:outerShdw>
          </a:effectLst>
        </p:spPr>
      </p:pic>
      <p:sp>
        <p:nvSpPr>
          <p:cNvPr id="7171" name="Retângulo 1"/>
          <p:cNvSpPr>
            <a:spLocks noChangeArrowheads="1"/>
          </p:cNvSpPr>
          <p:nvPr/>
        </p:nvSpPr>
        <p:spPr bwMode="auto">
          <a:xfrm>
            <a:off x="285720" y="1000108"/>
            <a:ext cx="4286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dirty="0" smtClean="0">
                <a:solidFill>
                  <a:schemeClr val="bg1"/>
                </a:solidFill>
              </a:rPr>
              <a:t> </a:t>
            </a:r>
            <a:r>
              <a:rPr lang="pt-BR" sz="1600" b="1" dirty="0">
                <a:solidFill>
                  <a:schemeClr val="bg1"/>
                </a:solidFill>
              </a:rPr>
              <a:t>Noroeste do Estado de </a:t>
            </a:r>
            <a:r>
              <a:rPr lang="pt-BR" sz="1600" b="1" dirty="0" smtClean="0">
                <a:solidFill>
                  <a:schemeClr val="bg1"/>
                </a:solidFill>
              </a:rPr>
              <a:t>SP;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>
                <a:solidFill>
                  <a:schemeClr val="bg1"/>
                </a:solidFill>
              </a:rPr>
              <a:t>520 km da </a:t>
            </a:r>
            <a:r>
              <a:rPr lang="pt-BR" sz="1600" b="1" dirty="0" smtClean="0">
                <a:solidFill>
                  <a:schemeClr val="bg1"/>
                </a:solidFill>
              </a:rPr>
              <a:t>Capital;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>
                <a:solidFill>
                  <a:schemeClr val="bg1"/>
                </a:solidFill>
              </a:rPr>
              <a:t>82 km de São José do Rio </a:t>
            </a:r>
            <a:r>
              <a:rPr lang="pt-BR" sz="1600" b="1" dirty="0" smtClean="0">
                <a:solidFill>
                  <a:schemeClr val="bg1"/>
                </a:solidFill>
              </a:rPr>
              <a:t>Preto</a:t>
            </a:r>
            <a:endParaRPr lang="pt-BR" sz="1600" dirty="0" smtClean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357290" y="357166"/>
            <a:ext cx="6929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Município de Votuporanga</a:t>
            </a:r>
            <a:endParaRPr lang="pt-B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 descr="mapa-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143116"/>
            <a:ext cx="4707721" cy="3002688"/>
          </a:xfrm>
          <a:prstGeom prst="rect">
            <a:avLst/>
          </a:prstGeom>
        </p:spPr>
      </p:pic>
      <p:pic>
        <p:nvPicPr>
          <p:cNvPr id="6" name="Picture 5" descr="seta-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99381">
            <a:off x="4071934" y="2214554"/>
            <a:ext cx="1643074" cy="175939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71472" y="4643446"/>
            <a:ext cx="2290400" cy="138348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POPULAÇÃO</a:t>
            </a:r>
          </a:p>
          <a:p>
            <a:pPr algn="ctr"/>
            <a:r>
              <a:rPr lang="pt-B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84.692 MIL hab</a:t>
            </a: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pt-BR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(IBGE, 2010)</a:t>
            </a:r>
            <a:endParaRPr lang="pt-BR" sz="1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area-0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4929198"/>
            <a:ext cx="2152651" cy="1019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000108"/>
            <a:ext cx="892971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PSA </a:t>
            </a: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Mina D’ </a:t>
            </a: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E661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Água e PSA Vida ao Marinheirinho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E661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FECOP E SAEV AMBIENTAL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 l="11253" r="7326" b="19193"/>
          <a:stretch>
            <a:fillRect/>
          </a:stretch>
        </p:blipFill>
        <p:spPr bwMode="auto">
          <a:xfrm>
            <a:off x="7215206" y="1"/>
            <a:ext cx="1928794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000240"/>
            <a:ext cx="4692650" cy="3857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2032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Conteúdo 2"/>
          <p:cNvSpPr txBox="1">
            <a:spLocks/>
          </p:cNvSpPr>
          <p:nvPr/>
        </p:nvSpPr>
        <p:spPr bwMode="auto">
          <a:xfrm>
            <a:off x="457200" y="2000250"/>
            <a:ext cx="82296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 eaLnBrk="0" hangingPunct="0">
              <a:lnSpc>
                <a:spcPct val="150000"/>
              </a:lnSpc>
              <a:buClr>
                <a:srgbClr val="0BD0D9"/>
              </a:buClr>
              <a:buSzPct val="95000"/>
              <a:buFont typeface="Wingdings" pitchFamily="2" charset="2"/>
              <a:buChar char="Ø"/>
            </a:pPr>
            <a:endParaRPr lang="pt-BR" sz="2000"/>
          </a:p>
        </p:txBody>
      </p:sp>
      <p:sp>
        <p:nvSpPr>
          <p:cNvPr id="5" name="Retângulo 4"/>
          <p:cNvSpPr/>
          <p:nvPr/>
        </p:nvSpPr>
        <p:spPr>
          <a:xfrm>
            <a:off x="82550" y="785795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OBJETIVO</a:t>
            </a:r>
          </a:p>
        </p:txBody>
      </p:sp>
      <p:sp>
        <p:nvSpPr>
          <p:cNvPr id="33796" name="Espaço Reservado para Conteúdo 2"/>
          <p:cNvSpPr txBox="1">
            <a:spLocks/>
          </p:cNvSpPr>
          <p:nvPr/>
        </p:nvSpPr>
        <p:spPr bwMode="auto">
          <a:xfrm>
            <a:off x="457200" y="1714500"/>
            <a:ext cx="82296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200000"/>
              </a:lnSpc>
            </a:pPr>
            <a:r>
              <a:rPr lang="pt-BR" sz="2400" dirty="0"/>
              <a:t>O Projeto </a:t>
            </a:r>
            <a:r>
              <a:rPr lang="pt-BR" sz="2400" dirty="0" smtClean="0"/>
              <a:t>de PSA, que engloba recursos do FECOP E SAEV AMBIENTAL prevê </a:t>
            </a:r>
            <a:r>
              <a:rPr lang="pt-BR" sz="2400" dirty="0"/>
              <a:t>a possibilidade de retorno financeiro aos proprietários rurais que, comprovadamente, adotarem práticas para a proteção e recuperação de nascentes, em área que abastece o manancial público.</a:t>
            </a: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3" cstate="print"/>
          <a:srcRect l="11253" r="7326" b="19193"/>
          <a:stretch>
            <a:fillRect/>
          </a:stretch>
        </p:blipFill>
        <p:spPr bwMode="auto">
          <a:xfrm>
            <a:off x="6786578" y="-1"/>
            <a:ext cx="2357423" cy="159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Conteúdo 2"/>
          <p:cNvSpPr txBox="1">
            <a:spLocks/>
          </p:cNvSpPr>
          <p:nvPr/>
        </p:nvSpPr>
        <p:spPr bwMode="auto">
          <a:xfrm>
            <a:off x="571472" y="1285860"/>
            <a:ext cx="82296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r>
              <a:rPr lang="pt-BR" dirty="0"/>
              <a:t>Até </a:t>
            </a:r>
            <a:r>
              <a:rPr lang="pt-BR" b="1" dirty="0">
                <a:solidFill>
                  <a:srgbClr val="CC3300"/>
                </a:solidFill>
              </a:rPr>
              <a:t>4</a:t>
            </a:r>
            <a:r>
              <a:rPr lang="pt-BR" dirty="0"/>
              <a:t> nascentes/proprietário </a:t>
            </a:r>
            <a:r>
              <a:rPr lang="pt-BR" dirty="0" smtClean="0"/>
              <a:t>rural</a:t>
            </a:r>
            <a:endParaRPr lang="pt-BR" dirty="0"/>
          </a:p>
          <a:p>
            <a:pPr algn="ctr">
              <a:lnSpc>
                <a:spcPct val="80000"/>
              </a:lnSpc>
            </a:pPr>
            <a:endParaRPr lang="pt-BR" dirty="0"/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r>
              <a:rPr lang="pt-BR" dirty="0"/>
              <a:t>Adesão voluntária;</a:t>
            </a:r>
          </a:p>
          <a:p>
            <a:pPr algn="ctr">
              <a:lnSpc>
                <a:spcPct val="80000"/>
              </a:lnSpc>
            </a:pPr>
            <a:endParaRPr lang="pt-BR" dirty="0"/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r>
              <a:rPr lang="pt-BR" dirty="0"/>
              <a:t>Contratos entre produtores e a Prefeitura (define atividades e condições);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endParaRPr lang="pt-BR" dirty="0"/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r>
              <a:rPr lang="pt-BR" dirty="0"/>
              <a:t>Prazos: entre 2 e </a:t>
            </a:r>
            <a:r>
              <a:rPr lang="pt-BR" u="sng" dirty="0"/>
              <a:t>5</a:t>
            </a:r>
            <a:r>
              <a:rPr lang="pt-BR" dirty="0"/>
              <a:t> anos;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endParaRPr lang="pt-BR" dirty="0"/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r>
              <a:rPr lang="pt-BR" dirty="0"/>
              <a:t>Valores dos pagamentos: </a:t>
            </a:r>
            <a:r>
              <a:rPr lang="pt-BR" dirty="0" smtClean="0"/>
              <a:t>(</a:t>
            </a:r>
            <a:r>
              <a:rPr lang="pt-BR" dirty="0"/>
              <a:t>até</a:t>
            </a:r>
            <a:r>
              <a:rPr lang="pt-BR" i="1" dirty="0"/>
              <a:t> R$ </a:t>
            </a:r>
            <a:r>
              <a:rPr lang="pt-BR" i="1" dirty="0" smtClean="0"/>
              <a:t>600/nascente/ano</a:t>
            </a:r>
            <a:r>
              <a:rPr lang="pt-BR" dirty="0"/>
              <a:t>) calculados considerando situação e importância da </a:t>
            </a:r>
            <a:r>
              <a:rPr lang="pt-BR" dirty="0" smtClean="0"/>
              <a:t>nascente.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500298" y="785794"/>
            <a:ext cx="46434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Critérios</a:t>
            </a:r>
          </a:p>
        </p:txBody>
      </p: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7143767" y="0"/>
            <a:ext cx="2000233" cy="1142984"/>
            <a:chOff x="4558" y="482"/>
            <a:chExt cx="1019" cy="716"/>
          </a:xfrm>
        </p:grpSpPr>
        <p:pic>
          <p:nvPicPr>
            <p:cNvPr id="348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1253" r="7326" b="19193"/>
            <a:stretch>
              <a:fillRect/>
            </a:stretch>
          </p:blipFill>
          <p:spPr bwMode="auto">
            <a:xfrm>
              <a:off x="4558" y="482"/>
              <a:ext cx="1019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2" name="Text Box 8"/>
            <p:cNvSpPr txBox="1">
              <a:spLocks noChangeArrowheads="1"/>
            </p:cNvSpPr>
            <p:nvPr/>
          </p:nvSpPr>
          <p:spPr bwMode="auto">
            <a:xfrm>
              <a:off x="4633" y="1044"/>
              <a:ext cx="8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EE6612"/>
                  </a:solidFill>
                </a:rPr>
                <a:t>PSA Mina D’ Água</a:t>
              </a:r>
              <a:endParaRPr lang="pt-BR" sz="1000" b="1">
                <a:solidFill>
                  <a:srgbClr val="EE6612"/>
                </a:solidFill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428596" y="4143380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Resultados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0034" y="4643446"/>
            <a:ext cx="8229600" cy="150018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18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proprietários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rurais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inscritos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;</a:t>
            </a:r>
          </a:p>
          <a:p>
            <a:pPr marL="273050" marR="0" lvl="0" indent="-2730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34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nascentes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recuperadas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remuneradas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;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jeto-em-Votuporanga,-no-interior-de-SP,-mostra-que-é-preciso-proteger-nascentes-para-evitar-desab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677988"/>
            <a:ext cx="585787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1438" y="758807"/>
            <a:ext cx="892971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Matéria – Jornal Repórter Brasil</a:t>
            </a:r>
          </a:p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Novembro/2014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G:\DERPARTAMENTO DE MEIO AMBIENTE\MARINHEIRINHO\PROJETO ANA\2013\FINAL\FOTOS\FOTOS NASCENTES_TAKA\Nascentes SAEV 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" y="11113"/>
            <a:ext cx="9097962" cy="602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0" y="1214422"/>
            <a:ext cx="8929718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OBRIGADA</a:t>
            </a:r>
          </a:p>
        </p:txBody>
      </p:sp>
      <p:pic>
        <p:nvPicPr>
          <p:cNvPr id="41988" name="Picture 7" descr="I:\Arquivos\SAEV\SAEV_AMBIENTAL_sem_degra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43625"/>
            <a:ext cx="15795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C:\Users\tatianealves\Downloads\VIDA-Ao-MARINHEIRINHO-logo-OK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0" y="6065838"/>
            <a:ext cx="176053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 descr="http://cursocenpre.com.br/wp-content/uploads/2013/09/caixa_economica_federal1.jpg"/>
          <p:cNvPicPr>
            <a:picLocks noChangeAspect="1" noChangeArrowheads="1"/>
          </p:cNvPicPr>
          <p:nvPr/>
        </p:nvPicPr>
        <p:blipFill>
          <a:blip r:embed="rId6" cstate="print"/>
          <a:srcRect l="4747" t="12500"/>
          <a:stretch>
            <a:fillRect/>
          </a:stretch>
        </p:blipFill>
        <p:spPr bwMode="auto">
          <a:xfrm>
            <a:off x="7429500" y="6240463"/>
            <a:ext cx="152558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Imagem 7" descr="C:\Users\tatianealves\Desktop\9CD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38" y="6145213"/>
            <a:ext cx="1998662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Imagem 1" descr="C:\Users\Ewandro.moreira\Desktop\logo_A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38" y="6205538"/>
            <a:ext cx="1506537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11"/>
          <p:cNvSpPr>
            <a:spLocks noChangeArrowheads="1"/>
          </p:cNvSpPr>
          <p:nvPr/>
        </p:nvSpPr>
        <p:spPr bwMode="auto">
          <a:xfrm>
            <a:off x="2071670" y="3071810"/>
            <a:ext cx="4572033" cy="1261884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b="1" dirty="0" err="1">
                <a:solidFill>
                  <a:schemeClr val="accent5">
                    <a:lumMod val="50000"/>
                  </a:schemeClr>
                </a:solidFill>
              </a:rPr>
              <a:t>Biól</a:t>
            </a: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2200" b="1" i="1" dirty="0" smtClean="0">
                <a:solidFill>
                  <a:schemeClr val="accent5">
                    <a:lumMod val="50000"/>
                  </a:schemeClr>
                </a:solidFill>
              </a:rPr>
              <a:t>Simone Neiva </a:t>
            </a:r>
            <a:r>
              <a:rPr lang="pt-BR" sz="2200" b="1" i="1" dirty="0" err="1" smtClean="0">
                <a:solidFill>
                  <a:schemeClr val="accent5">
                    <a:lumMod val="50000"/>
                  </a:schemeClr>
                </a:solidFill>
              </a:rPr>
              <a:t>Rodella</a:t>
            </a:r>
            <a:endParaRPr lang="pt-BR" sz="2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Dir. Divisão de meio Ambiente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b="1" dirty="0" err="1">
                <a:solidFill>
                  <a:schemeClr val="accent5">
                    <a:lumMod val="50000"/>
                  </a:schemeClr>
                </a:solidFill>
              </a:rPr>
              <a:t>Saev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 Ambiental</a:t>
            </a:r>
          </a:p>
          <a:p>
            <a:pPr algn="ctr"/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:ambiental@saev.com.br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éreas Votuporanga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8971"/>
            <a:ext cx="9144000" cy="607490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357290" y="0"/>
            <a:ext cx="6929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 Município de Votuporanga</a:t>
            </a:r>
            <a:endParaRPr lang="pt-B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endParaRPr lang="pt-B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3643314"/>
            <a:ext cx="9144000" cy="23747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RANKING AMBIENTAL PAULISTA 2014</a:t>
            </a:r>
          </a:p>
          <a:p>
            <a:r>
              <a:rPr lang="pt-BR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    Selo Município Verde Azul </a:t>
            </a:r>
          </a:p>
          <a:p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Programa Município Verde Azul</a:t>
            </a:r>
          </a:p>
          <a:p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2º colocado </a:t>
            </a:r>
            <a:r>
              <a:rPr lang="pt-BR" sz="1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(participam mais de 600 municípios )</a:t>
            </a:r>
            <a:endParaRPr lang="pt-BR" sz="1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85786" y="1071546"/>
            <a:ext cx="1808675" cy="1842466"/>
          </a:xfrm>
          <a:prstGeom prst="rect">
            <a:avLst/>
          </a:prstGeom>
          <a:gradFill flip="none" rotWithShape="1">
            <a:gsLst>
              <a:gs pos="0">
                <a:srgbClr val="CCFFCC">
                  <a:shade val="30000"/>
                  <a:satMod val="115000"/>
                </a:srgbClr>
              </a:gs>
              <a:gs pos="50000">
                <a:srgbClr val="CCFFCC">
                  <a:shade val="67500"/>
                  <a:satMod val="115000"/>
                </a:srgbClr>
              </a:gs>
              <a:gs pos="100000">
                <a:srgbClr val="CCFFC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effectLst>
            <a:innerShdw blurRad="114300">
              <a:prstClr val="black"/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IDH</a:t>
            </a:r>
          </a:p>
          <a:p>
            <a:pPr algn="ctr"/>
            <a:r>
              <a:rPr lang="pt-BR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ÍNDICE DE DESENVOLVIMENTO HUMANO</a:t>
            </a:r>
          </a:p>
          <a:p>
            <a:pPr algn="ctr"/>
            <a:r>
              <a:rPr lang="pt-BR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(2015)</a:t>
            </a:r>
          </a:p>
          <a:p>
            <a:pPr algn="ctr"/>
            <a:endParaRPr lang="pt-BR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0,78</a:t>
            </a:r>
            <a:endParaRPr lang="pt-BR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qd1-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357298"/>
            <a:ext cx="1357322" cy="1352327"/>
          </a:xfrm>
          <a:prstGeom prst="rect">
            <a:avLst/>
          </a:prstGeom>
          <a:effectLst>
            <a:reflection stA="50000" endPos="28000" dist="12700" dir="5400000" sy="-100000" algn="bl" rotWithShape="0"/>
          </a:effectLst>
        </p:spPr>
      </p:pic>
      <p:pic>
        <p:nvPicPr>
          <p:cNvPr id="8" name="Picture 3" descr="qd3-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1071546"/>
            <a:ext cx="1846785" cy="1839990"/>
          </a:xfrm>
          <a:prstGeom prst="rect">
            <a:avLst/>
          </a:prstGeom>
          <a:effectLst>
            <a:reflection stA="50000" endPos="28000" dist="12700" dir="5400000" sy="-100000" algn="bl" rotWithShape="0"/>
          </a:effectLst>
        </p:spPr>
      </p:pic>
      <p:pic>
        <p:nvPicPr>
          <p:cNvPr id="4098" name="Picture 2" descr="http://www.gabrielmonteiro.sp.gov.br/arquivos/municipio_verde_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70053">
            <a:off x="7195456" y="3902839"/>
            <a:ext cx="1511812" cy="1919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79" y="408926"/>
            <a:ext cx="9163479" cy="64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38100" dir="18900000" algn="bl" rotWithShape="0">
              <a:schemeClr val="tx1">
                <a:alpha val="40000"/>
              </a:scheme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2000232" y="785795"/>
            <a:ext cx="514353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Hidrografia do Município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 cstate="print"/>
          <a:srcRect l="11253" r="7326" b="19193"/>
          <a:stretch>
            <a:fillRect/>
          </a:stretch>
        </p:blipFill>
        <p:spPr bwMode="auto">
          <a:xfrm>
            <a:off x="8104188" y="765175"/>
            <a:ext cx="103981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928662" y="4429132"/>
            <a:ext cx="300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CACHOEIRINHA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71670" y="5214950"/>
            <a:ext cx="3000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CANA REINO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500562" y="4071942"/>
            <a:ext cx="2214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/>
              <a:t>PRATA</a:t>
            </a:r>
            <a:r>
              <a:rPr lang="pt-B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pt-B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928926" y="2285992"/>
            <a:ext cx="2214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/>
              <a:t>MARINHEIRINHO</a:t>
            </a:r>
            <a:r>
              <a:rPr lang="pt-B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pt-B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072066" y="3143248"/>
            <a:ext cx="2214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PIEDADE</a:t>
            </a:r>
            <a:r>
              <a:rPr lang="pt-B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pt-B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7224" y="1214422"/>
            <a:ext cx="514353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Fontes de Água para Abastecimento Público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CC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243" name="Retângulo 2"/>
          <p:cNvSpPr>
            <a:spLocks noChangeArrowheads="1"/>
          </p:cNvSpPr>
          <p:nvPr/>
        </p:nvSpPr>
        <p:spPr bwMode="auto">
          <a:xfrm>
            <a:off x="428596" y="2571744"/>
            <a:ext cx="8001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400" b="1" dirty="0" err="1"/>
              <a:t>Aquífero</a:t>
            </a:r>
            <a:r>
              <a:rPr lang="pt-BR" sz="2400" b="1" dirty="0"/>
              <a:t> Guarani</a:t>
            </a:r>
            <a:r>
              <a:rPr lang="pt-BR" sz="2400" dirty="0"/>
              <a:t>: 2/3 provêm das águas subterrâneas, captados por meio de dois poços profundos, o primeiro perfurado em 1986, localizado na </a:t>
            </a:r>
            <a:r>
              <a:rPr lang="pt-BR" sz="2400" dirty="0" smtClean="0"/>
              <a:t>Zona </a:t>
            </a:r>
            <a:r>
              <a:rPr lang="pt-BR" sz="2400" dirty="0"/>
              <a:t>Sul, com 1.300 m de profundidade; e o segundo, perfurado em 2004, </a:t>
            </a:r>
            <a:r>
              <a:rPr lang="pt-BR" sz="2400" dirty="0" smtClean="0"/>
              <a:t>na Zona </a:t>
            </a:r>
            <a:r>
              <a:rPr lang="pt-BR" sz="2400" dirty="0"/>
              <a:t>Norte.</a:t>
            </a:r>
          </a:p>
          <a:p>
            <a:pPr algn="just">
              <a:buFont typeface="Wingdings" pitchFamily="2" charset="2"/>
              <a:buChar char="Ø"/>
            </a:pPr>
            <a:endParaRPr lang="pt-BR" sz="2400" dirty="0"/>
          </a:p>
          <a:p>
            <a:pPr algn="just">
              <a:buFont typeface="Wingdings" pitchFamily="2" charset="2"/>
              <a:buChar char="Ø"/>
            </a:pPr>
            <a:r>
              <a:rPr lang="pt-BR" sz="2400" b="1" dirty="0"/>
              <a:t>Córrego Marinheirinho</a:t>
            </a:r>
            <a:r>
              <a:rPr lang="pt-BR" sz="2400" dirty="0"/>
              <a:t>: aproximadamente </a:t>
            </a:r>
            <a:r>
              <a:rPr lang="pt-BR" sz="2400" dirty="0" smtClean="0"/>
              <a:t>1/3 vem </a:t>
            </a:r>
            <a:r>
              <a:rPr lang="pt-BR" sz="2400" dirty="0"/>
              <a:t>de água superficial, pertencente à bacia do Turvo-Grande, onde se localiza a represa </a:t>
            </a:r>
            <a:r>
              <a:rPr lang="pt-BR" sz="2400" dirty="0" smtClean="0"/>
              <a:t>de captação do município.</a:t>
            </a:r>
            <a:endParaRPr lang="pt-BR" sz="2400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 l="11253" r="7326" b="19193"/>
          <a:stretch>
            <a:fillRect/>
          </a:stretch>
        </p:blipFill>
        <p:spPr bwMode="auto">
          <a:xfrm>
            <a:off x="6486394" y="0"/>
            <a:ext cx="26576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11253" r="7326" b="19193"/>
          <a:stretch>
            <a:fillRect/>
          </a:stretch>
        </p:blipFill>
        <p:spPr bwMode="auto">
          <a:xfrm>
            <a:off x="6500826" y="0"/>
            <a:ext cx="2643174" cy="163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14282" y="714356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RESUMO 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267" name="Retângulo 2"/>
          <p:cNvSpPr>
            <a:spLocks noChangeArrowheads="1"/>
          </p:cNvSpPr>
          <p:nvPr/>
        </p:nvSpPr>
        <p:spPr bwMode="auto">
          <a:xfrm>
            <a:off x="214282" y="1571612"/>
            <a:ext cx="800100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000" dirty="0" smtClean="0"/>
              <a:t>Maior programa de recuperação ambiental já desenvolvido no município de Votuporanga; </a:t>
            </a:r>
          </a:p>
          <a:p>
            <a:pPr algn="just"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000" dirty="0" smtClean="0"/>
              <a:t>Recuperação de todas as </a:t>
            </a:r>
            <a:r>
              <a:rPr lang="pt-BR" sz="2000" dirty="0" err="1" smtClean="0"/>
              <a:t>APP’s</a:t>
            </a:r>
            <a:r>
              <a:rPr lang="pt-BR" sz="2000" dirty="0" smtClean="0"/>
              <a:t> de córregos e nascentes localizadas na porção montante da </a:t>
            </a:r>
            <a:r>
              <a:rPr lang="pt-BR" sz="2000" dirty="0" err="1" smtClean="0"/>
              <a:t>microbacia</a:t>
            </a:r>
            <a:r>
              <a:rPr lang="pt-BR" sz="2000" dirty="0" smtClean="0"/>
              <a:t> do Marinheirinho;</a:t>
            </a:r>
          </a:p>
          <a:p>
            <a:pPr algn="just">
              <a:buFont typeface="Wingdings" pitchFamily="2" charset="2"/>
              <a:buChar char="ü"/>
            </a:pPr>
            <a:r>
              <a:rPr lang="pt-BR" sz="2500" dirty="0" smtClean="0"/>
              <a:t> </a:t>
            </a:r>
            <a:r>
              <a:rPr lang="pt-BR" sz="2000" dirty="0" smtClean="0"/>
              <a:t>Articulação com diferentes atores sociais (produtores, poder público, população);</a:t>
            </a:r>
          </a:p>
          <a:p>
            <a:pPr algn="just"/>
            <a:endParaRPr lang="pt-BR" sz="2000" dirty="0" smtClean="0"/>
          </a:p>
          <a:p>
            <a:pPr algn="just">
              <a:buFont typeface="Wingdings" pitchFamily="2" charset="2"/>
              <a:buChar char="ü"/>
            </a:pPr>
            <a:r>
              <a:rPr lang="pt-BR" sz="2000" dirty="0" smtClean="0"/>
              <a:t> Promoção da melhoria dos recursos hídricos destinados ao abastecimento urbano;</a:t>
            </a:r>
          </a:p>
          <a:p>
            <a:pPr algn="just"/>
            <a:endParaRPr lang="pt-BR" sz="2000" dirty="0" smtClean="0"/>
          </a:p>
          <a:p>
            <a:pPr algn="just">
              <a:buFont typeface="Wingdings" pitchFamily="2" charset="2"/>
              <a:buChar char="ü"/>
            </a:pPr>
            <a:r>
              <a:rPr lang="pt-BR" sz="2000" dirty="0" smtClean="0"/>
              <a:t> Remuneração dos produtores rurais </a:t>
            </a:r>
          </a:p>
          <a:p>
            <a:pPr algn="just"/>
            <a:r>
              <a:rPr lang="pt-BR" sz="2000" dirty="0" smtClean="0"/>
              <a:t>PSA- Pagamento por Serviços Ambientais. </a:t>
            </a:r>
            <a:endParaRPr lang="pt-BR" sz="2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11253" r="7326" b="19193"/>
          <a:stretch>
            <a:fillRect/>
          </a:stretch>
        </p:blipFill>
        <p:spPr bwMode="auto">
          <a:xfrm>
            <a:off x="7000892" y="0"/>
            <a:ext cx="2143108" cy="132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14282" y="1357298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MICROBACIA DO MARINHEIRINHO </a:t>
            </a:r>
            <a:endParaRPr lang="pt-BR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267" name="Retângulo 2"/>
          <p:cNvSpPr>
            <a:spLocks noChangeArrowheads="1"/>
          </p:cNvSpPr>
          <p:nvPr/>
        </p:nvSpPr>
        <p:spPr bwMode="auto">
          <a:xfrm>
            <a:off x="571472" y="2143116"/>
            <a:ext cx="8001000" cy="374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000" dirty="0" smtClean="0"/>
              <a:t>Extensão total da bacia: 1.395,7 </a:t>
            </a:r>
            <a:r>
              <a:rPr lang="pt-BR" sz="2000" dirty="0" err="1" smtClean="0"/>
              <a:t>Km²</a:t>
            </a:r>
            <a:r>
              <a:rPr lang="pt-BR" sz="2000" dirty="0" smtClean="0"/>
              <a:t>;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000" dirty="0" smtClean="0"/>
              <a:t>Principal sistema produtor de água para abastecimento público do município;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500" dirty="0" smtClean="0"/>
              <a:t> </a:t>
            </a:r>
            <a:r>
              <a:rPr lang="pt-BR" sz="2000" dirty="0" smtClean="0"/>
              <a:t>Represa de captação: concluída em 1974, reserva um volume de 480 mil metros cúbicos;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 smtClean="0"/>
              <a:t>Produção de água tratada: 164 litros por segundo;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dirty="0" smtClean="0"/>
              <a:t>Responsável pelo abastecimento de 35% da população;</a:t>
            </a:r>
            <a:endParaRPr lang="pt-BR" sz="2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r="20619"/>
          <a:stretch>
            <a:fillRect/>
          </a:stretch>
        </p:blipFill>
        <p:spPr bwMode="auto">
          <a:xfrm>
            <a:off x="6163706" y="2571744"/>
            <a:ext cx="2980294" cy="264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214290"/>
            <a:ext cx="8929718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JUSTIFICATIVA</a:t>
            </a:r>
          </a:p>
          <a:p>
            <a:pPr algn="ctr">
              <a:defRPr/>
            </a:pPr>
            <a:r>
              <a:rPr lang="pt-BR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DIAGNÓSTICO POLÍCIA AMBIENTAL - 2008 </a:t>
            </a:r>
            <a:endParaRPr lang="pt-BR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341438"/>
            <a:ext cx="581818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 rot="10800000">
            <a:off x="4929190" y="2214554"/>
            <a:ext cx="2571778" cy="714366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10800000" flipV="1">
            <a:off x="5143504" y="3786190"/>
            <a:ext cx="3071834" cy="150017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11253" r="7326" b="19193"/>
          <a:stretch>
            <a:fillRect/>
          </a:stretch>
        </p:blipFill>
        <p:spPr bwMode="auto">
          <a:xfrm>
            <a:off x="7358082" y="0"/>
            <a:ext cx="1785918" cy="110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mprs.mp.br/media/imprensa/2013/06/32235_640_480__operacaohidreletric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6022">
            <a:off x="3642259" y="4713212"/>
            <a:ext cx="2439605" cy="18297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4" cstate="print"/>
          <a:srcRect l="11253" r="7326" b="19193"/>
          <a:stretch>
            <a:fillRect/>
          </a:stretch>
        </p:blipFill>
        <p:spPr bwMode="auto">
          <a:xfrm>
            <a:off x="7429520" y="0"/>
            <a:ext cx="1714480" cy="10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0" y="0"/>
            <a:ext cx="892971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Justificativa</a:t>
            </a:r>
          </a:p>
        </p:txBody>
      </p:sp>
      <p:sp>
        <p:nvSpPr>
          <p:cNvPr id="11267" name="Retângulo 2"/>
          <p:cNvSpPr>
            <a:spLocks noChangeArrowheads="1"/>
          </p:cNvSpPr>
          <p:nvPr/>
        </p:nvSpPr>
        <p:spPr bwMode="auto">
          <a:xfrm>
            <a:off x="785786" y="714356"/>
            <a:ext cx="7215214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500" dirty="0"/>
              <a:t>Diagnóstico – realizado em 2008 pelo 4º Batalhão de Policiamento </a:t>
            </a:r>
            <a:r>
              <a:rPr lang="pt-BR" sz="2500" dirty="0" smtClean="0"/>
              <a:t>Ambiental (situação alarmante)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Progressiva substituição da vegetação natural por vegetação exótica ou pastagem gerando sérios impactos ambientais;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 processos erosivos e assoreamento da represa de captação;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vegetação remanescente: 3,7% em relação à superfície;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85 pequenas propriedades rurais (apenas 1 possuía APP em bom estado de conservação;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36 nascentes (nenhuma em bom estado de conservação); 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130,66 há de </a:t>
            </a:r>
            <a:r>
              <a:rPr lang="pt-BR" dirty="0" err="1" smtClean="0"/>
              <a:t>APP’s</a:t>
            </a:r>
            <a:r>
              <a:rPr lang="pt-BR" dirty="0" smtClean="0"/>
              <a:t> vistoriadas, 24,75 há </a:t>
            </a:r>
            <a:r>
              <a:rPr lang="pt-BR" dirty="0" err="1" smtClean="0"/>
              <a:t>possuiam</a:t>
            </a:r>
            <a:r>
              <a:rPr lang="pt-BR" dirty="0" smtClean="0"/>
              <a:t> vegetação em estágio médio de regeneração e 9,41 em estágio inicial;</a:t>
            </a:r>
          </a:p>
          <a:p>
            <a:pPr algn="just">
              <a:buFont typeface="Wingdings" pitchFamily="2" charset="2"/>
              <a:buChar char="ü"/>
            </a:pPr>
            <a:r>
              <a:rPr lang="pt-BR" dirty="0" smtClean="0"/>
              <a:t> 90,0 há (68,88% da área total ocupados por criação de bovinos e equinos e 6,5 há com cultivo agrícola;</a:t>
            </a:r>
          </a:p>
          <a:p>
            <a:pPr algn="just"/>
            <a:endParaRPr lang="pt-BR" sz="25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r="11111"/>
          <a:stretch>
            <a:fillRect/>
          </a:stretch>
        </p:blipFill>
        <p:spPr bwMode="auto">
          <a:xfrm>
            <a:off x="6643702" y="4786322"/>
            <a:ext cx="2239652" cy="20716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agem 6" descr="Z:\DEPARTAMENTO DE MEIO AMBIENTE\VANDA\FOTO NASCENTE PROJETO ANA - 09 DE OUTUBRO 2012\DSC077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864909"/>
            <a:ext cx="2214546" cy="199309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3847</TotalTime>
  <Words>985</Words>
  <Application>Microsoft Office PowerPoint</Application>
  <PresentationFormat>Apresentação na tela (4:3)</PresentationFormat>
  <Paragraphs>161</Paragraphs>
  <Slides>24</Slides>
  <Notes>23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Fluxo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simone</cp:lastModifiedBy>
  <cp:revision>433</cp:revision>
  <dcterms:created xsi:type="dcterms:W3CDTF">2009-01-09T10:37:03Z</dcterms:created>
  <dcterms:modified xsi:type="dcterms:W3CDTF">2015-05-25T16:56:59Z</dcterms:modified>
</cp:coreProperties>
</file>