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5" r:id="rId3"/>
    <p:sldId id="296" r:id="rId4"/>
    <p:sldId id="313" r:id="rId5"/>
    <p:sldId id="314" r:id="rId6"/>
    <p:sldId id="312" r:id="rId7"/>
    <p:sldId id="299" r:id="rId8"/>
    <p:sldId id="318" r:id="rId9"/>
    <p:sldId id="325" r:id="rId10"/>
    <p:sldId id="306" r:id="rId11"/>
    <p:sldId id="316" r:id="rId12"/>
    <p:sldId id="317" r:id="rId13"/>
    <p:sldId id="319" r:id="rId14"/>
    <p:sldId id="320" r:id="rId15"/>
    <p:sldId id="321" r:id="rId16"/>
    <p:sldId id="322" r:id="rId17"/>
    <p:sldId id="323" r:id="rId18"/>
    <p:sldId id="309" r:id="rId19"/>
    <p:sldId id="324" r:id="rId20"/>
    <p:sldId id="315" r:id="rId21"/>
    <p:sldId id="301" r:id="rId22"/>
    <p:sldId id="292" r:id="rId23"/>
    <p:sldId id="297" r:id="rId24"/>
    <p:sldId id="30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RABALHO%20P_%20CONGRESSO%20&amp;%20REVISTA\B-%20ANO%202022\A-%2050&#186;%20Congresso%20Nacional%20de%20Saneamento%20ASSEMAE%20(09%20a%2013%20MAI%20-%20Porto%20Alegre-RS)\WORK%2003%20-%20RSU%20coletado%20e%20destinado\Informa&#231;&#245;es%20Carlos%20(res&#237;duos%20SAEG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RABALHO%20P_%20CONGRESSO%20&amp;%20REVISTA\B-%20ANO%202022\A-%2050&#186;%20Congresso%20Nacional%20de%20Saneamento%20ASSEMAE%20(09%20a%2013%20MAI%20-%20Porto%20Alegre-RS)\WORK%2003%20-%20RSU%20coletado%20e%20destinado\Informa&#231;&#245;es%20Carlos%20(res&#237;duos%20SAEG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200" b="1" baseline="0">
                <a:solidFill>
                  <a:schemeClr val="tx1"/>
                </a:solidFill>
              </a:rPr>
              <a:t>Quantidade de RSU transportado ao aterro sanitário</a:t>
            </a:r>
            <a:endParaRPr lang="pt-BR" sz="12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1520159904859613"/>
          <c:y val="1.87441620119066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3"/>
          <c:order val="0"/>
          <c:tx>
            <c:v>Ano 2018</c:v>
          </c:tx>
          <c:spPr>
            <a:ln w="19050" cap="rnd">
              <a:solidFill>
                <a:srgbClr val="00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FF00"/>
              </a:solidFill>
              <a:ln w="12700">
                <a:solidFill>
                  <a:srgbClr val="00FF00"/>
                </a:solidFill>
              </a:ln>
              <a:effectLst/>
            </c:spPr>
          </c:marker>
          <c:cat>
            <c:strRef>
              <c:f>'TON x R$'!$C$3:$N$3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'TON x R$'!$C$5:$N$5</c:f>
              <c:numCache>
                <c:formatCode>#,##0</c:formatCode>
                <c:ptCount val="12"/>
                <c:pt idx="0">
                  <c:v>2942.83</c:v>
                </c:pt>
                <c:pt idx="1">
                  <c:v>2372.9</c:v>
                </c:pt>
                <c:pt idx="2">
                  <c:v>2550.0300000000002</c:v>
                </c:pt>
                <c:pt idx="3">
                  <c:v>2308.92</c:v>
                </c:pt>
                <c:pt idx="4">
                  <c:v>2114.13</c:v>
                </c:pt>
                <c:pt idx="5">
                  <c:v>2376.8000000000002</c:v>
                </c:pt>
                <c:pt idx="6">
                  <c:v>2231.9</c:v>
                </c:pt>
                <c:pt idx="7">
                  <c:v>2429.71</c:v>
                </c:pt>
                <c:pt idx="8">
                  <c:v>2684.31</c:v>
                </c:pt>
                <c:pt idx="9">
                  <c:v>2516.71</c:v>
                </c:pt>
                <c:pt idx="10">
                  <c:v>2346.11</c:v>
                </c:pt>
                <c:pt idx="11">
                  <c:v>2574.27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19-44F4-8EEC-753FC1F1F07E}"/>
            </c:ext>
          </c:extLst>
        </c:ser>
        <c:ser>
          <c:idx val="2"/>
          <c:order val="1"/>
          <c:tx>
            <c:v>Ano 2019</c:v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12700">
                <a:solidFill>
                  <a:srgbClr val="FF0000"/>
                </a:solidFill>
                <a:prstDash val="solid"/>
              </a:ln>
              <a:effectLst/>
            </c:spPr>
          </c:marker>
          <c:cat>
            <c:strRef>
              <c:f>'TON x R$'!$C$3:$N$3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'TON x R$'!$C$11:$N$11</c:f>
              <c:numCache>
                <c:formatCode>#,##0</c:formatCode>
                <c:ptCount val="12"/>
                <c:pt idx="0">
                  <c:v>2471.29</c:v>
                </c:pt>
                <c:pt idx="1">
                  <c:v>2279.4899999999998</c:v>
                </c:pt>
                <c:pt idx="2">
                  <c:v>2312.6799999999998</c:v>
                </c:pt>
                <c:pt idx="3">
                  <c:v>2319.87</c:v>
                </c:pt>
                <c:pt idx="4">
                  <c:v>2462.5</c:v>
                </c:pt>
                <c:pt idx="5">
                  <c:v>2153.06</c:v>
                </c:pt>
                <c:pt idx="6">
                  <c:v>2398.2199999999998</c:v>
                </c:pt>
                <c:pt idx="7">
                  <c:v>2284.81</c:v>
                </c:pt>
                <c:pt idx="8">
                  <c:v>2214.61</c:v>
                </c:pt>
                <c:pt idx="9">
                  <c:v>2329.75</c:v>
                </c:pt>
                <c:pt idx="10">
                  <c:v>2481.9499999999998</c:v>
                </c:pt>
                <c:pt idx="11">
                  <c:v>2632.62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19-44F4-8EEC-753FC1F1F07E}"/>
            </c:ext>
          </c:extLst>
        </c:ser>
        <c:ser>
          <c:idx val="1"/>
          <c:order val="2"/>
          <c:tx>
            <c:v>Ano 2020</c:v>
          </c:tx>
          <c:spPr>
            <a:ln w="190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triangle"/>
            <c:size val="6"/>
            <c:spPr>
              <a:solidFill>
                <a:srgbClr val="0070C0"/>
              </a:solidFill>
              <a:ln w="12700">
                <a:solidFill>
                  <a:srgbClr val="0070C0"/>
                </a:solidFill>
                <a:prstDash val="dash"/>
              </a:ln>
              <a:effectLst/>
            </c:spPr>
          </c:marker>
          <c:cat>
            <c:strRef>
              <c:f>'TON x R$'!$C$3:$N$3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'TON x R$'!$C$17:$N$17</c:f>
              <c:numCache>
                <c:formatCode>#,##0</c:formatCode>
                <c:ptCount val="12"/>
                <c:pt idx="0">
                  <c:v>2663.03</c:v>
                </c:pt>
                <c:pt idx="1">
                  <c:v>2375.6</c:v>
                </c:pt>
                <c:pt idx="2">
                  <c:v>2581.31</c:v>
                </c:pt>
                <c:pt idx="3">
                  <c:v>2191.86</c:v>
                </c:pt>
                <c:pt idx="4">
                  <c:v>2177.25</c:v>
                </c:pt>
                <c:pt idx="5">
                  <c:v>2239.04</c:v>
                </c:pt>
                <c:pt idx="6">
                  <c:v>2305.34</c:v>
                </c:pt>
                <c:pt idx="7">
                  <c:v>2207.73</c:v>
                </c:pt>
                <c:pt idx="8">
                  <c:v>2283.62</c:v>
                </c:pt>
                <c:pt idx="9">
                  <c:v>2327.83</c:v>
                </c:pt>
                <c:pt idx="10">
                  <c:v>2237.6999999999998</c:v>
                </c:pt>
                <c:pt idx="11">
                  <c:v>2717.78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D19-44F4-8EEC-753FC1F1F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843072"/>
        <c:axId val="233059456"/>
      </c:lineChart>
      <c:catAx>
        <c:axId val="12184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3059456"/>
        <c:crosses val="autoZero"/>
        <c:auto val="1"/>
        <c:lblAlgn val="ctr"/>
        <c:lblOffset val="100"/>
        <c:noMultiLvlLbl val="0"/>
      </c:catAx>
      <c:valAx>
        <c:axId val="233059456"/>
        <c:scaling>
          <c:orientation val="minMax"/>
          <c:max val="3000"/>
          <c:min val="2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200" b="1">
                    <a:solidFill>
                      <a:schemeClr val="tx1"/>
                    </a:solidFill>
                  </a:rPr>
                  <a:t>Qtde transportada (ton)</a:t>
                </a:r>
              </a:p>
            </c:rich>
          </c:tx>
          <c:layout>
            <c:manualLayout>
              <c:xMode val="edge"/>
              <c:yMode val="edge"/>
              <c:x val="8.4175084175084208E-3"/>
              <c:y val="0.250327366430350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843072"/>
        <c:crosses val="autoZero"/>
        <c:crossBetween val="between"/>
        <c:majorUnit val="250"/>
        <c:minorUnit val="1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517828887843189"/>
          <c:y val="0.9285375879092902"/>
          <c:w val="0.80397515940327902"/>
          <c:h val="5.2718269635227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200" b="1" baseline="0">
                <a:solidFill>
                  <a:schemeClr val="tx1"/>
                </a:solidFill>
              </a:rPr>
              <a:t>Valor pago no transporte do RSU ao aterro sanitário</a:t>
            </a:r>
            <a:endParaRPr lang="pt-BR" sz="12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3"/>
          <c:order val="0"/>
          <c:tx>
            <c:v>Ano 2018</c:v>
          </c:tx>
          <c:spPr>
            <a:ln w="19050" cap="rnd">
              <a:solidFill>
                <a:srgbClr val="00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FF00"/>
              </a:solidFill>
              <a:ln w="9525">
                <a:solidFill>
                  <a:srgbClr val="00FF00"/>
                </a:solidFill>
              </a:ln>
              <a:effectLst/>
            </c:spPr>
          </c:marker>
          <c:cat>
            <c:strRef>
              <c:f>'TON x R$'!$C$3:$N$3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'TON x R$'!$C$6:$N$6</c:f>
              <c:numCache>
                <c:formatCode>_("R$"* #,##0_);_("R$"* \(#,##0\);_("R$"* "-"_);_(@_)</c:formatCode>
                <c:ptCount val="12"/>
                <c:pt idx="0">
                  <c:v>322063.31520000001</c:v>
                </c:pt>
                <c:pt idx="1">
                  <c:v>259690.17600000001</c:v>
                </c:pt>
                <c:pt idx="2">
                  <c:v>279075.28320000001</c:v>
                </c:pt>
                <c:pt idx="3">
                  <c:v>252688.20480000001</c:v>
                </c:pt>
                <c:pt idx="4">
                  <c:v>231370.3872</c:v>
                </c:pt>
                <c:pt idx="5">
                  <c:v>260116.99200000003</c:v>
                </c:pt>
                <c:pt idx="6">
                  <c:v>244259.136</c:v>
                </c:pt>
                <c:pt idx="7">
                  <c:v>265907.46240000002</c:v>
                </c:pt>
                <c:pt idx="8">
                  <c:v>293770.88639999996</c:v>
                </c:pt>
                <c:pt idx="9">
                  <c:v>275428.74239999999</c:v>
                </c:pt>
                <c:pt idx="10">
                  <c:v>256758.27840000001</c:v>
                </c:pt>
                <c:pt idx="11">
                  <c:v>281728.10879999999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02-4ECA-A0BA-DD707B546261}"/>
            </c:ext>
          </c:extLst>
        </c:ser>
        <c:ser>
          <c:idx val="2"/>
          <c:order val="1"/>
          <c:tx>
            <c:v>Ano 2019</c:v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12700">
                <a:solidFill>
                  <a:srgbClr val="FF0000"/>
                </a:solidFill>
                <a:prstDash val="solid"/>
              </a:ln>
              <a:effectLst/>
            </c:spPr>
          </c:marker>
          <c:cat>
            <c:strRef>
              <c:f>'TON x R$'!$C$3:$N$3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'TON x R$'!$C$12:$N$12</c:f>
              <c:numCache>
                <c:formatCode>_("R$"* #,##0_);_("R$"* \(#,##0\);_("R$"* "-"_);_(@_)</c:formatCode>
                <c:ptCount val="12"/>
                <c:pt idx="0">
                  <c:v>242186.41999999998</c:v>
                </c:pt>
                <c:pt idx="1">
                  <c:v>223390.02</c:v>
                </c:pt>
                <c:pt idx="2">
                  <c:v>226642.63999999998</c:v>
                </c:pt>
                <c:pt idx="3">
                  <c:v>227347.25999999998</c:v>
                </c:pt>
                <c:pt idx="4">
                  <c:v>241325</c:v>
                </c:pt>
                <c:pt idx="5">
                  <c:v>210999.88</c:v>
                </c:pt>
                <c:pt idx="6">
                  <c:v>235025.55999999997</c:v>
                </c:pt>
                <c:pt idx="7">
                  <c:v>223911.38</c:v>
                </c:pt>
                <c:pt idx="8">
                  <c:v>217031.78</c:v>
                </c:pt>
                <c:pt idx="9">
                  <c:v>228315.5</c:v>
                </c:pt>
                <c:pt idx="10">
                  <c:v>243231.09999999998</c:v>
                </c:pt>
                <c:pt idx="11">
                  <c:v>257996.75999999998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02-4ECA-A0BA-DD707B546261}"/>
            </c:ext>
          </c:extLst>
        </c:ser>
        <c:ser>
          <c:idx val="1"/>
          <c:order val="2"/>
          <c:tx>
            <c:v>Ano 2020</c:v>
          </c:tx>
          <c:spPr>
            <a:ln w="190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triangle"/>
            <c:size val="6"/>
            <c:spPr>
              <a:solidFill>
                <a:srgbClr val="0070C0"/>
              </a:solidFill>
              <a:ln w="12700">
                <a:solidFill>
                  <a:srgbClr val="0070C0"/>
                </a:solidFill>
                <a:prstDash val="dash"/>
              </a:ln>
              <a:effectLst/>
            </c:spPr>
          </c:marker>
          <c:cat>
            <c:strRef>
              <c:f>'TON x R$'!$C$3:$N$3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'TON x R$'!$C$18:$N$18</c:f>
              <c:numCache>
                <c:formatCode>_("R$"* #,##0_);_("R$"* \(#,##0\);_("R$"* "-"_);_(@_)</c:formatCode>
                <c:ptCount val="12"/>
                <c:pt idx="0">
                  <c:v>267874.18770000001</c:v>
                </c:pt>
                <c:pt idx="1">
                  <c:v>238961.60399999999</c:v>
                </c:pt>
                <c:pt idx="2">
                  <c:v>259653.97289999999</c:v>
                </c:pt>
                <c:pt idx="3">
                  <c:v>220479.19740000003</c:v>
                </c:pt>
                <c:pt idx="4">
                  <c:v>219009.57750000001</c:v>
                </c:pt>
                <c:pt idx="5">
                  <c:v>225225.0336</c:v>
                </c:pt>
                <c:pt idx="6">
                  <c:v>231894.15060000002</c:v>
                </c:pt>
                <c:pt idx="7">
                  <c:v>222075.5607</c:v>
                </c:pt>
                <c:pt idx="8">
                  <c:v>229709.3358</c:v>
                </c:pt>
                <c:pt idx="9">
                  <c:v>234156.4197</c:v>
                </c:pt>
                <c:pt idx="10">
                  <c:v>225090.24299999999</c:v>
                </c:pt>
                <c:pt idx="11">
                  <c:v>273381.49020000006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02-4ECA-A0BA-DD707B5462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843072"/>
        <c:axId val="233059456"/>
      </c:lineChart>
      <c:catAx>
        <c:axId val="12184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3059456"/>
        <c:crosses val="autoZero"/>
        <c:auto val="1"/>
        <c:lblAlgn val="ctr"/>
        <c:lblOffset val="100"/>
        <c:noMultiLvlLbl val="0"/>
      </c:catAx>
      <c:valAx>
        <c:axId val="233059456"/>
        <c:scaling>
          <c:orientation val="minMax"/>
          <c:max val="330000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200" b="1">
                    <a:solidFill>
                      <a:schemeClr val="tx1"/>
                    </a:solidFill>
                  </a:rPr>
                  <a:t>Qtde transportada (ton)</a:t>
                </a:r>
              </a:p>
            </c:rich>
          </c:tx>
          <c:layout>
            <c:manualLayout>
              <c:xMode val="edge"/>
              <c:yMode val="edge"/>
              <c:x val="8.4175084175084208E-3"/>
              <c:y val="0.250327366430350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_(&quot;R$&quot;* #,##0_);_(&quot;R$&quot;* \(#,##0\);_(&quot;R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843072"/>
        <c:crosses val="autoZero"/>
        <c:crossBetween val="between"/>
        <c:majorUnit val="32500"/>
        <c:minorUnit val="162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64755113158029"/>
          <c:y val="0.9285375879092902"/>
          <c:w val="0.7470445203783489"/>
          <c:h val="5.2718269635227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84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169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151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8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1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535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20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644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655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33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31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28E-8AF8-43EA-AF7C-EFAC1E0B5B94}" type="datetimeFigureOut">
              <a:rPr lang="pt-BR" smtClean="0"/>
              <a:t>05/05/2022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C3E5-AACB-4103-AE59-21FFE13A57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60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213250" y="4936970"/>
            <a:ext cx="6122896" cy="165576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pt-BR" dirty="0"/>
              <a:t>Autores: </a:t>
            </a:r>
            <a:r>
              <a:rPr lang="pt-BR" sz="2400" b="1" dirty="0">
                <a:cs typeface="Arial" panose="020B0604020202020204" pitchFamily="34" charset="0"/>
              </a:rPr>
              <a:t>Ailton César Teles de Barros</a:t>
            </a:r>
          </a:p>
          <a:p>
            <a:pPr marR="34925" indent="895350" algn="l">
              <a:lnSpc>
                <a:spcPct val="84000"/>
              </a:lnSpc>
              <a:buNone/>
            </a:pPr>
            <a:r>
              <a:rPr lang="pt-BR" dirty="0"/>
              <a:t> Bruno Vilas Boas de</a:t>
            </a:r>
            <a:r>
              <a:rPr lang="pt-BR" sz="24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/>
              <a:t>Castro</a:t>
            </a:r>
          </a:p>
          <a:p>
            <a:pPr marR="34925" indent="895350" algn="l">
              <a:lnSpc>
                <a:spcPct val="84000"/>
              </a:lnSpc>
              <a:buNone/>
            </a:pPr>
            <a:r>
              <a:rPr lang="pt-BR" dirty="0"/>
              <a:t> Carlos Eduardo da</a:t>
            </a:r>
            <a:r>
              <a:rPr lang="pt-BR" sz="2400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/>
              <a:t>Silva</a:t>
            </a:r>
          </a:p>
          <a:p>
            <a:pPr marR="34925" indent="895350" algn="l">
              <a:lnSpc>
                <a:spcPct val="84000"/>
              </a:lnSpc>
              <a:buNone/>
            </a:pPr>
            <a:r>
              <a:rPr lang="pt-BR" dirty="0"/>
              <a:t> João Vitor Pena de</a:t>
            </a:r>
            <a:r>
              <a:rPr lang="pt-BR" sz="2400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/>
              <a:t>Souza</a:t>
            </a:r>
          </a:p>
          <a:p>
            <a:pPr marR="34925" indent="895350" algn="l">
              <a:lnSpc>
                <a:spcPct val="84000"/>
              </a:lnSpc>
              <a:buNone/>
            </a:pPr>
            <a:r>
              <a:rPr lang="pt-BR" dirty="0"/>
              <a:t> Luís Felipe Soares</a:t>
            </a:r>
          </a:p>
          <a:p>
            <a:pPr algn="l"/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7968C1B-9A9C-420B-B090-A260E50B27C4}"/>
              </a:ext>
            </a:extLst>
          </p:cNvPr>
          <p:cNvSpPr txBox="1">
            <a:spLocks/>
          </p:cNvSpPr>
          <p:nvPr/>
        </p:nvSpPr>
        <p:spPr>
          <a:xfrm>
            <a:off x="1163782" y="2133600"/>
            <a:ext cx="7093527" cy="14778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2300" b="1" dirty="0">
                <a:solidFill>
                  <a:schemeClr val="tx1"/>
                </a:solidFill>
                <a:cs typeface="Calibri" panose="020F0502020204030204" pitchFamily="34" charset="0"/>
              </a:rPr>
              <a:t>III-1769</a:t>
            </a:r>
          </a:p>
          <a:p>
            <a:pPr algn="ctr">
              <a:spcBef>
                <a:spcPts val="0"/>
              </a:spcBef>
            </a:pPr>
            <a:r>
              <a:rPr lang="pt-BR" sz="2400" b="1" dirty="0">
                <a:solidFill>
                  <a:schemeClr val="tx1"/>
                </a:solidFill>
              </a:rPr>
              <a:t>ANÁLISE DO RSU COLETADO EM ÁREA URBANA DE GUARATINGUETÁ ANTES DA DESTINAÇÃO AO ATERRO SANITÁRIO</a:t>
            </a:r>
            <a:endParaRPr lang="pt-BR" sz="2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9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302A803D-3A20-47A2-AE8A-6CEF98E6D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3455" y="5513021"/>
            <a:ext cx="2061979" cy="866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9571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C0FA465-13CD-C423-6EF4-D7B192CF2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"/>
          <a:stretch/>
        </p:blipFill>
        <p:spPr>
          <a:xfrm>
            <a:off x="4699129" y="1859293"/>
            <a:ext cx="4100944" cy="2973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F689D4C-1FB4-F589-B390-3A02097E7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15400" r="9689" b="19378"/>
          <a:stretch/>
        </p:blipFill>
        <p:spPr>
          <a:xfrm>
            <a:off x="343929" y="1859293"/>
            <a:ext cx="4100944" cy="2975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9B9C6FC-C402-7C48-80AC-356644CDF313}"/>
              </a:ext>
            </a:extLst>
          </p:cNvPr>
          <p:cNvSpPr txBox="1"/>
          <p:nvPr/>
        </p:nvSpPr>
        <p:spPr>
          <a:xfrm>
            <a:off x="272472" y="1489961"/>
            <a:ext cx="843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Etapa de pesagem do caminhão coletor na área do Transbordo municipal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D088C91-5F3D-3382-12C9-9274FA445902}"/>
              </a:ext>
            </a:extLst>
          </p:cNvPr>
          <p:cNvSpPr txBox="1"/>
          <p:nvPr/>
        </p:nvSpPr>
        <p:spPr>
          <a:xfrm>
            <a:off x="343927" y="4463606"/>
            <a:ext cx="2334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Pesagem entrada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B81DD6-68F2-93DD-9748-04A68633CF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t="16766" r="14557" b="15020"/>
          <a:stretch/>
        </p:blipFill>
        <p:spPr>
          <a:xfrm>
            <a:off x="3262872" y="4280835"/>
            <a:ext cx="2618255" cy="2174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B59EBF3-49DD-0A6D-2187-D7FCC46C00B2}"/>
              </a:ext>
            </a:extLst>
          </p:cNvPr>
          <p:cNvSpPr txBox="1"/>
          <p:nvPr/>
        </p:nvSpPr>
        <p:spPr>
          <a:xfrm>
            <a:off x="6465454" y="4463606"/>
            <a:ext cx="2334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>
                <a:solidFill>
                  <a:schemeClr val="bg1"/>
                </a:solidFill>
              </a:rPr>
              <a:t>Pesagem saída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9B9C6FC-C402-7C48-80AC-356644CDF313}"/>
              </a:ext>
            </a:extLst>
          </p:cNvPr>
          <p:cNvSpPr txBox="1"/>
          <p:nvPr/>
        </p:nvSpPr>
        <p:spPr>
          <a:xfrm>
            <a:off x="272472" y="1489961"/>
            <a:ext cx="843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Etapa de descarte do RSU em pátio de transbordo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D161BE-0743-F796-836C-6EEB0075C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4" y="1863186"/>
            <a:ext cx="4301400" cy="32260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4B6A33-F0C2-72EF-C28B-EB39022D6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42" y="1859293"/>
            <a:ext cx="4301400" cy="32260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8D159DC-5ECC-9EF9-7990-18F5102AD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6"/>
          <a:stretch/>
        </p:blipFill>
        <p:spPr>
          <a:xfrm>
            <a:off x="1234983" y="1859293"/>
            <a:ext cx="6889517" cy="4485966"/>
          </a:xfrm>
          <a:prstGeom prst="rect">
            <a:avLst/>
          </a:prstGeom>
        </p:spPr>
      </p:pic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65F0375E-2350-6DEC-93D9-7742F654F7FB}"/>
              </a:ext>
            </a:extLst>
          </p:cNvPr>
          <p:cNvCxnSpPr>
            <a:cxnSpLocks/>
          </p:cNvCxnSpPr>
          <p:nvPr/>
        </p:nvCxnSpPr>
        <p:spPr>
          <a:xfrm flipH="1">
            <a:off x="6511637" y="4701309"/>
            <a:ext cx="397163" cy="21243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CC25D9B-555E-7C6B-4CED-62492F8C4F37}"/>
              </a:ext>
            </a:extLst>
          </p:cNvPr>
          <p:cNvCxnSpPr>
            <a:cxnSpLocks/>
          </p:cNvCxnSpPr>
          <p:nvPr/>
        </p:nvCxnSpPr>
        <p:spPr>
          <a:xfrm flipH="1">
            <a:off x="6114474" y="5152055"/>
            <a:ext cx="397163" cy="21243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17B1EA05-F534-B290-D885-ACB16CC6E980}"/>
              </a:ext>
            </a:extLst>
          </p:cNvPr>
          <p:cNvCxnSpPr>
            <a:cxnSpLocks/>
          </p:cNvCxnSpPr>
          <p:nvPr/>
        </p:nvCxnSpPr>
        <p:spPr>
          <a:xfrm flipH="1">
            <a:off x="3555977" y="4796455"/>
            <a:ext cx="397163" cy="21243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CF6D36F-C244-76FF-3AF5-CE7DE570F414}"/>
              </a:ext>
            </a:extLst>
          </p:cNvPr>
          <p:cNvCxnSpPr>
            <a:cxnSpLocks/>
          </p:cNvCxnSpPr>
          <p:nvPr/>
        </p:nvCxnSpPr>
        <p:spPr>
          <a:xfrm>
            <a:off x="2368225" y="4796455"/>
            <a:ext cx="410584" cy="1062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9CF49E7F-131C-2D9D-E43B-C5F8C7A44740}"/>
              </a:ext>
            </a:extLst>
          </p:cNvPr>
          <p:cNvCxnSpPr>
            <a:cxnSpLocks/>
          </p:cNvCxnSpPr>
          <p:nvPr/>
        </p:nvCxnSpPr>
        <p:spPr>
          <a:xfrm>
            <a:off x="2668406" y="4209946"/>
            <a:ext cx="410584" cy="1062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7A9EBEE0-B7C9-9FAD-6C17-A6138B25DC48}"/>
              </a:ext>
            </a:extLst>
          </p:cNvPr>
          <p:cNvCxnSpPr>
            <a:cxnSpLocks/>
          </p:cNvCxnSpPr>
          <p:nvPr/>
        </p:nvCxnSpPr>
        <p:spPr>
          <a:xfrm>
            <a:off x="3412516" y="1919802"/>
            <a:ext cx="410584" cy="1062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38C8188-D7BF-9666-AEE0-CDAD4576BD6B}"/>
              </a:ext>
            </a:extLst>
          </p:cNvPr>
          <p:cNvCxnSpPr>
            <a:cxnSpLocks/>
          </p:cNvCxnSpPr>
          <p:nvPr/>
        </p:nvCxnSpPr>
        <p:spPr>
          <a:xfrm>
            <a:off x="1957641" y="2968463"/>
            <a:ext cx="410584" cy="1062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B25099A9-7F04-F908-64C4-6654627E3DF4}"/>
              </a:ext>
            </a:extLst>
          </p:cNvPr>
          <p:cNvCxnSpPr>
            <a:cxnSpLocks/>
          </p:cNvCxnSpPr>
          <p:nvPr/>
        </p:nvCxnSpPr>
        <p:spPr>
          <a:xfrm>
            <a:off x="1463496" y="3227192"/>
            <a:ext cx="410584" cy="1062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947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9B9C6FC-C402-7C48-80AC-356644CDF313}"/>
              </a:ext>
            </a:extLst>
          </p:cNvPr>
          <p:cNvSpPr txBox="1"/>
          <p:nvPr/>
        </p:nvSpPr>
        <p:spPr>
          <a:xfrm>
            <a:off x="272472" y="1489961"/>
            <a:ext cx="843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Etapa de carregamento do caminhão para destinação do RSU ao aterro sanitário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3A1301-AA36-FDD6-1572-75EACEBD7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" y="1859292"/>
            <a:ext cx="4292739" cy="33407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73EB63-C269-6650-5003-C4CDFCA43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90" y="1860773"/>
            <a:ext cx="4454373" cy="33393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4F615D5-52DD-71C0-FF7A-1D3861FB3A7E}"/>
              </a:ext>
            </a:extLst>
          </p:cNvPr>
          <p:cNvSpPr txBox="1"/>
          <p:nvPr/>
        </p:nvSpPr>
        <p:spPr>
          <a:xfrm>
            <a:off x="440914" y="4830741"/>
            <a:ext cx="1052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Vista 01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1E59578-7791-12C4-90F7-F791B9DBCEED}"/>
              </a:ext>
            </a:extLst>
          </p:cNvPr>
          <p:cNvSpPr txBox="1"/>
          <p:nvPr/>
        </p:nvSpPr>
        <p:spPr>
          <a:xfrm>
            <a:off x="7890286" y="4830741"/>
            <a:ext cx="1052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Vista 02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6B813F1-4065-CCE0-9A1B-5781C79998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9"/>
          <a:stretch/>
        </p:blipFill>
        <p:spPr>
          <a:xfrm>
            <a:off x="2260579" y="3555285"/>
            <a:ext cx="4454400" cy="292024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DEBA986-85EE-5C75-5734-E7DD721922FA}"/>
              </a:ext>
            </a:extLst>
          </p:cNvPr>
          <p:cNvSpPr txBox="1"/>
          <p:nvPr/>
        </p:nvSpPr>
        <p:spPr>
          <a:xfrm>
            <a:off x="3858614" y="6106198"/>
            <a:ext cx="1052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Vista 03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DD55A5E-6B64-4066-A68C-AA556E984F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149136"/>
              </p:ext>
            </p:extLst>
          </p:nvPr>
        </p:nvGraphicFramePr>
        <p:xfrm>
          <a:off x="520636" y="1609159"/>
          <a:ext cx="8253908" cy="426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7259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graphicFrame>
        <p:nvGraphicFramePr>
          <p:cNvPr id="10" name="Tabela 3">
            <a:extLst>
              <a:ext uri="{FF2B5EF4-FFF2-40B4-BE49-F238E27FC236}">
                <a16:creationId xmlns:a16="http://schemas.microsoft.com/office/drawing/2014/main" id="{6458CD10-9B4E-13AD-9AEC-A19982B39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057391"/>
              </p:ext>
            </p:extLst>
          </p:nvPr>
        </p:nvGraphicFramePr>
        <p:xfrm>
          <a:off x="2636982" y="1447557"/>
          <a:ext cx="4572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19469667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61171371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4733842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997843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Período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Ano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Ano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Ano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502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R$/ton.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109,44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100,59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118323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244624F9-E2F0-477E-82B4-21EBF72094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852840"/>
              </p:ext>
            </p:extLst>
          </p:nvPr>
        </p:nvGraphicFramePr>
        <p:xfrm>
          <a:off x="607289" y="2272224"/>
          <a:ext cx="8167255" cy="414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2254" y="6003635"/>
            <a:ext cx="1500909" cy="498623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A5C9A7A-6905-82B7-8884-6B1D137B2FA4}"/>
              </a:ext>
            </a:extLst>
          </p:cNvPr>
          <p:cNvSpPr txBox="1"/>
          <p:nvPr/>
        </p:nvSpPr>
        <p:spPr>
          <a:xfrm>
            <a:off x="450151" y="1597753"/>
            <a:ext cx="2510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</a:rPr>
              <a:t>Valor cobrado / peso: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0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DFFA61-02C4-0760-40AE-CC4E3F41A5E6}"/>
              </a:ext>
            </a:extLst>
          </p:cNvPr>
          <p:cNvSpPr txBox="1"/>
          <p:nvPr/>
        </p:nvSpPr>
        <p:spPr>
          <a:xfrm>
            <a:off x="272471" y="1489961"/>
            <a:ext cx="8691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Composição gravimétrica dos </a:t>
            </a:r>
            <a:r>
              <a:rPr lang="pt-BR" sz="1800" dirty="0" err="1"/>
              <a:t>RSUs</a:t>
            </a:r>
            <a:r>
              <a:rPr lang="pt-BR" sz="1800" dirty="0"/>
              <a:t> gerados em Guaratinguetá/SP, destinados ao aterro sanitário da Vale Soluções Ambientais (VSA).</a:t>
            </a:r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FC4FE70-0B83-70F9-FFE5-3AF7A6AE0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0" t="37726" r="38006" b="31826"/>
          <a:stretch/>
        </p:blipFill>
        <p:spPr>
          <a:xfrm>
            <a:off x="1089891" y="2094935"/>
            <a:ext cx="6497535" cy="4167319"/>
          </a:xfrm>
          <a:prstGeom prst="rect">
            <a:avLst/>
          </a:prstGeom>
        </p:spPr>
      </p:pic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E01DEE2-C1DA-3449-7C18-557092DD629A}"/>
              </a:ext>
            </a:extLst>
          </p:cNvPr>
          <p:cNvSpPr/>
          <p:nvPr/>
        </p:nvSpPr>
        <p:spPr>
          <a:xfrm>
            <a:off x="1089891" y="2484582"/>
            <a:ext cx="4137891" cy="2493818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753D3BC-B999-BE19-AFE7-2D46902B9F25}"/>
              </a:ext>
            </a:extLst>
          </p:cNvPr>
          <p:cNvSpPr/>
          <p:nvPr/>
        </p:nvSpPr>
        <p:spPr>
          <a:xfrm>
            <a:off x="6446982" y="2484582"/>
            <a:ext cx="1140444" cy="2493818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7D2DA1-1E72-8FD3-EA9F-88AD512F771B}"/>
              </a:ext>
            </a:extLst>
          </p:cNvPr>
          <p:cNvSpPr txBox="1"/>
          <p:nvPr/>
        </p:nvSpPr>
        <p:spPr>
          <a:xfrm>
            <a:off x="7601280" y="3531436"/>
            <a:ext cx="1191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24,51 %</a:t>
            </a:r>
          </a:p>
        </p:txBody>
      </p:sp>
    </p:spTree>
    <p:extLst>
      <p:ext uri="{BB962C8B-B14F-4D97-AF65-F5344CB8AC3E}">
        <p14:creationId xmlns:p14="http://schemas.microsoft.com/office/powerpoint/2010/main" val="160183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8CE14F6-DFF1-0DFE-D376-F30A2ADD6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31" t="44484" r="55181" b="39074"/>
          <a:stretch/>
        </p:blipFill>
        <p:spPr>
          <a:xfrm>
            <a:off x="380093" y="1929830"/>
            <a:ext cx="3001430" cy="3054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4DFFA61-02C4-0760-40AE-CC4E3F41A5E6}"/>
              </a:ext>
            </a:extLst>
          </p:cNvPr>
          <p:cNvSpPr txBox="1"/>
          <p:nvPr/>
        </p:nvSpPr>
        <p:spPr>
          <a:xfrm>
            <a:off x="272472" y="1514765"/>
            <a:ext cx="8691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dirty="0"/>
              <a:t>Composição gravimétrica do RSU gerado em Guaratinguetá/SP</a:t>
            </a:r>
            <a:endParaRPr lang="pt-BR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ED0C9F-33B4-0A9A-D872-17FA2D6CB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73" t="44484" r="47088" b="39074"/>
          <a:stretch/>
        </p:blipFill>
        <p:spPr>
          <a:xfrm>
            <a:off x="3451605" y="1929830"/>
            <a:ext cx="2721102" cy="3054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129496E-BCCF-B310-2340-7A638A93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61" t="44484" r="38600" b="39074"/>
          <a:stretch/>
        </p:blipFill>
        <p:spPr>
          <a:xfrm>
            <a:off x="6242789" y="1929830"/>
            <a:ext cx="2721102" cy="3054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1BE0BB6-3AF8-7C9A-DFBF-794E8262D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43" t="56141" r="36299" b="38982"/>
          <a:stretch/>
        </p:blipFill>
        <p:spPr>
          <a:xfrm>
            <a:off x="730177" y="5501111"/>
            <a:ext cx="6557313" cy="85841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DD9A2A2-CF0C-3FA5-FC3D-EBE6E6AA093F}"/>
              </a:ext>
            </a:extLst>
          </p:cNvPr>
          <p:cNvSpPr txBox="1"/>
          <p:nvPr/>
        </p:nvSpPr>
        <p:spPr>
          <a:xfrm>
            <a:off x="272471" y="5131779"/>
            <a:ext cx="8691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dirty="0"/>
              <a:t>Massa, volume e taxa do RSU gerado em Guaratinguetá/SP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71790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ADC9722-A71F-2615-484F-8020C0AE0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31" t="44484" r="55181" b="39074"/>
          <a:stretch/>
        </p:blipFill>
        <p:spPr>
          <a:xfrm>
            <a:off x="343929" y="1942232"/>
            <a:ext cx="3001430" cy="3054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DA023750-E1C0-DC54-65DC-C3931E2DFA29}"/>
              </a:ext>
            </a:extLst>
          </p:cNvPr>
          <p:cNvSpPr/>
          <p:nvPr/>
        </p:nvSpPr>
        <p:spPr>
          <a:xfrm>
            <a:off x="1644073" y="3620655"/>
            <a:ext cx="1662545" cy="1366981"/>
          </a:xfrm>
          <a:custGeom>
            <a:avLst/>
            <a:gdLst>
              <a:gd name="connsiteX0" fmla="*/ 0 w 1662545"/>
              <a:gd name="connsiteY0" fmla="*/ 0 h 1366981"/>
              <a:gd name="connsiteX1" fmla="*/ 1551709 w 1662545"/>
              <a:gd name="connsiteY1" fmla="*/ 27709 h 1366981"/>
              <a:gd name="connsiteX2" fmla="*/ 1662545 w 1662545"/>
              <a:gd name="connsiteY2" fmla="*/ 563418 h 1366981"/>
              <a:gd name="connsiteX3" fmla="*/ 1653309 w 1662545"/>
              <a:gd name="connsiteY3" fmla="*/ 1228436 h 1366981"/>
              <a:gd name="connsiteX4" fmla="*/ 1246909 w 1662545"/>
              <a:gd name="connsiteY4" fmla="*/ 1330036 h 1366981"/>
              <a:gd name="connsiteX5" fmla="*/ 618836 w 1662545"/>
              <a:gd name="connsiteY5" fmla="*/ 1339272 h 1366981"/>
              <a:gd name="connsiteX6" fmla="*/ 9236 w 1662545"/>
              <a:gd name="connsiteY6" fmla="*/ 1366981 h 1366981"/>
              <a:gd name="connsiteX7" fmla="*/ 0 w 1662545"/>
              <a:gd name="connsiteY7" fmla="*/ 0 h 136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2545" h="1366981">
                <a:moveTo>
                  <a:pt x="0" y="0"/>
                </a:moveTo>
                <a:lnTo>
                  <a:pt x="1551709" y="27709"/>
                </a:lnTo>
                <a:lnTo>
                  <a:pt x="1662545" y="563418"/>
                </a:lnTo>
                <a:lnTo>
                  <a:pt x="1653309" y="1228436"/>
                </a:lnTo>
                <a:lnTo>
                  <a:pt x="1246909" y="1330036"/>
                </a:lnTo>
                <a:lnTo>
                  <a:pt x="618836" y="1339272"/>
                </a:lnTo>
                <a:lnTo>
                  <a:pt x="9236" y="1366981"/>
                </a:lnTo>
                <a:cubicBezTo>
                  <a:pt x="6157" y="911321"/>
                  <a:pt x="3079" y="455660"/>
                  <a:pt x="0" y="0"/>
                </a:cubicBezTo>
                <a:close/>
              </a:path>
            </a:pathLst>
          </a:cu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FB34933-5425-0C00-9FB5-951DA5253C5B}"/>
              </a:ext>
            </a:extLst>
          </p:cNvPr>
          <p:cNvSpPr txBox="1"/>
          <p:nvPr/>
        </p:nvSpPr>
        <p:spPr>
          <a:xfrm>
            <a:off x="1953490" y="4996827"/>
            <a:ext cx="1191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24,51 %</a:t>
            </a:r>
          </a:p>
        </p:txBody>
      </p:sp>
      <p:graphicFrame>
        <p:nvGraphicFramePr>
          <p:cNvPr id="14" name="Tabela 3">
            <a:extLst>
              <a:ext uri="{FF2B5EF4-FFF2-40B4-BE49-F238E27FC236}">
                <a16:creationId xmlns:a16="http://schemas.microsoft.com/office/drawing/2014/main" id="{1019CFA9-7AAA-4771-349F-0AE6602D1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37584"/>
              </p:ext>
            </p:extLst>
          </p:nvPr>
        </p:nvGraphicFramePr>
        <p:xfrm>
          <a:off x="3558433" y="4171219"/>
          <a:ext cx="5241638" cy="183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621">
                  <a:extLst>
                    <a:ext uri="{9D8B030D-6E8A-4147-A177-3AD203B41FA5}">
                      <a16:colId xmlns:a16="http://schemas.microsoft.com/office/drawing/2014/main" val="2611713717"/>
                    </a:ext>
                  </a:extLst>
                </a:gridCol>
                <a:gridCol w="2111804">
                  <a:extLst>
                    <a:ext uri="{9D8B030D-6E8A-4147-A177-3AD203B41FA5}">
                      <a16:colId xmlns:a16="http://schemas.microsoft.com/office/drawing/2014/main" val="647338425"/>
                    </a:ext>
                  </a:extLst>
                </a:gridCol>
                <a:gridCol w="1747213">
                  <a:extLst>
                    <a:ext uri="{9D8B030D-6E8A-4147-A177-3AD203B41FA5}">
                      <a16:colId xmlns:a16="http://schemas.microsoft.com/office/drawing/2014/main" val="3997843396"/>
                    </a:ext>
                  </a:extLst>
                </a:gridCol>
              </a:tblGrid>
              <a:tr h="35928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Período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Valor 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Média mensal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502262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Ano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rgbClr val="0070C0"/>
                          </a:solidFill>
                        </a:rPr>
                        <a:t>R$ 789.922,24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70C0"/>
                          </a:solidFill>
                        </a:rPr>
                        <a:t>R$ 65.826,85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118323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Ano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rgbClr val="0070C0"/>
                          </a:solidFill>
                        </a:rPr>
                        <a:t>R$ 680.741,55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70C0"/>
                          </a:solidFill>
                        </a:rPr>
                        <a:t>R$ 56.728,46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268394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Ano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rgbClr val="0070C0"/>
                          </a:solidFill>
                        </a:rPr>
                        <a:t>R$ 697.924,89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70C0"/>
                          </a:solidFill>
                        </a:rPr>
                        <a:t>R$ 58.160,89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876052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R$ 2.168.588,68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311205"/>
                  </a:ext>
                </a:extLst>
              </a:tr>
            </a:tbl>
          </a:graphicData>
        </a:graphic>
      </p:graphicFrame>
      <p:graphicFrame>
        <p:nvGraphicFramePr>
          <p:cNvPr id="21" name="Tabela 3">
            <a:extLst>
              <a:ext uri="{FF2B5EF4-FFF2-40B4-BE49-F238E27FC236}">
                <a16:creationId xmlns:a16="http://schemas.microsoft.com/office/drawing/2014/main" id="{2B3A58E0-9D48-E693-5FDA-4FD92D7CF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286103"/>
              </p:ext>
            </p:extLst>
          </p:nvPr>
        </p:nvGraphicFramePr>
        <p:xfrm>
          <a:off x="3558433" y="1909724"/>
          <a:ext cx="5241638" cy="183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621">
                  <a:extLst>
                    <a:ext uri="{9D8B030D-6E8A-4147-A177-3AD203B41FA5}">
                      <a16:colId xmlns:a16="http://schemas.microsoft.com/office/drawing/2014/main" val="2611713717"/>
                    </a:ext>
                  </a:extLst>
                </a:gridCol>
                <a:gridCol w="2111804">
                  <a:extLst>
                    <a:ext uri="{9D8B030D-6E8A-4147-A177-3AD203B41FA5}">
                      <a16:colId xmlns:a16="http://schemas.microsoft.com/office/drawing/2014/main" val="647338425"/>
                    </a:ext>
                  </a:extLst>
                </a:gridCol>
                <a:gridCol w="1747213">
                  <a:extLst>
                    <a:ext uri="{9D8B030D-6E8A-4147-A177-3AD203B41FA5}">
                      <a16:colId xmlns:a16="http://schemas.microsoft.com/office/drawing/2014/main" val="3997843396"/>
                    </a:ext>
                  </a:extLst>
                </a:gridCol>
              </a:tblGrid>
              <a:tr h="35928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Período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Volume 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Média mensal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502262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Ano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148.671,33 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FF0000"/>
                          </a:solidFill>
                        </a:rPr>
                        <a:t>12.389,28 m³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118323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Ano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143.078,76 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11.923,23 m³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268394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Ano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142.913,37 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11.909,45 m³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876052"/>
                  </a:ext>
                </a:extLst>
              </a:tr>
              <a:tr h="36665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434.663,46 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311205"/>
                  </a:ext>
                </a:extLst>
              </a:tr>
            </a:tbl>
          </a:graphicData>
        </a:graphic>
      </p:graphicFrame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BD616B5F-D61A-DD53-26AD-CD6005921177}"/>
              </a:ext>
            </a:extLst>
          </p:cNvPr>
          <p:cNvSpPr txBox="1"/>
          <p:nvPr/>
        </p:nvSpPr>
        <p:spPr>
          <a:xfrm>
            <a:off x="3558433" y="3814166"/>
            <a:ext cx="524163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700" b="1" dirty="0">
                <a:solidFill>
                  <a:srgbClr val="0070C0"/>
                </a:solidFill>
              </a:rPr>
              <a:t>Valor financeiro (R$) </a:t>
            </a:r>
            <a:r>
              <a:rPr lang="pt-BR" sz="17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pt-BR" sz="1700" b="1" dirty="0">
                <a:solidFill>
                  <a:srgbClr val="0070C0"/>
                </a:solidFill>
              </a:rPr>
              <a:t> resíduo passível de reciclagem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289ACFC-CCDE-5BEF-1A4E-C861C858D7D2}"/>
              </a:ext>
            </a:extLst>
          </p:cNvPr>
          <p:cNvSpPr txBox="1"/>
          <p:nvPr/>
        </p:nvSpPr>
        <p:spPr>
          <a:xfrm>
            <a:off x="3532906" y="1519746"/>
            <a:ext cx="524163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700" b="1" dirty="0">
                <a:solidFill>
                  <a:srgbClr val="FF0000"/>
                </a:solidFill>
              </a:rPr>
              <a:t>Volume (m³) </a:t>
            </a:r>
            <a:r>
              <a:rPr lang="pt-BR" sz="17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1700" b="1" dirty="0">
                <a:solidFill>
                  <a:srgbClr val="FF0000"/>
                </a:solidFill>
              </a:rPr>
              <a:t> resíduo passível de reciclagem</a:t>
            </a:r>
          </a:p>
        </p:txBody>
      </p:sp>
    </p:spTree>
    <p:extLst>
      <p:ext uri="{BB962C8B-B14F-4D97-AF65-F5344CB8AC3E}">
        <p14:creationId xmlns:p14="http://schemas.microsoft.com/office/powerpoint/2010/main" val="367471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136073"/>
            <a:ext cx="7776864" cy="415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/>
              <a:t>Resultados e discussão</a:t>
            </a:r>
          </a:p>
        </p:txBody>
      </p:sp>
      <p:pic>
        <p:nvPicPr>
          <p:cNvPr id="5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CC1342C7-61AB-474C-B2DF-E353E686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9019" y="5680716"/>
            <a:ext cx="1874982" cy="787764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AC7EC8D-4E29-2596-AE2F-C46AC917DBED}"/>
              </a:ext>
            </a:extLst>
          </p:cNvPr>
          <p:cNvSpPr txBox="1"/>
          <p:nvPr/>
        </p:nvSpPr>
        <p:spPr>
          <a:xfrm>
            <a:off x="343930" y="1443841"/>
            <a:ext cx="85944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dirty="0"/>
              <a:t>Observou-se várias vezes em visitações na área do transbordo a alta quantidade de material descartado passível de reuso e/ou reciclagem, tais como garrafas PET e caixas de leite e suco Tetra Pak, descarregado pelos caminhões coletores. Com isso, aumenta-se consideravelmente o volume e o peso do RSU a ser destinado ao aterro sanitário.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6F824F-B02A-3638-80CC-4958DDF7AE10}"/>
              </a:ext>
            </a:extLst>
          </p:cNvPr>
          <p:cNvSpPr txBox="1"/>
          <p:nvPr/>
        </p:nvSpPr>
        <p:spPr>
          <a:xfrm>
            <a:off x="343929" y="3075057"/>
            <a:ext cx="85944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dirty="0"/>
              <a:t>Segundo o Plano Municipal de Gerenciamento Integrado de Resíduos Sólidos (PMGIRS), através de estudo gravimétrico, em torno de 25 % do resíduo gerado no município é constituído de material reciclado.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6E1DC4-9204-DC03-AF41-832B09BCFC87}"/>
              </a:ext>
            </a:extLst>
          </p:cNvPr>
          <p:cNvSpPr txBox="1"/>
          <p:nvPr/>
        </p:nvSpPr>
        <p:spPr>
          <a:xfrm>
            <a:off x="343928" y="4090720"/>
            <a:ext cx="85944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dirty="0"/>
              <a:t>Para tanto, mesmo havendo o programa de coleta seletiva denominado “Amigos do Lixo”, é visível a grande quantidade de material reciclável sendo coletado e destinado ao transbordo, sem haver tratamento complementar (segregação) para a posterior destinação ao aterro sanitário. </a:t>
            </a:r>
          </a:p>
        </p:txBody>
      </p:sp>
    </p:spTree>
    <p:extLst>
      <p:ext uri="{BB962C8B-B14F-4D97-AF65-F5344CB8AC3E}">
        <p14:creationId xmlns:p14="http://schemas.microsoft.com/office/powerpoint/2010/main" val="2332836812"/>
      </p:ext>
    </p:extLst>
  </p:cSld>
  <p:clrMapOvr>
    <a:masterClrMapping/>
  </p:clrMapOvr>
  <p:transition spd="med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136073"/>
            <a:ext cx="7776864" cy="415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/>
              <a:t>Resultados e discussão</a:t>
            </a:r>
          </a:p>
        </p:txBody>
      </p:sp>
      <p:pic>
        <p:nvPicPr>
          <p:cNvPr id="5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CC1342C7-61AB-474C-B2DF-E353E686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6037" y="5746686"/>
            <a:ext cx="1717964" cy="721793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BF9D60A-6159-1E8D-B5E2-4F4CB0ECE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36"/>
          <a:stretch/>
        </p:blipFill>
        <p:spPr>
          <a:xfrm>
            <a:off x="1676793" y="1551850"/>
            <a:ext cx="2838451" cy="2392302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4F7AB761-77D9-379F-67A8-9D6B51D4F99D}"/>
              </a:ext>
            </a:extLst>
          </p:cNvPr>
          <p:cNvCxnSpPr>
            <a:cxnSpLocks/>
          </p:cNvCxnSpPr>
          <p:nvPr/>
        </p:nvCxnSpPr>
        <p:spPr>
          <a:xfrm flipV="1">
            <a:off x="2281382" y="2013527"/>
            <a:ext cx="1699491" cy="1311564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0B4F5171-CCCC-68DE-1094-F8151AE1AD6D}"/>
              </a:ext>
            </a:extLst>
          </p:cNvPr>
          <p:cNvSpPr txBox="1"/>
          <p:nvPr/>
        </p:nvSpPr>
        <p:spPr>
          <a:xfrm>
            <a:off x="2513658" y="2195925"/>
            <a:ext cx="11155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D: 28,34 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AB80C56-04E5-7545-6907-846D5A65D60D}"/>
              </a:ext>
            </a:extLst>
          </p:cNvPr>
          <p:cNvSpPr txBox="1"/>
          <p:nvPr/>
        </p:nvSpPr>
        <p:spPr>
          <a:xfrm>
            <a:off x="1240007" y="4318128"/>
            <a:ext cx="299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Média mensal (ano 2020)</a:t>
            </a:r>
          </a:p>
          <a:p>
            <a:pPr algn="ctr"/>
            <a:r>
              <a:rPr lang="pt-BR" sz="2000" dirty="0"/>
              <a:t>R$ 58.160,89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C33D186-90CF-B154-E3D7-C0FD76B26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8" y="1551709"/>
            <a:ext cx="2514531" cy="2387308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AFB2CEC8-647D-2954-5CB5-E7D434976877}"/>
              </a:ext>
            </a:extLst>
          </p:cNvPr>
          <p:cNvCxnSpPr>
            <a:cxnSpLocks/>
          </p:cNvCxnSpPr>
          <p:nvPr/>
        </p:nvCxnSpPr>
        <p:spPr>
          <a:xfrm flipV="1">
            <a:off x="5264727" y="3757544"/>
            <a:ext cx="1754909" cy="222374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8DB4CFD-1D4E-4F7E-DD04-901A01B3E70B}"/>
              </a:ext>
            </a:extLst>
          </p:cNvPr>
          <p:cNvSpPr txBox="1"/>
          <p:nvPr/>
        </p:nvSpPr>
        <p:spPr>
          <a:xfrm>
            <a:off x="5584412" y="3429000"/>
            <a:ext cx="11155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L: 22,84 m</a:t>
            </a:r>
          </a:p>
        </p:txBody>
      </p:sp>
      <p:pic>
        <p:nvPicPr>
          <p:cNvPr id="16" name="Picture 2" descr="Transparent Background Skins Pubg Logo Png background: [View 33+] Imagem De  Boneco Com Lupa">
            <a:extLst>
              <a:ext uri="{FF2B5EF4-FFF2-40B4-BE49-F238E27FC236}">
                <a16:creationId xmlns:a16="http://schemas.microsoft.com/office/drawing/2014/main" id="{D6EFB475-B576-AF14-844F-AD9BAB62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3175" y="4081763"/>
            <a:ext cx="2386715" cy="2386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8721697-BF89-22F4-3CCF-B5100BE05434}"/>
              </a:ext>
            </a:extLst>
          </p:cNvPr>
          <p:cNvSpPr txBox="1"/>
          <p:nvPr/>
        </p:nvSpPr>
        <p:spPr>
          <a:xfrm>
            <a:off x="1240006" y="5014041"/>
            <a:ext cx="299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Valor total (2018 - 2020)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/>
              <a:t>R$ 2.168.588,68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B3FF62B-3E0C-969B-6BA6-25B2276F6883}"/>
              </a:ext>
            </a:extLst>
          </p:cNvPr>
          <p:cNvSpPr txBox="1"/>
          <p:nvPr/>
        </p:nvSpPr>
        <p:spPr>
          <a:xfrm>
            <a:off x="339641" y="57219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solidFill>
                  <a:srgbClr val="0070C0"/>
                </a:solidFill>
              </a:rPr>
              <a:t>O que fazer com esse valor???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70C0"/>
                </a:solidFill>
              </a:rPr>
              <a:t>(Incremento de receita, Investimentos </a:t>
            </a:r>
            <a:r>
              <a:rPr lang="pt-BR" b="1" dirty="0" err="1">
                <a:solidFill>
                  <a:srgbClr val="0070C0"/>
                </a:solidFill>
              </a:rPr>
              <a:t>etc</a:t>
            </a:r>
            <a:r>
              <a:rPr lang="pt-BR" b="1" dirty="0">
                <a:solidFill>
                  <a:srgbClr val="0070C0"/>
                </a:solidFill>
              </a:rPr>
              <a:t>)</a:t>
            </a:r>
            <a:endParaRPr lang="pt-BR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7146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5" y="1173018"/>
            <a:ext cx="8670765" cy="471055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Introdução</a:t>
            </a:r>
          </a:p>
        </p:txBody>
      </p:sp>
      <p:pic>
        <p:nvPicPr>
          <p:cNvPr id="4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AF4C313A-0DF7-41F7-84DA-ABABC06E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2711" y="5602149"/>
            <a:ext cx="2061979" cy="866330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1F93BD9-E302-4E3A-A091-C70FC036DDA5}"/>
              </a:ext>
            </a:extLst>
          </p:cNvPr>
          <p:cNvSpPr txBox="1"/>
          <p:nvPr/>
        </p:nvSpPr>
        <p:spPr>
          <a:xfrm>
            <a:off x="343925" y="1644073"/>
            <a:ext cx="86707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dirty="0"/>
              <a:t>Os </a:t>
            </a:r>
            <a:r>
              <a:rPr lang="pt-BR" sz="2000" dirty="0" err="1"/>
              <a:t>RSUs</a:t>
            </a:r>
            <a:r>
              <a:rPr lang="pt-BR" sz="2000" dirty="0"/>
              <a:t> gerados nas mais várias localidades do país e do mundo são constituídos por naturezas diversas e em quantidade variada, desde matéria orgânica (MO) em restaurantes/residências a material sólido passível de reuso e/ou reciclável (RCC, garrafa PET </a:t>
            </a:r>
            <a:r>
              <a:rPr lang="pt-BR" sz="2000" dirty="0" err="1"/>
              <a:t>etc</a:t>
            </a:r>
            <a:r>
              <a:rPr lang="pt-BR" sz="2000" dirty="0"/>
              <a:t>).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77E0BA-8915-556E-336F-79F85C5D810A}"/>
              </a:ext>
            </a:extLst>
          </p:cNvPr>
          <p:cNvSpPr txBox="1"/>
          <p:nvPr/>
        </p:nvSpPr>
        <p:spPr>
          <a:xfrm>
            <a:off x="343925" y="2967512"/>
            <a:ext cx="8670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/>
            </a:lvl1pPr>
          </a:lstStyle>
          <a:p>
            <a:r>
              <a:rPr lang="pt-BR" dirty="0"/>
              <a:t>O Brasil gera 217 mil toneladas de resíduos sólidos urbanos ao dia (79 milhões de toneladas por ano). 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F8D781-70C4-2E61-EB3C-81A7EB522874}"/>
              </a:ext>
            </a:extLst>
          </p:cNvPr>
          <p:cNvSpPr txBox="1"/>
          <p:nvPr/>
        </p:nvSpPr>
        <p:spPr>
          <a:xfrm>
            <a:off x="343924" y="3579382"/>
            <a:ext cx="86707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/>
            </a:lvl1pPr>
          </a:lstStyle>
          <a:p>
            <a:r>
              <a:rPr lang="pt-BR" dirty="0"/>
              <a:t>Apenas 3,7% das prefeituras têm contrato formalizado com associação de catadores e autônomos. Para reduzir a insegurança e a vulnerabilidade da categoria, é proposto ter 95% de formalização de contratos com cooperativas e associações de catadores nos municípios onde atuam até 2040.</a:t>
            </a:r>
          </a:p>
        </p:txBody>
      </p:sp>
    </p:spTree>
    <p:extLst>
      <p:ext uri="{BB962C8B-B14F-4D97-AF65-F5344CB8AC3E}">
        <p14:creationId xmlns:p14="http://schemas.microsoft.com/office/powerpoint/2010/main" val="360893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136073"/>
            <a:ext cx="7776864" cy="41563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/>
              <a:t>Conclusão</a:t>
            </a:r>
          </a:p>
        </p:txBody>
      </p:sp>
      <p:pic>
        <p:nvPicPr>
          <p:cNvPr id="5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CC1342C7-61AB-474C-B2DF-E353E686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3127" y="5863104"/>
            <a:ext cx="1440873" cy="605375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AC7EC8D-4E29-2596-AE2F-C46AC917DBED}"/>
              </a:ext>
            </a:extLst>
          </p:cNvPr>
          <p:cNvSpPr txBox="1"/>
          <p:nvPr/>
        </p:nvSpPr>
        <p:spPr>
          <a:xfrm>
            <a:off x="343930" y="1551709"/>
            <a:ext cx="85944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dirty="0"/>
              <a:t>Grande parte dos catadores na municipalidade estão retirando apenas o material de grande valor agregado (papel, papelão, metal </a:t>
            </a:r>
            <a:r>
              <a:rPr lang="pt-BR" sz="2000" dirty="0" err="1"/>
              <a:t>etc</a:t>
            </a:r>
            <a:r>
              <a:rPr lang="pt-BR" sz="2000" dirty="0"/>
              <a:t>), ficando outros materiais passíveis de remoção (caixas de leite e suco Tetra Pak).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93A22B-9957-7F33-9453-9E8B8853C8E3}"/>
              </a:ext>
            </a:extLst>
          </p:cNvPr>
          <p:cNvSpPr txBox="1"/>
          <p:nvPr/>
        </p:nvSpPr>
        <p:spPr>
          <a:xfrm>
            <a:off x="343930" y="2567372"/>
            <a:ext cx="85944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dirty="0"/>
              <a:t>A lei nº 12.305/2010 (Política Nacional de Resíduos Sólidos - PNRS), através do inciso XI do artigo 3º, descreve a gestão integrada de RSU como o conjunto de ações voltadas para a busca de soluções, considerando as dimensões política, econômica, ambiental, cultural e social, com controle social e sob a premissa do desenvolvimento sustentável.</a:t>
            </a:r>
          </a:p>
        </p:txBody>
      </p:sp>
    </p:spTree>
    <p:extLst>
      <p:ext uri="{BB962C8B-B14F-4D97-AF65-F5344CB8AC3E}">
        <p14:creationId xmlns:p14="http://schemas.microsoft.com/office/powerpoint/2010/main" val="254103816"/>
      </p:ext>
    </p:extLst>
  </p:cSld>
  <p:clrMapOvr>
    <a:masterClrMapping/>
  </p:clrMapOvr>
  <p:transition spd="med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6976" y="1145309"/>
            <a:ext cx="7776864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Conclusões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494E227-FCCD-47B9-86AA-EF9193237642}"/>
              </a:ext>
            </a:extLst>
          </p:cNvPr>
          <p:cNvSpPr txBox="1"/>
          <p:nvPr/>
        </p:nvSpPr>
        <p:spPr>
          <a:xfrm>
            <a:off x="390237" y="1551709"/>
            <a:ext cx="85413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just">
              <a:spcAft>
                <a:spcPts val="600"/>
              </a:spcAft>
              <a:buFont typeface="+mj-lt"/>
              <a:buNone/>
              <a:defRPr sz="2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defRPr>
            </a:lvl1pPr>
          </a:lstStyle>
          <a:p>
            <a:pPr marL="0" lvl="1" algn="just">
              <a:spcAft>
                <a:spcPts val="600"/>
              </a:spcAft>
            </a:pPr>
            <a:r>
              <a:rPr lang="pt-BR" sz="2000" dirty="0"/>
              <a:t>A não adoção de medida de segregação pelos moradores para a redução do volume de material passível de reciclagem/reuso antes da passagem dos veículos coletores ocasiona alto volume de material a ser coletado e destinado ao aterro, impactando em custos financeiros para a concessionária municipal (R$/ton.) e a acelerada redução no tempo de vida útil do aterro sanitário. </a:t>
            </a:r>
          </a:p>
        </p:txBody>
      </p:sp>
      <p:pic>
        <p:nvPicPr>
          <p:cNvPr id="6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7C5ED367-C43F-4BDF-889C-9B4F753F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814" y="5721927"/>
            <a:ext cx="1798878" cy="755789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2231CCE-6F05-8790-C710-4DBCD5690C5A}"/>
              </a:ext>
            </a:extLst>
          </p:cNvPr>
          <p:cNvSpPr txBox="1"/>
          <p:nvPr/>
        </p:nvSpPr>
        <p:spPr>
          <a:xfrm>
            <a:off x="390236" y="3182925"/>
            <a:ext cx="85413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pt-BR" sz="2000" dirty="0"/>
              <a:t>A adoção de instrumentos financeiros aos geradores de RSU na municipalidade, tais como o abatimento em Imposto Predial e Territorial Urbano (IPTU), desconto em faturas de água/esgoto e até mesmo a criação de mecanismo para a geração de créditos para uso no comércio local, podem induzir a maior segregação do material pelos moradores (geradores do RSU), tendo em vista ao retorno financeiro que os mesmos farão jus.</a:t>
            </a:r>
          </a:p>
        </p:txBody>
      </p:sp>
    </p:spTree>
    <p:extLst>
      <p:ext uri="{BB962C8B-B14F-4D97-AF65-F5344CB8AC3E}">
        <p14:creationId xmlns:p14="http://schemas.microsoft.com/office/powerpoint/2010/main" val="2463114139"/>
      </p:ext>
    </p:extLst>
  </p:cSld>
  <p:clrMapOvr>
    <a:masterClrMapping/>
  </p:clrMapOvr>
  <p:transition spd="med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5462" y="1176825"/>
            <a:ext cx="7272808" cy="421066"/>
          </a:xfrm>
        </p:spPr>
        <p:txBody>
          <a:bodyPr>
            <a:norm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Referências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1A74F5C0-F81E-46E4-B2D6-D50C9DA1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814" y="5721927"/>
            <a:ext cx="1798878" cy="755789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98DBB9-DD43-ADEE-3F3B-F5115450822B}"/>
              </a:ext>
            </a:extLst>
          </p:cNvPr>
          <p:cNvSpPr txBox="1"/>
          <p:nvPr/>
        </p:nvSpPr>
        <p:spPr>
          <a:xfrm>
            <a:off x="193964" y="1597891"/>
            <a:ext cx="862457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lvl="0" indent="-342900" algn="just">
              <a:spcAft>
                <a:spcPts val="600"/>
              </a:spcAft>
              <a:buFont typeface="+mj-lt"/>
              <a:buAutoNum type="arabicPeriod"/>
              <a:defRPr sz="15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BRASIL. </a:t>
            </a:r>
            <a:r>
              <a:rPr lang="pt-BR" b="1" dirty="0">
                <a:solidFill>
                  <a:schemeClr val="tx1"/>
                </a:solidFill>
              </a:rPr>
              <a:t>Lei nº. 12.305</a:t>
            </a:r>
            <a:r>
              <a:rPr lang="pt-BR" dirty="0">
                <a:solidFill>
                  <a:schemeClr val="tx1"/>
                </a:solidFill>
              </a:rPr>
              <a:t>, de 2 de agosto de 2010. Institui a Política Nacional de Resíduos Sólidos.</a:t>
            </a:r>
          </a:p>
          <a:p>
            <a:r>
              <a:rPr lang="pt-BR" b="1" dirty="0">
                <a:solidFill>
                  <a:schemeClr val="tx1"/>
                </a:solidFill>
              </a:rPr>
              <a:t>Plano municipal de gerenciamento integrado de resíduos sólidos de Guaratinguetá</a:t>
            </a:r>
            <a:r>
              <a:rPr lang="pt-BR" dirty="0">
                <a:solidFill>
                  <a:schemeClr val="tx1"/>
                </a:solidFill>
              </a:rPr>
              <a:t>. Disponível em: &lt; https://guaratinguetapmgir.wixsite.com/pmgirs/relatorios-finais &gt; Acesso em: 21. Jan. 2022 </a:t>
            </a:r>
          </a:p>
          <a:p>
            <a:r>
              <a:rPr lang="pt-BR" dirty="0">
                <a:solidFill>
                  <a:schemeClr val="tx1"/>
                </a:solidFill>
              </a:rPr>
              <a:t>Penna, L. F. R.; Fialho, K. C. O.; Almeida, J.B.; </a:t>
            </a:r>
            <a:r>
              <a:rPr lang="pt-BR" dirty="0" err="1">
                <a:solidFill>
                  <a:schemeClr val="tx1"/>
                </a:solidFill>
              </a:rPr>
              <a:t>Barony</a:t>
            </a:r>
            <a:r>
              <a:rPr lang="pt-BR" dirty="0">
                <a:solidFill>
                  <a:schemeClr val="tx1"/>
                </a:solidFill>
              </a:rPr>
              <a:t>, F. J. A. </a:t>
            </a:r>
            <a:r>
              <a:rPr lang="pt-BR" b="1" dirty="0">
                <a:solidFill>
                  <a:schemeClr val="tx1"/>
                </a:solidFill>
              </a:rPr>
              <a:t>Gerenciamento de resíduos sólidos: estudo de caso no município de </a:t>
            </a:r>
            <a:r>
              <a:rPr lang="pt-BR" b="1" dirty="0" err="1">
                <a:solidFill>
                  <a:schemeClr val="tx1"/>
                </a:solidFill>
              </a:rPr>
              <a:t>Itanhomi</a:t>
            </a:r>
            <a:r>
              <a:rPr lang="pt-BR" b="1" dirty="0">
                <a:solidFill>
                  <a:schemeClr val="tx1"/>
                </a:solidFill>
              </a:rPr>
              <a:t>-MG</a:t>
            </a:r>
            <a:r>
              <a:rPr lang="pt-BR" dirty="0">
                <a:solidFill>
                  <a:schemeClr val="tx1"/>
                </a:solidFill>
              </a:rPr>
              <a:t>. In: VIII Congresso Brasileiro de Gestão Ambiental, Campo Grande. 2017. Disponível em: &lt; https://www.ibeas.org.br/congresso/Trabalhos2017/III-024.pdf &gt; Acesso em 23. Jan. 22</a:t>
            </a:r>
          </a:p>
          <a:p>
            <a:r>
              <a:rPr lang="pt-BR" b="1" i="0" dirty="0">
                <a:solidFill>
                  <a:srgbClr val="000000"/>
                </a:solidFill>
                <a:effectLst/>
                <a:latin typeface="+mn-lt"/>
              </a:rPr>
              <a:t>Plano do governo federal prevê fim dos lixões em 2 anos e reaproveitar 48% dos resíduos. </a:t>
            </a:r>
            <a:r>
              <a:rPr lang="pt-BR" dirty="0">
                <a:solidFill>
                  <a:schemeClr val="tx1"/>
                </a:solidFill>
                <a:latin typeface="+mn-lt"/>
              </a:rPr>
              <a:t>Disponível em: &lt; https://saneamentobasico.com.br/residuos-solidos/governo-lixoes-2-anos-residuos/ &gt; Acesso em 4. Mai. 22</a:t>
            </a:r>
          </a:p>
        </p:txBody>
      </p:sp>
    </p:spTree>
    <p:extLst>
      <p:ext uri="{BB962C8B-B14F-4D97-AF65-F5344CB8AC3E}">
        <p14:creationId xmlns:p14="http://schemas.microsoft.com/office/powerpoint/2010/main" val="1076192822"/>
      </p:ext>
    </p:extLst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7963" y="1232242"/>
            <a:ext cx="8381436" cy="670450"/>
          </a:xfrm>
        </p:spPr>
        <p:txBody>
          <a:bodyPr>
            <a:normAutofit/>
          </a:bodyPr>
          <a:lstStyle/>
          <a:p>
            <a:pPr algn="just"/>
            <a:r>
              <a:rPr lang="pt-BR" b="1" dirty="0">
                <a:solidFill>
                  <a:schemeClr val="tx1"/>
                </a:solidFill>
              </a:rPr>
              <a:t>Agradecimentos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272D3A5-B836-4764-8885-6018688F6BA8}"/>
              </a:ext>
            </a:extLst>
          </p:cNvPr>
          <p:cNvSpPr txBox="1"/>
          <p:nvPr/>
        </p:nvSpPr>
        <p:spPr>
          <a:xfrm>
            <a:off x="447963" y="1695073"/>
            <a:ext cx="8514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Agradeço a ASSEMAE pela seleção do trabalho, cuja temática é de elevada importância, e em especial a empresa SAEG (vínculo empregatício) em realizar a inscrição e permitir a participação em evento nacionalmente renomado.</a:t>
            </a:r>
          </a:p>
        </p:txBody>
      </p:sp>
      <p:pic>
        <p:nvPicPr>
          <p:cNvPr id="6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D97980F-B752-46A2-9B6C-0068455D5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6659"/>
          <a:stretch/>
        </p:blipFill>
        <p:spPr bwMode="auto">
          <a:xfrm>
            <a:off x="5398992" y="4069295"/>
            <a:ext cx="2267190" cy="1333778"/>
          </a:xfrm>
          <a:prstGeom prst="rect">
            <a:avLst/>
          </a:prstGeom>
          <a:noFill/>
        </p:spPr>
      </p:pic>
      <p:pic>
        <p:nvPicPr>
          <p:cNvPr id="7" name="Picture 2" descr="50º Congresso Nacional de Saneamento da ASSEMAE (50º CNSA_XXV_EEMS)">
            <a:extLst>
              <a:ext uri="{FF2B5EF4-FFF2-40B4-BE49-F238E27FC236}">
                <a16:creationId xmlns:a16="http://schemas.microsoft.com/office/drawing/2014/main" id="{0DBF0943-45B2-4433-89F2-C6AD84247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37" y="3063417"/>
            <a:ext cx="3463636" cy="229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57BD48D9-5305-4514-6247-634691845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62468"/>
          <a:stretch/>
        </p:blipFill>
        <p:spPr bwMode="auto">
          <a:xfrm>
            <a:off x="5818910" y="3002257"/>
            <a:ext cx="1283855" cy="1333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185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wind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Chocolate Prestígio Nestlé 33g - Drogarias Pacheco">
            <a:extLst>
              <a:ext uri="{FF2B5EF4-FFF2-40B4-BE49-F238E27FC236}">
                <a16:creationId xmlns:a16="http://schemas.microsoft.com/office/drawing/2014/main" id="{B3F2A371-47E8-43E6-87BC-9E5CBEAF2C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57588" y="-44002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6" name="AutoShape 8" descr="Chocolate Prestígio Nestlé 33g - Drogarias Pacheco">
            <a:extLst>
              <a:ext uri="{FF2B5EF4-FFF2-40B4-BE49-F238E27FC236}">
                <a16:creationId xmlns:a16="http://schemas.microsoft.com/office/drawing/2014/main" id="{5D68FF02-DAF2-491F-BFE8-DEDC77B1B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57588" y="-44002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7" name="AutoShape 10" descr="Chocolate Nestlé Prestígio Bombom Recheado com Coco 33g - Mercadoce - A  loja que acolhe a todos">
            <a:extLst>
              <a:ext uri="{FF2B5EF4-FFF2-40B4-BE49-F238E27FC236}">
                <a16:creationId xmlns:a16="http://schemas.microsoft.com/office/drawing/2014/main" id="{57809A53-9DFE-43F7-8574-C9616D590D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257588" y="-44002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D1728D7-8C68-4B29-A956-75E516184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25347"/>
              </p:ext>
            </p:extLst>
          </p:nvPr>
        </p:nvGraphicFramePr>
        <p:xfrm>
          <a:off x="1463537" y="4502588"/>
          <a:ext cx="6054864" cy="2096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54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latin typeface="+mn-lt"/>
                          <a:cs typeface="Arial" panose="020B0604020202020204" pitchFamily="34" charset="0"/>
                        </a:rPr>
                        <a:t>Eng.º Civil Ailton César Teles de Barros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dirty="0">
                          <a:latin typeface="+mn-lt"/>
                        </a:rPr>
                        <a:t>E-mails:</a:t>
                      </a:r>
                      <a:r>
                        <a:rPr lang="pt-BR" sz="1700" dirty="0">
                          <a:latin typeface="+mn-lt"/>
                        </a:rPr>
                        <a:t> ailton@saeg.net.br </a:t>
                      </a:r>
                      <a:r>
                        <a:rPr lang="pt-BR" sz="1700" b="1" dirty="0">
                          <a:latin typeface="+mn-lt"/>
                        </a:rPr>
                        <a:t>/</a:t>
                      </a:r>
                      <a:r>
                        <a:rPr lang="pt-BR" sz="1700" dirty="0">
                          <a:latin typeface="+mn-lt"/>
                        </a:rPr>
                        <a:t> actbarros3@hotmail.com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94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dirty="0">
                          <a:latin typeface="+mn-lt"/>
                        </a:rPr>
                        <a:t>Telefones</a:t>
                      </a:r>
                      <a:r>
                        <a:rPr lang="pt-BR" sz="1700" dirty="0">
                          <a:latin typeface="+mn-lt"/>
                        </a:rPr>
                        <a:t>: (12) 98280-2242</a:t>
                      </a:r>
                      <a:r>
                        <a:rPr lang="pt-BR" sz="1700" baseline="0" dirty="0">
                          <a:latin typeface="+mn-lt"/>
                        </a:rPr>
                        <a:t>       / </a:t>
                      </a:r>
                      <a:r>
                        <a:rPr lang="pt-BR" sz="1700" dirty="0">
                          <a:latin typeface="+mn-lt"/>
                        </a:rPr>
                        <a:t>(12) 99637-1042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aseline="0" dirty="0">
                          <a:latin typeface="+mn-lt"/>
                        </a:rPr>
                        <a:t>      https://</a:t>
                      </a:r>
                      <a:r>
                        <a:rPr lang="pt-BR" sz="1700" dirty="0">
                          <a:latin typeface="+mn-lt"/>
                        </a:rPr>
                        <a:t>www.linkedin.com/in/ailton-césar-barros-69b9711a2/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aseline="0" dirty="0">
                          <a:latin typeface="+mn-lt"/>
                        </a:rPr>
                        <a:t>      https://</a:t>
                      </a:r>
                      <a:r>
                        <a:rPr lang="pt-BR" sz="1700" dirty="0">
                          <a:latin typeface="+mn-lt"/>
                        </a:rPr>
                        <a:t>www.facebook.com/ailtoncesar.barros/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27F57495-4AA9-4C70-98E7-7FF38D249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610" y="5216472"/>
            <a:ext cx="311446" cy="31846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4F5B42-B938-4050-9EBF-D7035687B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88" t="33259" r="43145" b="60546"/>
          <a:stretch/>
        </p:blipFill>
        <p:spPr>
          <a:xfrm>
            <a:off x="1463536" y="5643167"/>
            <a:ext cx="289271" cy="28972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9B975F-3064-4680-8F30-F7E51A53F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" t="9694" r="95506" b="84925"/>
          <a:stretch/>
        </p:blipFill>
        <p:spPr>
          <a:xfrm>
            <a:off x="1463536" y="6096983"/>
            <a:ext cx="277740" cy="27773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74BCA89-FBAF-4D2D-91D1-77C6CF76B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18" r="2804" b="10479"/>
          <a:stretch/>
        </p:blipFill>
        <p:spPr>
          <a:xfrm>
            <a:off x="1177209" y="1388692"/>
            <a:ext cx="6409616" cy="2930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291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154545"/>
            <a:ext cx="8541452" cy="480291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Município de realização do trabalho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432C584-8BB6-4E2F-BC0E-6C4ACE5CBE2C}"/>
              </a:ext>
            </a:extLst>
          </p:cNvPr>
          <p:cNvSpPr txBox="1">
            <a:spLocks/>
          </p:cNvSpPr>
          <p:nvPr/>
        </p:nvSpPr>
        <p:spPr>
          <a:xfrm>
            <a:off x="486733" y="6066487"/>
            <a:ext cx="7247567" cy="401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População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estimada </a:t>
            </a:r>
            <a:r>
              <a:rPr lang="pt-BR" sz="2000" dirty="0">
                <a:cs typeface="Arial" panose="020B0604020202020204" pitchFamily="34" charset="0"/>
              </a:rPr>
              <a:t>(IBGE):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123.192 habitantes (ano </a:t>
            </a:r>
            <a:r>
              <a:rPr lang="pt-BR" sz="2000" dirty="0">
                <a:cs typeface="Arial" panose="020B0604020202020204" pitchFamily="34" charset="0"/>
              </a:rPr>
              <a:t>2021)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m 6" descr="Mapa estado SP.jpg">
            <a:extLst>
              <a:ext uri="{FF2B5EF4-FFF2-40B4-BE49-F238E27FC236}">
                <a16:creationId xmlns:a16="http://schemas.microsoft.com/office/drawing/2014/main" id="{4E815296-8184-4BE8-B247-3D5D5E5D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16" y="1633939"/>
            <a:ext cx="6565679" cy="43984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0A87DAD-BA17-4558-8B24-1E749C9A8345}"/>
              </a:ext>
            </a:extLst>
          </p:cNvPr>
          <p:cNvSpPr txBox="1"/>
          <p:nvPr/>
        </p:nvSpPr>
        <p:spPr>
          <a:xfrm>
            <a:off x="5097995" y="5716974"/>
            <a:ext cx="20619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b="1" dirty="0"/>
              <a:t>Fonte</a:t>
            </a:r>
            <a:r>
              <a:rPr lang="pt-BR" sz="1500" dirty="0"/>
              <a:t>: Wikipedia (2022)</a:t>
            </a:r>
          </a:p>
        </p:txBody>
      </p:sp>
      <p:sp>
        <p:nvSpPr>
          <p:cNvPr id="9" name="Forma livre 10">
            <a:extLst>
              <a:ext uri="{FF2B5EF4-FFF2-40B4-BE49-F238E27FC236}">
                <a16:creationId xmlns:a16="http://schemas.microsoft.com/office/drawing/2014/main" id="{E147454B-C1B6-411F-94DA-36F04AA0EA18}"/>
              </a:ext>
            </a:extLst>
          </p:cNvPr>
          <p:cNvSpPr/>
          <p:nvPr/>
        </p:nvSpPr>
        <p:spPr>
          <a:xfrm>
            <a:off x="5897085" y="4443414"/>
            <a:ext cx="404172" cy="535706"/>
          </a:xfrm>
          <a:custGeom>
            <a:avLst/>
            <a:gdLst>
              <a:gd name="connsiteX0" fmla="*/ 101978 w 251545"/>
              <a:gd name="connsiteY0" fmla="*/ 397714 h 397714"/>
              <a:gd name="connsiteX1" fmla="*/ 118974 w 251545"/>
              <a:gd name="connsiteY1" fmla="*/ 316131 h 397714"/>
              <a:gd name="connsiteX2" fmla="*/ 108776 w 251545"/>
              <a:gd name="connsiteY2" fmla="*/ 268542 h 397714"/>
              <a:gd name="connsiteX3" fmla="*/ 98579 w 251545"/>
              <a:gd name="connsiteY3" fmla="*/ 234549 h 397714"/>
              <a:gd name="connsiteX4" fmla="*/ 105377 w 251545"/>
              <a:gd name="connsiteY4" fmla="*/ 214154 h 397714"/>
              <a:gd name="connsiteX5" fmla="*/ 112176 w 251545"/>
              <a:gd name="connsiteY5" fmla="*/ 197157 h 397714"/>
              <a:gd name="connsiteX6" fmla="*/ 122373 w 251545"/>
              <a:gd name="connsiteY6" fmla="*/ 190359 h 397714"/>
              <a:gd name="connsiteX7" fmla="*/ 139370 w 251545"/>
              <a:gd name="connsiteY7" fmla="*/ 173363 h 397714"/>
              <a:gd name="connsiteX8" fmla="*/ 146168 w 251545"/>
              <a:gd name="connsiteY8" fmla="*/ 159766 h 397714"/>
              <a:gd name="connsiteX9" fmla="*/ 197157 w 251545"/>
              <a:gd name="connsiteY9" fmla="*/ 173363 h 397714"/>
              <a:gd name="connsiteX10" fmla="*/ 231150 w 251545"/>
              <a:gd name="connsiteY10" fmla="*/ 152967 h 397714"/>
              <a:gd name="connsiteX11" fmla="*/ 251545 w 251545"/>
              <a:gd name="connsiteY11" fmla="*/ 101978 h 397714"/>
              <a:gd name="connsiteX12" fmla="*/ 248146 w 251545"/>
              <a:gd name="connsiteY12" fmla="*/ 74784 h 397714"/>
              <a:gd name="connsiteX13" fmla="*/ 193758 w 251545"/>
              <a:gd name="connsiteY13" fmla="*/ 67986 h 397714"/>
              <a:gd name="connsiteX14" fmla="*/ 159765 w 251545"/>
              <a:gd name="connsiteY14" fmla="*/ 84982 h 397714"/>
              <a:gd name="connsiteX15" fmla="*/ 142769 w 251545"/>
              <a:gd name="connsiteY15" fmla="*/ 78183 h 397714"/>
              <a:gd name="connsiteX16" fmla="*/ 142769 w 251545"/>
              <a:gd name="connsiteY16" fmla="*/ 40792 h 397714"/>
              <a:gd name="connsiteX17" fmla="*/ 152967 w 251545"/>
              <a:gd name="connsiteY17" fmla="*/ 20396 h 397714"/>
              <a:gd name="connsiteX18" fmla="*/ 149567 w 251545"/>
              <a:gd name="connsiteY18" fmla="*/ 0 h 397714"/>
              <a:gd name="connsiteX19" fmla="*/ 88381 w 251545"/>
              <a:gd name="connsiteY19" fmla="*/ 27195 h 397714"/>
              <a:gd name="connsiteX20" fmla="*/ 74784 w 251545"/>
              <a:gd name="connsiteY20" fmla="*/ 30594 h 397714"/>
              <a:gd name="connsiteX21" fmla="*/ 30593 w 251545"/>
              <a:gd name="connsiteY21" fmla="*/ 27195 h 397714"/>
              <a:gd name="connsiteX22" fmla="*/ 0 w 251545"/>
              <a:gd name="connsiteY22" fmla="*/ 33993 h 397714"/>
              <a:gd name="connsiteX23" fmla="*/ 6799 w 251545"/>
              <a:gd name="connsiteY23" fmla="*/ 71385 h 397714"/>
              <a:gd name="connsiteX24" fmla="*/ 23795 w 251545"/>
              <a:gd name="connsiteY24" fmla="*/ 81583 h 397714"/>
              <a:gd name="connsiteX25" fmla="*/ 33993 w 251545"/>
              <a:gd name="connsiteY25" fmla="*/ 88381 h 397714"/>
              <a:gd name="connsiteX26" fmla="*/ 37392 w 251545"/>
              <a:gd name="connsiteY26" fmla="*/ 112176 h 397714"/>
              <a:gd name="connsiteX27" fmla="*/ 23795 w 251545"/>
              <a:gd name="connsiteY27" fmla="*/ 139370 h 397714"/>
              <a:gd name="connsiteX28" fmla="*/ 10198 w 251545"/>
              <a:gd name="connsiteY28" fmla="*/ 173363 h 397714"/>
              <a:gd name="connsiteX29" fmla="*/ 6799 w 251545"/>
              <a:gd name="connsiteY29" fmla="*/ 200557 h 397714"/>
              <a:gd name="connsiteX30" fmla="*/ 23795 w 251545"/>
              <a:gd name="connsiteY30" fmla="*/ 241348 h 397714"/>
              <a:gd name="connsiteX31" fmla="*/ 20396 w 251545"/>
              <a:gd name="connsiteY31" fmla="*/ 254945 h 397714"/>
              <a:gd name="connsiteX32" fmla="*/ 20396 w 251545"/>
              <a:gd name="connsiteY32" fmla="*/ 268542 h 397714"/>
              <a:gd name="connsiteX33" fmla="*/ 20396 w 251545"/>
              <a:gd name="connsiteY33" fmla="*/ 288937 h 397714"/>
              <a:gd name="connsiteX34" fmla="*/ 13597 w 251545"/>
              <a:gd name="connsiteY34" fmla="*/ 322930 h 397714"/>
              <a:gd name="connsiteX35" fmla="*/ 6799 w 251545"/>
              <a:gd name="connsiteY35" fmla="*/ 346725 h 397714"/>
              <a:gd name="connsiteX36" fmla="*/ 44190 w 251545"/>
              <a:gd name="connsiteY36" fmla="*/ 390915 h 397714"/>
              <a:gd name="connsiteX37" fmla="*/ 44190 w 251545"/>
              <a:gd name="connsiteY37" fmla="*/ 390915 h 397714"/>
              <a:gd name="connsiteX38" fmla="*/ 101978 w 251545"/>
              <a:gd name="connsiteY38" fmla="*/ 397714 h 3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1545" h="397714">
                <a:moveTo>
                  <a:pt x="101978" y="397714"/>
                </a:moveTo>
                <a:cubicBezTo>
                  <a:pt x="122778" y="317980"/>
                  <a:pt x="141415" y="338578"/>
                  <a:pt x="118974" y="316131"/>
                </a:cubicBezTo>
                <a:lnTo>
                  <a:pt x="108776" y="268542"/>
                </a:lnTo>
                <a:lnTo>
                  <a:pt x="98579" y="234549"/>
                </a:lnTo>
                <a:lnTo>
                  <a:pt x="105377" y="214154"/>
                </a:lnTo>
                <a:lnTo>
                  <a:pt x="112176" y="197157"/>
                </a:lnTo>
                <a:lnTo>
                  <a:pt x="122373" y="190359"/>
                </a:lnTo>
                <a:lnTo>
                  <a:pt x="139370" y="173363"/>
                </a:lnTo>
                <a:lnTo>
                  <a:pt x="146168" y="159766"/>
                </a:lnTo>
                <a:lnTo>
                  <a:pt x="197157" y="173363"/>
                </a:lnTo>
                <a:lnTo>
                  <a:pt x="231150" y="152967"/>
                </a:lnTo>
                <a:lnTo>
                  <a:pt x="251545" y="101978"/>
                </a:lnTo>
                <a:lnTo>
                  <a:pt x="248146" y="74784"/>
                </a:lnTo>
                <a:lnTo>
                  <a:pt x="193758" y="67986"/>
                </a:lnTo>
                <a:cubicBezTo>
                  <a:pt x="150564" y="82384"/>
                  <a:pt x="140148" y="75173"/>
                  <a:pt x="159765" y="84982"/>
                </a:cubicBezTo>
                <a:lnTo>
                  <a:pt x="142769" y="78183"/>
                </a:lnTo>
                <a:lnTo>
                  <a:pt x="142769" y="40792"/>
                </a:lnTo>
                <a:lnTo>
                  <a:pt x="152967" y="20396"/>
                </a:lnTo>
                <a:lnTo>
                  <a:pt x="149567" y="0"/>
                </a:lnTo>
                <a:lnTo>
                  <a:pt x="88381" y="27195"/>
                </a:lnTo>
                <a:lnTo>
                  <a:pt x="74784" y="30594"/>
                </a:lnTo>
                <a:lnTo>
                  <a:pt x="30593" y="27195"/>
                </a:lnTo>
                <a:lnTo>
                  <a:pt x="0" y="33993"/>
                </a:lnTo>
                <a:lnTo>
                  <a:pt x="6799" y="71385"/>
                </a:lnTo>
                <a:lnTo>
                  <a:pt x="23795" y="81583"/>
                </a:lnTo>
                <a:lnTo>
                  <a:pt x="33993" y="88381"/>
                </a:lnTo>
                <a:lnTo>
                  <a:pt x="37392" y="112176"/>
                </a:lnTo>
                <a:lnTo>
                  <a:pt x="23795" y="139370"/>
                </a:lnTo>
                <a:lnTo>
                  <a:pt x="10198" y="173363"/>
                </a:lnTo>
                <a:cubicBezTo>
                  <a:pt x="6639" y="198279"/>
                  <a:pt x="6799" y="189145"/>
                  <a:pt x="6799" y="200557"/>
                </a:cubicBezTo>
                <a:lnTo>
                  <a:pt x="23795" y="241348"/>
                </a:lnTo>
                <a:lnTo>
                  <a:pt x="20396" y="254945"/>
                </a:lnTo>
                <a:lnTo>
                  <a:pt x="20396" y="268542"/>
                </a:lnTo>
                <a:lnTo>
                  <a:pt x="20396" y="288937"/>
                </a:lnTo>
                <a:lnTo>
                  <a:pt x="13597" y="322930"/>
                </a:lnTo>
                <a:lnTo>
                  <a:pt x="6799" y="346725"/>
                </a:lnTo>
                <a:lnTo>
                  <a:pt x="44190" y="390915"/>
                </a:lnTo>
                <a:lnTo>
                  <a:pt x="44190" y="390915"/>
                </a:lnTo>
                <a:lnTo>
                  <a:pt x="101978" y="397714"/>
                </a:lnTo>
                <a:close/>
              </a:path>
            </a:pathLst>
          </a:custGeom>
          <a:solidFill>
            <a:srgbClr val="00B05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E120EB6B-E18A-441D-9ECA-9020CBDC6928}"/>
              </a:ext>
            </a:extLst>
          </p:cNvPr>
          <p:cNvCxnSpPr>
            <a:cxnSpLocks/>
          </p:cNvCxnSpPr>
          <p:nvPr/>
        </p:nvCxnSpPr>
        <p:spPr>
          <a:xfrm flipV="1">
            <a:off x="6035978" y="4052888"/>
            <a:ext cx="1046043" cy="587502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64D9066-BE8F-4A23-8272-BE45254D46DC}"/>
              </a:ext>
            </a:extLst>
          </p:cNvPr>
          <p:cNvSpPr txBox="1"/>
          <p:nvPr/>
        </p:nvSpPr>
        <p:spPr>
          <a:xfrm rot="19791061">
            <a:off x="6245074" y="4274531"/>
            <a:ext cx="9025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00" b="1" dirty="0"/>
              <a:t>175 Km</a:t>
            </a:r>
          </a:p>
        </p:txBody>
      </p:sp>
      <p:sp>
        <p:nvSpPr>
          <p:cNvPr id="12" name="Forma livre 4">
            <a:extLst>
              <a:ext uri="{FF2B5EF4-FFF2-40B4-BE49-F238E27FC236}">
                <a16:creationId xmlns:a16="http://schemas.microsoft.com/office/drawing/2014/main" id="{C273A905-3FAE-4B47-B60A-4ED9CBC38C36}"/>
              </a:ext>
            </a:extLst>
          </p:cNvPr>
          <p:cNvSpPr/>
          <p:nvPr/>
        </p:nvSpPr>
        <p:spPr>
          <a:xfrm>
            <a:off x="6336674" y="3709137"/>
            <a:ext cx="1475510" cy="1240557"/>
          </a:xfrm>
          <a:custGeom>
            <a:avLst/>
            <a:gdLst>
              <a:gd name="connsiteX0" fmla="*/ 1223158 w 1680358"/>
              <a:gd name="connsiteY0" fmla="*/ 825335 h 1341911"/>
              <a:gd name="connsiteX1" fmla="*/ 1187532 w 1680358"/>
              <a:gd name="connsiteY1" fmla="*/ 765958 h 1341911"/>
              <a:gd name="connsiteX2" fmla="*/ 1145968 w 1680358"/>
              <a:gd name="connsiteY2" fmla="*/ 742208 h 1341911"/>
              <a:gd name="connsiteX3" fmla="*/ 1116280 w 1680358"/>
              <a:gd name="connsiteY3" fmla="*/ 688769 h 1341911"/>
              <a:gd name="connsiteX4" fmla="*/ 1175657 w 1680358"/>
              <a:gd name="connsiteY4" fmla="*/ 617517 h 1341911"/>
              <a:gd name="connsiteX5" fmla="*/ 1181594 w 1680358"/>
              <a:gd name="connsiteY5" fmla="*/ 540327 h 1341911"/>
              <a:gd name="connsiteX6" fmla="*/ 1217220 w 1680358"/>
              <a:gd name="connsiteY6" fmla="*/ 486888 h 1341911"/>
              <a:gd name="connsiteX7" fmla="*/ 1264722 w 1680358"/>
              <a:gd name="connsiteY7" fmla="*/ 469075 h 1341911"/>
              <a:gd name="connsiteX8" fmla="*/ 1335974 w 1680358"/>
              <a:gd name="connsiteY8" fmla="*/ 433449 h 1341911"/>
              <a:gd name="connsiteX9" fmla="*/ 1413163 w 1680358"/>
              <a:gd name="connsiteY9" fmla="*/ 397823 h 1341911"/>
              <a:gd name="connsiteX10" fmla="*/ 1413163 w 1680358"/>
              <a:gd name="connsiteY10" fmla="*/ 397823 h 1341911"/>
              <a:gd name="connsiteX11" fmla="*/ 1502228 w 1680358"/>
              <a:gd name="connsiteY11" fmla="*/ 391885 h 1341911"/>
              <a:gd name="connsiteX12" fmla="*/ 1585355 w 1680358"/>
              <a:gd name="connsiteY12" fmla="*/ 385948 h 1341911"/>
              <a:gd name="connsiteX13" fmla="*/ 1638794 w 1680358"/>
              <a:gd name="connsiteY13" fmla="*/ 332509 h 1341911"/>
              <a:gd name="connsiteX14" fmla="*/ 1626919 w 1680358"/>
              <a:gd name="connsiteY14" fmla="*/ 314696 h 1341911"/>
              <a:gd name="connsiteX15" fmla="*/ 1656607 w 1680358"/>
              <a:gd name="connsiteY15" fmla="*/ 273132 h 1341911"/>
              <a:gd name="connsiteX16" fmla="*/ 1680358 w 1680358"/>
              <a:gd name="connsiteY16" fmla="*/ 243444 h 1341911"/>
              <a:gd name="connsiteX17" fmla="*/ 1656607 w 1680358"/>
              <a:gd name="connsiteY17" fmla="*/ 172192 h 1341911"/>
              <a:gd name="connsiteX18" fmla="*/ 1609106 w 1680358"/>
              <a:gd name="connsiteY18" fmla="*/ 166254 h 1341911"/>
              <a:gd name="connsiteX19" fmla="*/ 1537854 w 1680358"/>
              <a:gd name="connsiteY19" fmla="*/ 148441 h 1341911"/>
              <a:gd name="connsiteX20" fmla="*/ 1502228 w 1680358"/>
              <a:gd name="connsiteY20" fmla="*/ 136566 h 1341911"/>
              <a:gd name="connsiteX21" fmla="*/ 1478477 w 1680358"/>
              <a:gd name="connsiteY21" fmla="*/ 154379 h 1341911"/>
              <a:gd name="connsiteX22" fmla="*/ 1419101 w 1680358"/>
              <a:gd name="connsiteY22" fmla="*/ 166254 h 1341911"/>
              <a:gd name="connsiteX23" fmla="*/ 1395350 w 1680358"/>
              <a:gd name="connsiteY23" fmla="*/ 166254 h 1341911"/>
              <a:gd name="connsiteX24" fmla="*/ 1324098 w 1680358"/>
              <a:gd name="connsiteY24" fmla="*/ 166254 h 1341911"/>
              <a:gd name="connsiteX25" fmla="*/ 1324098 w 1680358"/>
              <a:gd name="connsiteY25" fmla="*/ 166254 h 1341911"/>
              <a:gd name="connsiteX26" fmla="*/ 1288472 w 1680358"/>
              <a:gd name="connsiteY26" fmla="*/ 106878 h 1341911"/>
              <a:gd name="connsiteX27" fmla="*/ 1258784 w 1680358"/>
              <a:gd name="connsiteY27" fmla="*/ 89065 h 1341911"/>
              <a:gd name="connsiteX28" fmla="*/ 1229096 w 1680358"/>
              <a:gd name="connsiteY28" fmla="*/ 47501 h 1341911"/>
              <a:gd name="connsiteX29" fmla="*/ 1229096 w 1680358"/>
              <a:gd name="connsiteY29" fmla="*/ 5937 h 1341911"/>
              <a:gd name="connsiteX30" fmla="*/ 1181594 w 1680358"/>
              <a:gd name="connsiteY30" fmla="*/ 0 h 1341911"/>
              <a:gd name="connsiteX31" fmla="*/ 1181594 w 1680358"/>
              <a:gd name="connsiteY31" fmla="*/ 0 h 1341911"/>
              <a:gd name="connsiteX32" fmla="*/ 1080654 w 1680358"/>
              <a:gd name="connsiteY32" fmla="*/ 11875 h 1341911"/>
              <a:gd name="connsiteX33" fmla="*/ 1033153 w 1680358"/>
              <a:gd name="connsiteY33" fmla="*/ 35626 h 1341911"/>
              <a:gd name="connsiteX34" fmla="*/ 979714 w 1680358"/>
              <a:gd name="connsiteY34" fmla="*/ 35626 h 1341911"/>
              <a:gd name="connsiteX35" fmla="*/ 914400 w 1680358"/>
              <a:gd name="connsiteY35" fmla="*/ 71252 h 1341911"/>
              <a:gd name="connsiteX36" fmla="*/ 855023 w 1680358"/>
              <a:gd name="connsiteY36" fmla="*/ 106878 h 1341911"/>
              <a:gd name="connsiteX37" fmla="*/ 831272 w 1680358"/>
              <a:gd name="connsiteY37" fmla="*/ 130628 h 1341911"/>
              <a:gd name="connsiteX38" fmla="*/ 795646 w 1680358"/>
              <a:gd name="connsiteY38" fmla="*/ 148441 h 1341911"/>
              <a:gd name="connsiteX39" fmla="*/ 795646 w 1680358"/>
              <a:gd name="connsiteY39" fmla="*/ 160317 h 1341911"/>
              <a:gd name="connsiteX40" fmla="*/ 748145 w 1680358"/>
              <a:gd name="connsiteY40" fmla="*/ 166254 h 1341911"/>
              <a:gd name="connsiteX41" fmla="*/ 700644 w 1680358"/>
              <a:gd name="connsiteY41" fmla="*/ 184067 h 1341911"/>
              <a:gd name="connsiteX42" fmla="*/ 647205 w 1680358"/>
              <a:gd name="connsiteY42" fmla="*/ 178130 h 1341911"/>
              <a:gd name="connsiteX43" fmla="*/ 635329 w 1680358"/>
              <a:gd name="connsiteY43" fmla="*/ 166254 h 1341911"/>
              <a:gd name="connsiteX44" fmla="*/ 611579 w 1680358"/>
              <a:gd name="connsiteY44" fmla="*/ 172192 h 1341911"/>
              <a:gd name="connsiteX45" fmla="*/ 564077 w 1680358"/>
              <a:gd name="connsiteY45" fmla="*/ 195943 h 1341911"/>
              <a:gd name="connsiteX46" fmla="*/ 564077 w 1680358"/>
              <a:gd name="connsiteY46" fmla="*/ 195943 h 1341911"/>
              <a:gd name="connsiteX47" fmla="*/ 552202 w 1680358"/>
              <a:gd name="connsiteY47" fmla="*/ 178130 h 1341911"/>
              <a:gd name="connsiteX48" fmla="*/ 546264 w 1680358"/>
              <a:gd name="connsiteY48" fmla="*/ 172192 h 1341911"/>
              <a:gd name="connsiteX49" fmla="*/ 504701 w 1680358"/>
              <a:gd name="connsiteY49" fmla="*/ 178130 h 1341911"/>
              <a:gd name="connsiteX50" fmla="*/ 469075 w 1680358"/>
              <a:gd name="connsiteY50" fmla="*/ 178130 h 1341911"/>
              <a:gd name="connsiteX51" fmla="*/ 469075 w 1680358"/>
              <a:gd name="connsiteY51" fmla="*/ 178130 h 1341911"/>
              <a:gd name="connsiteX52" fmla="*/ 469075 w 1680358"/>
              <a:gd name="connsiteY52" fmla="*/ 142504 h 1341911"/>
              <a:gd name="connsiteX53" fmla="*/ 451262 w 1680358"/>
              <a:gd name="connsiteY53" fmla="*/ 148441 h 1341911"/>
              <a:gd name="connsiteX54" fmla="*/ 403761 w 1680358"/>
              <a:gd name="connsiteY54" fmla="*/ 160317 h 1341911"/>
              <a:gd name="connsiteX55" fmla="*/ 421574 w 1680358"/>
              <a:gd name="connsiteY55" fmla="*/ 172192 h 1341911"/>
              <a:gd name="connsiteX56" fmla="*/ 427511 w 1680358"/>
              <a:gd name="connsiteY56" fmla="*/ 190005 h 1341911"/>
              <a:gd name="connsiteX57" fmla="*/ 427511 w 1680358"/>
              <a:gd name="connsiteY57" fmla="*/ 190005 h 1341911"/>
              <a:gd name="connsiteX58" fmla="*/ 368135 w 1680358"/>
              <a:gd name="connsiteY58" fmla="*/ 237506 h 1341911"/>
              <a:gd name="connsiteX59" fmla="*/ 362197 w 1680358"/>
              <a:gd name="connsiteY59" fmla="*/ 243444 h 1341911"/>
              <a:gd name="connsiteX60" fmla="*/ 344384 w 1680358"/>
              <a:gd name="connsiteY60" fmla="*/ 285008 h 1341911"/>
              <a:gd name="connsiteX61" fmla="*/ 344384 w 1680358"/>
              <a:gd name="connsiteY61" fmla="*/ 285008 h 1341911"/>
              <a:gd name="connsiteX62" fmla="*/ 397823 w 1680358"/>
              <a:gd name="connsiteY62" fmla="*/ 285008 h 1341911"/>
              <a:gd name="connsiteX63" fmla="*/ 397823 w 1680358"/>
              <a:gd name="connsiteY63" fmla="*/ 285008 h 1341911"/>
              <a:gd name="connsiteX64" fmla="*/ 427511 w 1680358"/>
              <a:gd name="connsiteY64" fmla="*/ 326571 h 1341911"/>
              <a:gd name="connsiteX65" fmla="*/ 391885 w 1680358"/>
              <a:gd name="connsiteY65" fmla="*/ 326571 h 1341911"/>
              <a:gd name="connsiteX66" fmla="*/ 362197 w 1680358"/>
              <a:gd name="connsiteY66" fmla="*/ 356259 h 1341911"/>
              <a:gd name="connsiteX67" fmla="*/ 338446 w 1680358"/>
              <a:gd name="connsiteY67" fmla="*/ 362197 h 1341911"/>
              <a:gd name="connsiteX68" fmla="*/ 290945 w 1680358"/>
              <a:gd name="connsiteY68" fmla="*/ 374072 h 1341911"/>
              <a:gd name="connsiteX69" fmla="*/ 249381 w 1680358"/>
              <a:gd name="connsiteY69" fmla="*/ 356259 h 1341911"/>
              <a:gd name="connsiteX70" fmla="*/ 225631 w 1680358"/>
              <a:gd name="connsiteY70" fmla="*/ 391885 h 1341911"/>
              <a:gd name="connsiteX71" fmla="*/ 166254 w 1680358"/>
              <a:gd name="connsiteY71" fmla="*/ 403761 h 1341911"/>
              <a:gd name="connsiteX72" fmla="*/ 142503 w 1680358"/>
              <a:gd name="connsiteY72" fmla="*/ 433449 h 1341911"/>
              <a:gd name="connsiteX73" fmla="*/ 166254 w 1680358"/>
              <a:gd name="connsiteY73" fmla="*/ 445324 h 1341911"/>
              <a:gd name="connsiteX74" fmla="*/ 148441 w 1680358"/>
              <a:gd name="connsiteY74" fmla="*/ 480950 h 1341911"/>
              <a:gd name="connsiteX75" fmla="*/ 124690 w 1680358"/>
              <a:gd name="connsiteY75" fmla="*/ 504701 h 1341911"/>
              <a:gd name="connsiteX76" fmla="*/ 89064 w 1680358"/>
              <a:gd name="connsiteY76" fmla="*/ 540327 h 1341911"/>
              <a:gd name="connsiteX77" fmla="*/ 65314 w 1680358"/>
              <a:gd name="connsiteY77" fmla="*/ 570015 h 1341911"/>
              <a:gd name="connsiteX78" fmla="*/ 11875 w 1680358"/>
              <a:gd name="connsiteY78" fmla="*/ 617517 h 1341911"/>
              <a:gd name="connsiteX79" fmla="*/ 0 w 1680358"/>
              <a:gd name="connsiteY79" fmla="*/ 647205 h 1341911"/>
              <a:gd name="connsiteX80" fmla="*/ 0 w 1680358"/>
              <a:gd name="connsiteY80" fmla="*/ 647205 h 1341911"/>
              <a:gd name="connsiteX81" fmla="*/ 29688 w 1680358"/>
              <a:gd name="connsiteY81" fmla="*/ 688769 h 1341911"/>
              <a:gd name="connsiteX82" fmla="*/ 29688 w 1680358"/>
              <a:gd name="connsiteY82" fmla="*/ 688769 h 1341911"/>
              <a:gd name="connsiteX83" fmla="*/ 100940 w 1680358"/>
              <a:gd name="connsiteY83" fmla="*/ 754083 h 1341911"/>
              <a:gd name="connsiteX84" fmla="*/ 136566 w 1680358"/>
              <a:gd name="connsiteY84" fmla="*/ 795646 h 1341911"/>
              <a:gd name="connsiteX85" fmla="*/ 160316 w 1680358"/>
              <a:gd name="connsiteY85" fmla="*/ 837210 h 1341911"/>
              <a:gd name="connsiteX86" fmla="*/ 184067 w 1680358"/>
              <a:gd name="connsiteY86" fmla="*/ 849085 h 1341911"/>
              <a:gd name="connsiteX87" fmla="*/ 190005 w 1680358"/>
              <a:gd name="connsiteY87" fmla="*/ 849085 h 1341911"/>
              <a:gd name="connsiteX88" fmla="*/ 225631 w 1680358"/>
              <a:gd name="connsiteY88" fmla="*/ 890649 h 1341911"/>
              <a:gd name="connsiteX89" fmla="*/ 231568 w 1680358"/>
              <a:gd name="connsiteY89" fmla="*/ 896587 h 1341911"/>
              <a:gd name="connsiteX90" fmla="*/ 225631 w 1680358"/>
              <a:gd name="connsiteY90" fmla="*/ 914400 h 1341911"/>
              <a:gd name="connsiteX91" fmla="*/ 225631 w 1680358"/>
              <a:gd name="connsiteY91" fmla="*/ 914400 h 1341911"/>
              <a:gd name="connsiteX92" fmla="*/ 255319 w 1680358"/>
              <a:gd name="connsiteY92" fmla="*/ 955963 h 1341911"/>
              <a:gd name="connsiteX93" fmla="*/ 285007 w 1680358"/>
              <a:gd name="connsiteY93" fmla="*/ 950026 h 1341911"/>
              <a:gd name="connsiteX94" fmla="*/ 320633 w 1680358"/>
              <a:gd name="connsiteY94" fmla="*/ 926275 h 1341911"/>
              <a:gd name="connsiteX95" fmla="*/ 338446 w 1680358"/>
              <a:gd name="connsiteY95" fmla="*/ 938150 h 1341911"/>
              <a:gd name="connsiteX96" fmla="*/ 338446 w 1680358"/>
              <a:gd name="connsiteY96" fmla="*/ 938150 h 1341911"/>
              <a:gd name="connsiteX97" fmla="*/ 380010 w 1680358"/>
              <a:gd name="connsiteY97" fmla="*/ 961901 h 1341911"/>
              <a:gd name="connsiteX98" fmla="*/ 397823 w 1680358"/>
              <a:gd name="connsiteY98" fmla="*/ 991589 h 1341911"/>
              <a:gd name="connsiteX99" fmla="*/ 427511 w 1680358"/>
              <a:gd name="connsiteY99" fmla="*/ 1027215 h 1341911"/>
              <a:gd name="connsiteX100" fmla="*/ 427511 w 1680358"/>
              <a:gd name="connsiteY100" fmla="*/ 1056904 h 1341911"/>
              <a:gd name="connsiteX101" fmla="*/ 403761 w 1680358"/>
              <a:gd name="connsiteY101" fmla="*/ 1068779 h 1341911"/>
              <a:gd name="connsiteX102" fmla="*/ 374072 w 1680358"/>
              <a:gd name="connsiteY102" fmla="*/ 1092530 h 1341911"/>
              <a:gd name="connsiteX103" fmla="*/ 356259 w 1680358"/>
              <a:gd name="connsiteY103" fmla="*/ 1110343 h 1341911"/>
              <a:gd name="connsiteX104" fmla="*/ 344384 w 1680358"/>
              <a:gd name="connsiteY104" fmla="*/ 1145969 h 1341911"/>
              <a:gd name="connsiteX105" fmla="*/ 338446 w 1680358"/>
              <a:gd name="connsiteY105" fmla="*/ 1163782 h 1341911"/>
              <a:gd name="connsiteX106" fmla="*/ 374072 w 1680358"/>
              <a:gd name="connsiteY106" fmla="*/ 1193470 h 1341911"/>
              <a:gd name="connsiteX107" fmla="*/ 445324 w 1680358"/>
              <a:gd name="connsiteY107" fmla="*/ 1193470 h 1341911"/>
              <a:gd name="connsiteX108" fmla="*/ 546264 w 1680358"/>
              <a:gd name="connsiteY108" fmla="*/ 1205345 h 1341911"/>
              <a:gd name="connsiteX109" fmla="*/ 581890 w 1680358"/>
              <a:gd name="connsiteY109" fmla="*/ 1211283 h 1341911"/>
              <a:gd name="connsiteX110" fmla="*/ 581890 w 1680358"/>
              <a:gd name="connsiteY110" fmla="*/ 1211283 h 1341911"/>
              <a:gd name="connsiteX111" fmla="*/ 599703 w 1680358"/>
              <a:gd name="connsiteY111" fmla="*/ 1252846 h 1341911"/>
              <a:gd name="connsiteX112" fmla="*/ 629392 w 1680358"/>
              <a:gd name="connsiteY112" fmla="*/ 1240971 h 1341911"/>
              <a:gd name="connsiteX113" fmla="*/ 629392 w 1680358"/>
              <a:gd name="connsiteY113" fmla="*/ 1240971 h 1341911"/>
              <a:gd name="connsiteX114" fmla="*/ 629392 w 1680358"/>
              <a:gd name="connsiteY114" fmla="*/ 1240971 h 1341911"/>
              <a:gd name="connsiteX115" fmla="*/ 605641 w 1680358"/>
              <a:gd name="connsiteY115" fmla="*/ 1288472 h 1341911"/>
              <a:gd name="connsiteX116" fmla="*/ 605641 w 1680358"/>
              <a:gd name="connsiteY116" fmla="*/ 1288472 h 1341911"/>
              <a:gd name="connsiteX117" fmla="*/ 665018 w 1680358"/>
              <a:gd name="connsiteY117" fmla="*/ 1330036 h 1341911"/>
              <a:gd name="connsiteX118" fmla="*/ 748145 w 1680358"/>
              <a:gd name="connsiteY118" fmla="*/ 1324098 h 1341911"/>
              <a:gd name="connsiteX119" fmla="*/ 748145 w 1680358"/>
              <a:gd name="connsiteY119" fmla="*/ 1324098 h 1341911"/>
              <a:gd name="connsiteX120" fmla="*/ 748145 w 1680358"/>
              <a:gd name="connsiteY120" fmla="*/ 1324098 h 1341911"/>
              <a:gd name="connsiteX121" fmla="*/ 813459 w 1680358"/>
              <a:gd name="connsiteY121" fmla="*/ 1341911 h 1341911"/>
              <a:gd name="connsiteX122" fmla="*/ 813459 w 1680358"/>
              <a:gd name="connsiteY122" fmla="*/ 1341911 h 1341911"/>
              <a:gd name="connsiteX123" fmla="*/ 807522 w 1680358"/>
              <a:gd name="connsiteY123" fmla="*/ 1282535 h 1341911"/>
              <a:gd name="connsiteX124" fmla="*/ 807522 w 1680358"/>
              <a:gd name="connsiteY124" fmla="*/ 1282535 h 1341911"/>
              <a:gd name="connsiteX125" fmla="*/ 807522 w 1680358"/>
              <a:gd name="connsiteY125" fmla="*/ 1282535 h 1341911"/>
              <a:gd name="connsiteX126" fmla="*/ 819397 w 1680358"/>
              <a:gd name="connsiteY126" fmla="*/ 1199408 h 1341911"/>
              <a:gd name="connsiteX127" fmla="*/ 777833 w 1680358"/>
              <a:gd name="connsiteY127" fmla="*/ 1145969 h 1341911"/>
              <a:gd name="connsiteX128" fmla="*/ 748145 w 1680358"/>
              <a:gd name="connsiteY128" fmla="*/ 1145969 h 1341911"/>
              <a:gd name="connsiteX129" fmla="*/ 730332 w 1680358"/>
              <a:gd name="connsiteY129" fmla="*/ 1163782 h 1341911"/>
              <a:gd name="connsiteX130" fmla="*/ 694706 w 1680358"/>
              <a:gd name="connsiteY130" fmla="*/ 1187532 h 1341911"/>
              <a:gd name="connsiteX131" fmla="*/ 694706 w 1680358"/>
              <a:gd name="connsiteY131" fmla="*/ 1187532 h 1341911"/>
              <a:gd name="connsiteX132" fmla="*/ 665018 w 1680358"/>
              <a:gd name="connsiteY132" fmla="*/ 1187532 h 1341911"/>
              <a:gd name="connsiteX133" fmla="*/ 665018 w 1680358"/>
              <a:gd name="connsiteY133" fmla="*/ 1151906 h 1341911"/>
              <a:gd name="connsiteX134" fmla="*/ 665018 w 1680358"/>
              <a:gd name="connsiteY134" fmla="*/ 1104405 h 1341911"/>
              <a:gd name="connsiteX135" fmla="*/ 670955 w 1680358"/>
              <a:gd name="connsiteY135" fmla="*/ 1056904 h 1341911"/>
              <a:gd name="connsiteX136" fmla="*/ 736270 w 1680358"/>
              <a:gd name="connsiteY136" fmla="*/ 1033153 h 1341911"/>
              <a:gd name="connsiteX137" fmla="*/ 736270 w 1680358"/>
              <a:gd name="connsiteY137" fmla="*/ 1033153 h 1341911"/>
              <a:gd name="connsiteX138" fmla="*/ 819397 w 1680358"/>
              <a:gd name="connsiteY138" fmla="*/ 1021278 h 1341911"/>
              <a:gd name="connsiteX139" fmla="*/ 843148 w 1680358"/>
              <a:gd name="connsiteY139" fmla="*/ 997527 h 1341911"/>
              <a:gd name="connsiteX140" fmla="*/ 914400 w 1680358"/>
              <a:gd name="connsiteY140" fmla="*/ 985652 h 1341911"/>
              <a:gd name="connsiteX141" fmla="*/ 973776 w 1680358"/>
              <a:gd name="connsiteY141" fmla="*/ 944088 h 1341911"/>
              <a:gd name="connsiteX142" fmla="*/ 955963 w 1680358"/>
              <a:gd name="connsiteY142" fmla="*/ 920337 h 1341911"/>
              <a:gd name="connsiteX143" fmla="*/ 1009402 w 1680358"/>
              <a:gd name="connsiteY143" fmla="*/ 878774 h 1341911"/>
              <a:gd name="connsiteX144" fmla="*/ 1050966 w 1680358"/>
              <a:gd name="connsiteY144" fmla="*/ 855023 h 1341911"/>
              <a:gd name="connsiteX145" fmla="*/ 1068779 w 1680358"/>
              <a:gd name="connsiteY145" fmla="*/ 843148 h 1341911"/>
              <a:gd name="connsiteX146" fmla="*/ 1110342 w 1680358"/>
              <a:gd name="connsiteY146" fmla="*/ 831272 h 1341911"/>
              <a:gd name="connsiteX147" fmla="*/ 1122218 w 1680358"/>
              <a:gd name="connsiteY147" fmla="*/ 843148 h 1341911"/>
              <a:gd name="connsiteX148" fmla="*/ 1157844 w 1680358"/>
              <a:gd name="connsiteY148" fmla="*/ 849085 h 1341911"/>
              <a:gd name="connsiteX149" fmla="*/ 1223158 w 1680358"/>
              <a:gd name="connsiteY149" fmla="*/ 825335 h 134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680358" h="1341911">
                <a:moveTo>
                  <a:pt x="1223158" y="825335"/>
                </a:moveTo>
                <a:lnTo>
                  <a:pt x="1187532" y="765958"/>
                </a:lnTo>
                <a:lnTo>
                  <a:pt x="1145968" y="742208"/>
                </a:lnTo>
                <a:lnTo>
                  <a:pt x="1116280" y="688769"/>
                </a:lnTo>
                <a:lnTo>
                  <a:pt x="1175657" y="617517"/>
                </a:lnTo>
                <a:lnTo>
                  <a:pt x="1181594" y="540327"/>
                </a:lnTo>
                <a:lnTo>
                  <a:pt x="1217220" y="486888"/>
                </a:lnTo>
                <a:lnTo>
                  <a:pt x="1264722" y="469075"/>
                </a:lnTo>
                <a:lnTo>
                  <a:pt x="1335974" y="433449"/>
                </a:lnTo>
                <a:lnTo>
                  <a:pt x="1413163" y="397823"/>
                </a:lnTo>
                <a:lnTo>
                  <a:pt x="1413163" y="397823"/>
                </a:lnTo>
                <a:lnTo>
                  <a:pt x="1502228" y="391885"/>
                </a:lnTo>
                <a:lnTo>
                  <a:pt x="1585355" y="385948"/>
                </a:lnTo>
                <a:lnTo>
                  <a:pt x="1638794" y="332509"/>
                </a:lnTo>
                <a:lnTo>
                  <a:pt x="1626919" y="314696"/>
                </a:lnTo>
                <a:lnTo>
                  <a:pt x="1656607" y="273132"/>
                </a:lnTo>
                <a:lnTo>
                  <a:pt x="1680358" y="243444"/>
                </a:lnTo>
                <a:lnTo>
                  <a:pt x="1656607" y="172192"/>
                </a:lnTo>
                <a:lnTo>
                  <a:pt x="1609106" y="166254"/>
                </a:lnTo>
                <a:lnTo>
                  <a:pt x="1537854" y="148441"/>
                </a:lnTo>
                <a:lnTo>
                  <a:pt x="1502228" y="136566"/>
                </a:lnTo>
                <a:lnTo>
                  <a:pt x="1478477" y="154379"/>
                </a:lnTo>
                <a:lnTo>
                  <a:pt x="1419101" y="166254"/>
                </a:lnTo>
                <a:lnTo>
                  <a:pt x="1395350" y="166254"/>
                </a:lnTo>
                <a:lnTo>
                  <a:pt x="1324098" y="166254"/>
                </a:lnTo>
                <a:lnTo>
                  <a:pt x="1324098" y="166254"/>
                </a:lnTo>
                <a:lnTo>
                  <a:pt x="1288472" y="106878"/>
                </a:lnTo>
                <a:lnTo>
                  <a:pt x="1258784" y="89065"/>
                </a:lnTo>
                <a:lnTo>
                  <a:pt x="1229096" y="47501"/>
                </a:lnTo>
                <a:lnTo>
                  <a:pt x="1229096" y="5937"/>
                </a:lnTo>
                <a:lnTo>
                  <a:pt x="1181594" y="0"/>
                </a:lnTo>
                <a:lnTo>
                  <a:pt x="1181594" y="0"/>
                </a:lnTo>
                <a:lnTo>
                  <a:pt x="1080654" y="11875"/>
                </a:lnTo>
                <a:lnTo>
                  <a:pt x="1033153" y="35626"/>
                </a:lnTo>
                <a:lnTo>
                  <a:pt x="979714" y="35626"/>
                </a:lnTo>
                <a:lnTo>
                  <a:pt x="914400" y="71252"/>
                </a:lnTo>
                <a:lnTo>
                  <a:pt x="855023" y="106878"/>
                </a:lnTo>
                <a:lnTo>
                  <a:pt x="831272" y="130628"/>
                </a:lnTo>
                <a:lnTo>
                  <a:pt x="795646" y="148441"/>
                </a:lnTo>
                <a:lnTo>
                  <a:pt x="795646" y="160317"/>
                </a:lnTo>
                <a:lnTo>
                  <a:pt x="748145" y="166254"/>
                </a:lnTo>
                <a:lnTo>
                  <a:pt x="700644" y="184067"/>
                </a:lnTo>
                <a:lnTo>
                  <a:pt x="647205" y="178130"/>
                </a:lnTo>
                <a:lnTo>
                  <a:pt x="635329" y="166254"/>
                </a:lnTo>
                <a:lnTo>
                  <a:pt x="611579" y="172192"/>
                </a:lnTo>
                <a:lnTo>
                  <a:pt x="564077" y="195943"/>
                </a:lnTo>
                <a:lnTo>
                  <a:pt x="564077" y="195943"/>
                </a:lnTo>
                <a:lnTo>
                  <a:pt x="552202" y="178130"/>
                </a:lnTo>
                <a:lnTo>
                  <a:pt x="546264" y="172192"/>
                </a:lnTo>
                <a:lnTo>
                  <a:pt x="504701" y="178130"/>
                </a:lnTo>
                <a:lnTo>
                  <a:pt x="469075" y="178130"/>
                </a:lnTo>
                <a:lnTo>
                  <a:pt x="469075" y="178130"/>
                </a:lnTo>
                <a:lnTo>
                  <a:pt x="469075" y="142504"/>
                </a:lnTo>
                <a:lnTo>
                  <a:pt x="451262" y="148441"/>
                </a:lnTo>
                <a:lnTo>
                  <a:pt x="403761" y="160317"/>
                </a:lnTo>
                <a:lnTo>
                  <a:pt x="421574" y="172192"/>
                </a:lnTo>
                <a:lnTo>
                  <a:pt x="427511" y="190005"/>
                </a:lnTo>
                <a:lnTo>
                  <a:pt x="427511" y="190005"/>
                </a:lnTo>
                <a:lnTo>
                  <a:pt x="368135" y="237506"/>
                </a:lnTo>
                <a:lnTo>
                  <a:pt x="362197" y="243444"/>
                </a:lnTo>
                <a:lnTo>
                  <a:pt x="344384" y="285008"/>
                </a:lnTo>
                <a:lnTo>
                  <a:pt x="344384" y="285008"/>
                </a:lnTo>
                <a:lnTo>
                  <a:pt x="397823" y="285008"/>
                </a:lnTo>
                <a:lnTo>
                  <a:pt x="397823" y="285008"/>
                </a:lnTo>
                <a:lnTo>
                  <a:pt x="427511" y="326571"/>
                </a:lnTo>
                <a:lnTo>
                  <a:pt x="391885" y="326571"/>
                </a:lnTo>
                <a:lnTo>
                  <a:pt x="362197" y="356259"/>
                </a:lnTo>
                <a:lnTo>
                  <a:pt x="338446" y="362197"/>
                </a:lnTo>
                <a:lnTo>
                  <a:pt x="290945" y="374072"/>
                </a:lnTo>
                <a:lnTo>
                  <a:pt x="249381" y="356259"/>
                </a:lnTo>
                <a:lnTo>
                  <a:pt x="225631" y="391885"/>
                </a:lnTo>
                <a:lnTo>
                  <a:pt x="166254" y="403761"/>
                </a:lnTo>
                <a:lnTo>
                  <a:pt x="142503" y="433449"/>
                </a:lnTo>
                <a:lnTo>
                  <a:pt x="166254" y="445324"/>
                </a:lnTo>
                <a:lnTo>
                  <a:pt x="148441" y="480950"/>
                </a:lnTo>
                <a:lnTo>
                  <a:pt x="124690" y="504701"/>
                </a:lnTo>
                <a:lnTo>
                  <a:pt x="89064" y="540327"/>
                </a:lnTo>
                <a:lnTo>
                  <a:pt x="65314" y="570015"/>
                </a:lnTo>
                <a:lnTo>
                  <a:pt x="11875" y="617517"/>
                </a:lnTo>
                <a:lnTo>
                  <a:pt x="0" y="647205"/>
                </a:lnTo>
                <a:lnTo>
                  <a:pt x="0" y="647205"/>
                </a:lnTo>
                <a:lnTo>
                  <a:pt x="29688" y="688769"/>
                </a:lnTo>
                <a:lnTo>
                  <a:pt x="29688" y="688769"/>
                </a:lnTo>
                <a:lnTo>
                  <a:pt x="100940" y="754083"/>
                </a:lnTo>
                <a:lnTo>
                  <a:pt x="136566" y="795646"/>
                </a:lnTo>
                <a:lnTo>
                  <a:pt x="160316" y="837210"/>
                </a:lnTo>
                <a:lnTo>
                  <a:pt x="184067" y="849085"/>
                </a:lnTo>
                <a:lnTo>
                  <a:pt x="190005" y="849085"/>
                </a:lnTo>
                <a:lnTo>
                  <a:pt x="225631" y="890649"/>
                </a:lnTo>
                <a:lnTo>
                  <a:pt x="231568" y="896587"/>
                </a:lnTo>
                <a:lnTo>
                  <a:pt x="225631" y="914400"/>
                </a:lnTo>
                <a:lnTo>
                  <a:pt x="225631" y="914400"/>
                </a:lnTo>
                <a:lnTo>
                  <a:pt x="255319" y="955963"/>
                </a:lnTo>
                <a:lnTo>
                  <a:pt x="285007" y="950026"/>
                </a:lnTo>
                <a:lnTo>
                  <a:pt x="320633" y="926275"/>
                </a:lnTo>
                <a:lnTo>
                  <a:pt x="338446" y="938150"/>
                </a:lnTo>
                <a:lnTo>
                  <a:pt x="338446" y="938150"/>
                </a:lnTo>
                <a:lnTo>
                  <a:pt x="380010" y="961901"/>
                </a:lnTo>
                <a:lnTo>
                  <a:pt x="397823" y="991589"/>
                </a:lnTo>
                <a:lnTo>
                  <a:pt x="427511" y="1027215"/>
                </a:lnTo>
                <a:lnTo>
                  <a:pt x="427511" y="1056904"/>
                </a:lnTo>
                <a:lnTo>
                  <a:pt x="403761" y="1068779"/>
                </a:lnTo>
                <a:lnTo>
                  <a:pt x="374072" y="1092530"/>
                </a:lnTo>
                <a:lnTo>
                  <a:pt x="356259" y="1110343"/>
                </a:lnTo>
                <a:lnTo>
                  <a:pt x="344384" y="1145969"/>
                </a:lnTo>
                <a:lnTo>
                  <a:pt x="338446" y="1163782"/>
                </a:lnTo>
                <a:lnTo>
                  <a:pt x="374072" y="1193470"/>
                </a:lnTo>
                <a:lnTo>
                  <a:pt x="445324" y="1193470"/>
                </a:lnTo>
                <a:lnTo>
                  <a:pt x="546264" y="1205345"/>
                </a:lnTo>
                <a:lnTo>
                  <a:pt x="581890" y="1211283"/>
                </a:lnTo>
                <a:lnTo>
                  <a:pt x="581890" y="1211283"/>
                </a:lnTo>
                <a:lnTo>
                  <a:pt x="599703" y="1252846"/>
                </a:lnTo>
                <a:lnTo>
                  <a:pt x="629392" y="1240971"/>
                </a:lnTo>
                <a:lnTo>
                  <a:pt x="629392" y="1240971"/>
                </a:lnTo>
                <a:lnTo>
                  <a:pt x="629392" y="1240971"/>
                </a:lnTo>
                <a:lnTo>
                  <a:pt x="605641" y="1288472"/>
                </a:lnTo>
                <a:lnTo>
                  <a:pt x="605641" y="1288472"/>
                </a:lnTo>
                <a:lnTo>
                  <a:pt x="665018" y="1330036"/>
                </a:lnTo>
                <a:lnTo>
                  <a:pt x="748145" y="1324098"/>
                </a:lnTo>
                <a:lnTo>
                  <a:pt x="748145" y="1324098"/>
                </a:lnTo>
                <a:lnTo>
                  <a:pt x="748145" y="1324098"/>
                </a:lnTo>
                <a:lnTo>
                  <a:pt x="813459" y="1341911"/>
                </a:lnTo>
                <a:lnTo>
                  <a:pt x="813459" y="1341911"/>
                </a:lnTo>
                <a:lnTo>
                  <a:pt x="807522" y="1282535"/>
                </a:lnTo>
                <a:lnTo>
                  <a:pt x="807522" y="1282535"/>
                </a:lnTo>
                <a:lnTo>
                  <a:pt x="807522" y="1282535"/>
                </a:lnTo>
                <a:lnTo>
                  <a:pt x="819397" y="1199408"/>
                </a:lnTo>
                <a:lnTo>
                  <a:pt x="777833" y="1145969"/>
                </a:lnTo>
                <a:lnTo>
                  <a:pt x="748145" y="1145969"/>
                </a:lnTo>
                <a:lnTo>
                  <a:pt x="730332" y="1163782"/>
                </a:lnTo>
                <a:lnTo>
                  <a:pt x="694706" y="1187532"/>
                </a:lnTo>
                <a:lnTo>
                  <a:pt x="694706" y="1187532"/>
                </a:lnTo>
                <a:lnTo>
                  <a:pt x="665018" y="1187532"/>
                </a:lnTo>
                <a:lnTo>
                  <a:pt x="665018" y="1151906"/>
                </a:lnTo>
                <a:lnTo>
                  <a:pt x="665018" y="1104405"/>
                </a:lnTo>
                <a:lnTo>
                  <a:pt x="670955" y="1056904"/>
                </a:lnTo>
                <a:lnTo>
                  <a:pt x="736270" y="1033153"/>
                </a:lnTo>
                <a:lnTo>
                  <a:pt x="736270" y="1033153"/>
                </a:lnTo>
                <a:lnTo>
                  <a:pt x="819397" y="1021278"/>
                </a:lnTo>
                <a:lnTo>
                  <a:pt x="843148" y="997527"/>
                </a:lnTo>
                <a:lnTo>
                  <a:pt x="914400" y="985652"/>
                </a:lnTo>
                <a:lnTo>
                  <a:pt x="973776" y="944088"/>
                </a:lnTo>
                <a:lnTo>
                  <a:pt x="955963" y="920337"/>
                </a:lnTo>
                <a:lnTo>
                  <a:pt x="1009402" y="878774"/>
                </a:lnTo>
                <a:lnTo>
                  <a:pt x="1050966" y="855023"/>
                </a:lnTo>
                <a:lnTo>
                  <a:pt x="1068779" y="843148"/>
                </a:lnTo>
                <a:lnTo>
                  <a:pt x="1110342" y="831272"/>
                </a:lnTo>
                <a:lnTo>
                  <a:pt x="1122218" y="843148"/>
                </a:lnTo>
                <a:lnTo>
                  <a:pt x="1157844" y="849085"/>
                </a:lnTo>
                <a:lnTo>
                  <a:pt x="1223158" y="82533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DEA2AD4F-1CEE-4C96-8AB8-FD0694BC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2021" y="5602150"/>
            <a:ext cx="2061979" cy="866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06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1921" y="1120370"/>
            <a:ext cx="8541452" cy="480291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Município de realização do trabalho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EA254BC-82E2-4034-8032-5B5FCD303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2730" r="4367" b="18336"/>
          <a:stretch/>
        </p:blipFill>
        <p:spPr bwMode="auto">
          <a:xfrm>
            <a:off x="361218" y="1705764"/>
            <a:ext cx="4323215" cy="421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0A22FB9-5944-4C75-9F9A-FFD3B614C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r="22304"/>
          <a:stretch/>
        </p:blipFill>
        <p:spPr>
          <a:xfrm>
            <a:off x="4867565" y="1705764"/>
            <a:ext cx="3976418" cy="426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DEA2AD4F-1CEE-4C96-8AB8-FD0694BC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2021" y="5602150"/>
            <a:ext cx="2061979" cy="866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1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1921" y="1120370"/>
            <a:ext cx="8541452" cy="480291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Município de Guaratinguetá/SP (391 anos: 13</a:t>
            </a:r>
            <a:r>
              <a:rPr lang="pt-BR" b="1" dirty="0"/>
              <a:t>-</a:t>
            </a:r>
            <a:r>
              <a:rPr lang="pt-BR" b="1" dirty="0">
                <a:solidFill>
                  <a:schemeClr val="tx1"/>
                </a:solidFill>
              </a:rPr>
              <a:t>Jun</a:t>
            </a:r>
            <a:r>
              <a:rPr lang="pt-BR" b="1" dirty="0"/>
              <a:t>-</a:t>
            </a:r>
            <a:r>
              <a:rPr lang="pt-BR" b="1" dirty="0">
                <a:solidFill>
                  <a:schemeClr val="tx1"/>
                </a:solidFill>
              </a:rPr>
              <a:t>1630)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DD4FBC4-E132-490D-A89F-15ED5A34B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4" r="13588"/>
          <a:stretch/>
        </p:blipFill>
        <p:spPr>
          <a:xfrm>
            <a:off x="510541" y="3254617"/>
            <a:ext cx="2974114" cy="302426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67E5451-963A-43F8-B5A5-C5F0BCBAD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98" r="5097" b="10741"/>
          <a:stretch/>
        </p:blipFill>
        <p:spPr>
          <a:xfrm>
            <a:off x="5637990" y="3254616"/>
            <a:ext cx="2896409" cy="302426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0C17817-94C1-4DA0-A96B-70E88EAD5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844" y="3254617"/>
            <a:ext cx="2074958" cy="3024262"/>
          </a:xfrm>
          <a:prstGeom prst="rect">
            <a:avLst/>
          </a:prstGeom>
        </p:spPr>
      </p:pic>
      <p:sp>
        <p:nvSpPr>
          <p:cNvPr id="17" name="Subtítulo 2">
            <a:extLst>
              <a:ext uri="{FF2B5EF4-FFF2-40B4-BE49-F238E27FC236}">
                <a16:creationId xmlns:a16="http://schemas.microsoft.com/office/drawing/2014/main" id="{AF4DEB89-CC96-4331-92D5-3F1CDD1C65EA}"/>
              </a:ext>
            </a:extLst>
          </p:cNvPr>
          <p:cNvSpPr txBox="1">
            <a:spLocks/>
          </p:cNvSpPr>
          <p:nvPr/>
        </p:nvSpPr>
        <p:spPr>
          <a:xfrm>
            <a:off x="121921" y="1465233"/>
            <a:ext cx="7833359" cy="1927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cs typeface="Arial" panose="020B0604020202020204" pitchFamily="34" charset="0"/>
              </a:rPr>
              <a:t>Terra de garças brancas (em língua Tupi);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cs typeface="Arial" panose="020B0604020202020204" pitchFamily="34" charset="0"/>
              </a:rPr>
              <a:t>5º Presidente do Brasil: Francisco de Paula Rodrigues Alves (1902 – 1906);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cs typeface="Arial" panose="020B0604020202020204" pitchFamily="34" charset="0"/>
              </a:rPr>
              <a:t>Canonização em 2007 de Frei Galvão (1º santo brasileiro);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cs typeface="Arial" panose="020B0604020202020204" pitchFamily="34" charset="0"/>
              </a:rPr>
              <a:t>Localizada no eixo da fé (Aparecida – </a:t>
            </a:r>
            <a:r>
              <a:rPr lang="pt-BR" sz="1800" b="1" dirty="0">
                <a:solidFill>
                  <a:schemeClr val="tx1"/>
                </a:solidFill>
                <a:cs typeface="Arial" panose="020B0604020202020204" pitchFamily="34" charset="0"/>
              </a:rPr>
              <a:t>Guaratinguetá</a:t>
            </a:r>
            <a:r>
              <a:rPr lang="pt-BR" sz="1800" dirty="0">
                <a:solidFill>
                  <a:schemeClr val="tx1"/>
                </a:solidFill>
                <a:cs typeface="Arial" panose="020B0604020202020204" pitchFamily="34" charset="0"/>
              </a:rPr>
              <a:t> – Cachoeira Paulista);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tx1"/>
                </a:solidFill>
                <a:cs typeface="Arial" panose="020B0604020202020204" pitchFamily="34" charset="0"/>
              </a:rPr>
              <a:t>Escola e Especialistas da Aeronáutica (EEAr).</a:t>
            </a:r>
          </a:p>
        </p:txBody>
      </p:sp>
      <p:pic>
        <p:nvPicPr>
          <p:cNvPr id="4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DEA2AD4F-1CEE-4C96-8AB8-FD0694BC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2021" y="5602150"/>
            <a:ext cx="2061979" cy="866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8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154545"/>
            <a:ext cx="8541452" cy="480291"/>
          </a:xfrm>
        </p:spPr>
        <p:txBody>
          <a:bodyPr>
            <a:no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Objetivo</a:t>
            </a:r>
          </a:p>
        </p:txBody>
      </p:sp>
      <p:pic>
        <p:nvPicPr>
          <p:cNvPr id="4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DEA2AD4F-1CEE-4C96-8AB8-FD0694BC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2021" y="5602150"/>
            <a:ext cx="2061979" cy="866330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6D830C-8209-4797-A760-AF0F74C84397}"/>
              </a:ext>
            </a:extLst>
          </p:cNvPr>
          <p:cNvSpPr txBox="1"/>
          <p:nvPr/>
        </p:nvSpPr>
        <p:spPr>
          <a:xfrm>
            <a:off x="343930" y="1634836"/>
            <a:ext cx="8541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/>
              <a:t>Avaliação do cenário dos resíduos sólidos urbanos (</a:t>
            </a:r>
            <a:r>
              <a:rPr lang="pt-BR" sz="2000" dirty="0" err="1"/>
              <a:t>RSUs</a:t>
            </a:r>
            <a:r>
              <a:rPr lang="pt-BR" sz="2000" dirty="0"/>
              <a:t>) coletado na área urbana municipal de Guaratinguetá/SP e posteriormente direcionado ao transbordo, etapa anterior a destinação final (aterro sanitário);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E1524EF-47B4-732F-60AA-090C54DC0033}"/>
              </a:ext>
            </a:extLst>
          </p:cNvPr>
          <p:cNvSpPr txBox="1"/>
          <p:nvPr/>
        </p:nvSpPr>
        <p:spPr>
          <a:xfrm>
            <a:off x="343930" y="2650499"/>
            <a:ext cx="8541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/>
              <a:t>Quantificação (</a:t>
            </a:r>
            <a:r>
              <a:rPr lang="pt-BR" sz="2000" dirty="0" err="1"/>
              <a:t>massa_ton</a:t>
            </a:r>
            <a:r>
              <a:rPr lang="pt-BR" sz="2000" dirty="0"/>
              <a:t>. e valor </a:t>
            </a:r>
            <a:r>
              <a:rPr lang="pt-BR" sz="2000" dirty="0" err="1"/>
              <a:t>financeiro_R</a:t>
            </a:r>
            <a:r>
              <a:rPr lang="pt-BR" sz="2000" dirty="0"/>
              <a:t>$) mediante a não adoção de medidas de maximização de reciclagem/reuso do RSU.</a:t>
            </a:r>
          </a:p>
        </p:txBody>
      </p:sp>
    </p:spTree>
    <p:extLst>
      <p:ext uri="{BB962C8B-B14F-4D97-AF65-F5344CB8AC3E}">
        <p14:creationId xmlns:p14="http://schemas.microsoft.com/office/powerpoint/2010/main" val="18705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litter pattern="hexagon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136073"/>
            <a:ext cx="8504506" cy="46181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Material e métodos</a:t>
            </a:r>
          </a:p>
        </p:txBody>
      </p:sp>
      <p:pic>
        <p:nvPicPr>
          <p:cNvPr id="4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110CAFD4-FC12-4D7C-8ED7-72EB5CF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2021" y="5602150"/>
            <a:ext cx="2061979" cy="866330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0398D99-F020-462E-9673-9CDFCB073EF1}"/>
              </a:ext>
            </a:extLst>
          </p:cNvPr>
          <p:cNvSpPr txBox="1"/>
          <p:nvPr/>
        </p:nvSpPr>
        <p:spPr>
          <a:xfrm>
            <a:off x="343930" y="1597891"/>
            <a:ext cx="85045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1) Realização de inspeção visual na área do transbordo para averiguar o teor do material coletado na área urbana municipal e posteriormente destinado ao aterro sanitário (Cachoeira Paulista, distante 32 km de Guaratinguetá).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DBBD72-0A7C-1E7E-8706-8C6D7B299EE2}"/>
              </a:ext>
            </a:extLst>
          </p:cNvPr>
          <p:cNvSpPr txBox="1"/>
          <p:nvPr/>
        </p:nvSpPr>
        <p:spPr>
          <a:xfrm>
            <a:off x="368111" y="2613554"/>
            <a:ext cx="8504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2) Elaboração de relatório fotográfico para evidenciar o cenário observado nas inspeções visuais na área do transbordo.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5D4B14-F9BD-5EBA-85D8-65ADF8D40FBB}"/>
              </a:ext>
            </a:extLst>
          </p:cNvPr>
          <p:cNvSpPr txBox="1"/>
          <p:nvPr/>
        </p:nvSpPr>
        <p:spPr>
          <a:xfrm>
            <a:off x="343929" y="3355382"/>
            <a:ext cx="8504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3) Consulta aos valores obtidos em estudo gravimétrico realizado, conforme o Plano Municipal de Gerenciamento Integrado de Resíduos Sólidos (PMGIRS).</a:t>
            </a:r>
          </a:p>
        </p:txBody>
      </p:sp>
    </p:spTree>
    <p:extLst>
      <p:ext uri="{BB962C8B-B14F-4D97-AF65-F5344CB8AC3E}">
        <p14:creationId xmlns:p14="http://schemas.microsoft.com/office/powerpoint/2010/main" val="4096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litter pattern="hexagon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9B9C6FC-C402-7C48-80AC-356644CDF313}"/>
              </a:ext>
            </a:extLst>
          </p:cNvPr>
          <p:cNvSpPr txBox="1"/>
          <p:nvPr/>
        </p:nvSpPr>
        <p:spPr>
          <a:xfrm>
            <a:off x="343929" y="1388361"/>
            <a:ext cx="843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Trajeto do RSU: Origem (Transbordo) e </a:t>
            </a:r>
            <a:r>
              <a:rPr lang="pt-BR" dirty="0"/>
              <a:t>Destino (</a:t>
            </a:r>
            <a:r>
              <a:rPr lang="pt-BR" sz="1800" dirty="0"/>
              <a:t>Aterro Sanitário)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D99894-BFEE-93E7-D29A-09ACF0516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9" t="14579" r="15656" b="4882"/>
          <a:stretch/>
        </p:blipFill>
        <p:spPr>
          <a:xfrm>
            <a:off x="1406988" y="1757693"/>
            <a:ext cx="6304496" cy="4642966"/>
          </a:xfrm>
          <a:prstGeom prst="rect">
            <a:avLst/>
          </a:prstGeom>
        </p:spPr>
      </p:pic>
      <p:sp>
        <p:nvSpPr>
          <p:cNvPr id="9" name="Balão de Fala: Retângulo 8">
            <a:extLst>
              <a:ext uri="{FF2B5EF4-FFF2-40B4-BE49-F238E27FC236}">
                <a16:creationId xmlns:a16="http://schemas.microsoft.com/office/drawing/2014/main" id="{DCB22918-D1BC-3F0D-0E64-4FDA582CA0E8}"/>
              </a:ext>
            </a:extLst>
          </p:cNvPr>
          <p:cNvSpPr/>
          <p:nvPr/>
        </p:nvSpPr>
        <p:spPr>
          <a:xfrm>
            <a:off x="6788727" y="1781855"/>
            <a:ext cx="844033" cy="344528"/>
          </a:xfrm>
          <a:prstGeom prst="wedgeRectCallout">
            <a:avLst>
              <a:gd name="adj1" fmla="val -196868"/>
              <a:gd name="adj2" fmla="val 76474"/>
            </a:avLst>
          </a:prstGeom>
          <a:solidFill>
            <a:schemeClr val="bg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Destino</a:t>
            </a:r>
          </a:p>
        </p:txBody>
      </p:sp>
      <p:sp>
        <p:nvSpPr>
          <p:cNvPr id="5" name="Balão de Fala: Retângulo 4">
            <a:extLst>
              <a:ext uri="{FF2B5EF4-FFF2-40B4-BE49-F238E27FC236}">
                <a16:creationId xmlns:a16="http://schemas.microsoft.com/office/drawing/2014/main" id="{5D8AA1BF-A971-4410-387B-4395DE572E04}"/>
              </a:ext>
            </a:extLst>
          </p:cNvPr>
          <p:cNvSpPr/>
          <p:nvPr/>
        </p:nvSpPr>
        <p:spPr>
          <a:xfrm>
            <a:off x="1432516" y="4496025"/>
            <a:ext cx="785089" cy="297648"/>
          </a:xfrm>
          <a:prstGeom prst="wedgeRectCallout">
            <a:avLst>
              <a:gd name="adj1" fmla="val 45588"/>
              <a:gd name="adj2" fmla="val 212936"/>
            </a:avLst>
          </a:prstGeom>
          <a:solidFill>
            <a:schemeClr val="bg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Origem</a:t>
            </a:r>
          </a:p>
        </p:txBody>
      </p:sp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0E010B70-2FE4-8E28-7E2F-1AFAA40EE8EA}"/>
              </a:ext>
            </a:extLst>
          </p:cNvPr>
          <p:cNvSpPr/>
          <p:nvPr/>
        </p:nvSpPr>
        <p:spPr>
          <a:xfrm rot="19275752">
            <a:off x="4396589" y="3396285"/>
            <a:ext cx="2856068" cy="511236"/>
          </a:xfrm>
          <a:prstGeom prst="wedgeRectCallout">
            <a:avLst>
              <a:gd name="adj1" fmla="val 22379"/>
              <a:gd name="adj2" fmla="val 323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BR 116 (Rodovia Presidente Dutra)</a:t>
            </a:r>
          </a:p>
          <a:p>
            <a:pPr algn="ctr"/>
            <a:r>
              <a:rPr lang="pt-BR" sz="1000" b="1" dirty="0"/>
              <a:t>Eixo São Paulo x Rio de Janeiro</a:t>
            </a:r>
          </a:p>
        </p:txBody>
      </p:sp>
    </p:spTree>
    <p:extLst>
      <p:ext uri="{BB962C8B-B14F-4D97-AF65-F5344CB8AC3E}">
        <p14:creationId xmlns:p14="http://schemas.microsoft.com/office/powerpoint/2010/main" val="225527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108365"/>
            <a:ext cx="8430615" cy="4064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869B204-F22D-776A-6A5F-831F66923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0" y="1859293"/>
            <a:ext cx="7784659" cy="4554026"/>
          </a:xfrm>
          <a:prstGeom prst="rect">
            <a:avLst/>
          </a:prstGeom>
        </p:spPr>
      </p:pic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1942833A-EDCB-D7B7-3ABD-18A27CF5FCB6}"/>
              </a:ext>
            </a:extLst>
          </p:cNvPr>
          <p:cNvSpPr/>
          <p:nvPr/>
        </p:nvSpPr>
        <p:spPr>
          <a:xfrm>
            <a:off x="6816437" y="2253982"/>
            <a:ext cx="1514762" cy="313727"/>
          </a:xfrm>
          <a:prstGeom prst="wedgeRectCallout">
            <a:avLst>
              <a:gd name="adj1" fmla="val -147308"/>
              <a:gd name="adj2" fmla="val 180713"/>
            </a:avLst>
          </a:prstGeom>
          <a:solidFill>
            <a:schemeClr val="bg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Rio Paraíba do Sul</a:t>
            </a:r>
          </a:p>
        </p:txBody>
      </p:sp>
      <p:sp>
        <p:nvSpPr>
          <p:cNvPr id="5" name="Balão de Fala: Retângulo 4">
            <a:extLst>
              <a:ext uri="{FF2B5EF4-FFF2-40B4-BE49-F238E27FC236}">
                <a16:creationId xmlns:a16="http://schemas.microsoft.com/office/drawing/2014/main" id="{5D8AA1BF-A971-4410-387B-4395DE572E04}"/>
              </a:ext>
            </a:extLst>
          </p:cNvPr>
          <p:cNvSpPr/>
          <p:nvPr/>
        </p:nvSpPr>
        <p:spPr>
          <a:xfrm>
            <a:off x="2157783" y="5550729"/>
            <a:ext cx="2678544" cy="964190"/>
          </a:xfrm>
          <a:prstGeom prst="wedgeRectCallout">
            <a:avLst>
              <a:gd name="adj1" fmla="val 22379"/>
              <a:gd name="adj2" fmla="val 323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Aterro Sanitário</a:t>
            </a:r>
          </a:p>
          <a:p>
            <a:pPr algn="ctr"/>
            <a:r>
              <a:rPr lang="pt-BR" sz="1500" b="1" dirty="0"/>
              <a:t>(Cachoeira Paulista/SP)</a:t>
            </a:r>
          </a:p>
        </p:txBody>
      </p:sp>
      <p:pic>
        <p:nvPicPr>
          <p:cNvPr id="8" name="Picture 4" descr="https://saeg.net.br/wp-content/uploads/2021/03/logosaeg.png">
            <a:extLst>
              <a:ext uri="{FF2B5EF4-FFF2-40B4-BE49-F238E27FC236}">
                <a16:creationId xmlns:a16="http://schemas.microsoft.com/office/drawing/2014/main" id="{087597E0-74D9-4AB6-81A8-A88243DC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7490" y="5768823"/>
            <a:ext cx="1745673" cy="733436"/>
          </a:xfrm>
          <a:prstGeom prst="rect">
            <a:avLst/>
          </a:prstGeom>
          <a:noFill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3427E08-1CE9-68FA-353E-F5391EC721D6}"/>
              </a:ext>
            </a:extLst>
          </p:cNvPr>
          <p:cNvSpPr txBox="1"/>
          <p:nvPr/>
        </p:nvSpPr>
        <p:spPr>
          <a:xfrm>
            <a:off x="343929" y="1388361"/>
            <a:ext cx="843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Local de </a:t>
            </a:r>
            <a:r>
              <a:rPr lang="pt-BR" dirty="0"/>
              <a:t>Destino do RSU gerado em Guaratinguetá/SP</a:t>
            </a:r>
          </a:p>
        </p:txBody>
      </p:sp>
    </p:spTree>
    <p:extLst>
      <p:ext uri="{BB962C8B-B14F-4D97-AF65-F5344CB8AC3E}">
        <p14:creationId xmlns:p14="http://schemas.microsoft.com/office/powerpoint/2010/main" val="3881573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drape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1396</Words>
  <Application>Microsoft Office PowerPoint</Application>
  <PresentationFormat>Apresentação na tela (4:3)</PresentationFormat>
  <Paragraphs>137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Wingdings 3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Scalize</dc:creator>
  <cp:lastModifiedBy>Ailton</cp:lastModifiedBy>
  <cp:revision>47</cp:revision>
  <dcterms:created xsi:type="dcterms:W3CDTF">2022-04-25T15:52:50Z</dcterms:created>
  <dcterms:modified xsi:type="dcterms:W3CDTF">2022-05-05T10:08:27Z</dcterms:modified>
</cp:coreProperties>
</file>