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326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0" r:id="rId16"/>
    <p:sldId id="271" r:id="rId17"/>
    <p:sldId id="273" r:id="rId18"/>
    <p:sldId id="274" r:id="rId19"/>
    <p:sldId id="276" r:id="rId20"/>
    <p:sldId id="279" r:id="rId21"/>
    <p:sldId id="280" r:id="rId22"/>
    <p:sldId id="281" r:id="rId23"/>
    <p:sldId id="282" r:id="rId24"/>
    <p:sldId id="275" r:id="rId25"/>
    <p:sldId id="283" r:id="rId26"/>
    <p:sldId id="284" r:id="rId27"/>
    <p:sldId id="277" r:id="rId28"/>
    <p:sldId id="278" r:id="rId29"/>
    <p:sldId id="285" r:id="rId30"/>
    <p:sldId id="286" r:id="rId31"/>
    <p:sldId id="287" r:id="rId32"/>
    <p:sldId id="322" r:id="rId33"/>
    <p:sldId id="323" r:id="rId34"/>
    <p:sldId id="288" r:id="rId35"/>
    <p:sldId id="289" r:id="rId36"/>
    <p:sldId id="290" r:id="rId37"/>
    <p:sldId id="291" r:id="rId38"/>
    <p:sldId id="292" r:id="rId39"/>
    <p:sldId id="293" r:id="rId40"/>
    <p:sldId id="295" r:id="rId41"/>
    <p:sldId id="297" r:id="rId42"/>
    <p:sldId id="303" r:id="rId43"/>
    <p:sldId id="304" r:id="rId44"/>
    <p:sldId id="305" r:id="rId45"/>
    <p:sldId id="309" r:id="rId46"/>
    <p:sldId id="310" r:id="rId47"/>
    <p:sldId id="308" r:id="rId48"/>
    <p:sldId id="311" r:id="rId49"/>
    <p:sldId id="312" r:id="rId50"/>
    <p:sldId id="313" r:id="rId51"/>
    <p:sldId id="316" r:id="rId52"/>
    <p:sldId id="317" r:id="rId53"/>
    <p:sldId id="318" r:id="rId54"/>
    <p:sldId id="319" r:id="rId55"/>
    <p:sldId id="321" r:id="rId56"/>
    <p:sldId id="324" r:id="rId57"/>
    <p:sldId id="325" r:id="rId5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261"/>
    <a:srgbClr val="FF7619"/>
    <a:srgbClr val="FF6500"/>
    <a:srgbClr val="F57A59"/>
    <a:srgbClr val="60492A"/>
    <a:srgbClr val="D2D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94" d="100"/>
          <a:sy n="94" d="100"/>
        </p:scale>
        <p:origin x="-462" y="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15A77-BFE3-4C55-BDAC-561F23CAACDF}" type="datetimeFigureOut">
              <a:rPr lang="pt-BR" smtClean="0"/>
              <a:t>18/05/2016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D96FB-1ED8-47BB-95FA-E72F3167F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7118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862E00-B150-40DA-8926-43665C52CC59}" type="slidenum">
              <a:rPr lang="pt-BR" smtClean="0"/>
              <a:pPr/>
              <a:t>1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5779-2E12-4A7D-A054-010E583A9A3A}" type="datetimeFigureOut">
              <a:rPr lang="pt-BR" smtClean="0"/>
              <a:t>18/05/2016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3E46-0239-4F8A-9819-2E3F3199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509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5779-2E12-4A7D-A054-010E583A9A3A}" type="datetimeFigureOut">
              <a:rPr lang="pt-BR" smtClean="0"/>
              <a:t>18/05/2016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3E46-0239-4F8A-9819-2E3F3199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1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5779-2E12-4A7D-A054-010E583A9A3A}" type="datetimeFigureOut">
              <a:rPr lang="pt-BR" smtClean="0"/>
              <a:t>18/05/2016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3E46-0239-4F8A-9819-2E3F3199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507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5"/>
            <a:ext cx="8229600" cy="1143000"/>
          </a:xfrm>
          <a:prstGeom prst="rect">
            <a:avLst/>
          </a:prstGeom>
        </p:spPr>
        <p:txBody>
          <a:bodyPr lIns="104272" tIns="52136" rIns="104272" bIns="52136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5"/>
            <a:ext cx="4038600" cy="2185988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187579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9298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5779-2E12-4A7D-A054-010E583A9A3A}" type="datetimeFigureOut">
              <a:rPr lang="pt-BR" smtClean="0"/>
              <a:t>18/05/2016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3E46-0239-4F8A-9819-2E3F3199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702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5779-2E12-4A7D-A054-010E583A9A3A}" type="datetimeFigureOut">
              <a:rPr lang="pt-BR" smtClean="0"/>
              <a:t>18/05/2016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3E46-0239-4F8A-9819-2E3F3199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132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</p:spPr>
        <p:txBody>
          <a:bodyPr lIns="104272" tIns="52136" rIns="104272" bIns="5213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02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5779-2E12-4A7D-A054-010E583A9A3A}" type="datetimeFigureOut">
              <a:rPr lang="pt-BR" smtClean="0"/>
              <a:t>18/05/2016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3E46-0239-4F8A-9819-2E3F3199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68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5779-2E12-4A7D-A054-010E583A9A3A}" type="datetimeFigureOut">
              <a:rPr lang="pt-BR" smtClean="0"/>
              <a:t>18/05/2016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3E46-0239-4F8A-9819-2E3F3199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65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5779-2E12-4A7D-A054-010E583A9A3A}" type="datetimeFigureOut">
              <a:rPr lang="pt-BR" smtClean="0"/>
              <a:t>18/05/2016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3E46-0239-4F8A-9819-2E3F3199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150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5779-2E12-4A7D-A054-010E583A9A3A}" type="datetimeFigureOut">
              <a:rPr lang="pt-BR" smtClean="0"/>
              <a:t>18/05/2016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3E46-0239-4F8A-9819-2E3F3199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2142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5779-2E12-4A7D-A054-010E583A9A3A}" type="datetimeFigureOut">
              <a:rPr lang="pt-BR" smtClean="0"/>
              <a:t>18/05/2016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3E46-0239-4F8A-9819-2E3F3199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154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5779-2E12-4A7D-A054-010E583A9A3A}" type="datetimeFigureOut">
              <a:rPr lang="pt-BR" smtClean="0"/>
              <a:t>18/05/2016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3E46-0239-4F8A-9819-2E3F3199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2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F5779-2E12-4A7D-A054-010E583A9A3A}" type="datetimeFigureOut">
              <a:rPr lang="pt-BR" smtClean="0"/>
              <a:t>18/05/2016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C3E46-0239-4F8A-9819-2E3F3199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15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hyperlink" Target="file:///C:\Users\suporte\Desktop\PALESTRAS\SALA%2004\DIA%2018\Flavio%20Alcantra\V&#237;deo%201%20-%20Colocando%20da%20Areia.wm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4" Type="http://schemas.openxmlformats.org/officeDocument/2006/relationships/hyperlink" Target="file:///C:\Users\suporte\Desktop\PALESTRAS\SALA%2004\DIA%2018\Flavio%20Alcantra\V&#237;deo%202%20-%20Retrolavagem%20com%20Ar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suporte\Desktop\PALESTRAS\SALA%2004\DIA%2018\Flavio%20Alcantra\V&#237;deo%203%20-%20Blocos%20PLUVITEC_Instala&#231;&#227;o%20Filtro%20SABESP.wmv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NT%202013-01%20v1%20relatorio%20tecnico%20pluvitec_filtros%20-%20FINAL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" Type="http://schemas.openxmlformats.org/officeDocument/2006/relationships/image" Target="../media/image3.png"/><Relationship Id="rId16" Type="http://schemas.openxmlformats.org/officeDocument/2006/relationships/image" Target="../media/image81.jpe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5" Type="http://schemas.openxmlformats.org/officeDocument/2006/relationships/image" Target="../media/image80.jpeg"/><Relationship Id="rId10" Type="http://schemas.openxmlformats.org/officeDocument/2006/relationships/image" Target="../media/image75.png"/><Relationship Id="rId19" Type="http://schemas.openxmlformats.org/officeDocument/2006/relationships/image" Target="../media/image84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log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060848"/>
            <a:ext cx="3357563" cy="508000"/>
          </a:xfrm>
          <a:noFill/>
          <a:ln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3779912" y="3365198"/>
            <a:ext cx="41433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t-BR" b="0" dirty="0" smtClean="0"/>
              <a:t>Flávio J. Vacari de Alcantara</a:t>
            </a:r>
            <a:endParaRPr lang="pt-BR" b="0" dirty="0"/>
          </a:p>
          <a:p>
            <a:pPr algn="r">
              <a:lnSpc>
                <a:spcPct val="150000"/>
              </a:lnSpc>
              <a:defRPr/>
            </a:pPr>
            <a:r>
              <a:rPr lang="pt-BR" sz="1200" b="0" dirty="0" smtClean="0"/>
              <a:t>engenharia@pluvitec.com.br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779911" y="4156338"/>
            <a:ext cx="41433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t-BR" b="0" dirty="0" smtClean="0"/>
              <a:t>Marcos R. Honorato Alves</a:t>
            </a:r>
            <a:endParaRPr lang="pt-BR" b="0" dirty="0"/>
          </a:p>
          <a:p>
            <a:pPr algn="r">
              <a:lnSpc>
                <a:spcPct val="150000"/>
              </a:lnSpc>
              <a:defRPr/>
            </a:pPr>
            <a:r>
              <a:rPr lang="pt-BR" sz="1200" b="0" dirty="0" smtClean="0"/>
              <a:t>marcos@pluvitec.com.br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779912" y="4944576"/>
            <a:ext cx="41433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t-BR" b="0" dirty="0" smtClean="0"/>
              <a:t>Caetano S. Pedroso Júnior</a:t>
            </a:r>
            <a:endParaRPr lang="pt-BR" b="0" dirty="0"/>
          </a:p>
          <a:p>
            <a:pPr algn="r">
              <a:lnSpc>
                <a:spcPct val="150000"/>
              </a:lnSpc>
              <a:defRPr/>
            </a:pPr>
            <a:r>
              <a:rPr lang="pt-BR" sz="1200" b="0" dirty="0" smtClean="0"/>
              <a:t>caetano@pluvitec.com.br</a:t>
            </a:r>
          </a:p>
        </p:txBody>
      </p:sp>
    </p:spTree>
    <p:extLst>
      <p:ext uri="{BB962C8B-B14F-4D97-AF65-F5344CB8AC3E}">
        <p14:creationId xmlns:p14="http://schemas.microsoft.com/office/powerpoint/2010/main" val="205789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2"/>
            <a:ext cx="50760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7584" y="663575"/>
            <a:ext cx="8229600" cy="777875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000" b="1" dirty="0" smtClean="0">
                <a:solidFill>
                  <a:schemeClr val="bg1"/>
                </a:solidFill>
              </a:rPr>
              <a:t>Fundos de filtro de areia</a:t>
            </a:r>
            <a:r>
              <a:rPr lang="pt-BR" sz="4800" b="1" dirty="0" smtClean="0">
                <a:solidFill>
                  <a:schemeClr val="bg1"/>
                </a:solidFill>
              </a:rPr>
              <a:t/>
            </a:r>
            <a:br>
              <a:rPr lang="pt-BR" sz="4800" b="1" dirty="0" smtClean="0">
                <a:solidFill>
                  <a:schemeClr val="bg1"/>
                </a:solidFill>
              </a:rPr>
            </a:br>
            <a:endParaRPr lang="pt-BR" sz="4700" b="1" dirty="0" smtClean="0">
              <a:solidFill>
                <a:schemeClr val="bg1"/>
              </a:solidFill>
            </a:endParaRPr>
          </a:p>
        </p:txBody>
      </p:sp>
      <p:pic>
        <p:nvPicPr>
          <p:cNvPr id="71684" name="Picture 4" descr="C:\Hidrosolo\Google Drive\Marketing\Blocos PLUVITEC _Apresentação (prezi)\content\data\repo\171539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565275"/>
            <a:ext cx="6191250" cy="464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0" name="Picture 2" descr="C:\Hidrosolo\Google Drive\Marketing\Blocos PLUVITEC _Apresentação (prezi)\content\data\repo\171549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4005064"/>
            <a:ext cx="2501900" cy="1557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377825" y="980728"/>
            <a:ext cx="8280400" cy="50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Problemas - Quebras de </a:t>
            </a:r>
            <a:r>
              <a:rPr lang="pt-BR" sz="2600" dirty="0" err="1"/>
              <a:t>Crepinas</a:t>
            </a: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</p:spTree>
    <p:extLst>
      <p:ext uri="{BB962C8B-B14F-4D97-AF65-F5344CB8AC3E}">
        <p14:creationId xmlns:p14="http://schemas.microsoft.com/office/powerpoint/2010/main" val="282750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50760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55576" y="548680"/>
            <a:ext cx="8229600" cy="777875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000" b="1" dirty="0" smtClean="0">
                <a:solidFill>
                  <a:schemeClr val="bg1"/>
                </a:solidFill>
              </a:rPr>
              <a:t>Fundos de filtro de areia</a:t>
            </a:r>
            <a:r>
              <a:rPr lang="pt-BR" sz="4800" b="1" dirty="0" smtClean="0">
                <a:solidFill>
                  <a:schemeClr val="bg1"/>
                </a:solidFill>
              </a:rPr>
              <a:t/>
            </a:r>
            <a:br>
              <a:rPr lang="pt-BR" sz="4800" b="1" dirty="0" smtClean="0">
                <a:solidFill>
                  <a:schemeClr val="bg1"/>
                </a:solidFill>
              </a:rPr>
            </a:br>
            <a:endParaRPr lang="pt-BR" sz="4700" b="1" dirty="0" smtClean="0">
              <a:solidFill>
                <a:schemeClr val="bg1"/>
              </a:solidFill>
            </a:endParaRPr>
          </a:p>
        </p:txBody>
      </p:sp>
      <p:pic>
        <p:nvPicPr>
          <p:cNvPr id="71682" name="Picture 2" descr="C:\Hidrosolo\Google Drive\Marketing\Blocos PLUVITEC _Apresentação (prezi)\content\data\repo\171538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1383" y="1595016"/>
            <a:ext cx="6028209" cy="4520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395288" y="935073"/>
            <a:ext cx="8280400" cy="50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Problemas - Quebras de </a:t>
            </a:r>
            <a:r>
              <a:rPr lang="pt-BR" sz="2600" dirty="0" err="1"/>
              <a:t>Crepinas</a:t>
            </a: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</p:spTree>
    <p:extLst>
      <p:ext uri="{BB962C8B-B14F-4D97-AF65-F5344CB8AC3E}">
        <p14:creationId xmlns:p14="http://schemas.microsoft.com/office/powerpoint/2010/main" val="364397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50760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55576" y="562893"/>
            <a:ext cx="8229600" cy="777875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000" b="1" dirty="0" smtClean="0">
                <a:solidFill>
                  <a:schemeClr val="bg1"/>
                </a:solidFill>
              </a:rPr>
              <a:t>Fundos de filtro de areia</a:t>
            </a:r>
            <a:r>
              <a:rPr lang="pt-BR" sz="4800" b="1" dirty="0" smtClean="0">
                <a:solidFill>
                  <a:schemeClr val="bg1"/>
                </a:solidFill>
              </a:rPr>
              <a:t/>
            </a:r>
            <a:br>
              <a:rPr lang="pt-BR" sz="4800" b="1" dirty="0" smtClean="0">
                <a:solidFill>
                  <a:schemeClr val="bg1"/>
                </a:solidFill>
              </a:rPr>
            </a:br>
            <a:endParaRPr lang="pt-BR" sz="4700" b="1" dirty="0" smtClean="0">
              <a:solidFill>
                <a:schemeClr val="bg1"/>
              </a:solidFill>
            </a:endParaRPr>
          </a:p>
        </p:txBody>
      </p:sp>
      <p:pic>
        <p:nvPicPr>
          <p:cNvPr id="71683" name="Picture 3" descr="C:\Hidrosolo\Google Drive\Marketing\Blocos PLUVITEC _Apresentação (prezi)\content\data\repo\171538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5867" y="1556792"/>
            <a:ext cx="6144783" cy="4608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95288" y="908720"/>
            <a:ext cx="8280400" cy="50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Problemas - Quebras de </a:t>
            </a:r>
            <a:r>
              <a:rPr lang="pt-BR" sz="2600" dirty="0" err="1"/>
              <a:t>Crepinas</a:t>
            </a: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</p:spTree>
    <p:extLst>
      <p:ext uri="{BB962C8B-B14F-4D97-AF65-F5344CB8AC3E}">
        <p14:creationId xmlns:p14="http://schemas.microsoft.com/office/powerpoint/2010/main" val="136692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23528" y="2636912"/>
            <a:ext cx="8280400" cy="57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 algn="ctr">
              <a:spcBef>
                <a:spcPct val="20000"/>
              </a:spcBef>
            </a:pPr>
            <a:r>
              <a:rPr lang="pt-BR" sz="3000" dirty="0" smtClean="0"/>
              <a:t>Garantia </a:t>
            </a:r>
            <a:r>
              <a:rPr lang="pt-BR" sz="3000" dirty="0"/>
              <a:t>PERMANENTE</a:t>
            </a:r>
          </a:p>
          <a:p>
            <a:pPr marL="693738" indent="-693738" algn="ctr">
              <a:spcBef>
                <a:spcPct val="20000"/>
              </a:spcBef>
            </a:pPr>
            <a:endParaRPr lang="pt-BR" sz="4000" dirty="0"/>
          </a:p>
          <a:p>
            <a:pPr marL="693738" indent="-693738" algn="ctr">
              <a:spcBef>
                <a:spcPct val="20000"/>
              </a:spcBef>
            </a:pP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40471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60648"/>
            <a:ext cx="8229600" cy="777875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Produtos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404064" y="914753"/>
            <a:ext cx="8280400" cy="57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 err="1"/>
              <a:t>Crepina</a:t>
            </a:r>
            <a:r>
              <a:rPr lang="pt-BR" sz="2600" dirty="0"/>
              <a:t> PLUVITEC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18438" name="Text Box 13"/>
          <p:cNvSpPr txBox="1">
            <a:spLocks noChangeArrowheads="1"/>
          </p:cNvSpPr>
          <p:nvPr/>
        </p:nvSpPr>
        <p:spPr bwMode="auto">
          <a:xfrm>
            <a:off x="1071216" y="1832881"/>
            <a:ext cx="2952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2" tIns="52136" rIns="104272" bIns="52136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300" b="0" dirty="0"/>
              <a:t>Material: </a:t>
            </a:r>
            <a:r>
              <a:rPr lang="pt-BR" sz="1300" dirty="0"/>
              <a:t>Nylon + Fibra de Vidro</a:t>
            </a:r>
          </a:p>
        </p:txBody>
      </p:sp>
      <p:sp>
        <p:nvSpPr>
          <p:cNvPr id="18439" name="Text Box 14"/>
          <p:cNvSpPr txBox="1">
            <a:spLocks noChangeArrowheads="1"/>
          </p:cNvSpPr>
          <p:nvPr/>
        </p:nvSpPr>
        <p:spPr bwMode="auto">
          <a:xfrm>
            <a:off x="471414" y="2505732"/>
            <a:ext cx="3528194" cy="30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72" tIns="52136" rIns="104272" bIns="52136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300" b="0" dirty="0" smtClean="0"/>
              <a:t>Abertura Individual (cada sulco): </a:t>
            </a:r>
            <a:r>
              <a:rPr lang="pt-BR" sz="1300" dirty="0" smtClean="0"/>
              <a:t>0,4 </a:t>
            </a:r>
            <a:r>
              <a:rPr lang="pt-BR" sz="1300" dirty="0"/>
              <a:t>mm</a:t>
            </a:r>
          </a:p>
        </p:txBody>
      </p:sp>
      <p:sp>
        <p:nvSpPr>
          <p:cNvPr id="18440" name="Text Box 15"/>
          <p:cNvSpPr txBox="1">
            <a:spLocks noChangeArrowheads="1"/>
          </p:cNvSpPr>
          <p:nvPr/>
        </p:nvSpPr>
        <p:spPr bwMode="auto">
          <a:xfrm>
            <a:off x="1763713" y="3128380"/>
            <a:ext cx="2952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2" tIns="52136" rIns="104272" bIns="52136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300" b="0" dirty="0"/>
              <a:t>Material: </a:t>
            </a:r>
            <a:r>
              <a:rPr lang="pt-BR" sz="1300" dirty="0"/>
              <a:t>Polipropileno</a:t>
            </a:r>
          </a:p>
        </p:txBody>
      </p:sp>
      <p:pic>
        <p:nvPicPr>
          <p:cNvPr id="3074" name="Picture 2" descr="C:\Users\Tecnico\Desktop\Reforma do sait\Imagens-Tratamento\Crepina3.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16956"/>
            <a:ext cx="5731562" cy="335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de seta reta 3"/>
          <p:cNvCxnSpPr/>
          <p:nvPr/>
        </p:nvCxnSpPr>
        <p:spPr bwMode="auto">
          <a:xfrm>
            <a:off x="3635896" y="2035619"/>
            <a:ext cx="648072" cy="24607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 bwMode="auto">
          <a:xfrm>
            <a:off x="3600264" y="2713745"/>
            <a:ext cx="683704" cy="25953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 bwMode="auto">
          <a:xfrm>
            <a:off x="3682114" y="3327017"/>
            <a:ext cx="683704" cy="25953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547560" y="4653136"/>
            <a:ext cx="8136904" cy="168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b="0" dirty="0" smtClean="0"/>
              <a:t>Diversas </a:t>
            </a:r>
            <a:r>
              <a:rPr lang="pt-BR" sz="1400" b="0" dirty="0"/>
              <a:t>opções de rosca para conexão ao fundo falso. Há também a montagem da </a:t>
            </a:r>
            <a:r>
              <a:rPr lang="pt-BR" sz="1400" b="0" dirty="0" err="1"/>
              <a:t>crepina</a:t>
            </a:r>
            <a:r>
              <a:rPr lang="pt-BR" sz="1400" b="0" dirty="0"/>
              <a:t> com tubo calibrado para injeção de ar durante a </a:t>
            </a:r>
            <a:r>
              <a:rPr lang="pt-BR" sz="1400" b="0" dirty="0" err="1"/>
              <a:t>retrolavagem</a:t>
            </a:r>
            <a:r>
              <a:rPr lang="pt-BR" sz="1400" b="0" dirty="0" smtClean="0"/>
              <a:t>.</a:t>
            </a:r>
          </a:p>
          <a:p>
            <a:pPr marL="285750" indent="-285750" algn="just">
              <a:lnSpc>
                <a:spcPct val="6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1400" dirty="0"/>
              <a:t>Área de cada sulco: 0,00525 cm</a:t>
            </a:r>
            <a:r>
              <a:rPr lang="pt-BR" sz="1400" baseline="30000" dirty="0"/>
              <a:t>2</a:t>
            </a:r>
            <a:endParaRPr lang="pt-BR" sz="1400" dirty="0"/>
          </a:p>
          <a:p>
            <a:pPr marL="285750" indent="-285750" algn="just">
              <a:lnSpc>
                <a:spcPct val="6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1400" dirty="0"/>
              <a:t>Quantidade de sulcos por Disco: 252 (Dois Lados)</a:t>
            </a:r>
          </a:p>
          <a:p>
            <a:pPr marL="285750" indent="-285750" algn="just">
              <a:lnSpc>
                <a:spcPct val="6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1400" dirty="0"/>
              <a:t>Quantidade de Discos por </a:t>
            </a:r>
            <a:r>
              <a:rPr lang="pt-BR" sz="1400" dirty="0" err="1"/>
              <a:t>Crepina</a:t>
            </a:r>
            <a:r>
              <a:rPr lang="pt-BR" sz="1400" dirty="0"/>
              <a:t>: 18</a:t>
            </a:r>
          </a:p>
          <a:p>
            <a:pPr marL="285750" indent="-285750" algn="just">
              <a:lnSpc>
                <a:spcPct val="6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1400" dirty="0"/>
              <a:t>Área Total de Abertura por </a:t>
            </a:r>
            <a:r>
              <a:rPr lang="pt-BR" sz="1400" dirty="0" err="1"/>
              <a:t>Crepina</a:t>
            </a:r>
            <a:r>
              <a:rPr lang="pt-BR" sz="1400" dirty="0"/>
              <a:t>: 23,8 cm</a:t>
            </a:r>
            <a:r>
              <a:rPr lang="pt-BR" sz="1400" baseline="30000" dirty="0"/>
              <a:t>2</a:t>
            </a:r>
            <a:endParaRPr lang="pt-BR" sz="1400" dirty="0"/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9582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50760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55576" y="548680"/>
            <a:ext cx="8229600" cy="777875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000" b="1" dirty="0" smtClean="0">
                <a:solidFill>
                  <a:schemeClr val="bg1"/>
                </a:solidFill>
              </a:rPr>
              <a:t>Fundos de filtro de areia</a:t>
            </a:r>
            <a:r>
              <a:rPr lang="pt-BR" sz="4800" b="1" dirty="0" smtClean="0">
                <a:solidFill>
                  <a:schemeClr val="bg1"/>
                </a:solidFill>
              </a:rPr>
              <a:t/>
            </a:r>
            <a:br>
              <a:rPr lang="pt-BR" sz="4800" b="1" dirty="0" smtClean="0">
                <a:solidFill>
                  <a:schemeClr val="bg1"/>
                </a:solidFill>
              </a:rPr>
            </a:br>
            <a:endParaRPr lang="pt-BR" sz="4700" b="1" dirty="0" smtClean="0">
              <a:solidFill>
                <a:schemeClr val="bg1"/>
              </a:solidFill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95288" y="909047"/>
            <a:ext cx="8424862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Problemas – Leito Suporte</a:t>
            </a:r>
          </a:p>
          <a:p>
            <a:pPr marL="693738" indent="-693738">
              <a:spcBef>
                <a:spcPct val="20000"/>
              </a:spcBef>
            </a:pPr>
            <a:r>
              <a:rPr lang="pt-BR" sz="2600" dirty="0"/>
              <a:t>Dificuldade de adequação à Portaria MS 2914/11</a:t>
            </a:r>
          </a:p>
          <a:p>
            <a:pPr marL="693738" indent="-693738">
              <a:spcBef>
                <a:spcPct val="20000"/>
              </a:spcBef>
            </a:pPr>
            <a:endParaRPr lang="pt-BR" sz="32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74754" name="Picture 2" descr="C:\Hidrosolo\Google Drive\Marketing\Blocos PLUVITEC _Apresentação (prezi)\content\data\repo\171076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2060848"/>
            <a:ext cx="2880493" cy="3840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228684" y="2072640"/>
            <a:ext cx="5435600" cy="345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 algn="just">
              <a:spcBef>
                <a:spcPct val="20000"/>
              </a:spcBef>
            </a:pPr>
            <a:r>
              <a:rPr lang="pt-BR" sz="1300" dirty="0"/>
              <a:t>“Art. 30º. Para a garantia da qualidade microbiológica da água, em complementação às exigências relativas aos indicadores microbiológicos, deve ser atendido o padrão de turbidez expresso no Anexo II e devem ser observadas as demais exigências contidas nesta Portaria. </a:t>
            </a:r>
          </a:p>
          <a:p>
            <a:pPr marL="693738" indent="-693738" algn="just">
              <a:spcBef>
                <a:spcPct val="20000"/>
              </a:spcBef>
            </a:pPr>
            <a:r>
              <a:rPr lang="pt-BR" sz="1300" dirty="0"/>
              <a:t>      § 2º. O valor máximo permitido de 0,5 </a:t>
            </a:r>
            <a:r>
              <a:rPr lang="pt-BR" sz="1300" dirty="0" err="1"/>
              <a:t>uT</a:t>
            </a:r>
            <a:r>
              <a:rPr lang="pt-BR" sz="1300" dirty="0"/>
              <a:t> para água filtrada por filtração rápida (tratamento completo ou filtração direta)...”</a:t>
            </a:r>
          </a:p>
          <a:p>
            <a:pPr marL="693738" indent="-693738" algn="just">
              <a:spcBef>
                <a:spcPct val="20000"/>
              </a:spcBef>
            </a:pPr>
            <a:endParaRPr lang="pt-BR" sz="1300" dirty="0"/>
          </a:p>
          <a:p>
            <a:pPr marL="693738" indent="-693738" algn="just">
              <a:spcBef>
                <a:spcPct val="20000"/>
              </a:spcBef>
            </a:pPr>
            <a:r>
              <a:rPr lang="pt-BR" sz="1300" dirty="0"/>
              <a:t>“Art. 49º. ...</a:t>
            </a:r>
          </a:p>
          <a:p>
            <a:pPr marL="693738" indent="-693738" algn="just">
              <a:spcBef>
                <a:spcPct val="20000"/>
              </a:spcBef>
            </a:pPr>
            <a:r>
              <a:rPr lang="pt-BR" sz="1300" dirty="0"/>
              <a:t>      § 1º  Para o atendimento ao valor máximo permitido de 0,5 </a:t>
            </a:r>
            <a:r>
              <a:rPr lang="pt-BR" sz="1300" dirty="0" err="1"/>
              <a:t>uT</a:t>
            </a:r>
            <a:r>
              <a:rPr lang="pt-BR" sz="1300" dirty="0"/>
              <a:t> para filtração rápida (tratamento completo ou filtração direta), fica estabelecido o prazo de 4 (quatro) anos para cumprimento, contados da data de publicação desta Portaria, mediante o cumprimento das etapas previstas no § 2º do art. 30 desta Portaria.”</a:t>
            </a:r>
          </a:p>
          <a:p>
            <a:pPr marL="693738" indent="-693738" algn="just">
              <a:spcBef>
                <a:spcPct val="20000"/>
              </a:spcBef>
            </a:pPr>
            <a:endParaRPr lang="pt-BR" sz="1300" dirty="0"/>
          </a:p>
          <a:p>
            <a:pPr marL="693738" indent="-693738" algn="just">
              <a:spcBef>
                <a:spcPct val="20000"/>
              </a:spcBef>
            </a:pPr>
            <a:endParaRPr lang="pt-BR" sz="1300" dirty="0"/>
          </a:p>
        </p:txBody>
      </p:sp>
      <p:sp>
        <p:nvSpPr>
          <p:cNvPr id="2" name="Botão de ação: Avançar ou Próximo 1">
            <a:hlinkClick r:id="rId4" action="ppaction://hlinkfile" highlightClick="1"/>
          </p:cNvPr>
          <p:cNvSpPr/>
          <p:nvPr/>
        </p:nvSpPr>
        <p:spPr>
          <a:xfrm>
            <a:off x="2929612" y="5528628"/>
            <a:ext cx="648072" cy="432048"/>
          </a:xfrm>
          <a:prstGeom prst="actionButtonForwardNex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79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664"/>
            <a:ext cx="5004048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9" descr="13c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060848"/>
            <a:ext cx="4869628" cy="4052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7" name="Picture 11" descr="13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0784" y="1772816"/>
            <a:ext cx="4537075" cy="3405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7584" y="548680"/>
            <a:ext cx="8229600" cy="777875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000" b="1" dirty="0" smtClean="0">
                <a:solidFill>
                  <a:schemeClr val="bg1"/>
                </a:solidFill>
              </a:rPr>
              <a:t>Fundos de filtro de areia</a:t>
            </a:r>
            <a:r>
              <a:rPr lang="pt-BR" sz="4800" b="1" dirty="0" smtClean="0">
                <a:solidFill>
                  <a:schemeClr val="bg1"/>
                </a:solidFill>
              </a:rPr>
              <a:t/>
            </a:r>
            <a:br>
              <a:rPr lang="pt-BR" sz="4800" b="1" dirty="0" smtClean="0">
                <a:solidFill>
                  <a:schemeClr val="bg1"/>
                </a:solidFill>
              </a:rPr>
            </a:br>
            <a:endParaRPr lang="pt-BR" sz="4700" b="1" dirty="0" smtClean="0">
              <a:solidFill>
                <a:schemeClr val="bg1"/>
              </a:solidFill>
            </a:endParaRPr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395288" y="914753"/>
            <a:ext cx="8424862" cy="72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 smtClean="0"/>
              <a:t>Menor Quantidade </a:t>
            </a:r>
            <a:r>
              <a:rPr lang="pt-BR" sz="2600" dirty="0"/>
              <a:t>por </a:t>
            </a:r>
            <a:r>
              <a:rPr lang="pt-BR" sz="2600" dirty="0" smtClean="0"/>
              <a:t>Metro Quadrado</a:t>
            </a: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2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</p:spTree>
    <p:extLst>
      <p:ext uri="{BB962C8B-B14F-4D97-AF65-F5344CB8AC3E}">
        <p14:creationId xmlns:p14="http://schemas.microsoft.com/office/powerpoint/2010/main" val="400002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Produtos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60362" y="908720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 err="1"/>
              <a:t>Crepina</a:t>
            </a:r>
            <a:r>
              <a:rPr lang="pt-BR" sz="2600" dirty="0"/>
              <a:t> PLUVITEC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3276600" y="5445125"/>
            <a:ext cx="2879725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2" tIns="52136" rIns="104272" bIns="5213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/>
              <a:t>Vazão (m</a:t>
            </a:r>
            <a:r>
              <a:rPr lang="pt-BR" baseline="30000"/>
              <a:t>3</a:t>
            </a:r>
            <a:r>
              <a:rPr lang="pt-BR"/>
              <a:t>/h)</a:t>
            </a:r>
          </a:p>
        </p:txBody>
      </p:sp>
      <p:pic>
        <p:nvPicPr>
          <p:cNvPr id="10245" name="Picture 13" descr="C:\Hidrosolo\Google Drive\Marketing\Catálogo\Crepina_novo\desempenho hidrodinâmic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627857"/>
            <a:ext cx="7858125" cy="4402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32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14" descr="C:\Hidrosolo\Google Drive\Marketing\Catálogo\Crepina_novo\gráfico 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412776"/>
            <a:ext cx="6642244" cy="4403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Produtos</a:t>
            </a: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347122" y="908720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 err="1"/>
              <a:t>Crepina</a:t>
            </a:r>
            <a:r>
              <a:rPr lang="pt-BR" sz="2600" dirty="0"/>
              <a:t> PLUVITEC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6" name="Botão de ação: Avançar ou Próximo 5">
            <a:hlinkClick r:id="rId4" action="ppaction://hlinkfile" highlightClick="1"/>
          </p:cNvPr>
          <p:cNvSpPr/>
          <p:nvPr/>
        </p:nvSpPr>
        <p:spPr>
          <a:xfrm>
            <a:off x="539552" y="3501008"/>
            <a:ext cx="648072" cy="432048"/>
          </a:xfrm>
          <a:prstGeom prst="actionButtonForwardNex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43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23850" y="908720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 err="1" smtClean="0"/>
              <a:t>Crepina</a:t>
            </a:r>
            <a:r>
              <a:rPr lang="pt-BR" sz="2600" dirty="0" smtClean="0"/>
              <a:t> PLUVITEC</a:t>
            </a: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14340" name="Picture 9" descr="C:\Hidrosolo\Google Drive\Marketing\Blocos PLUVITEC _Apresentação (prezi)\content\data\repo\176420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3968" y="1700808"/>
            <a:ext cx="5943600" cy="4360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231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2584" y="2924944"/>
            <a:ext cx="87484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 smtClean="0"/>
              <a:t>Blocos PLUVITEC</a:t>
            </a:r>
          </a:p>
          <a:p>
            <a:pPr algn="ctr"/>
            <a:r>
              <a:rPr lang="pt-BR" sz="2500" dirty="0" smtClean="0"/>
              <a:t>Inovação tecnológica em reforma e construção de</a:t>
            </a:r>
          </a:p>
          <a:p>
            <a:pPr algn="ctr"/>
            <a:r>
              <a:rPr lang="pt-BR" sz="2500" dirty="0" smtClean="0"/>
              <a:t>fundos de filtros em areia </a:t>
            </a:r>
            <a:endParaRPr lang="pt-BR" sz="25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60576" y="836712"/>
            <a:ext cx="8748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/>
              <a:t>Reformas em filtros de areia - fundo de fluxo confinado: segurança operacional, aumento da eficiência e rapidez na execução da montagem.</a:t>
            </a:r>
          </a:p>
        </p:txBody>
      </p:sp>
    </p:spTree>
    <p:extLst>
      <p:ext uri="{BB962C8B-B14F-4D97-AF65-F5344CB8AC3E}">
        <p14:creationId xmlns:p14="http://schemas.microsoft.com/office/powerpoint/2010/main" val="35920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23850" y="908720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 err="1"/>
              <a:t>Crepina</a:t>
            </a:r>
            <a:r>
              <a:rPr lang="pt-BR" sz="2600" dirty="0"/>
              <a:t> PLUVITEC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65538" name="Picture 2" descr="C:\Hidrosolo\Google Drive\Marketing\Fotos\CESAMA (Juiz de Fora)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985" y="1533819"/>
            <a:ext cx="5422130" cy="4607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7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23850" y="909638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 err="1"/>
              <a:t>Crepina</a:t>
            </a:r>
            <a:r>
              <a:rPr lang="pt-BR" sz="2600" dirty="0"/>
              <a:t> PLUVITEC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21509" name="Picture 5" descr="C:\Hidrosolo\Google Drive\Arquivos de Clientes\Sabesp\Campo Limpo Paulista\fotos instalação\Vídeo criado\fotos e vídeos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5037" y="1628775"/>
            <a:ext cx="5501035" cy="4621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642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23850" y="921069"/>
            <a:ext cx="8280400" cy="5637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 err="1"/>
              <a:t>Crepina</a:t>
            </a:r>
            <a:r>
              <a:rPr lang="pt-BR" sz="2600" dirty="0"/>
              <a:t> PLUVITEC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62466" name="Picture 2" descr="C:\Hidrosolo\Google Drive\Arquivos de Clientes\Sabesp\Campo Limpo Paulista\fotos instalação\Vídeo criado\fotos e vídeos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49" y="1468656"/>
            <a:ext cx="5229225" cy="499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898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23850" y="908720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 err="1" smtClean="0"/>
              <a:t>Crepina</a:t>
            </a:r>
            <a:r>
              <a:rPr lang="pt-BR" sz="2600" dirty="0" smtClean="0"/>
              <a:t> PLUVITEC</a:t>
            </a: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63490" name="Picture 2" descr="C:\Hidrosolo\Google Drive\Arquivos de Clientes\Sabesp\Campo Limpo Paulista\fotos instalação\Vídeo criado\fotos e vídeos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712" y="1627857"/>
            <a:ext cx="5184675" cy="4891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16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6" descr="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25" y="2060848"/>
            <a:ext cx="5329237" cy="3997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7875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Produtos</a:t>
            </a:r>
          </a:p>
        </p:txBody>
      </p:sp>
      <p:pic>
        <p:nvPicPr>
          <p:cNvPr id="12291" name="Picture 4" descr="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627857"/>
            <a:ext cx="3096344" cy="4128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346234" y="908720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 err="1"/>
              <a:t>Crepina</a:t>
            </a:r>
            <a:r>
              <a:rPr lang="pt-BR" sz="2600" dirty="0"/>
              <a:t> PLUVITEC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</p:spTree>
    <p:extLst>
      <p:ext uri="{BB962C8B-B14F-4D97-AF65-F5344CB8AC3E}">
        <p14:creationId xmlns:p14="http://schemas.microsoft.com/office/powerpoint/2010/main" val="33219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23850" y="909638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 err="1" smtClean="0"/>
              <a:t>Crepina</a:t>
            </a:r>
            <a:r>
              <a:rPr lang="pt-BR" sz="2600" dirty="0" smtClean="0"/>
              <a:t> PLUVITEC</a:t>
            </a: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64514" name="Picture 2" descr="C:\Hidrosolo\Google Drive\Arquivos de Clientes\Sabesp\Campo Limpo Paulista\fotos instalação\Vídeo criado\fotos e vídeos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0748" y="1484784"/>
            <a:ext cx="5606603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71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23850" y="908720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 err="1"/>
              <a:t>Crepina</a:t>
            </a:r>
            <a:r>
              <a:rPr lang="pt-BR" sz="2600" dirty="0"/>
              <a:t> PLUVITEC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22533" name="Picture 5" descr="C:\Hidrosolo\Google Drive\Marketing\Fotos\Daeb-Bagé\Bagé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1" y="1627857"/>
            <a:ext cx="6624637" cy="438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399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23850" y="935073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 err="1"/>
              <a:t>Crepina</a:t>
            </a:r>
            <a:r>
              <a:rPr lang="pt-BR" sz="2600" dirty="0"/>
              <a:t> PLUVITEC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15364" name="Picture 2" descr="C:\Hidrosolo\Google Drive\Arquivos de Clientes\DMAE - Uberlândia\Fotos Uberlândia\Filtros ETA Sucupira\4=09-05-13\P101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94" y="1556791"/>
            <a:ext cx="6408712" cy="4806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997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45842" y="908720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 err="1"/>
              <a:t>Crepina</a:t>
            </a:r>
            <a:r>
              <a:rPr lang="pt-BR" sz="2600" dirty="0"/>
              <a:t> PLUVITEC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16388" name="Picture 2" descr="C:\Hidrosolo\Google Drive\Arquivos de Clientes\DMAE - Uberlândia\Fotos Uberlândia\20130808_103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056" y="1772816"/>
            <a:ext cx="7289055" cy="4099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815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4664"/>
            <a:ext cx="622818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19113" y="561127"/>
            <a:ext cx="8229600" cy="777875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Fundos de filtro de areia</a:t>
            </a:r>
            <a:br>
              <a:rPr lang="pt-BR" sz="4200" b="1" dirty="0" smtClean="0">
                <a:solidFill>
                  <a:schemeClr val="bg1"/>
                </a:solidFill>
              </a:rPr>
            </a:br>
            <a:endParaRPr lang="pt-BR" sz="4200" b="1" dirty="0" smtClean="0">
              <a:solidFill>
                <a:schemeClr val="bg1"/>
              </a:solidFill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95288" y="935073"/>
            <a:ext cx="8280400" cy="57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Tipos de fundo de filtro de areia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31748" name="CaixaDeTexto 11"/>
          <p:cNvSpPr txBox="1">
            <a:spLocks noChangeArrowheads="1"/>
          </p:cNvSpPr>
          <p:nvPr/>
        </p:nvSpPr>
        <p:spPr bwMode="auto">
          <a:xfrm>
            <a:off x="503238" y="1628800"/>
            <a:ext cx="80645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263525">
              <a:lnSpc>
                <a:spcPct val="150000"/>
              </a:lnSpc>
              <a:buFont typeface="Arial" charset="0"/>
              <a:buChar char="•"/>
              <a:defRPr/>
            </a:pPr>
            <a:r>
              <a:rPr lang="pt-BR" dirty="0"/>
              <a:t>Tubos perfurados;</a:t>
            </a:r>
          </a:p>
          <a:p>
            <a:pPr marL="900113" lvl="1" indent="-271463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pt-BR" sz="1400" dirty="0"/>
              <a:t>Leito suporte</a:t>
            </a:r>
          </a:p>
          <a:p>
            <a:pPr marL="900113" lvl="1" indent="-271463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pt-BR" sz="1400" dirty="0"/>
              <a:t>Ar como auxiliar da Retrolavagem</a:t>
            </a:r>
          </a:p>
          <a:p>
            <a:pPr marL="449263" indent="-263525">
              <a:lnSpc>
                <a:spcPct val="150000"/>
              </a:lnSpc>
              <a:buFont typeface="Arial" charset="0"/>
              <a:buChar char="•"/>
              <a:defRPr/>
            </a:pPr>
            <a:endParaRPr lang="pt-BR" dirty="0"/>
          </a:p>
          <a:p>
            <a:pPr marL="449263" indent="-263525">
              <a:lnSpc>
                <a:spcPct val="150000"/>
              </a:lnSpc>
              <a:buFont typeface="Arial" charset="0"/>
              <a:buChar char="•"/>
              <a:defRPr/>
            </a:pPr>
            <a:r>
              <a:rPr lang="pt-BR" dirty="0"/>
              <a:t>Fundo falso tipo Laje Californiana;</a:t>
            </a:r>
          </a:p>
          <a:p>
            <a:pPr marL="906463" lvl="1" indent="-263525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pt-BR" sz="1400" dirty="0"/>
              <a:t>Leito suporte</a:t>
            </a:r>
          </a:p>
          <a:p>
            <a:pPr marL="906463" lvl="1" indent="-263525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pt-BR" sz="1400" dirty="0"/>
              <a:t>Dimensões para recobrimento das ferragens (NBR 6118:2003)  &gt;&gt;  Perda de altura</a:t>
            </a:r>
          </a:p>
          <a:p>
            <a:pPr marL="449263" indent="-263525">
              <a:lnSpc>
                <a:spcPct val="150000"/>
              </a:lnSpc>
              <a:buFont typeface="Arial" charset="0"/>
              <a:buChar char="•"/>
              <a:defRPr/>
            </a:pPr>
            <a:endParaRPr lang="pt-BR" dirty="0"/>
          </a:p>
          <a:p>
            <a:pPr marL="449263" indent="-263525">
              <a:lnSpc>
                <a:spcPct val="150000"/>
              </a:lnSpc>
              <a:buFont typeface="Arial" charset="0"/>
              <a:buChar char="•"/>
              <a:defRPr/>
            </a:pPr>
            <a:r>
              <a:rPr lang="pt-BR" dirty="0"/>
              <a:t>Fundo falso em laje de concreto com </a:t>
            </a:r>
            <a:r>
              <a:rPr lang="pt-BR" dirty="0" err="1"/>
              <a:t>crepinas</a:t>
            </a:r>
            <a:r>
              <a:rPr lang="pt-BR" dirty="0"/>
              <a:t>;</a:t>
            </a:r>
          </a:p>
          <a:p>
            <a:pPr marL="900113" lvl="1" indent="-271463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pt-BR" sz="1400" dirty="0"/>
              <a:t>Construções </a:t>
            </a:r>
            <a:r>
              <a:rPr lang="pt-BR" sz="1400" dirty="0" smtClean="0"/>
              <a:t>estruturais </a:t>
            </a:r>
            <a:r>
              <a:rPr lang="pt-BR" sz="1400" dirty="0"/>
              <a:t>caras</a:t>
            </a:r>
            <a:endParaRPr lang="pt-BR" dirty="0"/>
          </a:p>
          <a:p>
            <a:pPr marL="449263" indent="-263525">
              <a:lnSpc>
                <a:spcPct val="150000"/>
              </a:lnSpc>
              <a:buFont typeface="Arial" charset="0"/>
              <a:buChar char="•"/>
              <a:defRPr/>
            </a:pPr>
            <a:endParaRPr lang="pt-BR" dirty="0"/>
          </a:p>
          <a:p>
            <a:pPr marL="449263" indent="-263525">
              <a:lnSpc>
                <a:spcPct val="150000"/>
              </a:lnSpc>
              <a:buFont typeface="Arial" charset="0"/>
              <a:buChar char="•"/>
              <a:defRPr/>
            </a:pPr>
            <a:r>
              <a:rPr lang="pt-BR" dirty="0"/>
              <a:t>Bloco tipo ‘</a:t>
            </a:r>
            <a:r>
              <a:rPr lang="pt-BR" dirty="0" err="1"/>
              <a:t>Leopold</a:t>
            </a:r>
            <a:r>
              <a:rPr lang="pt-BR" dirty="0"/>
              <a:t>’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67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39239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55576" y="1988840"/>
            <a:ext cx="8280920" cy="32940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l" eaLnBrk="1" hangingPunct="1">
              <a:buFontTx/>
              <a:buChar char="•"/>
            </a:pPr>
            <a:r>
              <a:rPr lang="pt-BR" sz="2800" dirty="0" smtClean="0">
                <a:solidFill>
                  <a:schemeClr val="tx1"/>
                </a:solidFill>
              </a:rPr>
              <a:t> Fundada em 1981</a:t>
            </a:r>
          </a:p>
          <a:p>
            <a:pPr algn="l" eaLnBrk="1" hangingPunct="1">
              <a:buFontTx/>
              <a:buChar char="•"/>
            </a:pPr>
            <a:endParaRPr lang="pt-BR" sz="2800" dirty="0" smtClean="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pt-BR" sz="2800" dirty="0" smtClean="0">
                <a:solidFill>
                  <a:schemeClr val="tx1"/>
                </a:solidFill>
              </a:rPr>
              <a:t> Inicialmente         	irrigação</a:t>
            </a:r>
          </a:p>
          <a:p>
            <a:pPr algn="l" eaLnBrk="1" hangingPunct="1">
              <a:buFontTx/>
              <a:buChar char="•"/>
            </a:pPr>
            <a:endParaRPr lang="pt-BR" sz="2800" dirty="0" smtClean="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pt-BR" sz="2800" dirty="0" smtClean="0">
                <a:solidFill>
                  <a:schemeClr val="tx1"/>
                </a:solidFill>
              </a:rPr>
              <a:t> Tratamento de água</a:t>
            </a:r>
          </a:p>
          <a:p>
            <a:pPr algn="l" eaLnBrk="1" hangingPunct="1">
              <a:buFontTx/>
              <a:buChar char="•"/>
            </a:pPr>
            <a:endParaRPr lang="pt-BR" sz="2800" dirty="0" smtClean="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pt-BR" sz="2800" dirty="0">
                <a:solidFill>
                  <a:schemeClr val="tx1"/>
                </a:solidFill>
              </a:rPr>
              <a:t>Atuação em todo o Brasil e na América Latina</a:t>
            </a:r>
          </a:p>
          <a:p>
            <a:pPr algn="l" eaLnBrk="1" hangingPunct="1">
              <a:buFontTx/>
              <a:buChar char="•"/>
            </a:pPr>
            <a:endParaRPr lang="pt-BR" dirty="0" smtClean="0"/>
          </a:p>
          <a:p>
            <a:pPr algn="l" eaLnBrk="1" hangingPunct="1"/>
            <a:endParaRPr lang="pt-BR" dirty="0" smtClean="0"/>
          </a:p>
          <a:p>
            <a:pPr eaLnBrk="1" hangingPunct="1"/>
            <a:endParaRPr lang="pt-BR" dirty="0" smtClean="0"/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610384" y="211693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algn="r"/>
            <a:r>
              <a:rPr lang="pt-BR" sz="4400" b="1" dirty="0">
                <a:solidFill>
                  <a:schemeClr val="bg1"/>
                </a:solidFill>
              </a:rPr>
              <a:t>Apresentação</a:t>
            </a:r>
          </a:p>
        </p:txBody>
      </p:sp>
      <p:sp>
        <p:nvSpPr>
          <p:cNvPr id="4100" name="AutoShape 8"/>
          <p:cNvSpPr>
            <a:spLocks noChangeArrowheads="1"/>
          </p:cNvSpPr>
          <p:nvPr/>
        </p:nvSpPr>
        <p:spPr bwMode="auto">
          <a:xfrm>
            <a:off x="2915816" y="2920313"/>
            <a:ext cx="504055" cy="292663"/>
          </a:xfrm>
          <a:prstGeom prst="rightArrow">
            <a:avLst>
              <a:gd name="adj1" fmla="val 35398"/>
              <a:gd name="adj2" fmla="val 68580"/>
            </a:avLst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4272" tIns="52136" rIns="104272" bIns="52136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08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305983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Produtos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32522" y="914753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/>
              <a:t>Blocos PLUVITEC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4098" name="Picture 2" descr="C:\Users\Tecnico\Desktop\Reforma do sait\Imagens-Tratamento\Blocos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6" y="4005064"/>
            <a:ext cx="3384376" cy="25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hidrosolo.com.br/admin/wp-content/uploads/2015/10/2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78" y="1052513"/>
            <a:ext cx="6913786" cy="51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33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://hidrosolo.com.br/admin/wp-content/uploads/2015/10/Blocos-Pluvit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28800"/>
            <a:ext cx="5050152" cy="378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Produtos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41402" y="909663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/>
              <a:t>Blocos PLUVITEC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43013" name="Picture 5" descr="C:\Hidrosolo\Google Drive\Marketing\Blocos PLUVITEC _Apresentação (prezi)\content\data\repo\bloc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446" y="3438558"/>
            <a:ext cx="4113213" cy="2500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730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Produtos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95288" y="966789"/>
            <a:ext cx="8280400" cy="6119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Alguns </a:t>
            </a:r>
            <a:r>
              <a:rPr lang="pt-BR" sz="2600" dirty="0"/>
              <a:t>Diferenciais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99319" y="1579088"/>
            <a:ext cx="7272338" cy="4319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Dispensa o leito suporte;</a:t>
            </a: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Instalação dos Blocos confinados em concreto;</a:t>
            </a: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Rapidez e facilidade na montagem;</a:t>
            </a: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Resistentes a produtos químicos utilizados no tratamento de água;</a:t>
            </a: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Alta rigidez na montagem, sem riscos de deformação;</a:t>
            </a: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Trabalha com ou sem Ar como auxiliar na retrolavagem;</a:t>
            </a: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Elimina o fundo falso;</a:t>
            </a: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Absoluta uniformidade da distribuição da água e do ar;</a:t>
            </a:r>
          </a:p>
          <a:p>
            <a:pPr marL="693738" indent="-693738">
              <a:spcBef>
                <a:spcPct val="20000"/>
              </a:spcBef>
              <a:defRPr/>
            </a:pPr>
            <a:endParaRPr lang="pt-BR" sz="3100" dirty="0"/>
          </a:p>
        </p:txBody>
      </p:sp>
    </p:spTree>
    <p:extLst>
      <p:ext uri="{BB962C8B-B14F-4D97-AF65-F5344CB8AC3E}">
        <p14:creationId xmlns:p14="http://schemas.microsoft.com/office/powerpoint/2010/main" val="152084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Produtos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407224" y="908720"/>
            <a:ext cx="8280400" cy="7203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Alguns </a:t>
            </a:r>
            <a:r>
              <a:rPr lang="pt-BR" sz="2600" dirty="0"/>
              <a:t>Diferenciais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3568" y="1629023"/>
            <a:ext cx="8748713" cy="4319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Dimensões absolutamente padronizadas para filtros de qualquer porte;</a:t>
            </a:r>
          </a:p>
          <a:p>
            <a:pPr marL="363538" indent="-363538">
              <a:spcBef>
                <a:spcPct val="20000"/>
              </a:spcBef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Não exige preparo especial da base para instalação;</a:t>
            </a: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Incrementa a eficiência do filtro de areia;</a:t>
            </a: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Não necessita de ancoragens especiais;</a:t>
            </a: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Não exige mão de obra especializada para execução das montagens;</a:t>
            </a: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Superfície interna polida;</a:t>
            </a: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Dispensa construções estruturais caras;</a:t>
            </a: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dirty="0"/>
              <a:t>Baixo custo por metro quadrado.</a:t>
            </a:r>
          </a:p>
          <a:p>
            <a:pPr marL="693738" indent="-6937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/>
          </a:p>
          <a:p>
            <a:pPr marL="693738" indent="-693738">
              <a:spcBef>
                <a:spcPct val="20000"/>
              </a:spcBef>
              <a:defRPr/>
            </a:pPr>
            <a:endParaRPr lang="pt-BR" sz="3100" dirty="0"/>
          </a:p>
        </p:txBody>
      </p:sp>
    </p:spTree>
    <p:extLst>
      <p:ext uri="{BB962C8B-B14F-4D97-AF65-F5344CB8AC3E}">
        <p14:creationId xmlns:p14="http://schemas.microsoft.com/office/powerpoint/2010/main" val="142565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Produtos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95680" y="908720"/>
            <a:ext cx="8280400" cy="1223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Desempenho </a:t>
            </a:r>
            <a:r>
              <a:rPr lang="pt-BR" sz="2600" dirty="0"/>
              <a:t>Hidrodinâmico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44035" name="Picture 3" descr="C:\Users\Flavio\Desktop\SANEAGO\Bloco PLUVITEC_Gráfico Perda de Carga có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567" y="1520701"/>
            <a:ext cx="7969250" cy="4713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044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sz="4700" b="1" smtClean="0"/>
              <a:t> 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23850" y="1052513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3000" dirty="0"/>
              <a:t>Blocos PLUVITEC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2916238" y="3357563"/>
            <a:ext cx="3095625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 algn="ctr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3000" dirty="0"/>
              <a:t>Projetos</a:t>
            </a:r>
          </a:p>
          <a:p>
            <a:pPr marL="693738" indent="-693738" algn="ctr">
              <a:spcBef>
                <a:spcPct val="20000"/>
              </a:spcBef>
            </a:pPr>
            <a:endParaRPr lang="pt-BR" sz="3100" dirty="0"/>
          </a:p>
          <a:p>
            <a:pPr marL="693738" indent="-693738" algn="ctr">
              <a:spcBef>
                <a:spcPct val="20000"/>
              </a:spcBef>
            </a:pPr>
            <a:endParaRPr lang="pt-BR" sz="3100" dirty="0"/>
          </a:p>
        </p:txBody>
      </p:sp>
    </p:spTree>
    <p:extLst>
      <p:ext uri="{BB962C8B-B14F-4D97-AF65-F5344CB8AC3E}">
        <p14:creationId xmlns:p14="http://schemas.microsoft.com/office/powerpoint/2010/main" val="295696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33410" y="980728"/>
            <a:ext cx="8280400" cy="1223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Projeto </a:t>
            </a:r>
            <a:r>
              <a:rPr lang="pt-BR" sz="2600" dirty="0"/>
              <a:t>Campo Limpo Paulista - SABESP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43012" name="Picture 4" descr="C:\Users\Flavio\Desktop\SANEAGO\campo limpo paulista\b có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4486317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Flavio\Desktop\SANEAGO\campo limpo paulista\d có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418006"/>
            <a:ext cx="3887788" cy="2471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06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98782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7875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23850" y="1052513"/>
            <a:ext cx="8280400" cy="6119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Projeto </a:t>
            </a:r>
            <a:r>
              <a:rPr lang="pt-BR" sz="2600" dirty="0"/>
              <a:t>Campo Limpo Paulista - SABESP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41989" name="Picture 5" descr="C:\Users\Flavio\Desktop\SANEAGO\campo limpo paulista\a có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44824"/>
            <a:ext cx="4608016" cy="3785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90" name="Picture 6" descr="C:\Users\Flavio\Desktop\SANEAGO\campo limpo paulista\c có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40280"/>
            <a:ext cx="3783012" cy="2940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02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Produtos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-601320" y="908720"/>
            <a:ext cx="10441856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 algn="ctr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Instalação </a:t>
            </a:r>
            <a:r>
              <a:rPr lang="pt-BR" sz="2600" dirty="0"/>
              <a:t>Campo Limpo Paulista - </a:t>
            </a:r>
            <a:r>
              <a:rPr lang="pt-BR" sz="2600" dirty="0" smtClean="0"/>
              <a:t>SABESP</a:t>
            </a: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38916" name="CaixaDeTexto 6"/>
          <p:cNvSpPr txBox="1">
            <a:spLocks noChangeArrowheads="1"/>
          </p:cNvSpPr>
          <p:nvPr/>
        </p:nvSpPr>
        <p:spPr bwMode="auto">
          <a:xfrm>
            <a:off x="827584" y="2521270"/>
            <a:ext cx="721518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pt-BR" b="0"/>
              <a:t>Taxa excessiva</a:t>
            </a:r>
          </a:p>
          <a:p>
            <a:endParaRPr lang="pt-BR" b="0"/>
          </a:p>
          <a:p>
            <a:pPr>
              <a:buFont typeface="Arial" charset="0"/>
              <a:buChar char="•"/>
            </a:pPr>
            <a:r>
              <a:rPr lang="pt-BR" b="0"/>
              <a:t> Portaria 2.914   &gt;&gt;   0,5 uT</a:t>
            </a:r>
          </a:p>
          <a:p>
            <a:pPr>
              <a:buFont typeface="Arial" charset="0"/>
              <a:buChar char="•"/>
            </a:pPr>
            <a:endParaRPr lang="pt-BR" b="0"/>
          </a:p>
          <a:p>
            <a:pPr>
              <a:buFont typeface="Arial" charset="0"/>
              <a:buChar char="•"/>
            </a:pPr>
            <a:r>
              <a:rPr lang="pt-BR" b="0"/>
              <a:t> Dentre as soluções: Implantação dos Blocos PLUVITEC</a:t>
            </a:r>
          </a:p>
        </p:txBody>
      </p:sp>
      <p:sp>
        <p:nvSpPr>
          <p:cNvPr id="6" name="Botão de ação: Avançar ou Próximo 5">
            <a:hlinkClick r:id="rId3" action="ppaction://hlinkfile" highlightClick="1"/>
          </p:cNvPr>
          <p:cNvSpPr/>
          <p:nvPr/>
        </p:nvSpPr>
        <p:spPr>
          <a:xfrm>
            <a:off x="4211960" y="5108868"/>
            <a:ext cx="648072" cy="432048"/>
          </a:xfrm>
          <a:prstGeom prst="actionButtonForwardNex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92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pic>
        <p:nvPicPr>
          <p:cNvPr id="20485" name="Picture 3" descr="C:\Hidrosolo\Google Drive\Arquivos de Clientes\Sabesp\Campo Limpo Paulista\fotos instalação\fotos celular\IMG-20130513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628800"/>
            <a:ext cx="4249738" cy="3187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6" name="Picture 2" descr="C:\Hidrosolo\Google Drive\Arquivos de Clientes\Sabesp\Campo Limpo Paulista\fotos instalação\fotos celular\IMG-20130513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424" y="2077438"/>
            <a:ext cx="4857750" cy="3643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941" name="Rectangle 3"/>
          <p:cNvSpPr>
            <a:spLocks noChangeArrowheads="1"/>
          </p:cNvSpPr>
          <p:nvPr/>
        </p:nvSpPr>
        <p:spPr bwMode="auto">
          <a:xfrm>
            <a:off x="249025" y="924913"/>
            <a:ext cx="8531225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Instalação </a:t>
            </a:r>
            <a:r>
              <a:rPr lang="pt-BR" sz="2600" dirty="0"/>
              <a:t>Campo Limpo Paulista - SABESP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</p:spTree>
    <p:extLst>
      <p:ext uri="{BB962C8B-B14F-4D97-AF65-F5344CB8AC3E}">
        <p14:creationId xmlns:p14="http://schemas.microsoft.com/office/powerpoint/2010/main" val="23052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323850" y="908720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/>
              <a:t>Filtros: Areia - Carvão Ativado - </a:t>
            </a:r>
            <a:r>
              <a:rPr lang="pt-BR" sz="2600" dirty="0" err="1"/>
              <a:t>Zeólitos</a:t>
            </a: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3074" name="Picture 2" descr="C:\Users\Tecnico\Desktop\Reforma do sait\Imagens-Tratamento\FA12000..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1904394"/>
            <a:ext cx="7704856" cy="450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ecnico\Google Drive\Fotos-Marketing-Flavio\Continental\Montagem 122015\20151218_152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76872"/>
            <a:ext cx="5340086" cy="3003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Produtos</a:t>
            </a:r>
          </a:p>
        </p:txBody>
      </p:sp>
    </p:spTree>
    <p:extLst>
      <p:ext uri="{BB962C8B-B14F-4D97-AF65-F5344CB8AC3E}">
        <p14:creationId xmlns:p14="http://schemas.microsoft.com/office/powerpoint/2010/main" val="227805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41987" name="CaixaDeTexto 6"/>
          <p:cNvSpPr txBox="1">
            <a:spLocks noChangeArrowheads="1"/>
          </p:cNvSpPr>
          <p:nvPr/>
        </p:nvSpPr>
        <p:spPr bwMode="auto">
          <a:xfrm>
            <a:off x="539552" y="1772816"/>
            <a:ext cx="6858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pt-BR" b="0" dirty="0"/>
              <a:t> Área do Filtro: 9 m²</a:t>
            </a:r>
          </a:p>
          <a:p>
            <a:pPr>
              <a:buFont typeface="Arial" charset="0"/>
              <a:buChar char="•"/>
            </a:pPr>
            <a:endParaRPr lang="pt-BR" b="0" dirty="0"/>
          </a:p>
          <a:p>
            <a:pPr>
              <a:buFont typeface="Arial" charset="0"/>
              <a:buChar char="•"/>
            </a:pPr>
            <a:r>
              <a:rPr lang="pt-BR" b="0" dirty="0"/>
              <a:t> Número de </a:t>
            </a:r>
            <a:r>
              <a:rPr lang="pt-BR" b="0" dirty="0" err="1"/>
              <a:t>Crepinas</a:t>
            </a:r>
            <a:r>
              <a:rPr lang="pt-BR" b="0" dirty="0"/>
              <a:t>: 34/m²</a:t>
            </a:r>
          </a:p>
          <a:p>
            <a:pPr>
              <a:buFont typeface="Arial" charset="0"/>
              <a:buChar char="•"/>
            </a:pPr>
            <a:endParaRPr lang="pt-BR" b="0" dirty="0"/>
          </a:p>
          <a:p>
            <a:pPr>
              <a:buFont typeface="Arial" charset="0"/>
              <a:buChar char="•"/>
            </a:pPr>
            <a:r>
              <a:rPr lang="pt-BR" b="0" dirty="0"/>
              <a:t> Tempo Total de Montagem: 10 horas</a:t>
            </a:r>
          </a:p>
        </p:txBody>
      </p:sp>
      <p:sp>
        <p:nvSpPr>
          <p:cNvPr id="41988" name="CaixaDeTexto 8"/>
          <p:cNvSpPr txBox="1">
            <a:spLocks noChangeArrowheads="1"/>
          </p:cNvSpPr>
          <p:nvPr/>
        </p:nvSpPr>
        <p:spPr bwMode="auto">
          <a:xfrm>
            <a:off x="539552" y="3356992"/>
            <a:ext cx="6858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/>
              <a:t>Relatório Final SABESP:</a:t>
            </a:r>
          </a:p>
          <a:p>
            <a:pPr>
              <a:buFont typeface="Arial" charset="0"/>
              <a:buChar char="•"/>
            </a:pPr>
            <a:endParaRPr lang="pt-BR" b="0" dirty="0"/>
          </a:p>
          <a:p>
            <a:pPr>
              <a:buFont typeface="Arial" charset="0"/>
              <a:buChar char="•"/>
            </a:pPr>
            <a:r>
              <a:rPr lang="pt-BR" b="0" dirty="0"/>
              <a:t>  Montagem simples</a:t>
            </a:r>
          </a:p>
          <a:p>
            <a:pPr>
              <a:buFont typeface="Arial" charset="0"/>
              <a:buChar char="•"/>
            </a:pPr>
            <a:endParaRPr lang="pt-BR" b="0" dirty="0"/>
          </a:p>
          <a:p>
            <a:pPr>
              <a:buFont typeface="Arial" charset="0"/>
              <a:buChar char="•"/>
            </a:pPr>
            <a:r>
              <a:rPr lang="pt-BR" b="0" dirty="0"/>
              <a:t> Não requer mão de obra especializada</a:t>
            </a:r>
          </a:p>
          <a:p>
            <a:pPr>
              <a:buFont typeface="Arial" charset="0"/>
              <a:buChar char="•"/>
            </a:pPr>
            <a:endParaRPr lang="pt-BR" b="0" dirty="0"/>
          </a:p>
          <a:p>
            <a:pPr>
              <a:buFont typeface="Arial" charset="0"/>
              <a:buChar char="•"/>
            </a:pPr>
            <a:r>
              <a:rPr lang="pt-BR" b="0" dirty="0"/>
              <a:t> Custo m² reduzido: cerca de </a:t>
            </a:r>
            <a:r>
              <a:rPr lang="pt-BR" b="0" u="sng" dirty="0"/>
              <a:t>R$ 1.600,00</a:t>
            </a:r>
            <a:r>
              <a:rPr lang="pt-BR" b="0" dirty="0"/>
              <a:t>   X   </a:t>
            </a:r>
            <a:r>
              <a:rPr lang="pt-BR" b="0" u="sng" dirty="0"/>
              <a:t>R$ 7.700,00</a:t>
            </a:r>
            <a:endParaRPr lang="pt-BR" b="0" dirty="0"/>
          </a:p>
        </p:txBody>
      </p:sp>
      <p:sp>
        <p:nvSpPr>
          <p:cNvPr id="41989" name="Rectangle 3"/>
          <p:cNvSpPr>
            <a:spLocks noChangeArrowheads="1"/>
          </p:cNvSpPr>
          <p:nvPr/>
        </p:nvSpPr>
        <p:spPr bwMode="auto">
          <a:xfrm>
            <a:off x="306387" y="908720"/>
            <a:ext cx="8531225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Instalação </a:t>
            </a:r>
            <a:r>
              <a:rPr lang="pt-BR" sz="2600" dirty="0"/>
              <a:t>Campo Limpo Paulista - SABESP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7" name="CaixaDeTexto 5"/>
          <p:cNvSpPr txBox="1">
            <a:spLocks noChangeArrowheads="1"/>
          </p:cNvSpPr>
          <p:nvPr/>
        </p:nvSpPr>
        <p:spPr bwMode="auto">
          <a:xfrm>
            <a:off x="0" y="5301208"/>
            <a:ext cx="8715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Char char="•"/>
            </a:pPr>
            <a:endParaRPr lang="pt-BR" b="0" dirty="0"/>
          </a:p>
          <a:p>
            <a:pPr algn="ctr"/>
            <a:r>
              <a:rPr lang="pt-BR" b="1" dirty="0"/>
              <a:t>Adquiriram para os outros 8 filtros.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313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44035" name="CaixaDeTexto 7"/>
          <p:cNvSpPr txBox="1">
            <a:spLocks noChangeArrowheads="1"/>
          </p:cNvSpPr>
          <p:nvPr/>
        </p:nvSpPr>
        <p:spPr bwMode="auto">
          <a:xfrm>
            <a:off x="285750" y="2330480"/>
            <a:ext cx="8501063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0" u="sng" dirty="0"/>
              <a:t>Resultados</a:t>
            </a:r>
            <a:r>
              <a:rPr lang="pt-BR" b="0" dirty="0"/>
              <a:t>:</a:t>
            </a:r>
          </a:p>
          <a:p>
            <a:endParaRPr lang="pt-BR" b="0" dirty="0"/>
          </a:p>
          <a:p>
            <a:pPr>
              <a:buFont typeface="Arial" charset="0"/>
              <a:buChar char="•"/>
            </a:pPr>
            <a:r>
              <a:rPr lang="pt-BR" b="0" dirty="0"/>
              <a:t> “Em 7 dias analisados a turbidez de saída sempre atendeu à portaria do MS 2.914 ou seja, &lt; 0,5 </a:t>
            </a:r>
            <a:r>
              <a:rPr lang="pt-BR" b="0" dirty="0" err="1"/>
              <a:t>uT</a:t>
            </a:r>
            <a:r>
              <a:rPr lang="pt-BR" b="0" dirty="0"/>
              <a:t> mantendo-se entre 0,12 </a:t>
            </a:r>
            <a:r>
              <a:rPr lang="pt-BR" b="0" dirty="0" err="1"/>
              <a:t>uT</a:t>
            </a:r>
            <a:r>
              <a:rPr lang="pt-BR" b="0" dirty="0"/>
              <a:t> e 0,20 </a:t>
            </a:r>
            <a:r>
              <a:rPr lang="pt-BR" b="0" dirty="0" err="1"/>
              <a:t>uT</a:t>
            </a:r>
            <a:r>
              <a:rPr lang="pt-BR" b="0" dirty="0"/>
              <a:t> mesmo com tempos de carreira &gt; 24 horas. Sendo que para a realidade operacional da ETA, o tempo de carreira seria entre 12 e 16 horas.”</a:t>
            </a:r>
          </a:p>
          <a:p>
            <a:pPr>
              <a:buFont typeface="Arial" charset="0"/>
              <a:buChar char="•"/>
            </a:pPr>
            <a:endParaRPr lang="pt-BR" b="0" dirty="0"/>
          </a:p>
          <a:p>
            <a:pPr>
              <a:buFont typeface="Arial" charset="0"/>
              <a:buChar char="•"/>
            </a:pPr>
            <a:r>
              <a:rPr lang="pt-BR" b="0" dirty="0"/>
              <a:t> “O tempo médio de contra lavagem foi de 4min e 30s para efeito de testes, mas observamos que esse tempo é mais do que suficiente para uma boa </a:t>
            </a:r>
            <a:r>
              <a:rPr lang="pt-BR" b="0" dirty="0" err="1"/>
              <a:t>retrolavagem</a:t>
            </a:r>
            <a:r>
              <a:rPr lang="pt-BR" b="0" dirty="0"/>
              <a:t>, podendo até ser reduzido.”</a:t>
            </a:r>
          </a:p>
          <a:p>
            <a:pPr>
              <a:buFont typeface="Arial" charset="0"/>
              <a:buChar char="•"/>
            </a:pPr>
            <a:endParaRPr lang="pt-BR" b="0" dirty="0"/>
          </a:p>
          <a:p>
            <a:pPr>
              <a:buFont typeface="Arial" charset="0"/>
              <a:buChar char="•"/>
            </a:pPr>
            <a:r>
              <a:rPr lang="pt-BR" b="0" dirty="0"/>
              <a:t> “Durante a contra lavagem, notamos uma boa expansão do leito filtrante e uma distribuição uniforme da água de contra lavagem.”</a:t>
            </a:r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250825" y="1052513"/>
            <a:ext cx="8785672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Instalação </a:t>
            </a:r>
            <a:r>
              <a:rPr lang="pt-BR" sz="2600" dirty="0"/>
              <a:t>Campo Limpo Paulista - SABESP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5" name="Fluxograma: Documento 4">
            <a:hlinkClick r:id="rId3" action="ppaction://hlinkfile"/>
          </p:cNvPr>
          <p:cNvSpPr/>
          <p:nvPr/>
        </p:nvSpPr>
        <p:spPr bwMode="auto">
          <a:xfrm>
            <a:off x="285750" y="1773238"/>
            <a:ext cx="1800225" cy="431800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pt-B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</a:t>
            </a:r>
            <a:r>
              <a:rPr lang="pt-BR" b="1" dirty="0">
                <a:solidFill>
                  <a:schemeClr val="bg1"/>
                </a:solidFill>
              </a:rPr>
              <a:t>Relatório</a:t>
            </a:r>
          </a:p>
        </p:txBody>
      </p:sp>
    </p:spTree>
    <p:extLst>
      <p:ext uri="{BB962C8B-B14F-4D97-AF65-F5344CB8AC3E}">
        <p14:creationId xmlns:p14="http://schemas.microsoft.com/office/powerpoint/2010/main" val="369886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63498" y="908720"/>
            <a:ext cx="8280400" cy="1081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SABESP </a:t>
            </a:r>
            <a:r>
              <a:rPr lang="pt-BR" sz="2600" dirty="0"/>
              <a:t>– Taubaté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53249" name="Picture 1" descr="C:\Users\Flavio\Desktop\SANEAGO\Taubaté\filtro taubaté\20130528_142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00808"/>
            <a:ext cx="7611442" cy="4281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42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23850" y="1052513"/>
            <a:ext cx="8280400" cy="1081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SABESP </a:t>
            </a:r>
            <a:r>
              <a:rPr lang="pt-BR" sz="2600" dirty="0"/>
              <a:t>– Taubaté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70658" name="Picture 2" descr="C:\Users\Flavio\Desktop\SANEAGO\Taubaté\filtro taubaté\20130528_142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368" y="1785143"/>
            <a:ext cx="7380287" cy="4151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59" name="Picture 3" descr="C:\Users\Flavio\Desktop\SANEAGO\Taubaté\filtro taubaté\20130528_142231.JPG"/>
          <p:cNvPicPr>
            <a:picLocks noChangeAspect="1" noChangeArrowheads="1"/>
          </p:cNvPicPr>
          <p:nvPr/>
        </p:nvPicPr>
        <p:blipFill>
          <a:blip r:embed="rId4" cstate="print"/>
          <a:srcRect l="22136"/>
          <a:stretch>
            <a:fillRect/>
          </a:stretch>
        </p:blipFill>
        <p:spPr bwMode="auto">
          <a:xfrm>
            <a:off x="323850" y="3554824"/>
            <a:ext cx="4052887" cy="2927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228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323850" y="1052513"/>
            <a:ext cx="8640638" cy="1081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SABESP </a:t>
            </a:r>
            <a:r>
              <a:rPr lang="pt-BR" sz="2600" dirty="0"/>
              <a:t>– Taubaté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6300192" y="2843451"/>
            <a:ext cx="3168650" cy="360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 algn="ctr">
              <a:spcBef>
                <a:spcPct val="20000"/>
              </a:spcBef>
            </a:pPr>
            <a:r>
              <a:rPr lang="pt-BR" sz="1600" b="0" dirty="0"/>
              <a:t>Dimensões do filtro</a:t>
            </a:r>
            <a:r>
              <a:rPr lang="pt-BR" sz="1600" b="0" dirty="0" smtClean="0"/>
              <a:t>:</a:t>
            </a:r>
          </a:p>
          <a:p>
            <a:pPr marL="693738" indent="-693738" algn="ctr">
              <a:spcBef>
                <a:spcPct val="20000"/>
              </a:spcBef>
            </a:pPr>
            <a:r>
              <a:rPr lang="pt-BR" sz="1600" b="0" dirty="0" smtClean="0"/>
              <a:t> </a:t>
            </a:r>
            <a:r>
              <a:rPr lang="pt-BR" sz="1600" b="0" dirty="0"/>
              <a:t>8 m x 5 m</a:t>
            </a:r>
          </a:p>
          <a:p>
            <a:pPr marL="693738" indent="-693738" algn="ctr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1030" name="Picture 6" descr="C:\Users\Flavio\Desktop\SANEAGO\Taubaté\Blocos PLUVITEC - Filtro de Areia_SABESP-Taubaté có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700808"/>
            <a:ext cx="6337622" cy="4434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95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38842" y="908720"/>
            <a:ext cx="8280400" cy="1081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SAEMA </a:t>
            </a:r>
            <a:r>
              <a:rPr lang="pt-BR" sz="2600" dirty="0"/>
              <a:t>– Araras/SP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32772" name="Picture 4" descr="C:\Users\Flavio\Desktop\SANEAGO\araras\SAM_0482.JPG"/>
          <p:cNvPicPr>
            <a:picLocks noChangeAspect="1" noChangeArrowheads="1"/>
          </p:cNvPicPr>
          <p:nvPr/>
        </p:nvPicPr>
        <p:blipFill>
          <a:blip r:embed="rId3" cstate="print"/>
          <a:srcRect r="3583" b="12542"/>
          <a:stretch>
            <a:fillRect/>
          </a:stretch>
        </p:blipFill>
        <p:spPr bwMode="auto">
          <a:xfrm>
            <a:off x="886376" y="1593055"/>
            <a:ext cx="6775450" cy="4608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745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323850" y="908720"/>
            <a:ext cx="8280400" cy="1081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SAEMA </a:t>
            </a:r>
            <a:r>
              <a:rPr lang="pt-BR" sz="2600" dirty="0"/>
              <a:t>– Araras/SP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32773" name="Picture 5" descr="C:\Users\Flavio\Desktop\SANEAGO\araras\SAM_0489.JPG"/>
          <p:cNvPicPr>
            <a:picLocks noChangeAspect="1" noChangeArrowheads="1"/>
          </p:cNvPicPr>
          <p:nvPr/>
        </p:nvPicPr>
        <p:blipFill>
          <a:blip r:embed="rId3" cstate="print"/>
          <a:srcRect r="3559" b="11140"/>
          <a:stretch>
            <a:fillRect/>
          </a:stretch>
        </p:blipFill>
        <p:spPr bwMode="auto">
          <a:xfrm>
            <a:off x="1259631" y="1574200"/>
            <a:ext cx="6773863" cy="4681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52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23850" y="924913"/>
            <a:ext cx="8280400" cy="5405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SAEMA </a:t>
            </a:r>
            <a:r>
              <a:rPr lang="pt-BR" sz="2600" dirty="0"/>
              <a:t>– Araras/SP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1259632" y="3645024"/>
            <a:ext cx="2159000" cy="72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 algn="r">
              <a:spcBef>
                <a:spcPct val="20000"/>
              </a:spcBef>
            </a:pPr>
            <a:r>
              <a:rPr lang="pt-BR" sz="1600" b="0" dirty="0"/>
              <a:t>Dimensões do filtro:</a:t>
            </a:r>
          </a:p>
          <a:p>
            <a:pPr marL="693738" indent="-693738" algn="r">
              <a:spcBef>
                <a:spcPct val="20000"/>
              </a:spcBef>
            </a:pPr>
            <a:r>
              <a:rPr lang="pt-BR" sz="1600" b="0" dirty="0"/>
              <a:t>6,2 m x 3 m</a:t>
            </a:r>
          </a:p>
          <a:p>
            <a:pPr marL="693738" indent="-693738" algn="r">
              <a:spcBef>
                <a:spcPct val="20000"/>
              </a:spcBef>
            </a:pPr>
            <a:endParaRPr lang="pt-BR" sz="3100" dirty="0"/>
          </a:p>
          <a:p>
            <a:pPr marL="693738" indent="-693738" algn="r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4102" name="Picture 6" descr="C:\Users\Flavio\Desktop\SANEAGO\araras\SAEMA-Araras_Blocos PLUVITEC có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050" y="1470537"/>
            <a:ext cx="3607740" cy="5117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99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323850" y="914753"/>
            <a:ext cx="8280400" cy="1081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SAEMA </a:t>
            </a:r>
            <a:r>
              <a:rPr lang="pt-BR" sz="2600" dirty="0"/>
              <a:t>– Araras/SP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6" name="Imagem 5" descr="C:\Users\NILSON LISBOA\Documents\P19-09-13_14.26[2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6194" y="1556792"/>
            <a:ext cx="6335712" cy="4616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6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48218" y="908720"/>
            <a:ext cx="8280400" cy="1081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SAEMA </a:t>
            </a:r>
            <a:r>
              <a:rPr lang="pt-BR" sz="2600" dirty="0"/>
              <a:t>– Araras/SP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4" name="Imagem 3" descr="C:\Users\NILSON LISBOA\Documents\GM ENGENHARIA\OBRAS EM ANDAMENTO\ARARAS\FILTRO SAEMA\FOTOS\P20-09-13_08.16[3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6494" y="1556792"/>
            <a:ext cx="6383848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567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Imagem 10" descr="C:\Hidrosolo\Marketing\Fotos\SABESP - Abrandador\montagem\selecionadas\Abrandador SABESP-Sud Mennucci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395320"/>
            <a:ext cx="4572000" cy="3214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Produtos</a:t>
            </a:r>
          </a:p>
        </p:txBody>
      </p:sp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323850" y="909191"/>
            <a:ext cx="82804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 err="1" smtClean="0"/>
              <a:t>Abrandadores</a:t>
            </a: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 algn="ctr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4100" name="Imagem 11" descr="C:\Hidrosolo\Marketing\Fotos\BRFoods\fotos\montagem\SAM_0468 - Cópia có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912" y="2600878"/>
            <a:ext cx="31623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7" name="Picture 7" descr="C:\Users\Flavio\Desktop\SANEAGO\Kinetico Logo cópi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064" y="1628328"/>
            <a:ext cx="316865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Tecnico\Google Drive\Fotos-Marketing-Flavio\Maratá\Maratá_052014\Maratá 062014_Montagem\IMG_20140611_151203332_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4560779" cy="2561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7193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359569" y="908720"/>
            <a:ext cx="8280400" cy="1081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SAEMA </a:t>
            </a:r>
            <a:r>
              <a:rPr lang="pt-BR" sz="2600" dirty="0"/>
              <a:t>– Araras/SP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4" name="Imagem 3" descr="C:\Users\NILSON LISBOA\Documents\GM ENGENHARIA\OBRAS EM ANDAMENTO\ARARAS\FILTRO SAEMA\FOTOS\P20-09-13_16.14[1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556792"/>
            <a:ext cx="6192838" cy="464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56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23850" y="921362"/>
            <a:ext cx="9000678" cy="1081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Grupo </a:t>
            </a:r>
            <a:r>
              <a:rPr lang="pt-BR" sz="2600" dirty="0"/>
              <a:t>Águas do Brasil – Nova Friburgo/RJ</a:t>
            </a:r>
          </a:p>
          <a:p>
            <a:pPr marL="693738" indent="-693738">
              <a:spcBef>
                <a:spcPct val="20000"/>
              </a:spcBef>
            </a:pP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-323850" y="3284538"/>
            <a:ext cx="2447925" cy="72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 algn="r">
              <a:spcBef>
                <a:spcPct val="20000"/>
              </a:spcBef>
            </a:pPr>
            <a:r>
              <a:rPr lang="pt-BR" sz="1600" b="0" dirty="0"/>
              <a:t>Dimensões do filtro:</a:t>
            </a:r>
          </a:p>
          <a:p>
            <a:pPr marL="693738" indent="-693738" algn="r">
              <a:spcBef>
                <a:spcPct val="20000"/>
              </a:spcBef>
            </a:pPr>
            <a:r>
              <a:rPr lang="pt-BR" sz="1600" b="0" dirty="0"/>
              <a:t>4,8 m x 4,8 m</a:t>
            </a:r>
          </a:p>
          <a:p>
            <a:pPr marL="693738" indent="-693738" algn="r">
              <a:spcBef>
                <a:spcPct val="20000"/>
              </a:spcBef>
            </a:pPr>
            <a:endParaRPr lang="pt-BR" sz="3100" dirty="0"/>
          </a:p>
          <a:p>
            <a:pPr marL="693738" indent="-693738" algn="r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78850" name="Picture 2" descr="C:\Users\Flavio\Desktop\SANEAGO\nova friburgo\Filtro 23m² - Águas de Nova Friburgo có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628800"/>
            <a:ext cx="6406232" cy="4481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370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23850" y="914753"/>
            <a:ext cx="8496622" cy="1081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Grupo </a:t>
            </a:r>
            <a:r>
              <a:rPr lang="pt-BR" sz="2600" dirty="0"/>
              <a:t>Águas do Brasil – Nova Friburgo/RJ</a:t>
            </a:r>
          </a:p>
          <a:p>
            <a:pPr marL="693738" indent="-693738">
              <a:spcBef>
                <a:spcPct val="20000"/>
              </a:spcBef>
            </a:pP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80898" name="Picture 2" descr="C:\Hidrosolo\Google Drive\Arquivos de Clientes\Águas Nova Friburgo\montagem\20140106_161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00808"/>
            <a:ext cx="7848600" cy="4414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397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23850" y="908720"/>
            <a:ext cx="8820150" cy="1081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Grupo </a:t>
            </a:r>
            <a:r>
              <a:rPr lang="pt-BR" sz="2600" dirty="0"/>
              <a:t>Águas do Brasil – Nova Friburgo/RJ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79874" name="Picture 2" descr="C:\Hidrosolo\Google Drive\Arquivos de Clientes\Águas Nova Friburgo\montagem\20140106_154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916832"/>
            <a:ext cx="7953375" cy="4473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01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Projetos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23850" y="908720"/>
            <a:ext cx="8820150" cy="1081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Blocos </a:t>
            </a:r>
            <a:r>
              <a:rPr lang="pt-BR" sz="2600" dirty="0" smtClean="0"/>
              <a:t>PLUVITEC - Grupo </a:t>
            </a:r>
            <a:r>
              <a:rPr lang="pt-BR" sz="2600" dirty="0"/>
              <a:t>Águas do Brasil – Nova Friburgo/RJ</a:t>
            </a:r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81922" name="Picture 2" descr="C:\Hidrosolo\Google Drive\Arquivos de Clientes\Águas Nova Friburgo\montagem\20140108_091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574" y="1772816"/>
            <a:ext cx="7843838" cy="441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11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4664"/>
            <a:ext cx="594015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Patentes e Atestados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98587" y="919515"/>
            <a:ext cx="8821737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 algn="ctr">
              <a:spcBef>
                <a:spcPct val="20000"/>
              </a:spcBef>
            </a:pPr>
            <a:r>
              <a:rPr lang="pt-BR" dirty="0"/>
              <a:t>O fundo de filtro com Blocos e </a:t>
            </a:r>
            <a:r>
              <a:rPr lang="pt-BR" dirty="0" err="1"/>
              <a:t>Crepinas</a:t>
            </a:r>
            <a:r>
              <a:rPr lang="pt-BR" dirty="0"/>
              <a:t> PLUVITEC</a:t>
            </a:r>
            <a:r>
              <a:rPr lang="pt-BR" baseline="30000" dirty="0"/>
              <a:t>®</a:t>
            </a:r>
            <a:endParaRPr lang="pt-BR" dirty="0"/>
          </a:p>
          <a:p>
            <a:pPr marL="693738" indent="-693738" algn="ctr">
              <a:spcBef>
                <a:spcPct val="20000"/>
              </a:spcBef>
            </a:pPr>
            <a:r>
              <a:rPr lang="pt-BR" dirty="0"/>
              <a:t>pode ser adquirido por compra direta, por inexigibilidade,</a:t>
            </a:r>
          </a:p>
          <a:p>
            <a:pPr marL="693738" indent="-693738" algn="ctr">
              <a:spcBef>
                <a:spcPct val="20000"/>
              </a:spcBef>
            </a:pPr>
            <a:r>
              <a:rPr lang="pt-BR" dirty="0"/>
              <a:t>conforme Art. 25, Inciso I, da Lei 8.666.</a:t>
            </a:r>
          </a:p>
          <a:p>
            <a:pPr marL="693738" indent="-693738" algn="ctr">
              <a:spcBef>
                <a:spcPct val="20000"/>
              </a:spcBef>
            </a:pPr>
            <a:endParaRPr lang="pt-BR" sz="3100" dirty="0"/>
          </a:p>
          <a:p>
            <a:pPr marL="693738" indent="-693738" algn="ctr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71682" name="Imagem 1"/>
          <p:cNvPicPr>
            <a:picLocks noChangeAspect="1" noChangeArrowheads="1"/>
          </p:cNvPicPr>
          <p:nvPr/>
        </p:nvPicPr>
        <p:blipFill>
          <a:blip r:embed="rId3" cstate="print"/>
          <a:srcRect l="2857" r="5714" b="42969"/>
          <a:stretch>
            <a:fillRect/>
          </a:stretch>
        </p:blipFill>
        <p:spPr bwMode="auto">
          <a:xfrm>
            <a:off x="107950" y="2072040"/>
            <a:ext cx="4392613" cy="3916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58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71685" name="Picture 5" descr="C:\Users\Flavio\Desktop\SANEAGO\atestado FIE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339" y="2099216"/>
            <a:ext cx="4448175" cy="388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00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44" y="404664"/>
            <a:ext cx="44632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65944" y="132061"/>
            <a:ext cx="8229600" cy="992683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Alguns Clientes</a:t>
            </a:r>
          </a:p>
        </p:txBody>
      </p:sp>
      <p:pic>
        <p:nvPicPr>
          <p:cNvPr id="70659" name="Picture 2" descr="C:\Hidrosolo\Google Drive\Marketing\Blocos PLUVITEC _Apresentação (prezi)\content\data\repo\172600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2" y="5812789"/>
            <a:ext cx="146526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3" descr="C:\Hidrosolo\Google Drive\Marketing\Blocos PLUVITEC _Apresentação (prezi)\content\data\repo\1726005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1524" y="5733415"/>
            <a:ext cx="1644650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4" descr="C:\Hidrosolo\Google Drive\Marketing\Blocos PLUVITEC _Apresentação (prezi)\content\data\repo\17259396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2821" y="5812789"/>
            <a:ext cx="1554163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5" descr="C:\Hidrosolo\Google Drive\Marketing\Blocos PLUVITEC _Apresentação (prezi)\content\data\repo\172593969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793" y="1404939"/>
            <a:ext cx="14414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6" descr="C:\Hidrosolo\Google Drive\Marketing\Blocos PLUVITEC _Apresentação (prezi)\content\data\repo\1725939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74343" y="2685416"/>
            <a:ext cx="8699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7" descr="C:\Hidrosolo\Google Drive\Marketing\Blocos PLUVITEC _Apresentação (prezi)\content\data\repo\17259397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8961" y="4149090"/>
            <a:ext cx="113030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8" descr="C:\Hidrosolo\Google Drive\Marketing\Blocos PLUVITEC _Apresentação (prezi)\content\data\repo\17259397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7437" y="4149090"/>
            <a:ext cx="1103312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Picture 9" descr="C:\Hidrosolo\Google Drive\Marketing\Blocos PLUVITEC _Apresentação (prezi)\content\data\repo\172593979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44812" y="1431291"/>
            <a:ext cx="1095375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11" descr="C:\Users\Flavio\Desktop\syngenta.jpg"/>
          <p:cNvPicPr>
            <a:picLocks noChangeAspect="1" noChangeArrowheads="1"/>
          </p:cNvPicPr>
          <p:nvPr/>
        </p:nvPicPr>
        <p:blipFill>
          <a:blip r:embed="rId11" cstate="print"/>
          <a:srcRect l="3941" t="12260" r="5341" b="17715"/>
          <a:stretch>
            <a:fillRect/>
          </a:stretch>
        </p:blipFill>
        <p:spPr bwMode="auto">
          <a:xfrm>
            <a:off x="2024062" y="2798128"/>
            <a:ext cx="14970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8" name="Picture 12" descr="C:\Users\Flavio\Desktop\brf.jpg"/>
          <p:cNvPicPr>
            <a:picLocks noChangeAspect="1" noChangeArrowheads="1"/>
          </p:cNvPicPr>
          <p:nvPr/>
        </p:nvPicPr>
        <p:blipFill>
          <a:blip r:embed="rId12" cstate="print"/>
          <a:srcRect l="14729" t="21394" r="19308" b="26202"/>
          <a:stretch>
            <a:fillRect/>
          </a:stretch>
        </p:blipFill>
        <p:spPr bwMode="auto">
          <a:xfrm>
            <a:off x="7451803" y="2439353"/>
            <a:ext cx="10556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9" name="Picture 13" descr="C:\Users\Flavio\Desktop\caern.jpg"/>
          <p:cNvPicPr>
            <a:picLocks noChangeAspect="1" noChangeArrowheads="1"/>
          </p:cNvPicPr>
          <p:nvPr/>
        </p:nvPicPr>
        <p:blipFill>
          <a:blip r:embed="rId13" cstate="print"/>
          <a:srcRect l="25238" t="22060" r="29333" b="26468"/>
          <a:stretch>
            <a:fillRect/>
          </a:stretch>
        </p:blipFill>
        <p:spPr bwMode="auto">
          <a:xfrm>
            <a:off x="4349115" y="4342766"/>
            <a:ext cx="7921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0" name="Picture 14" descr="C:\Users\Flavio\Desktop\camargo.jpg"/>
          <p:cNvPicPr>
            <a:picLocks noChangeAspect="1" noChangeArrowheads="1"/>
          </p:cNvPicPr>
          <p:nvPr/>
        </p:nvPicPr>
        <p:blipFill>
          <a:blip r:embed="rId14" cstate="print"/>
          <a:srcRect l="10506" t="23228" r="10529" b="15417"/>
          <a:stretch>
            <a:fillRect/>
          </a:stretch>
        </p:blipFill>
        <p:spPr bwMode="auto">
          <a:xfrm>
            <a:off x="235740" y="5689757"/>
            <a:ext cx="13509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1" name="Picture 15" descr="C:\Users\Flavio\Desktop\cargill.jpg"/>
          <p:cNvPicPr>
            <a:picLocks noChangeAspect="1" noChangeArrowheads="1"/>
          </p:cNvPicPr>
          <p:nvPr/>
        </p:nvPicPr>
        <p:blipFill>
          <a:blip r:embed="rId15" cstate="print"/>
          <a:srcRect l="10690" t="12627" r="9132" b="17293"/>
          <a:stretch>
            <a:fillRect/>
          </a:stretch>
        </p:blipFill>
        <p:spPr bwMode="auto">
          <a:xfrm>
            <a:off x="5824537" y="4311016"/>
            <a:ext cx="1079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2" name="Picture 16" descr="C:\Users\Flavio\Desktop\casan.jpg"/>
          <p:cNvPicPr>
            <a:picLocks noChangeAspect="1" noChangeArrowheads="1"/>
          </p:cNvPicPr>
          <p:nvPr/>
        </p:nvPicPr>
        <p:blipFill>
          <a:blip r:embed="rId16" cstate="print"/>
          <a:srcRect l="20148" t="10942" r="22815" b="14400"/>
          <a:stretch>
            <a:fillRect/>
          </a:stretch>
        </p:blipFill>
        <p:spPr bwMode="auto">
          <a:xfrm>
            <a:off x="490377" y="4271328"/>
            <a:ext cx="863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3" name="Picture 18" descr="C:\Users\Flavio\Desktop\coca.jpg"/>
          <p:cNvPicPr>
            <a:picLocks noChangeAspect="1" noChangeArrowheads="1"/>
          </p:cNvPicPr>
          <p:nvPr/>
        </p:nvPicPr>
        <p:blipFill>
          <a:blip r:embed="rId17" cstate="print"/>
          <a:srcRect l="12161" t="13873" r="6017" b="11646"/>
          <a:stretch>
            <a:fillRect/>
          </a:stretch>
        </p:blipFill>
        <p:spPr bwMode="auto">
          <a:xfrm>
            <a:off x="423862" y="2798128"/>
            <a:ext cx="12969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4" name="Picture 24" descr="C:\Users\Flavio\Desktop\casan.jpg"/>
          <p:cNvPicPr>
            <a:picLocks noChangeAspect="1" noChangeArrowheads="1"/>
          </p:cNvPicPr>
          <p:nvPr/>
        </p:nvPicPr>
        <p:blipFill>
          <a:blip r:embed="rId16" cstate="print"/>
          <a:srcRect l="14909" t="8971" r="13016" b="7031"/>
          <a:stretch>
            <a:fillRect/>
          </a:stretch>
        </p:blipFill>
        <p:spPr bwMode="auto">
          <a:xfrm>
            <a:off x="5620543" y="2860041"/>
            <a:ext cx="1079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5" name="Picture 25" descr="C:\Users\Flavio\Desktop\cesama.jpg"/>
          <p:cNvPicPr>
            <a:picLocks noChangeAspect="1" noChangeArrowheads="1"/>
          </p:cNvPicPr>
          <p:nvPr/>
        </p:nvPicPr>
        <p:blipFill>
          <a:blip r:embed="rId18" cstate="print"/>
          <a:srcRect l="2292" t="7724" r="2695" b="15379"/>
          <a:stretch>
            <a:fillRect/>
          </a:stretch>
        </p:blipFill>
        <p:spPr bwMode="auto">
          <a:xfrm>
            <a:off x="7480299" y="3087053"/>
            <a:ext cx="12969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6" name="Picture 21" descr="C:\Users\Flavio\Desktop\SANEAGO\BRA_HORIZ_PRINCIPAL_COR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00574" y="1647191"/>
            <a:ext cx="22320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8" name="Picture 22" descr="C:\Hidrosolo\Google Drive\Marketing\Apresentações\Compesa\compesa cópia.gif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7962" y="1628141"/>
            <a:ext cx="22240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76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Contato</a:t>
            </a:r>
          </a:p>
        </p:txBody>
      </p:sp>
      <p:pic>
        <p:nvPicPr>
          <p:cNvPr id="71683" name="Picture 8" descr="log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1" y="2204865"/>
            <a:ext cx="4632821" cy="700070"/>
          </a:xfrm>
          <a:noFill/>
          <a:ln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971550" y="3429000"/>
            <a:ext cx="7272338" cy="1338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dirty="0"/>
              <a:t>Flávio J. Vacari de Alcantara</a:t>
            </a:r>
          </a:p>
          <a:p>
            <a:pPr algn="ctr">
              <a:lnSpc>
                <a:spcPct val="150000"/>
              </a:lnSpc>
              <a:defRPr/>
            </a:pPr>
            <a:r>
              <a:rPr lang="pt-BR" dirty="0"/>
              <a:t>engenharia@pluvitec.com.br</a:t>
            </a:r>
          </a:p>
          <a:p>
            <a:pPr algn="ctr">
              <a:lnSpc>
                <a:spcPct val="150000"/>
              </a:lnSpc>
              <a:defRPr/>
            </a:pPr>
            <a:r>
              <a:rPr lang="pt-BR" b="0" dirty="0" smtClean="0"/>
              <a:t>(82) </a:t>
            </a:r>
            <a:r>
              <a:rPr lang="pt-BR" b="0" dirty="0"/>
              <a:t>3324-3077</a:t>
            </a:r>
            <a:endParaRPr lang="pt-BR" sz="1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4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Produtos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23850" y="1052513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 err="1"/>
              <a:t>Desfluoretadores</a:t>
            </a:r>
            <a:r>
              <a:rPr lang="pt-BR" sz="2600" dirty="0"/>
              <a:t> e </a:t>
            </a:r>
            <a:r>
              <a:rPr lang="pt-BR" sz="2600" dirty="0" err="1"/>
              <a:t>Desnitratificadores</a:t>
            </a: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2050" name="Picture 2" descr="http://hidrosolo.com.br/admin/wp-content/uploads/2015/10/Desfluoretador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5568348" cy="4176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125" name="Picture 18" descr="C:\Hidrosolo\Google Drive\Marketing\Fotos\Syngenta\DSC024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36912"/>
            <a:ext cx="4667250" cy="3500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753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r" eaLnBrk="1" hangingPunct="1"/>
            <a:r>
              <a:rPr lang="pt-BR" sz="4700" b="1" dirty="0" smtClean="0">
                <a:solidFill>
                  <a:schemeClr val="bg1"/>
                </a:solidFill>
              </a:rPr>
              <a:t>Produtos</a:t>
            </a:r>
          </a:p>
        </p:txBody>
      </p:sp>
      <p:pic>
        <p:nvPicPr>
          <p:cNvPr id="7171" name="Picture 4" descr="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88840"/>
            <a:ext cx="4824413" cy="3617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23850" y="908720"/>
            <a:ext cx="82804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 smtClean="0"/>
              <a:t>Estações de Tratamento de Água </a:t>
            </a:r>
            <a:r>
              <a:rPr lang="pt-BR" sz="2600" dirty="0"/>
              <a:t>Compactas</a:t>
            </a:r>
          </a:p>
          <a:p>
            <a:pPr marL="693738" indent="-693738">
              <a:spcBef>
                <a:spcPct val="20000"/>
              </a:spcBef>
            </a:pP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7173" name="Picture 9" descr="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4554" y="1988838"/>
            <a:ext cx="2714896" cy="361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036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hidrosolo.com.br/admin/wp-content/uploads/2015/10/V%C3%A1lvula-de-3-vias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677" y="1340768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2758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9776"/>
            <a:ext cx="8229600" cy="1143000"/>
          </a:xfrm>
          <a:noFill/>
          <a:ln algn="ctr"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sz="4200" b="1" dirty="0" smtClean="0">
                <a:solidFill>
                  <a:schemeClr val="bg1"/>
                </a:solidFill>
              </a:rPr>
              <a:t>Produtos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323849" y="1052513"/>
            <a:ext cx="4391025" cy="1073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3100" dirty="0"/>
              <a:t> </a:t>
            </a:r>
            <a:r>
              <a:rPr lang="pt-BR" sz="2600" dirty="0"/>
              <a:t>Válvulas de Três Vias para </a:t>
            </a:r>
            <a:r>
              <a:rPr lang="pt-BR" sz="2600" dirty="0" err="1"/>
              <a:t>Retrolavagem</a:t>
            </a: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sp>
        <p:nvSpPr>
          <p:cNvPr id="10246" name="Text Box 17"/>
          <p:cNvSpPr txBox="1">
            <a:spLocks noChangeArrowheads="1"/>
          </p:cNvSpPr>
          <p:nvPr/>
        </p:nvSpPr>
        <p:spPr bwMode="auto">
          <a:xfrm>
            <a:off x="6372200" y="1567657"/>
            <a:ext cx="1800200" cy="5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72" tIns="52136" rIns="104272" bIns="52136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600" dirty="0"/>
              <a:t>Filtrando</a:t>
            </a:r>
          </a:p>
        </p:txBody>
      </p:sp>
      <p:sp>
        <p:nvSpPr>
          <p:cNvPr id="10247" name="Text Box 18"/>
          <p:cNvSpPr txBox="1">
            <a:spLocks noChangeArrowheads="1"/>
          </p:cNvSpPr>
          <p:nvPr/>
        </p:nvSpPr>
        <p:spPr bwMode="auto">
          <a:xfrm>
            <a:off x="6436598" y="4077072"/>
            <a:ext cx="2138948" cy="5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72" tIns="52136" rIns="104272" bIns="52136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600" dirty="0" err="1"/>
              <a:t>Retrolavando</a:t>
            </a:r>
            <a:endParaRPr lang="pt-BR" sz="2600" dirty="0"/>
          </a:p>
        </p:txBody>
      </p:sp>
      <p:pic>
        <p:nvPicPr>
          <p:cNvPr id="5122" name="Picture 2" descr="http://hidrosolo.com.br/admin/wp-content/uploads/2015/10/V%C3%A1lvula-de-3-vias-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928" y="2348880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hidrosolo.com.br/admin/wp-content/uploads/2015/10/V%C3%A1lvula-de-3-vias-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67" y="4045560"/>
            <a:ext cx="3519605" cy="263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9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2"/>
            <a:ext cx="50760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7584" y="663575"/>
            <a:ext cx="8229600" cy="777875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4000" b="1" dirty="0" smtClean="0">
                <a:solidFill>
                  <a:schemeClr val="bg1"/>
                </a:solidFill>
              </a:rPr>
              <a:t>Fundos de filtro de areia</a:t>
            </a:r>
            <a:r>
              <a:rPr lang="pt-BR" sz="4800" b="1" dirty="0" smtClean="0">
                <a:solidFill>
                  <a:schemeClr val="bg1"/>
                </a:solidFill>
              </a:rPr>
              <a:t/>
            </a:r>
            <a:br>
              <a:rPr lang="pt-BR" sz="4800" b="1" dirty="0" smtClean="0">
                <a:solidFill>
                  <a:schemeClr val="bg1"/>
                </a:solidFill>
              </a:rPr>
            </a:br>
            <a:endParaRPr lang="pt-BR" sz="4700" b="1" dirty="0" smtClean="0">
              <a:solidFill>
                <a:schemeClr val="bg1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95288" y="980728"/>
            <a:ext cx="8280400" cy="50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72" tIns="52136" rIns="104272" bIns="52136"/>
          <a:lstStyle/>
          <a:p>
            <a:pPr marL="693738" indent="-693738">
              <a:spcBef>
                <a:spcPct val="20000"/>
              </a:spcBef>
            </a:pPr>
            <a:r>
              <a:rPr lang="pt-BR" sz="2600" dirty="0"/>
              <a:t>Problemas - Quebras de </a:t>
            </a:r>
            <a:r>
              <a:rPr lang="pt-BR" sz="2600" dirty="0" err="1"/>
              <a:t>Crepinas</a:t>
            </a:r>
            <a:endParaRPr lang="pt-BR" sz="26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  <a:p>
            <a:pPr marL="693738" indent="-693738">
              <a:spcBef>
                <a:spcPct val="20000"/>
              </a:spcBef>
            </a:pPr>
            <a:endParaRPr lang="pt-BR" sz="3100" dirty="0"/>
          </a:p>
        </p:txBody>
      </p:sp>
      <p:pic>
        <p:nvPicPr>
          <p:cNvPr id="72706" name="Picture 2" descr="C:\Hidrosolo\Google Drive\Marketing\Blocos PLUVITEC _Apresentação (prezi)\content\data\repo\171473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9" y="1727984"/>
            <a:ext cx="7142314" cy="4091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707" name="Picture 3" descr="C:\Hidrosolo\Google Drive\Marketing\Blocos PLUVITEC _Apresentação (prezi)\content\data\repo\1716983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8792" y="3216776"/>
            <a:ext cx="2468562" cy="231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708" name="Picture 4" descr="C:\Hidrosolo\Google Drive\Marketing\Blocos PLUVITEC _Apresentação (prezi)\content\data\repo\1714703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641614"/>
            <a:ext cx="1287463" cy="2132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010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1091</Words>
  <Application>Microsoft Office PowerPoint</Application>
  <PresentationFormat>Apresentação na tela (4:3)</PresentationFormat>
  <Paragraphs>228</Paragraphs>
  <Slides>57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58" baseType="lpstr">
      <vt:lpstr>Tema do Office</vt:lpstr>
      <vt:lpstr>Apresentação do PowerPoint</vt:lpstr>
      <vt:lpstr>Apresentação do PowerPoint</vt:lpstr>
      <vt:lpstr>Apresentação do PowerPoint</vt:lpstr>
      <vt:lpstr>Produtos</vt:lpstr>
      <vt:lpstr>Produtos</vt:lpstr>
      <vt:lpstr>Produtos</vt:lpstr>
      <vt:lpstr>Produtos</vt:lpstr>
      <vt:lpstr>Produtos</vt:lpstr>
      <vt:lpstr>Fundos de filtro de areia </vt:lpstr>
      <vt:lpstr>Fundos de filtro de areia </vt:lpstr>
      <vt:lpstr>Fundos de filtro de areia </vt:lpstr>
      <vt:lpstr>Fundos de filtro de areia </vt:lpstr>
      <vt:lpstr>Apresentação do PowerPoint</vt:lpstr>
      <vt:lpstr>Produtos</vt:lpstr>
      <vt:lpstr>Fundos de filtro de areia </vt:lpstr>
      <vt:lpstr>Fundos de filtro de areia </vt:lpstr>
      <vt:lpstr>Produtos</vt:lpstr>
      <vt:lpstr>Produtos</vt:lpstr>
      <vt:lpstr>Projetos</vt:lpstr>
      <vt:lpstr>Projetos</vt:lpstr>
      <vt:lpstr>Projetos</vt:lpstr>
      <vt:lpstr>Projetos</vt:lpstr>
      <vt:lpstr>Projetos</vt:lpstr>
      <vt:lpstr>Produtos</vt:lpstr>
      <vt:lpstr>Projetos</vt:lpstr>
      <vt:lpstr>Projetos</vt:lpstr>
      <vt:lpstr>Projetos</vt:lpstr>
      <vt:lpstr>Projetos</vt:lpstr>
      <vt:lpstr>Fundos de filtro de areia </vt:lpstr>
      <vt:lpstr>Produtos</vt:lpstr>
      <vt:lpstr>Produtos</vt:lpstr>
      <vt:lpstr>Produtos</vt:lpstr>
      <vt:lpstr>Produtos</vt:lpstr>
      <vt:lpstr>Produtos</vt:lpstr>
      <vt:lpstr> </vt:lpstr>
      <vt:lpstr>Projetos</vt:lpstr>
      <vt:lpstr>Projetos</vt:lpstr>
      <vt:lpstr>Produtos</vt:lpstr>
      <vt:lpstr>Projetos</vt:lpstr>
      <vt:lpstr>Projetos</vt:lpstr>
      <vt:lpstr>Projetos</vt:lpstr>
      <vt:lpstr>Projetos</vt:lpstr>
      <vt:lpstr>Projetos</vt:lpstr>
      <vt:lpstr>Projetos</vt:lpstr>
      <vt:lpstr>Projetos</vt:lpstr>
      <vt:lpstr>Projetos</vt:lpstr>
      <vt:lpstr>Projetos</vt:lpstr>
      <vt:lpstr>Projetos</vt:lpstr>
      <vt:lpstr>Projetos</vt:lpstr>
      <vt:lpstr>Projetos</vt:lpstr>
      <vt:lpstr>Projetos</vt:lpstr>
      <vt:lpstr>Projetos</vt:lpstr>
      <vt:lpstr>Projetos</vt:lpstr>
      <vt:lpstr>Projetos</vt:lpstr>
      <vt:lpstr>Patentes e Atestados</vt:lpstr>
      <vt:lpstr>Alguns Clientes</vt:lpstr>
      <vt:lpstr>Contato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Tecnico</dc:creator>
  <cp:lastModifiedBy>suporte</cp:lastModifiedBy>
  <cp:revision>39</cp:revision>
  <dcterms:created xsi:type="dcterms:W3CDTF">2016-04-14T13:46:09Z</dcterms:created>
  <dcterms:modified xsi:type="dcterms:W3CDTF">2016-05-18T16:55:52Z</dcterms:modified>
</cp:coreProperties>
</file>