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09" r:id="rId3"/>
    <p:sldId id="310" r:id="rId4"/>
    <p:sldId id="295" r:id="rId5"/>
    <p:sldId id="311" r:id="rId6"/>
    <p:sldId id="312" r:id="rId7"/>
    <p:sldId id="296" r:id="rId8"/>
    <p:sldId id="307" r:id="rId9"/>
    <p:sldId id="299" r:id="rId10"/>
    <p:sldId id="306" r:id="rId11"/>
    <p:sldId id="304" r:id="rId12"/>
    <p:sldId id="314" r:id="rId13"/>
    <p:sldId id="313" r:id="rId14"/>
    <p:sldId id="308" r:id="rId15"/>
    <p:sldId id="315" r:id="rId16"/>
    <p:sldId id="316" r:id="rId17"/>
    <p:sldId id="318" r:id="rId18"/>
    <p:sldId id="323" r:id="rId19"/>
    <p:sldId id="317" r:id="rId20"/>
    <p:sldId id="324" r:id="rId21"/>
    <p:sldId id="319" r:id="rId22"/>
    <p:sldId id="320" r:id="rId23"/>
    <p:sldId id="301" r:id="rId24"/>
    <p:sldId id="321" r:id="rId25"/>
    <p:sldId id="322" r:id="rId26"/>
    <p:sldId id="292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B63"/>
    <a:srgbClr val="DE9AD1"/>
    <a:srgbClr val="DD79B9"/>
    <a:srgbClr val="F6DCED"/>
    <a:srgbClr val="E48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gul\AppData\Roaming\Microsoft\Excel\Levantamento%20_MODIFICADO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gul\AppData\Roaming\Microsoft\Excel\Levantamento%20_MODIFICADO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gul\AppData\Roaming\Microsoft\Excel\Levantamento%20_MODIFICADO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gul\AppData\Roaming\Microsoft\Excel\Levantamento%20_MODIFICADO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gul\AppData\Roaming\Microsoft\Excel\Levantamento%20_MODIFICADO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gul\AppData\Roaming\Microsoft\Excel\Levantamento%20_MODIFICADO%20(version%201)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Planilha5!$A$33</c:f>
              <c:strCache>
                <c:ptCount val="1"/>
                <c:pt idx="0">
                  <c:v>Fontes Superficiais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67832728418151"/>
                      <c:h val="9.7083364209374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647-4122-95DB-1EDF40BF6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Planilha5!$A$37</c:f>
              <c:strCache>
                <c:ptCount val="1"/>
                <c:pt idx="0">
                  <c:v>Captação de Água</c:v>
                </c:pt>
              </c:strCache>
            </c:strRef>
          </c:cat>
          <c:val>
            <c:numRef>
              <c:f>Planilha5!$B$33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7-4122-95DB-1EDF40BF6229}"/>
            </c:ext>
          </c:extLst>
        </c:ser>
        <c:ser>
          <c:idx val="1"/>
          <c:order val="1"/>
          <c:tx>
            <c:strRef>
              <c:f>Planilha5!$A$34</c:f>
              <c:strCache>
                <c:ptCount val="1"/>
                <c:pt idx="0">
                  <c:v>Poços Profundos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677881983815765E-3"/>
                  <c:y val="6.94451138815862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83051777357928"/>
                      <c:h val="7.8564814814814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647-4122-95DB-1EDF40BF6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Planilha5!$A$37</c:f>
              <c:strCache>
                <c:ptCount val="1"/>
                <c:pt idx="0">
                  <c:v>Captação de Água</c:v>
                </c:pt>
              </c:strCache>
            </c:strRef>
          </c:cat>
          <c:val>
            <c:numRef>
              <c:f>Planilha5!$B$34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47-4122-95DB-1EDF40BF62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5896744"/>
        <c:axId val="505894776"/>
      </c:barChart>
      <c:catAx>
        <c:axId val="5058967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94776"/>
        <c:crosses val="autoZero"/>
        <c:auto val="1"/>
        <c:lblAlgn val="ctr"/>
        <c:lblOffset val="100"/>
        <c:noMultiLvlLbl val="0"/>
      </c:catAx>
      <c:valAx>
        <c:axId val="5058947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b="0">
                    <a:solidFill>
                      <a:sysClr val="windowText" lastClr="000000"/>
                    </a:solidFill>
                  </a:rPr>
                  <a:t>Quantidade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96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Planilha5!$A$52</c:f>
              <c:strCache>
                <c:ptCount val="1"/>
                <c:pt idx="0">
                  <c:v>Cercamento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7FBABE-E599-4F7C-945E-5AD4C9035329}" type="SERIESNAME">
                      <a:rPr lang="en-US" sz="2000" b="1">
                        <a:solidFill>
                          <a:schemeClr val="tx1"/>
                        </a:solidFill>
                      </a:rPr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DA SÉRIE]</a:t>
                    </a:fld>
                    <a:r>
                      <a:rPr lang="en-US" sz="2000" b="1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2D975A84-1C32-4E66-8DF6-700EB200715A}" type="VALUE">
                      <a:rPr lang="en-US" sz="2000" b="1" baseline="0">
                        <a:solidFill>
                          <a:schemeClr val="tx1"/>
                        </a:solidFill>
                      </a:rPr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20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90780067592988"/>
                      <c:h val="0.173335763007733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656-4A72-B7E1-DB89DCB57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Planilha5!$A$37</c:f>
              <c:strCache>
                <c:ptCount val="1"/>
                <c:pt idx="0">
                  <c:v>Captação de Água</c:v>
                </c:pt>
              </c:strCache>
            </c:strRef>
          </c:cat>
          <c:val>
            <c:numRef>
              <c:f>Planilha5!$B$52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6-4A72-B7E1-DB89DCB57C65}"/>
            </c:ext>
          </c:extLst>
        </c:ser>
        <c:ser>
          <c:idx val="1"/>
          <c:order val="1"/>
          <c:tx>
            <c:strRef>
              <c:f>Planilha5!$A$53</c:f>
              <c:strCache>
                <c:ptCount val="1"/>
                <c:pt idx="0">
                  <c:v>Não havia cercamento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8160081248771577E-8"/>
                  <c:y val="4.6820387461089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6716974259478"/>
                      <c:h val="0.2549873060923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656-4A72-B7E1-DB89DCB57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Planilha5!$A$37</c:f>
              <c:strCache>
                <c:ptCount val="1"/>
                <c:pt idx="0">
                  <c:v>Captação de Água</c:v>
                </c:pt>
              </c:strCache>
            </c:strRef>
          </c:cat>
          <c:val>
            <c:numRef>
              <c:f>Planilha5!$B$53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56-4A72-B7E1-DB89DCB57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434616"/>
        <c:axId val="385941864"/>
      </c:barChart>
      <c:catAx>
        <c:axId val="38343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5941864"/>
        <c:crosses val="autoZero"/>
        <c:auto val="1"/>
        <c:lblAlgn val="ctr"/>
        <c:lblOffset val="100"/>
        <c:noMultiLvlLbl val="0"/>
      </c:catAx>
      <c:valAx>
        <c:axId val="385941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>
                    <a:solidFill>
                      <a:sysClr val="windowText" lastClr="000000"/>
                    </a:solidFill>
                  </a:rPr>
                  <a:t>Quantidade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34346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5649347703967"/>
          <c:y val="8.0414980047179591E-2"/>
          <c:w val="0.84780382619860928"/>
          <c:h val="0.7858569243844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Planilha5!$A$52</c:f>
              <c:strCache>
                <c:ptCount val="1"/>
                <c:pt idx="0">
                  <c:v>Cercamento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634920081087809E-2"/>
                  <c:y val="3.83156905166252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7FBABE-E599-4F7C-945E-5AD4C9035329}" type="SERIESNAME">
                      <a:rPr lang="en-US" sz="2000" b="1">
                        <a:solidFill>
                          <a:schemeClr val="tx1"/>
                        </a:solidFill>
                      </a:rPr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DA SÉRIE]</a:t>
                    </a:fld>
                    <a:r>
                      <a:rPr lang="en-US" sz="2000" b="1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2D975A84-1C32-4E66-8DF6-700EB200715A}" type="VALUE">
                      <a:rPr lang="en-US" sz="2000" b="1" baseline="0">
                        <a:solidFill>
                          <a:schemeClr val="tx1"/>
                        </a:solidFill>
                      </a:rPr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20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90780067592988"/>
                      <c:h val="0.173335763007733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656-4A72-B7E1-DB89DCB57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Planilha5!$A$37</c:f>
              <c:strCache>
                <c:ptCount val="1"/>
                <c:pt idx="0">
                  <c:v>Captação de Água</c:v>
                </c:pt>
              </c:strCache>
            </c:strRef>
          </c:cat>
          <c:val>
            <c:numRef>
              <c:f>Planilha5!$B$52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6-4A72-B7E1-DB89DCB57C65}"/>
            </c:ext>
          </c:extLst>
        </c:ser>
        <c:ser>
          <c:idx val="1"/>
          <c:order val="1"/>
          <c:tx>
            <c:strRef>
              <c:f>Planilha5!$A$53</c:f>
              <c:strCache>
                <c:ptCount val="1"/>
                <c:pt idx="0">
                  <c:v>Não havia cercamento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8160081248771577E-8"/>
                  <c:y val="4.6820387461089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6716974259478"/>
                      <c:h val="0.2549873060923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656-4A72-B7E1-DB89DCB57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Planilha5!$A$37</c:f>
              <c:strCache>
                <c:ptCount val="1"/>
                <c:pt idx="0">
                  <c:v>Captação de Água</c:v>
                </c:pt>
              </c:strCache>
            </c:strRef>
          </c:cat>
          <c:val>
            <c:numRef>
              <c:f>Planilha5!$B$53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56-4A72-B7E1-DB89DCB57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434616"/>
        <c:axId val="385941864"/>
      </c:barChart>
      <c:catAx>
        <c:axId val="38343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5941864"/>
        <c:crosses val="autoZero"/>
        <c:auto val="1"/>
        <c:lblAlgn val="ctr"/>
        <c:lblOffset val="100"/>
        <c:noMultiLvlLbl val="0"/>
      </c:catAx>
      <c:valAx>
        <c:axId val="385941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>
                    <a:solidFill>
                      <a:sysClr val="windowText" lastClr="000000"/>
                    </a:solidFill>
                  </a:rPr>
                  <a:t>Quantidade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34346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Planilha5!$A$65</c:f>
              <c:strCache>
                <c:ptCount val="1"/>
                <c:pt idx="0">
                  <c:v>Laje Sanitária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2378693832099482E-3"/>
                  <c:y val="2.97289515511724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25660060902262"/>
                      <c:h val="0.171205728766362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426-4098-AD5E-29A528284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Planilha5!$A$37</c:f>
              <c:strCache>
                <c:ptCount val="1"/>
                <c:pt idx="0">
                  <c:v>Captação de Água</c:v>
                </c:pt>
              </c:strCache>
            </c:strRef>
          </c:cat>
          <c:val>
            <c:numRef>
              <c:f>Planilha5!$B$65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6-4098-AD5E-29A528284069}"/>
            </c:ext>
          </c:extLst>
        </c:ser>
        <c:ser>
          <c:idx val="1"/>
          <c:order val="1"/>
          <c:tx>
            <c:strRef>
              <c:f>Planilha5!$A$66</c:f>
              <c:strCache>
                <c:ptCount val="1"/>
                <c:pt idx="0">
                  <c:v>Sem Laje Sanitária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81304444469261"/>
                      <c:h val="0.209810133919298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426-4098-AD5E-29A528284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Planilha5!$A$37</c:f>
              <c:strCache>
                <c:ptCount val="1"/>
                <c:pt idx="0">
                  <c:v>Captação de Água</c:v>
                </c:pt>
              </c:strCache>
            </c:strRef>
          </c:cat>
          <c:val>
            <c:numRef>
              <c:f>Planilha5!$B$66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26-4098-AD5E-29A528284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953336"/>
        <c:axId val="519952680"/>
      </c:barChart>
      <c:catAx>
        <c:axId val="519953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9952680"/>
        <c:crosses val="autoZero"/>
        <c:auto val="1"/>
        <c:lblAlgn val="ctr"/>
        <c:lblOffset val="100"/>
        <c:noMultiLvlLbl val="0"/>
      </c:catAx>
      <c:valAx>
        <c:axId val="5199526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>
                    <a:solidFill>
                      <a:sysClr val="windowText" lastClr="000000"/>
                    </a:solidFill>
                  </a:rPr>
                  <a:t>Quantidade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995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Planilha5!$A$65</c:f>
              <c:strCache>
                <c:ptCount val="1"/>
                <c:pt idx="0">
                  <c:v>Laje Sanitária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2378693832099482E-3"/>
                  <c:y val="2.97289515511724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25660060902262"/>
                      <c:h val="0.171205728766362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426-4098-AD5E-29A528284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Planilha5!$A$37</c:f>
              <c:strCache>
                <c:ptCount val="1"/>
                <c:pt idx="0">
                  <c:v>Captação de Água</c:v>
                </c:pt>
              </c:strCache>
            </c:strRef>
          </c:cat>
          <c:val>
            <c:numRef>
              <c:f>Planilha5!$B$65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6-4098-AD5E-29A528284069}"/>
            </c:ext>
          </c:extLst>
        </c:ser>
        <c:ser>
          <c:idx val="1"/>
          <c:order val="1"/>
          <c:tx>
            <c:strRef>
              <c:f>Planilha5!$A$66</c:f>
              <c:strCache>
                <c:ptCount val="1"/>
                <c:pt idx="0">
                  <c:v>Sem Laje Sanitária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81304444469261"/>
                      <c:h val="0.209810133919298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426-4098-AD5E-29A528284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Planilha5!$A$37</c:f>
              <c:strCache>
                <c:ptCount val="1"/>
                <c:pt idx="0">
                  <c:v>Captação de Água</c:v>
                </c:pt>
              </c:strCache>
            </c:strRef>
          </c:cat>
          <c:val>
            <c:numRef>
              <c:f>Planilha5!$B$66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26-4098-AD5E-29A528284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953336"/>
        <c:axId val="519952680"/>
      </c:barChart>
      <c:catAx>
        <c:axId val="519953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9952680"/>
        <c:crosses val="autoZero"/>
        <c:auto val="1"/>
        <c:lblAlgn val="ctr"/>
        <c:lblOffset val="100"/>
        <c:noMultiLvlLbl val="0"/>
      </c:catAx>
      <c:valAx>
        <c:axId val="5199526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>
                    <a:solidFill>
                      <a:sysClr val="windowText" lastClr="000000"/>
                    </a:solidFill>
                  </a:rPr>
                  <a:t>Quantidade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995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Planilha5!$A$77</c:f>
              <c:strCache>
                <c:ptCount val="1"/>
                <c:pt idx="0">
                  <c:v>Plano de Emergência e Contingência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522954622724496E-2"/>
                  <c:y val="1.47744716665416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445829343669458"/>
                      <c:h val="0.19896710012181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2B1-4B30-A4FC-D7BDB66941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Planilha5!$A$37</c:f>
              <c:strCache>
                <c:ptCount val="1"/>
                <c:pt idx="0">
                  <c:v>Captação de Água</c:v>
                </c:pt>
              </c:strCache>
            </c:strRef>
          </c:cat>
          <c:val>
            <c:numRef>
              <c:f>Planilha5!$B$77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1-4B30-A4FC-D7BDB669419A}"/>
            </c:ext>
          </c:extLst>
        </c:ser>
        <c:ser>
          <c:idx val="1"/>
          <c:order val="1"/>
          <c:tx>
            <c:strRef>
              <c:f>Planilha5!$A$78</c:f>
              <c:strCache>
                <c:ptCount val="1"/>
                <c:pt idx="0">
                  <c:v>Ausência de Plano de Emergência e Contingência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335935943818219E-2"/>
                  <c:y val="6.3261129043880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734012828539308"/>
                      <c:h val="0.168862327449701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2B1-4B30-A4FC-D7BDB66941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Planilha5!$A$37</c:f>
              <c:strCache>
                <c:ptCount val="1"/>
                <c:pt idx="0">
                  <c:v>Captação de Água</c:v>
                </c:pt>
              </c:strCache>
            </c:strRef>
          </c:cat>
          <c:val>
            <c:numRef>
              <c:f>Planilha5!$B$78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B1-4B30-A4FC-D7BDB6694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1333384"/>
        <c:axId val="521337648"/>
      </c:barChart>
      <c:catAx>
        <c:axId val="5213333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1337648"/>
        <c:crosses val="autoZero"/>
        <c:auto val="1"/>
        <c:lblAlgn val="ctr"/>
        <c:lblOffset val="100"/>
        <c:noMultiLvlLbl val="0"/>
      </c:catAx>
      <c:valAx>
        <c:axId val="521337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dirty="0">
                    <a:solidFill>
                      <a:sysClr val="windowText" lastClr="000000"/>
                    </a:solidFill>
                  </a:rPr>
                  <a:t>Quantidade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133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7F393-F099-452E-9BB7-80B4697A37F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6CB5637-2C26-439F-855B-0CEC9AB44FD3}">
      <dgm:prSet phldrT="[Texto]" custT="1"/>
      <dgm:spPr/>
      <dgm:t>
        <a:bodyPr/>
        <a:lstStyle/>
        <a:p>
          <a:r>
            <a:rPr lang="pt-BR" sz="2400" b="1" dirty="0">
              <a:solidFill>
                <a:schemeClr val="bg1"/>
              </a:solidFill>
            </a:rPr>
            <a:t>Dados</a:t>
          </a:r>
        </a:p>
      </dgm:t>
    </dgm:pt>
    <dgm:pt modelId="{6E0BA093-0692-42ED-8F29-DC81C6A4E524}" type="parTrans" cxnId="{8795D80E-64A7-4AF2-92A5-BB3EC89E1D20}">
      <dgm:prSet/>
      <dgm:spPr/>
      <dgm:t>
        <a:bodyPr/>
        <a:lstStyle/>
        <a:p>
          <a:endParaRPr lang="pt-BR"/>
        </a:p>
      </dgm:t>
    </dgm:pt>
    <dgm:pt modelId="{ABA6E208-D494-4392-8F43-D229258BD1D4}" type="sibTrans" cxnId="{8795D80E-64A7-4AF2-92A5-BB3EC89E1D20}">
      <dgm:prSet/>
      <dgm:spPr/>
      <dgm:t>
        <a:bodyPr/>
        <a:lstStyle/>
        <a:p>
          <a:endParaRPr lang="pt-BR"/>
        </a:p>
      </dgm:t>
    </dgm:pt>
    <dgm:pt modelId="{4900EBC0-EBAF-4958-A875-14B9B56500D4}">
      <dgm:prSet phldrT="[Texto]"/>
      <dgm:spPr/>
      <dgm:t>
        <a:bodyPr/>
        <a:lstStyle/>
        <a:p>
          <a:r>
            <a:rPr lang="pt-BR" dirty="0"/>
            <a:t>Fiscalizações</a:t>
          </a:r>
        </a:p>
      </dgm:t>
    </dgm:pt>
    <dgm:pt modelId="{FE0C4C53-C5D7-4734-8BFA-E667B55F6847}" type="parTrans" cxnId="{E49528E9-DD70-49BF-B960-BC3557893F64}">
      <dgm:prSet/>
      <dgm:spPr/>
      <dgm:t>
        <a:bodyPr/>
        <a:lstStyle/>
        <a:p>
          <a:endParaRPr lang="pt-BR"/>
        </a:p>
      </dgm:t>
    </dgm:pt>
    <dgm:pt modelId="{64A0357D-2209-4884-A536-98EED0EF39DF}" type="sibTrans" cxnId="{E49528E9-DD70-49BF-B960-BC3557893F64}">
      <dgm:prSet/>
      <dgm:spPr/>
      <dgm:t>
        <a:bodyPr/>
        <a:lstStyle/>
        <a:p>
          <a:endParaRPr lang="pt-BR"/>
        </a:p>
      </dgm:t>
    </dgm:pt>
    <dgm:pt modelId="{D6F32FFD-EE1F-4130-8B02-C563D9810115}">
      <dgm:prSet phldrT="[Texto]"/>
      <dgm:spPr/>
      <dgm:t>
        <a:bodyPr/>
        <a:lstStyle/>
        <a:p>
          <a:r>
            <a:rPr lang="pt-BR" dirty="0"/>
            <a:t>2021</a:t>
          </a:r>
        </a:p>
      </dgm:t>
    </dgm:pt>
    <dgm:pt modelId="{EC2F7F70-DF53-4C9D-A736-5E169B3A4E28}" type="parTrans" cxnId="{54445FDA-4FCF-45D6-9881-039082281DDA}">
      <dgm:prSet/>
      <dgm:spPr/>
      <dgm:t>
        <a:bodyPr/>
        <a:lstStyle/>
        <a:p>
          <a:endParaRPr lang="pt-BR"/>
        </a:p>
      </dgm:t>
    </dgm:pt>
    <dgm:pt modelId="{993A9726-3016-4891-A649-409BEC3E95E8}" type="sibTrans" cxnId="{54445FDA-4FCF-45D6-9881-039082281DDA}">
      <dgm:prSet/>
      <dgm:spPr/>
      <dgm:t>
        <a:bodyPr/>
        <a:lstStyle/>
        <a:p>
          <a:endParaRPr lang="pt-BR"/>
        </a:p>
      </dgm:t>
    </dgm:pt>
    <dgm:pt modelId="{849CB215-9B24-447D-B610-C00CF52D6218}" type="pres">
      <dgm:prSet presAssocID="{2CA7F393-F099-452E-9BB7-80B4697A37F6}" presName="CompostProcess" presStyleCnt="0">
        <dgm:presLayoutVars>
          <dgm:dir/>
          <dgm:resizeHandles val="exact"/>
        </dgm:presLayoutVars>
      </dgm:prSet>
      <dgm:spPr/>
    </dgm:pt>
    <dgm:pt modelId="{7B99B1A8-E65E-4C91-88A1-0D650573B541}" type="pres">
      <dgm:prSet presAssocID="{2CA7F393-F099-452E-9BB7-80B4697A37F6}" presName="arrow" presStyleLbl="bgShp" presStyleIdx="0" presStyleCnt="1" custLinFactNeighborX="-8823" custLinFactNeighborY="-1419"/>
      <dgm:spPr>
        <a:solidFill>
          <a:schemeClr val="accent5">
            <a:lumMod val="60000"/>
            <a:lumOff val="40000"/>
          </a:schemeClr>
        </a:solidFill>
      </dgm:spPr>
    </dgm:pt>
    <dgm:pt modelId="{CFDFE5E9-14BE-475E-8745-60FEF0649F21}" type="pres">
      <dgm:prSet presAssocID="{2CA7F393-F099-452E-9BB7-80B4697A37F6}" presName="linearProcess" presStyleCnt="0"/>
      <dgm:spPr/>
    </dgm:pt>
    <dgm:pt modelId="{A4F73B73-E78E-42A3-9977-27EAD4D37E0E}" type="pres">
      <dgm:prSet presAssocID="{06CB5637-2C26-439F-855B-0CEC9AB44FD3}" presName="textNode" presStyleLbl="node1" presStyleIdx="0" presStyleCnt="3">
        <dgm:presLayoutVars>
          <dgm:bulletEnabled val="1"/>
        </dgm:presLayoutVars>
      </dgm:prSet>
      <dgm:spPr/>
    </dgm:pt>
    <dgm:pt modelId="{965718FA-0309-4E3E-A655-6F7601ED35C4}" type="pres">
      <dgm:prSet presAssocID="{ABA6E208-D494-4392-8F43-D229258BD1D4}" presName="sibTrans" presStyleCnt="0"/>
      <dgm:spPr/>
    </dgm:pt>
    <dgm:pt modelId="{BFD6885C-ABF5-40AA-8614-E44462F2F15C}" type="pres">
      <dgm:prSet presAssocID="{4900EBC0-EBAF-4958-A875-14B9B56500D4}" presName="textNode" presStyleLbl="node1" presStyleIdx="1" presStyleCnt="3">
        <dgm:presLayoutVars>
          <dgm:bulletEnabled val="1"/>
        </dgm:presLayoutVars>
      </dgm:prSet>
      <dgm:spPr/>
    </dgm:pt>
    <dgm:pt modelId="{98D179FA-D782-4D8B-88E1-D4397E8107BB}" type="pres">
      <dgm:prSet presAssocID="{64A0357D-2209-4884-A536-98EED0EF39DF}" presName="sibTrans" presStyleCnt="0"/>
      <dgm:spPr/>
    </dgm:pt>
    <dgm:pt modelId="{78A84EDD-B463-47BD-AC7F-49DADA26C6F5}" type="pres">
      <dgm:prSet presAssocID="{D6F32FFD-EE1F-4130-8B02-C563D981011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795D80E-64A7-4AF2-92A5-BB3EC89E1D20}" srcId="{2CA7F393-F099-452E-9BB7-80B4697A37F6}" destId="{06CB5637-2C26-439F-855B-0CEC9AB44FD3}" srcOrd="0" destOrd="0" parTransId="{6E0BA093-0692-42ED-8F29-DC81C6A4E524}" sibTransId="{ABA6E208-D494-4392-8F43-D229258BD1D4}"/>
    <dgm:cxn modelId="{11DF116D-0820-4159-BFFA-2538A2134239}" type="presOf" srcId="{06CB5637-2C26-439F-855B-0CEC9AB44FD3}" destId="{A4F73B73-E78E-42A3-9977-27EAD4D37E0E}" srcOrd="0" destOrd="0" presId="urn:microsoft.com/office/officeart/2005/8/layout/hProcess9"/>
    <dgm:cxn modelId="{00D727A9-1A28-422D-B204-C025E43E8E3B}" type="presOf" srcId="{4900EBC0-EBAF-4958-A875-14B9B56500D4}" destId="{BFD6885C-ABF5-40AA-8614-E44462F2F15C}" srcOrd="0" destOrd="0" presId="urn:microsoft.com/office/officeart/2005/8/layout/hProcess9"/>
    <dgm:cxn modelId="{9F563BB7-C0DE-44AB-ACF0-59C6739BFA4D}" type="presOf" srcId="{2CA7F393-F099-452E-9BB7-80B4697A37F6}" destId="{849CB215-9B24-447D-B610-C00CF52D6218}" srcOrd="0" destOrd="0" presId="urn:microsoft.com/office/officeart/2005/8/layout/hProcess9"/>
    <dgm:cxn modelId="{2579C6D4-6A49-471E-B6B5-8FA9832B051B}" type="presOf" srcId="{D6F32FFD-EE1F-4130-8B02-C563D9810115}" destId="{78A84EDD-B463-47BD-AC7F-49DADA26C6F5}" srcOrd="0" destOrd="0" presId="urn:microsoft.com/office/officeart/2005/8/layout/hProcess9"/>
    <dgm:cxn modelId="{54445FDA-4FCF-45D6-9881-039082281DDA}" srcId="{2CA7F393-F099-452E-9BB7-80B4697A37F6}" destId="{D6F32FFD-EE1F-4130-8B02-C563D9810115}" srcOrd="2" destOrd="0" parTransId="{EC2F7F70-DF53-4C9D-A736-5E169B3A4E28}" sibTransId="{993A9726-3016-4891-A649-409BEC3E95E8}"/>
    <dgm:cxn modelId="{E49528E9-DD70-49BF-B960-BC3557893F64}" srcId="{2CA7F393-F099-452E-9BB7-80B4697A37F6}" destId="{4900EBC0-EBAF-4958-A875-14B9B56500D4}" srcOrd="1" destOrd="0" parTransId="{FE0C4C53-C5D7-4734-8BFA-E667B55F6847}" sibTransId="{64A0357D-2209-4884-A536-98EED0EF39DF}"/>
    <dgm:cxn modelId="{3D13FAE9-7B05-44A4-84AF-F90AFF01CFA7}" type="presParOf" srcId="{849CB215-9B24-447D-B610-C00CF52D6218}" destId="{7B99B1A8-E65E-4C91-88A1-0D650573B541}" srcOrd="0" destOrd="0" presId="urn:microsoft.com/office/officeart/2005/8/layout/hProcess9"/>
    <dgm:cxn modelId="{268E0488-2F45-42D3-B04C-8BD16E81CEDE}" type="presParOf" srcId="{849CB215-9B24-447D-B610-C00CF52D6218}" destId="{CFDFE5E9-14BE-475E-8745-60FEF0649F21}" srcOrd="1" destOrd="0" presId="urn:microsoft.com/office/officeart/2005/8/layout/hProcess9"/>
    <dgm:cxn modelId="{572708AB-13AF-41A2-AB8E-2FD5628047AE}" type="presParOf" srcId="{CFDFE5E9-14BE-475E-8745-60FEF0649F21}" destId="{A4F73B73-E78E-42A3-9977-27EAD4D37E0E}" srcOrd="0" destOrd="0" presId="urn:microsoft.com/office/officeart/2005/8/layout/hProcess9"/>
    <dgm:cxn modelId="{B12C0121-5F72-4001-8809-8ECCCC1B4595}" type="presParOf" srcId="{CFDFE5E9-14BE-475E-8745-60FEF0649F21}" destId="{965718FA-0309-4E3E-A655-6F7601ED35C4}" srcOrd="1" destOrd="0" presId="urn:microsoft.com/office/officeart/2005/8/layout/hProcess9"/>
    <dgm:cxn modelId="{0225D249-9A1E-4FA6-8DDD-F4992588E895}" type="presParOf" srcId="{CFDFE5E9-14BE-475E-8745-60FEF0649F21}" destId="{BFD6885C-ABF5-40AA-8614-E44462F2F15C}" srcOrd="2" destOrd="0" presId="urn:microsoft.com/office/officeart/2005/8/layout/hProcess9"/>
    <dgm:cxn modelId="{3B70A877-49E1-49E4-B46D-EDC1124FCBCC}" type="presParOf" srcId="{CFDFE5E9-14BE-475E-8745-60FEF0649F21}" destId="{98D179FA-D782-4D8B-88E1-D4397E8107BB}" srcOrd="3" destOrd="0" presId="urn:microsoft.com/office/officeart/2005/8/layout/hProcess9"/>
    <dgm:cxn modelId="{E85FF79C-8B3B-4B2E-82F5-1EE6B83BC6FD}" type="presParOf" srcId="{CFDFE5E9-14BE-475E-8745-60FEF0649F21}" destId="{78A84EDD-B463-47BD-AC7F-49DADA26C6F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9B1A8-E65E-4C91-88A1-0D650573B541}">
      <dsp:nvSpPr>
        <dsp:cNvPr id="0" name=""/>
        <dsp:cNvSpPr/>
      </dsp:nvSpPr>
      <dsp:spPr>
        <a:xfrm>
          <a:off x="32" y="0"/>
          <a:ext cx="6150866" cy="2750930"/>
        </a:xfrm>
        <a:prstGeom prst="rightArrow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73B73-E78E-42A3-9977-27EAD4D37E0E}">
      <dsp:nvSpPr>
        <dsp:cNvPr id="0" name=""/>
        <dsp:cNvSpPr/>
      </dsp:nvSpPr>
      <dsp:spPr>
        <a:xfrm>
          <a:off x="132" y="825279"/>
          <a:ext cx="2298006" cy="110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</a:rPr>
            <a:t>Dados</a:t>
          </a:r>
        </a:p>
      </dsp:txBody>
      <dsp:txXfrm>
        <a:off x="53848" y="878995"/>
        <a:ext cx="2190574" cy="992940"/>
      </dsp:txXfrm>
    </dsp:sp>
    <dsp:sp modelId="{BFD6885C-ABF5-40AA-8614-E44462F2F15C}">
      <dsp:nvSpPr>
        <dsp:cNvPr id="0" name=""/>
        <dsp:cNvSpPr/>
      </dsp:nvSpPr>
      <dsp:spPr>
        <a:xfrm>
          <a:off x="2469153" y="825279"/>
          <a:ext cx="2298006" cy="110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Fiscalizações</a:t>
          </a:r>
        </a:p>
      </dsp:txBody>
      <dsp:txXfrm>
        <a:off x="2522869" y="878995"/>
        <a:ext cx="2190574" cy="992940"/>
      </dsp:txXfrm>
    </dsp:sp>
    <dsp:sp modelId="{78A84EDD-B463-47BD-AC7F-49DADA26C6F5}">
      <dsp:nvSpPr>
        <dsp:cNvPr id="0" name=""/>
        <dsp:cNvSpPr/>
      </dsp:nvSpPr>
      <dsp:spPr>
        <a:xfrm>
          <a:off x="4938174" y="825279"/>
          <a:ext cx="2298006" cy="110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2021</a:t>
          </a:r>
        </a:p>
      </dsp:txBody>
      <dsp:txXfrm>
        <a:off x="4991890" y="878995"/>
        <a:ext cx="2190574" cy="992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838009" y="2377440"/>
            <a:ext cx="7772400" cy="105156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MEDIDAS DE PROTEÇÃO APLICADAS AOS MANANCIAIS DE CAPTAÇÃO EM MUNICÍPIOS DO RIO GRANDE DO SUL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215731" y="4640835"/>
            <a:ext cx="2903628" cy="446081"/>
          </a:xfrm>
        </p:spPr>
        <p:txBody>
          <a:bodyPr/>
          <a:lstStyle/>
          <a:p>
            <a:pPr algn="l"/>
            <a:r>
              <a:rPr lang="pt-BR" dirty="0"/>
              <a:t>Autores:</a:t>
            </a:r>
          </a:p>
          <a:p>
            <a:pPr algn="l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B96F12-9B53-2597-62A5-6D625D1034F0}"/>
              </a:ext>
            </a:extLst>
          </p:cNvPr>
          <p:cNvSpPr txBox="1"/>
          <p:nvPr/>
        </p:nvSpPr>
        <p:spPr>
          <a:xfrm>
            <a:off x="95534" y="5086916"/>
            <a:ext cx="49085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Emanuele </a:t>
            </a:r>
            <a:r>
              <a:rPr lang="pt-B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Baifus</a:t>
            </a:r>
            <a:r>
              <a:rPr lang="pt-B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B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Manke</a:t>
            </a:r>
            <a:r>
              <a:rPr lang="pt-B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Vagner </a:t>
            </a:r>
            <a:r>
              <a:rPr lang="pt-B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Gerhardt</a:t>
            </a:r>
            <a:r>
              <a:rPr lang="pt-B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Mâncio; Tiago Gomes; </a:t>
            </a:r>
            <a:r>
              <a:rPr lang="pt-B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Demetrius</a:t>
            </a:r>
            <a:r>
              <a:rPr lang="pt-B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Gonzalez; Leonardo Rodrigues Moreira; Daniel Luz dos Santos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B331A10-AEBC-96A8-3DE9-1EB2BDC1D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93" y="5408491"/>
            <a:ext cx="3283338" cy="6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6A1F1D0-C2EF-2536-C7AA-725EA178D7C1}"/>
              </a:ext>
            </a:extLst>
          </p:cNvPr>
          <p:cNvSpPr/>
          <p:nvPr/>
        </p:nvSpPr>
        <p:spPr>
          <a:xfrm>
            <a:off x="0" y="1086678"/>
            <a:ext cx="9144000" cy="53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0B2A517-69A3-C1AC-21E4-A9B9261D6EB0}"/>
              </a:ext>
            </a:extLst>
          </p:cNvPr>
          <p:cNvSpPr txBox="1">
            <a:spLocks/>
          </p:cNvSpPr>
          <p:nvPr/>
        </p:nvSpPr>
        <p:spPr>
          <a:xfrm>
            <a:off x="184277" y="1130681"/>
            <a:ext cx="7776864" cy="350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b="1" dirty="0"/>
              <a:t>Material e métodos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854412-068A-42BB-536D-4E034A18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23" y="1586091"/>
            <a:ext cx="7991475" cy="42862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A0B7A67-1D78-BA36-F9F4-1E7FCC69DD43}"/>
              </a:ext>
            </a:extLst>
          </p:cNvPr>
          <p:cNvSpPr txBox="1"/>
          <p:nvPr/>
        </p:nvSpPr>
        <p:spPr>
          <a:xfrm>
            <a:off x="172278" y="5915040"/>
            <a:ext cx="89717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Parobé, Campo Bom, Rolante, Sapiranga, Igrejinha, Esteio, Canoas, Capela de Santana, Riozinho, Sapucaia do Sul, Portão, Estância Velha, Nova Santa Rita, Novo Hamburgo, Tramandaí e Três Coroas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759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383" y="1306427"/>
            <a:ext cx="9051234" cy="237626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just">
              <a:lnSpc>
                <a:spcPct val="150000"/>
              </a:lnSpc>
            </a:pPr>
            <a:r>
              <a:rPr lang="pt-BR" sz="1200" dirty="0"/>
              <a:t>             </a:t>
            </a:r>
            <a:r>
              <a:rPr lang="pt-B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processo de fiscalização, verifica-se a </a:t>
            </a:r>
            <a:r>
              <a:rPr lang="pt-BR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conformidade da prestação dos serviços</a:t>
            </a:r>
            <a:r>
              <a:rPr lang="pt-B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abastecimento de água, de acordo com as condições estabelecidas 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Chave Esquerda 1">
            <a:extLst>
              <a:ext uri="{FF2B5EF4-FFF2-40B4-BE49-F238E27FC236}">
                <a16:creationId xmlns:a16="http://schemas.microsoft.com/office/drawing/2014/main" id="{71127B6B-9CA7-BDC1-DB3F-B4CA275ADC4F}"/>
              </a:ext>
            </a:extLst>
          </p:cNvPr>
          <p:cNvSpPr/>
          <p:nvPr/>
        </p:nvSpPr>
        <p:spPr>
          <a:xfrm>
            <a:off x="291549" y="3787744"/>
            <a:ext cx="450574" cy="226020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3ED32F-2AFC-037D-3BD6-F98317DBC866}"/>
              </a:ext>
            </a:extLst>
          </p:cNvPr>
          <p:cNvSpPr txBox="1"/>
          <p:nvPr/>
        </p:nvSpPr>
        <p:spPr>
          <a:xfrm>
            <a:off x="675860" y="3728367"/>
            <a:ext cx="7951304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pt-B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ela legislação federal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pt-B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ormas técnicas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pt-B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esoluções do conselho nacional de meio ambiente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pt-B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róprias normativas da agência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6583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28BEF9D-A07C-0428-D4A8-76DAFD1B2BEF}"/>
              </a:ext>
            </a:extLst>
          </p:cNvPr>
          <p:cNvSpPr txBox="1"/>
          <p:nvPr/>
        </p:nvSpPr>
        <p:spPr>
          <a:xfrm>
            <a:off x="276639" y="136595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pt-BR" sz="2400" b="1" dirty="0">
                <a:solidFill>
                  <a:schemeClr val="tx1"/>
                </a:solidFill>
              </a:rPr>
              <a:t>Material e métodos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A58200-EC50-4528-D4BF-A6C1BEE4A0D1}"/>
              </a:ext>
            </a:extLst>
          </p:cNvPr>
          <p:cNvSpPr txBox="1"/>
          <p:nvPr/>
        </p:nvSpPr>
        <p:spPr>
          <a:xfrm>
            <a:off x="670891" y="3549063"/>
            <a:ext cx="2193235" cy="114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NBR 12.212 (ABNT, 1992)</a:t>
            </a:r>
            <a:endParaRPr lang="pt-BR" sz="2400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530FC7ED-6FAE-0320-F293-BCFC35ADB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65" y="2187412"/>
            <a:ext cx="7886700" cy="4616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2"/>
                </a:solidFill>
              </a:rPr>
              <a:t>Normas técnicas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376475B1-80CE-6554-56CB-A576752A945C}"/>
              </a:ext>
            </a:extLst>
          </p:cNvPr>
          <p:cNvSpPr/>
          <p:nvPr/>
        </p:nvSpPr>
        <p:spPr>
          <a:xfrm>
            <a:off x="3756474" y="3459122"/>
            <a:ext cx="650393" cy="123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4E4EF1D-E485-F8F2-605A-C7E6033E5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330" y="2848172"/>
            <a:ext cx="2080591" cy="2269736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03C7AF3-6EA9-AFDA-B571-36D1B98D8276}"/>
              </a:ext>
            </a:extLst>
          </p:cNvPr>
          <p:cNvCxnSpPr>
            <a:cxnSpLocks/>
          </p:cNvCxnSpPr>
          <p:nvPr/>
        </p:nvCxnSpPr>
        <p:spPr>
          <a:xfrm flipV="1">
            <a:off x="6387548" y="4231368"/>
            <a:ext cx="397565" cy="8865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90B50C26-2328-4600-1EE3-39903DF609F6}"/>
              </a:ext>
            </a:extLst>
          </p:cNvPr>
          <p:cNvCxnSpPr>
            <a:cxnSpLocks/>
          </p:cNvCxnSpPr>
          <p:nvPr/>
        </p:nvCxnSpPr>
        <p:spPr>
          <a:xfrm flipV="1">
            <a:off x="5221356" y="3917950"/>
            <a:ext cx="626994" cy="61728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A4382A64-C64B-BDA7-93FE-252262F1A9DC}"/>
              </a:ext>
            </a:extLst>
          </p:cNvPr>
          <p:cNvCxnSpPr>
            <a:cxnSpLocks/>
          </p:cNvCxnSpPr>
          <p:nvPr/>
        </p:nvCxnSpPr>
        <p:spPr>
          <a:xfrm flipH="1" flipV="1">
            <a:off x="5210451" y="4538229"/>
            <a:ext cx="1050649" cy="5796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8649036-32BE-D943-F723-C39D5A675BA7}"/>
              </a:ext>
            </a:extLst>
          </p:cNvPr>
          <p:cNvCxnSpPr>
            <a:cxnSpLocks/>
          </p:cNvCxnSpPr>
          <p:nvPr/>
        </p:nvCxnSpPr>
        <p:spPr>
          <a:xfrm flipH="1" flipV="1">
            <a:off x="6345340" y="4032273"/>
            <a:ext cx="439773" cy="1990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C0F9C2F-0BC1-D23B-FE90-51F3D25242ED}"/>
              </a:ext>
            </a:extLst>
          </p:cNvPr>
          <p:cNvSpPr txBox="1"/>
          <p:nvPr/>
        </p:nvSpPr>
        <p:spPr>
          <a:xfrm>
            <a:off x="5162964" y="511790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base com 1,5 x 1,5m  </a:t>
            </a: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 cm de espessura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9168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F98B436-811D-52A6-A28B-264A4A0918D8}"/>
              </a:ext>
            </a:extLst>
          </p:cNvPr>
          <p:cNvSpPr/>
          <p:nvPr/>
        </p:nvSpPr>
        <p:spPr>
          <a:xfrm>
            <a:off x="0" y="1084709"/>
            <a:ext cx="9144000" cy="53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3CC418-93AB-9629-5046-4FE8BCBF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67" y="5108541"/>
            <a:ext cx="7886700" cy="1203359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dirty="0"/>
              <a:t>XII - elaborar planos de emergência e contingência conforme as disposições legais, regulamentares e contratuais;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2A47AF1-DBA9-F6D7-BAED-91A50224E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7"/>
          <a:stretch/>
        </p:blipFill>
        <p:spPr>
          <a:xfrm>
            <a:off x="0" y="1631175"/>
            <a:ext cx="4673600" cy="254522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B84352-80DB-4CE9-0730-4243B0769657}"/>
              </a:ext>
            </a:extLst>
          </p:cNvPr>
          <p:cNvSpPr txBox="1"/>
          <p:nvPr/>
        </p:nvSpPr>
        <p:spPr>
          <a:xfrm>
            <a:off x="101600" y="128779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pt-BR" sz="2400" b="1" dirty="0">
                <a:solidFill>
                  <a:schemeClr val="tx1"/>
                </a:solidFill>
              </a:rPr>
              <a:t>Material e métodos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81E8E47-F11F-1D9D-06F3-5D4641BA2B60}"/>
              </a:ext>
            </a:extLst>
          </p:cNvPr>
          <p:cNvSpPr/>
          <p:nvPr/>
        </p:nvSpPr>
        <p:spPr>
          <a:xfrm>
            <a:off x="4572000" y="1223581"/>
            <a:ext cx="4470400" cy="9491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GRUPO 1</a:t>
            </a:r>
          </a:p>
          <a:p>
            <a:pPr algn="ctr"/>
            <a:r>
              <a:rPr lang="pt-BR" sz="2200" b="1" dirty="0">
                <a:solidFill>
                  <a:schemeClr val="tx1"/>
                </a:solidFill>
              </a:rPr>
              <a:t>natureza leve</a:t>
            </a:r>
            <a:r>
              <a:rPr lang="pt-BR" sz="2200" dirty="0">
                <a:solidFill>
                  <a:schemeClr val="tx1"/>
                </a:solidFill>
              </a:rPr>
              <a:t>, advertência ou multa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E36152A-24D7-615A-A937-823D07B26235}"/>
              </a:ext>
            </a:extLst>
          </p:cNvPr>
          <p:cNvSpPr/>
          <p:nvPr/>
        </p:nvSpPr>
        <p:spPr>
          <a:xfrm>
            <a:off x="4572000" y="2320875"/>
            <a:ext cx="4470400" cy="9491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GRUPO 2</a:t>
            </a:r>
          </a:p>
          <a:p>
            <a:pPr algn="ctr"/>
            <a:r>
              <a:rPr lang="pt-BR" sz="2400" b="1" dirty="0"/>
              <a:t>natureza média,</a:t>
            </a:r>
            <a:r>
              <a:rPr lang="pt-BR" sz="2400" dirty="0"/>
              <a:t> multa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CBEA303-8C64-BC32-F8ED-34D060CA23A4}"/>
              </a:ext>
            </a:extLst>
          </p:cNvPr>
          <p:cNvSpPr/>
          <p:nvPr/>
        </p:nvSpPr>
        <p:spPr>
          <a:xfrm>
            <a:off x="4622800" y="3411776"/>
            <a:ext cx="4470400" cy="9491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GRUPO 3</a:t>
            </a:r>
          </a:p>
          <a:p>
            <a:pPr algn="ctr"/>
            <a:r>
              <a:rPr lang="pt-BR" sz="2400" b="1" dirty="0"/>
              <a:t>natureza alta</a:t>
            </a:r>
            <a:r>
              <a:rPr lang="pt-BR" sz="2400" dirty="0"/>
              <a:t>, multa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2" name="Seta: Curva para a Esquerda 11">
            <a:extLst>
              <a:ext uri="{FF2B5EF4-FFF2-40B4-BE49-F238E27FC236}">
                <a16:creationId xmlns:a16="http://schemas.microsoft.com/office/drawing/2014/main" id="{30CCA7E6-818F-D887-33A1-7BBEEAA3D62E}"/>
              </a:ext>
            </a:extLst>
          </p:cNvPr>
          <p:cNvSpPr/>
          <p:nvPr/>
        </p:nvSpPr>
        <p:spPr>
          <a:xfrm>
            <a:off x="8316567" y="4360934"/>
            <a:ext cx="776633" cy="14123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3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51421"/>
            <a:ext cx="5271247" cy="31673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E0766B-F214-BD01-C1AE-AF16EB96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58" y="1508793"/>
            <a:ext cx="6346048" cy="429800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FF862E1-79C2-EBCE-9AD0-6B19C6937AE3}"/>
              </a:ext>
            </a:extLst>
          </p:cNvPr>
          <p:cNvSpPr txBox="1"/>
          <p:nvPr/>
        </p:nvSpPr>
        <p:spPr>
          <a:xfrm>
            <a:off x="517712" y="6164171"/>
            <a:ext cx="8108576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cada município foi preenchido, </a:t>
            </a:r>
            <a:r>
              <a:rPr lang="pt-B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loco, 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 </a:t>
            </a:r>
            <a:r>
              <a:rPr lang="pt-B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cheklist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2A410DC-0EC5-5C54-6A91-D09095DDEE11}"/>
              </a:ext>
            </a:extLst>
          </p:cNvPr>
          <p:cNvSpPr txBox="1"/>
          <p:nvPr/>
        </p:nvSpPr>
        <p:spPr>
          <a:xfrm>
            <a:off x="517712" y="5847438"/>
            <a:ext cx="932262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captação dos sistemas de abastecimento de água dos municípios fiscalizados. </a:t>
            </a:r>
          </a:p>
        </p:txBody>
      </p:sp>
    </p:spTree>
    <p:extLst>
      <p:ext uri="{BB962C8B-B14F-4D97-AF65-F5344CB8AC3E}">
        <p14:creationId xmlns:p14="http://schemas.microsoft.com/office/powerpoint/2010/main" val="256466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6468ADA-D098-FD77-9006-7E0705BF3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249" y="4159081"/>
            <a:ext cx="3785956" cy="2254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8C559BEA-9C4D-1B33-A584-A50EEFEEAE71}"/>
              </a:ext>
            </a:extLst>
          </p:cNvPr>
          <p:cNvSpPr txBox="1">
            <a:spLocks/>
          </p:cNvSpPr>
          <p:nvPr/>
        </p:nvSpPr>
        <p:spPr>
          <a:xfrm>
            <a:off x="0" y="1151421"/>
            <a:ext cx="5271247" cy="316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Resultados e Discussão</a:t>
            </a:r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79131DD-DF43-4A27-8182-B36DD7D193C6}"/>
              </a:ext>
            </a:extLst>
          </p:cNvPr>
          <p:cNvSpPr/>
          <p:nvPr/>
        </p:nvSpPr>
        <p:spPr>
          <a:xfrm>
            <a:off x="2830606" y="1687151"/>
            <a:ext cx="3482788" cy="827449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16 municípios</a:t>
            </a:r>
          </a:p>
          <a:p>
            <a:pPr algn="ctr"/>
            <a:r>
              <a:rPr lang="pt-BR" sz="2400" b="1" dirty="0"/>
              <a:t>2021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EBB72FB-3578-D126-5425-4877571343B2}"/>
              </a:ext>
            </a:extLst>
          </p:cNvPr>
          <p:cNvCxnSpPr>
            <a:cxnSpLocks/>
          </p:cNvCxnSpPr>
          <p:nvPr/>
        </p:nvCxnSpPr>
        <p:spPr>
          <a:xfrm>
            <a:off x="4600431" y="2525072"/>
            <a:ext cx="2040217" cy="603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C170D54-C84C-CDD4-681D-F4B7FA44E695}"/>
              </a:ext>
            </a:extLst>
          </p:cNvPr>
          <p:cNvCxnSpPr>
            <a:cxnSpLocks/>
          </p:cNvCxnSpPr>
          <p:nvPr/>
        </p:nvCxnSpPr>
        <p:spPr>
          <a:xfrm flipH="1">
            <a:off x="2216565" y="2514600"/>
            <a:ext cx="2383866" cy="561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DD9910C-410F-5DC5-69B5-3E09C963876C}"/>
              </a:ext>
            </a:extLst>
          </p:cNvPr>
          <p:cNvSpPr/>
          <p:nvPr/>
        </p:nvSpPr>
        <p:spPr>
          <a:xfrm>
            <a:off x="118824" y="3075934"/>
            <a:ext cx="3845859" cy="9115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Uma parcela da água é captada em manancial superficial.</a:t>
            </a:r>
            <a:endParaRPr lang="pt-BR" sz="2200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A7FEFC6D-9587-B47F-0AFB-9F7C2F91F41A}"/>
              </a:ext>
            </a:extLst>
          </p:cNvPr>
          <p:cNvSpPr/>
          <p:nvPr/>
        </p:nvSpPr>
        <p:spPr>
          <a:xfrm>
            <a:off x="3995101" y="3086406"/>
            <a:ext cx="5092700" cy="9869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  mananciais subterrâneos, para que seja possível atender à demanda de água.</a:t>
            </a:r>
            <a:endParaRPr lang="pt-BR" sz="22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FFE54E93-DC43-D168-E2B9-FA863953B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19" y="4136215"/>
            <a:ext cx="1469895" cy="2233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0A8D6A4-E9F7-67AF-244F-1AE416072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732" y="4136215"/>
            <a:ext cx="1811913" cy="2233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411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31E3BE1-9A02-2448-FDA0-BF3CF5FDEF47}"/>
              </a:ext>
            </a:extLst>
          </p:cNvPr>
          <p:cNvSpPr/>
          <p:nvPr/>
        </p:nvSpPr>
        <p:spPr>
          <a:xfrm>
            <a:off x="0" y="1084709"/>
            <a:ext cx="9144000" cy="53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10E6AE-E89D-9B4A-D079-3DC8E5E3E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86" y="5945258"/>
            <a:ext cx="8856544" cy="3720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ontes superficiais ( que abastecem o 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próprio município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também 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exportam água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77E481E-78CE-E6A8-67B1-6A6B021420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031865"/>
              </p:ext>
            </p:extLst>
          </p:nvPr>
        </p:nvGraphicFramePr>
        <p:xfrm>
          <a:off x="95535" y="2187222"/>
          <a:ext cx="8476395" cy="363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ítulo 2">
            <a:extLst>
              <a:ext uri="{FF2B5EF4-FFF2-40B4-BE49-F238E27FC236}">
                <a16:creationId xmlns:a16="http://schemas.microsoft.com/office/drawing/2014/main" id="{76546828-3591-B334-321D-D48D421D7F05}"/>
              </a:ext>
            </a:extLst>
          </p:cNvPr>
          <p:cNvSpPr txBox="1">
            <a:spLocks/>
          </p:cNvSpPr>
          <p:nvPr/>
        </p:nvSpPr>
        <p:spPr>
          <a:xfrm>
            <a:off x="95535" y="1477599"/>
            <a:ext cx="5271247" cy="316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Resultados e Discussão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51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3EB9A85-AC17-3386-E293-21CC56B7FE75}"/>
              </a:ext>
            </a:extLst>
          </p:cNvPr>
          <p:cNvSpPr/>
          <p:nvPr/>
        </p:nvSpPr>
        <p:spPr>
          <a:xfrm>
            <a:off x="0" y="1084709"/>
            <a:ext cx="9144000" cy="53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39C6099-AAD4-2AB7-E1A4-ED0F5473AA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863516"/>
              </p:ext>
            </p:extLst>
          </p:nvPr>
        </p:nvGraphicFramePr>
        <p:xfrm>
          <a:off x="457199" y="2100122"/>
          <a:ext cx="7886699" cy="413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ítulo 2">
            <a:extLst>
              <a:ext uri="{FF2B5EF4-FFF2-40B4-BE49-F238E27FC236}">
                <a16:creationId xmlns:a16="http://schemas.microsoft.com/office/drawing/2014/main" id="{6BE598BC-67E8-42E3-2E3B-49374E773554}"/>
              </a:ext>
            </a:extLst>
          </p:cNvPr>
          <p:cNvSpPr txBox="1">
            <a:spLocks/>
          </p:cNvSpPr>
          <p:nvPr/>
        </p:nvSpPr>
        <p:spPr>
          <a:xfrm>
            <a:off x="109182" y="1275682"/>
            <a:ext cx="5271247" cy="316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Resultados e Discussão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303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3EB9A85-AC17-3386-E293-21CC56B7FE75}"/>
              </a:ext>
            </a:extLst>
          </p:cNvPr>
          <p:cNvSpPr/>
          <p:nvPr/>
        </p:nvSpPr>
        <p:spPr>
          <a:xfrm>
            <a:off x="0" y="1084709"/>
            <a:ext cx="9144000" cy="53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39C6099-AAD4-2AB7-E1A4-ED0F5473AA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341564"/>
              </p:ext>
            </p:extLst>
          </p:nvPr>
        </p:nvGraphicFramePr>
        <p:xfrm>
          <a:off x="1" y="3279936"/>
          <a:ext cx="6987654" cy="316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ítulo 2">
            <a:extLst>
              <a:ext uri="{FF2B5EF4-FFF2-40B4-BE49-F238E27FC236}">
                <a16:creationId xmlns:a16="http://schemas.microsoft.com/office/drawing/2014/main" id="{6BE598BC-67E8-42E3-2E3B-49374E773554}"/>
              </a:ext>
            </a:extLst>
          </p:cNvPr>
          <p:cNvSpPr txBox="1">
            <a:spLocks/>
          </p:cNvSpPr>
          <p:nvPr/>
        </p:nvSpPr>
        <p:spPr>
          <a:xfrm>
            <a:off x="109182" y="1100951"/>
            <a:ext cx="5271247" cy="316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Resultados e Discussão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DE9247-1D0C-01B4-8C61-E2D725E50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754" y="1250242"/>
            <a:ext cx="2494401" cy="18157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9831863-14B7-BED6-F695-9140AD7FC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747" y="1246885"/>
            <a:ext cx="2316001" cy="18157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FFCE81-5B1C-F946-A5E6-0EF429448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852" y="3118624"/>
            <a:ext cx="2095896" cy="2449663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E4DB943F-3EB9-AF0F-6872-12AFFFA6D33D}"/>
              </a:ext>
            </a:extLst>
          </p:cNvPr>
          <p:cNvCxnSpPr/>
          <p:nvPr/>
        </p:nvCxnSpPr>
        <p:spPr>
          <a:xfrm flipV="1">
            <a:off x="5486400" y="3429000"/>
            <a:ext cx="1048755" cy="1688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B7E7CD14-5CC2-B843-4778-63F6E6E28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39" y="1521202"/>
            <a:ext cx="1973571" cy="1541427"/>
          </a:xfrm>
          <a:prstGeom prst="rect">
            <a:avLst/>
          </a:prstGeom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86FD979-EB64-7CE5-FA5F-7B40279C850C}"/>
              </a:ext>
            </a:extLst>
          </p:cNvPr>
          <p:cNvCxnSpPr>
            <a:cxnSpLocks/>
          </p:cNvCxnSpPr>
          <p:nvPr/>
        </p:nvCxnSpPr>
        <p:spPr>
          <a:xfrm flipH="1" flipV="1">
            <a:off x="2019868" y="3118624"/>
            <a:ext cx="314281" cy="310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14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76048EE-C58F-6D5D-A1BF-C89713EDB2B0}"/>
              </a:ext>
            </a:extLst>
          </p:cNvPr>
          <p:cNvSpPr/>
          <p:nvPr/>
        </p:nvSpPr>
        <p:spPr>
          <a:xfrm>
            <a:off x="0" y="1084709"/>
            <a:ext cx="9144000" cy="53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978AB3F-DF26-D664-B337-FCCD2721CD6D}"/>
              </a:ext>
            </a:extLst>
          </p:cNvPr>
          <p:cNvSpPr txBox="1">
            <a:spLocks/>
          </p:cNvSpPr>
          <p:nvPr/>
        </p:nvSpPr>
        <p:spPr>
          <a:xfrm>
            <a:off x="95535" y="1477599"/>
            <a:ext cx="5271247" cy="316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Resultados e Discussão</a:t>
            </a:r>
          </a:p>
          <a:p>
            <a:endParaRPr lang="pt-BR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B5BD3AB-55C0-B64C-41C8-873F3EDAF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321461"/>
              </p:ext>
            </p:extLst>
          </p:nvPr>
        </p:nvGraphicFramePr>
        <p:xfrm>
          <a:off x="498296" y="2092039"/>
          <a:ext cx="8147407" cy="422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38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66340C9-ADE0-2182-E643-34799CAC42C4}"/>
              </a:ext>
            </a:extLst>
          </p:cNvPr>
          <p:cNvSpPr txBox="1"/>
          <p:nvPr/>
        </p:nvSpPr>
        <p:spPr>
          <a:xfrm>
            <a:off x="92243" y="1219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ED8F10A-F987-5EF3-E9B3-57329D6254B0}"/>
              </a:ext>
            </a:extLst>
          </p:cNvPr>
          <p:cNvSpPr/>
          <p:nvPr/>
        </p:nvSpPr>
        <p:spPr>
          <a:xfrm>
            <a:off x="1683025" y="1168353"/>
            <a:ext cx="7289219" cy="77777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AGESAN-RS</a:t>
            </a:r>
          </a:p>
          <a:p>
            <a:pPr algn="ctr"/>
            <a:r>
              <a:rPr lang="pt-BR" dirty="0"/>
              <a:t>Agência Reguladora Intermunicipal de Saneamento do Rio Grande do Sul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B2D5E6-111B-74E0-CB8E-5E48678983E0}"/>
              </a:ext>
            </a:extLst>
          </p:cNvPr>
          <p:cNvSpPr/>
          <p:nvPr/>
        </p:nvSpPr>
        <p:spPr>
          <a:xfrm>
            <a:off x="142928" y="1997178"/>
            <a:ext cx="1169037" cy="44033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400" dirty="0"/>
              <a:t>REGULA EXCLUSIVAMENTE SANEAMENTO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12C0864-D86A-160F-EC7E-E2A9B5C14608}"/>
              </a:ext>
            </a:extLst>
          </p:cNvPr>
          <p:cNvSpPr/>
          <p:nvPr/>
        </p:nvSpPr>
        <p:spPr>
          <a:xfrm>
            <a:off x="1796829" y="2016856"/>
            <a:ext cx="951835" cy="436819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26 </a:t>
            </a:r>
            <a:r>
              <a:rPr lang="pt-BR" sz="2400" dirty="0"/>
              <a:t>MUNICÍPIOS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C421D8C-4009-5981-7EAB-FAFB9CD4D2FF}"/>
              </a:ext>
            </a:extLst>
          </p:cNvPr>
          <p:cNvSpPr/>
          <p:nvPr/>
        </p:nvSpPr>
        <p:spPr>
          <a:xfrm>
            <a:off x="3233529" y="2118553"/>
            <a:ext cx="5767541" cy="1272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/>
              <a:t>23 MUNICÍPIOS ÁGUA E ESGOTO</a:t>
            </a:r>
          </a:p>
          <a:p>
            <a:pPr algn="ctr"/>
            <a:r>
              <a:rPr lang="pt-BR" sz="2200" dirty="0"/>
              <a:t>Prestador concessionária Estadual </a:t>
            </a:r>
          </a:p>
          <a:p>
            <a:pPr algn="ctr"/>
            <a:r>
              <a:rPr lang="pt-BR" sz="2200" dirty="0" err="1"/>
              <a:t>Corsan</a:t>
            </a:r>
            <a:endParaRPr lang="pt-BR" sz="22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7C98B8B-BF67-77FD-6487-2A9405D0AFA0}"/>
              </a:ext>
            </a:extLst>
          </p:cNvPr>
          <p:cNvSpPr/>
          <p:nvPr/>
        </p:nvSpPr>
        <p:spPr>
          <a:xfrm>
            <a:off x="3233529" y="3563064"/>
            <a:ext cx="5767541" cy="14322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/>
              <a:t>4 MUNICÍPIOS ÁGUA E ESGOTO</a:t>
            </a:r>
          </a:p>
          <a:p>
            <a:pPr algn="ctr"/>
            <a:r>
              <a:rPr lang="pt-BR" sz="2200" dirty="0"/>
              <a:t>Prestador Municipal</a:t>
            </a:r>
          </a:p>
          <a:p>
            <a:pPr algn="ctr"/>
            <a:r>
              <a:rPr lang="pt-BR" sz="2200" dirty="0" err="1"/>
              <a:t>Comusa</a:t>
            </a:r>
            <a:r>
              <a:rPr lang="pt-BR" sz="2200" dirty="0"/>
              <a:t>, Águas de Ivoti, DAEB, </a:t>
            </a:r>
            <a:r>
              <a:rPr lang="pt-BR" sz="2200" dirty="0" err="1"/>
              <a:t>Araricá</a:t>
            </a:r>
            <a:r>
              <a:rPr lang="pt-BR" sz="2200" dirty="0"/>
              <a:t> 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72F6C9E-29BD-0A18-65C8-4C1AE765DBC7}"/>
              </a:ext>
            </a:extLst>
          </p:cNvPr>
          <p:cNvSpPr/>
          <p:nvPr/>
        </p:nvSpPr>
        <p:spPr>
          <a:xfrm>
            <a:off x="3233529" y="5278676"/>
            <a:ext cx="5820112" cy="11063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4 MUNICÍPIOS RESÍDUOS SÓLIDOS</a:t>
            </a:r>
          </a:p>
          <a:p>
            <a:pPr algn="ctr"/>
            <a:r>
              <a:rPr lang="pt-BR" dirty="0"/>
              <a:t>Tramandaí, Nova Hartz, Rolante, </a:t>
            </a:r>
            <a:r>
              <a:rPr lang="pt-BR" dirty="0" err="1"/>
              <a:t>Araricá</a:t>
            </a:r>
            <a:endParaRPr lang="pt-BR" dirty="0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EB9884B-2701-E444-EFF4-14847284B3B1}"/>
              </a:ext>
            </a:extLst>
          </p:cNvPr>
          <p:cNvSpPr/>
          <p:nvPr/>
        </p:nvSpPr>
        <p:spPr>
          <a:xfrm>
            <a:off x="1393424" y="3429000"/>
            <a:ext cx="321945" cy="138743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7F9F35F0-8C36-42B5-55AE-6E88BD304367}"/>
              </a:ext>
            </a:extLst>
          </p:cNvPr>
          <p:cNvSpPr/>
          <p:nvPr/>
        </p:nvSpPr>
        <p:spPr>
          <a:xfrm>
            <a:off x="2830124" y="3429000"/>
            <a:ext cx="321945" cy="138743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897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76048EE-C58F-6D5D-A1BF-C89713EDB2B0}"/>
              </a:ext>
            </a:extLst>
          </p:cNvPr>
          <p:cNvSpPr/>
          <p:nvPr/>
        </p:nvSpPr>
        <p:spPr>
          <a:xfrm>
            <a:off x="0" y="1084709"/>
            <a:ext cx="9144000" cy="53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978AB3F-DF26-D664-B337-FCCD2721CD6D}"/>
              </a:ext>
            </a:extLst>
          </p:cNvPr>
          <p:cNvSpPr txBox="1">
            <a:spLocks/>
          </p:cNvSpPr>
          <p:nvPr/>
        </p:nvSpPr>
        <p:spPr>
          <a:xfrm>
            <a:off x="95535" y="1477599"/>
            <a:ext cx="5271247" cy="316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Resultados e Discussão</a:t>
            </a:r>
          </a:p>
          <a:p>
            <a:endParaRPr lang="pt-BR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B5BD3AB-55C0-B64C-41C8-873F3EDAF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872359"/>
              </p:ext>
            </p:extLst>
          </p:nvPr>
        </p:nvGraphicFramePr>
        <p:xfrm>
          <a:off x="0" y="2620370"/>
          <a:ext cx="7069540" cy="382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CCD10FE8-2CC9-A8EC-3001-CC12ACE3A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59"/>
          <a:stretch/>
        </p:blipFill>
        <p:spPr>
          <a:xfrm>
            <a:off x="4255128" y="1258832"/>
            <a:ext cx="1517064" cy="189703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85A926C-C02C-3C5E-C5FE-898C93BAF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329" y="1635965"/>
            <a:ext cx="1555076" cy="20700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301B4EE-4E5B-F02D-30B8-726FE5E91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642" y="3764961"/>
            <a:ext cx="2439059" cy="1873117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452CAEA-233D-4209-5798-2D53A41C6E3E}"/>
              </a:ext>
            </a:extLst>
          </p:cNvPr>
          <p:cNvCxnSpPr/>
          <p:nvPr/>
        </p:nvCxnSpPr>
        <p:spPr>
          <a:xfrm flipV="1">
            <a:off x="2731158" y="2197290"/>
            <a:ext cx="1322227" cy="696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8F6F71B-D739-CC2C-A979-B9E05ED25021}"/>
              </a:ext>
            </a:extLst>
          </p:cNvPr>
          <p:cNvCxnSpPr>
            <a:cxnSpLocks/>
          </p:cNvCxnSpPr>
          <p:nvPr/>
        </p:nvCxnSpPr>
        <p:spPr>
          <a:xfrm flipV="1">
            <a:off x="5768650" y="4312693"/>
            <a:ext cx="753992" cy="220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6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D09706B-E945-F90B-E30A-B3A14537687B}"/>
              </a:ext>
            </a:extLst>
          </p:cNvPr>
          <p:cNvSpPr/>
          <p:nvPr/>
        </p:nvSpPr>
        <p:spPr>
          <a:xfrm>
            <a:off x="0" y="1084709"/>
            <a:ext cx="9144000" cy="53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60B5CE2-B214-0CBD-4BB7-B70480DF062F}"/>
              </a:ext>
            </a:extLst>
          </p:cNvPr>
          <p:cNvSpPr txBox="1">
            <a:spLocks/>
          </p:cNvSpPr>
          <p:nvPr/>
        </p:nvSpPr>
        <p:spPr>
          <a:xfrm>
            <a:off x="95535" y="1313826"/>
            <a:ext cx="5271247" cy="316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Resultados e Discussão</a:t>
            </a:r>
          </a:p>
          <a:p>
            <a:endParaRPr lang="pt-BR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180BFBA-EC10-4130-90C1-827280860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406411"/>
              </p:ext>
            </p:extLst>
          </p:nvPr>
        </p:nvGraphicFramePr>
        <p:xfrm>
          <a:off x="711389" y="1948218"/>
          <a:ext cx="7721222" cy="432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1463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434D93-EF32-2A83-2E4B-899A0C303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22" y="1978927"/>
            <a:ext cx="8652679" cy="478353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Destaca-se, que o </a:t>
            </a:r>
            <a:r>
              <a:rPr lang="pt-B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estado do RS está passando por um grande período de escassez </a:t>
            </a: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hídrica, o qual tem afetado o abastecimento de água em diversas regiões. </a:t>
            </a:r>
          </a:p>
          <a:p>
            <a:pPr algn="just">
              <a:lnSpc>
                <a:spcPct val="150000"/>
              </a:lnSpc>
            </a:pPr>
            <a:endParaRPr lang="pt-BR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Desta forma, a ocorrência de algum acidente que pudesse colocar em risco o volume de água, poderia causar prejuízos aos corpos d’água e o  desabastecimento da população</a:t>
            </a:r>
          </a:p>
          <a:p>
            <a:pPr algn="just">
              <a:lnSpc>
                <a:spcPct val="150000"/>
              </a:lnSpc>
            </a:pPr>
            <a:endParaRPr lang="pt-BR" sz="13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Visto que a maioria dos municípios regulados </a:t>
            </a:r>
            <a:r>
              <a:rPr lang="pt-B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tem um plano de ação para situações emergenciais.</a:t>
            </a: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067DF63-05BE-FB38-90D0-2A80E44FD107}"/>
              </a:ext>
            </a:extLst>
          </p:cNvPr>
          <p:cNvSpPr txBox="1">
            <a:spLocks/>
          </p:cNvSpPr>
          <p:nvPr/>
        </p:nvSpPr>
        <p:spPr>
          <a:xfrm>
            <a:off x="177422" y="1341121"/>
            <a:ext cx="5271247" cy="36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Resultados e Discussão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7556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8690896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Conclui-se que dos locais fiscalizados: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endParaRPr lang="pt-B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31 estão adequadamente cercados</a:t>
            </a:r>
          </a:p>
          <a:p>
            <a:pPr marL="171450" indent="-17145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possuem laje sanitária</a:t>
            </a:r>
          </a:p>
          <a:p>
            <a:pPr marL="171450" indent="-17145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municípios possuíam Plano de Emergência e Contingência</a:t>
            </a:r>
            <a:endParaRPr lang="pt-B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6584" y="6497603"/>
            <a:ext cx="8690896" cy="44877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CC44273-2F6E-77C3-F064-74EE300C3E4E}"/>
              </a:ext>
            </a:extLst>
          </p:cNvPr>
          <p:cNvSpPr/>
          <p:nvPr/>
        </p:nvSpPr>
        <p:spPr>
          <a:xfrm>
            <a:off x="2417003" y="1129844"/>
            <a:ext cx="2397044" cy="98369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TERMO DE NÃO CONFORMIDADES (TNC)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A24D2E4F-DEBE-1D7F-AB01-1CEBAF2FE6DD}"/>
              </a:ext>
            </a:extLst>
          </p:cNvPr>
          <p:cNvCxnSpPr>
            <a:cxnSpLocks/>
          </p:cNvCxnSpPr>
          <p:nvPr/>
        </p:nvCxnSpPr>
        <p:spPr>
          <a:xfrm>
            <a:off x="5232307" y="1654107"/>
            <a:ext cx="510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6AEACEE-5CF8-C4FF-9C9F-C3505A122ACD}"/>
              </a:ext>
            </a:extLst>
          </p:cNvPr>
          <p:cNvSpPr/>
          <p:nvPr/>
        </p:nvSpPr>
        <p:spPr>
          <a:xfrm>
            <a:off x="3603813" y="2420295"/>
            <a:ext cx="5231168" cy="6056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Parecer sobre as Manifestações do Prestador (PMP)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62A79DA4-C733-EB7E-FE8C-F05D05B2AEBE}"/>
              </a:ext>
            </a:extLst>
          </p:cNvPr>
          <p:cNvCxnSpPr>
            <a:cxnSpLocks/>
          </p:cNvCxnSpPr>
          <p:nvPr/>
        </p:nvCxnSpPr>
        <p:spPr>
          <a:xfrm flipH="1">
            <a:off x="2959788" y="2869060"/>
            <a:ext cx="644025" cy="90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0366B2B-98D5-965C-9A1B-0633ADCB6420}"/>
              </a:ext>
            </a:extLst>
          </p:cNvPr>
          <p:cNvCxnSpPr>
            <a:cxnSpLocks/>
          </p:cNvCxnSpPr>
          <p:nvPr/>
        </p:nvCxnSpPr>
        <p:spPr>
          <a:xfrm>
            <a:off x="6824961" y="3005952"/>
            <a:ext cx="0" cy="234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3EE0B37-221A-5254-E392-240E16D0A5C3}"/>
              </a:ext>
            </a:extLst>
          </p:cNvPr>
          <p:cNvSpPr/>
          <p:nvPr/>
        </p:nvSpPr>
        <p:spPr>
          <a:xfrm>
            <a:off x="229349" y="2900260"/>
            <a:ext cx="2682460" cy="4014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Acolhida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DFBB567-81B0-93A2-D4FF-C6AB6FBB0026}"/>
              </a:ext>
            </a:extLst>
          </p:cNvPr>
          <p:cNvSpPr/>
          <p:nvPr/>
        </p:nvSpPr>
        <p:spPr>
          <a:xfrm>
            <a:off x="5239819" y="3239999"/>
            <a:ext cx="2772098" cy="6056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Não Acolhida (RECURSO)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9A6E6E7-D480-9EEC-F025-AF5CB147B264}"/>
              </a:ext>
            </a:extLst>
          </p:cNvPr>
          <p:cNvSpPr/>
          <p:nvPr/>
        </p:nvSpPr>
        <p:spPr>
          <a:xfrm>
            <a:off x="83605" y="3527306"/>
            <a:ext cx="2979274" cy="108548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Fiscalização de Acompanhamento (RTFA)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726F7AA-83C1-2997-E589-D1C27BE3B1EF}"/>
              </a:ext>
            </a:extLst>
          </p:cNvPr>
          <p:cNvSpPr/>
          <p:nvPr/>
        </p:nvSpPr>
        <p:spPr>
          <a:xfrm>
            <a:off x="56087" y="1204388"/>
            <a:ext cx="1960972" cy="8240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FISCALIZAÇÃO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35F5C8CD-A9CF-BE01-0BDF-EA0C40E62CD2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1570579" y="3301742"/>
            <a:ext cx="2663" cy="22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1A02CFF0-8114-C906-1C7F-35EF7E539366}"/>
              </a:ext>
            </a:extLst>
          </p:cNvPr>
          <p:cNvSpPr/>
          <p:nvPr/>
        </p:nvSpPr>
        <p:spPr>
          <a:xfrm>
            <a:off x="489612" y="4936859"/>
            <a:ext cx="2080046" cy="6423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Resolvida</a:t>
            </a:r>
          </a:p>
          <a:p>
            <a:pPr algn="ctr"/>
            <a:r>
              <a:rPr lang="pt-BR" sz="2200" b="1" dirty="0"/>
              <a:t>(Encerrada)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F04FC78A-A8BC-F95C-0692-D67C226B14C8}"/>
              </a:ext>
            </a:extLst>
          </p:cNvPr>
          <p:cNvSpPr/>
          <p:nvPr/>
        </p:nvSpPr>
        <p:spPr>
          <a:xfrm>
            <a:off x="3426939" y="4232012"/>
            <a:ext cx="1954879" cy="595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Não Resolvida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012AD1CD-62C8-E508-1E92-F47FAA5F855A}"/>
              </a:ext>
            </a:extLst>
          </p:cNvPr>
          <p:cNvSpPr/>
          <p:nvPr/>
        </p:nvSpPr>
        <p:spPr>
          <a:xfrm>
            <a:off x="5685269" y="4219503"/>
            <a:ext cx="3409894" cy="6372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TERMO DE AJUSTAMENTO DE CONDUTA (TAS)</a:t>
            </a:r>
          </a:p>
        </p:txBody>
      </p: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F8D5AE2A-521E-2235-9C92-01BB73581F10}"/>
              </a:ext>
            </a:extLst>
          </p:cNvPr>
          <p:cNvCxnSpPr>
            <a:cxnSpLocks/>
          </p:cNvCxnSpPr>
          <p:nvPr/>
        </p:nvCxnSpPr>
        <p:spPr>
          <a:xfrm flipH="1">
            <a:off x="1573242" y="4653703"/>
            <a:ext cx="1" cy="271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E0ADBB5D-3BB5-373A-FAF6-BEAD51B6A4D8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075343" y="4240264"/>
            <a:ext cx="351596" cy="289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254F8646-3C93-3A9E-7E17-C6CDD0E0F40D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>
            <a:off x="5381818" y="4529702"/>
            <a:ext cx="303451" cy="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A8C44467-B305-D57C-0CE2-D7E927EF0239}"/>
              </a:ext>
            </a:extLst>
          </p:cNvPr>
          <p:cNvSpPr/>
          <p:nvPr/>
        </p:nvSpPr>
        <p:spPr>
          <a:xfrm>
            <a:off x="5239818" y="1175186"/>
            <a:ext cx="3848095" cy="1061675"/>
          </a:xfrm>
          <a:prstGeom prst="roundRect">
            <a:avLst/>
          </a:prstGeom>
          <a:solidFill>
            <a:srgbClr val="DE9AD1"/>
          </a:solidFill>
          <a:ln>
            <a:solidFill>
              <a:srgbClr val="BB1B6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RELATÓRIO DE AJUSTAMENTO DE AÇÃO E CONDUTA (RAAC) Prestador de serviço</a:t>
            </a:r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6B7D2295-173C-82CE-74AC-F124D0EAEAA2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017059" y="1616402"/>
            <a:ext cx="298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B3740052-B168-1860-C5C2-8AE0C4C933B8}"/>
              </a:ext>
            </a:extLst>
          </p:cNvPr>
          <p:cNvSpPr/>
          <p:nvPr/>
        </p:nvSpPr>
        <p:spPr>
          <a:xfrm>
            <a:off x="2932032" y="5811294"/>
            <a:ext cx="1827457" cy="5442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Termo de Notificação</a:t>
            </a:r>
          </a:p>
        </p:txBody>
      </p:sp>
      <p:sp>
        <p:nvSpPr>
          <p:cNvPr id="96" name="Retângulo: Cantos Arredondados 95">
            <a:extLst>
              <a:ext uri="{FF2B5EF4-FFF2-40B4-BE49-F238E27FC236}">
                <a16:creationId xmlns:a16="http://schemas.microsoft.com/office/drawing/2014/main" id="{1D6A6211-CBB5-0DEC-ABDA-31EAA3D9D665}"/>
              </a:ext>
            </a:extLst>
          </p:cNvPr>
          <p:cNvSpPr/>
          <p:nvPr/>
        </p:nvSpPr>
        <p:spPr>
          <a:xfrm>
            <a:off x="951906" y="5823692"/>
            <a:ext cx="1679496" cy="544205"/>
          </a:xfrm>
          <a:prstGeom prst="roundRect">
            <a:avLst/>
          </a:prstGeom>
          <a:solidFill>
            <a:srgbClr val="E48D84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Penalidade</a:t>
            </a:r>
          </a:p>
        </p:txBody>
      </p:sp>
      <p:cxnSp>
        <p:nvCxnSpPr>
          <p:cNvPr id="114" name="Conector de Seta Reta 113">
            <a:extLst>
              <a:ext uri="{FF2B5EF4-FFF2-40B4-BE49-F238E27FC236}">
                <a16:creationId xmlns:a16="http://schemas.microsoft.com/office/drawing/2014/main" id="{5994D334-1B4D-4962-4F29-CFEE95734BD9}"/>
              </a:ext>
            </a:extLst>
          </p:cNvPr>
          <p:cNvCxnSpPr>
            <a:cxnSpLocks/>
          </p:cNvCxnSpPr>
          <p:nvPr/>
        </p:nvCxnSpPr>
        <p:spPr>
          <a:xfrm flipH="1">
            <a:off x="2631402" y="6131090"/>
            <a:ext cx="3006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C6E0AE41-CFD9-11A3-69D6-B696B935B540}"/>
              </a:ext>
            </a:extLst>
          </p:cNvPr>
          <p:cNvCxnSpPr>
            <a:stCxn id="4" idx="3"/>
          </p:cNvCxnSpPr>
          <p:nvPr/>
        </p:nvCxnSpPr>
        <p:spPr>
          <a:xfrm flipV="1">
            <a:off x="4814047" y="1616402"/>
            <a:ext cx="418260" cy="5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4D448352-7D26-C61C-424D-5EE44886B2C2}"/>
              </a:ext>
            </a:extLst>
          </p:cNvPr>
          <p:cNvSpPr/>
          <p:nvPr/>
        </p:nvSpPr>
        <p:spPr>
          <a:xfrm>
            <a:off x="6824961" y="2277202"/>
            <a:ext cx="812968" cy="9362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2017F4EC-285B-A8DF-C364-CAC7164E77E7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6832211" y="4856780"/>
            <a:ext cx="558005" cy="39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5F0C0819-309C-C7D6-3576-CAAA26B2448B}"/>
              </a:ext>
            </a:extLst>
          </p:cNvPr>
          <p:cNvSpPr/>
          <p:nvPr/>
        </p:nvSpPr>
        <p:spPr>
          <a:xfrm>
            <a:off x="4627697" y="5188079"/>
            <a:ext cx="2266258" cy="6401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Não Resolvido</a:t>
            </a:r>
          </a:p>
          <a:p>
            <a:pPr algn="ctr"/>
            <a:r>
              <a:rPr lang="pt-BR" sz="2200" b="1" dirty="0"/>
              <a:t>(Recurso)</a:t>
            </a: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576A86D0-38D1-3E0D-5CBC-40406F4E84F9}"/>
              </a:ext>
            </a:extLst>
          </p:cNvPr>
          <p:cNvSpPr/>
          <p:nvPr/>
        </p:nvSpPr>
        <p:spPr>
          <a:xfrm>
            <a:off x="7574939" y="5241598"/>
            <a:ext cx="1485456" cy="4412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Resolvido</a:t>
            </a:r>
          </a:p>
        </p:txBody>
      </p: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06F640BC-5F95-1203-49B9-9213217E6FD6}"/>
              </a:ext>
            </a:extLst>
          </p:cNvPr>
          <p:cNvCxnSpPr>
            <a:cxnSpLocks/>
            <a:stCxn id="35" idx="2"/>
            <a:endCxn id="60" idx="0"/>
          </p:cNvCxnSpPr>
          <p:nvPr/>
        </p:nvCxnSpPr>
        <p:spPr>
          <a:xfrm>
            <a:off x="7390216" y="4856780"/>
            <a:ext cx="927451" cy="384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D164B702-2EFB-7623-722C-D1DFB1CC7388}"/>
              </a:ext>
            </a:extLst>
          </p:cNvPr>
          <p:cNvCxnSpPr>
            <a:cxnSpLocks/>
          </p:cNvCxnSpPr>
          <p:nvPr/>
        </p:nvCxnSpPr>
        <p:spPr>
          <a:xfrm flipH="1">
            <a:off x="4746872" y="5868506"/>
            <a:ext cx="313247" cy="214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8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35" grpId="0" animBg="1"/>
      <p:bldP spid="95" grpId="0" animBg="1"/>
      <p:bldP spid="96" grpId="0" animBg="1"/>
      <p:bldP spid="58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79D044F-DF60-7CC6-E7AD-6F5E0F5B92D1}"/>
              </a:ext>
            </a:extLst>
          </p:cNvPr>
          <p:cNvSpPr/>
          <p:nvPr/>
        </p:nvSpPr>
        <p:spPr>
          <a:xfrm>
            <a:off x="424088" y="1364293"/>
            <a:ext cx="5812227" cy="108548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Fiscalização de Acompanhamento (RTFA)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10C5B55-3C89-D046-CB93-AED42E38E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5"/>
          <a:stretch/>
        </p:blipFill>
        <p:spPr>
          <a:xfrm>
            <a:off x="3192890" y="2825087"/>
            <a:ext cx="2430137" cy="32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87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7367" y="1785856"/>
            <a:ext cx="8749266" cy="1833075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ASSOCIAÇÃO BRASILEIRA DE NORMAS TÉCNICAS. 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ABNT NBR 12212: 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Projeto de poço para captação de água subterrânea. Rio de Janeiro: ABNT, 1992.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6977" y="92628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OBRIGADA!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/>
              <a:t>Emanuele </a:t>
            </a:r>
            <a:r>
              <a:rPr lang="pt-BR" dirty="0" err="1"/>
              <a:t>Baifus</a:t>
            </a:r>
            <a:r>
              <a:rPr lang="pt-BR" dirty="0"/>
              <a:t> </a:t>
            </a:r>
            <a:r>
              <a:rPr lang="pt-BR" dirty="0" err="1"/>
              <a:t>Manke</a:t>
            </a:r>
            <a:endParaRPr lang="pt-BR" dirty="0"/>
          </a:p>
          <a:p>
            <a:pPr algn="l"/>
            <a:r>
              <a:rPr lang="pt-BR" dirty="0"/>
              <a:t>E-mail: emanuelebmanke@gmail.com</a:t>
            </a:r>
          </a:p>
          <a:p>
            <a:pPr algn="l"/>
            <a:endParaRPr lang="pt-BR" dirty="0"/>
          </a:p>
          <a:p>
            <a:pPr algn="l"/>
            <a:endParaRPr lang="pt-BR" dirty="0"/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100" name="Picture 4" descr="Whatsapp Logo - PNG e Vetor - Download de Logo">
            <a:extLst>
              <a:ext uri="{FF2B5EF4-FFF2-40B4-BE49-F238E27FC236}">
                <a16:creationId xmlns:a16="http://schemas.microsoft.com/office/drawing/2014/main" id="{C6DA2C55-D543-FB67-D36D-953DAEE1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2" y="3677183"/>
            <a:ext cx="374523" cy="38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ADD94B4-F6EC-BCED-8CA7-39EA7DD77FF9}"/>
              </a:ext>
            </a:extLst>
          </p:cNvPr>
          <p:cNvSpPr txBox="1"/>
          <p:nvPr/>
        </p:nvSpPr>
        <p:spPr>
          <a:xfrm>
            <a:off x="692075" y="3650362"/>
            <a:ext cx="2430958" cy="465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(53) 991070874</a:t>
            </a:r>
          </a:p>
        </p:txBody>
      </p:sp>
      <p:pic>
        <p:nvPicPr>
          <p:cNvPr id="4102" name="Picture 6" descr="Linkedin - ícones de mídia social grátis">
            <a:extLst>
              <a:ext uri="{FF2B5EF4-FFF2-40B4-BE49-F238E27FC236}">
                <a16:creationId xmlns:a16="http://schemas.microsoft.com/office/drawing/2014/main" id="{1DF975C0-CCC5-794F-A9DB-D30D628D2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2" y="4232295"/>
            <a:ext cx="392770" cy="39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E01008E-91E1-8352-6A95-D28B5C80B540}"/>
              </a:ext>
            </a:extLst>
          </p:cNvPr>
          <p:cNvSpPr txBox="1"/>
          <p:nvPr/>
        </p:nvSpPr>
        <p:spPr>
          <a:xfrm>
            <a:off x="710322" y="4195740"/>
            <a:ext cx="2430958" cy="465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Emanuele </a:t>
            </a:r>
            <a:r>
              <a:rPr lang="pt-BR" sz="2400" dirty="0" err="1"/>
              <a:t>Manke</a:t>
            </a:r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1BBB3D9-19C6-1B82-C8EA-FA443400E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30" y="5326261"/>
            <a:ext cx="3283338" cy="6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A1EDA50-CFA5-E476-C530-CE83ED2D9E0F}"/>
              </a:ext>
            </a:extLst>
          </p:cNvPr>
          <p:cNvSpPr/>
          <p:nvPr/>
        </p:nvSpPr>
        <p:spPr>
          <a:xfrm>
            <a:off x="0" y="1086678"/>
            <a:ext cx="9144000" cy="53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30BD21-9AAA-7B1C-A277-0E3BB517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0" y="2113723"/>
            <a:ext cx="4048952" cy="42902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44F594B-465F-2F44-8229-792DAF5C8075}"/>
              </a:ext>
            </a:extLst>
          </p:cNvPr>
          <p:cNvSpPr txBox="1"/>
          <p:nvPr/>
        </p:nvSpPr>
        <p:spPr>
          <a:xfrm>
            <a:off x="92243" y="1219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49DCDCA-C38E-4B34-8D84-FB268B6C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82" y="1086678"/>
            <a:ext cx="3869635" cy="954938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459E197-2626-AB28-B89C-C17885D91570}"/>
              </a:ext>
            </a:extLst>
          </p:cNvPr>
          <p:cNvSpPr/>
          <p:nvPr/>
        </p:nvSpPr>
        <p:spPr>
          <a:xfrm>
            <a:off x="304801" y="5934165"/>
            <a:ext cx="1311964" cy="4929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C30D489-BFAB-A4FE-9C46-D6AFE8BC9BCA}"/>
              </a:ext>
            </a:extLst>
          </p:cNvPr>
          <p:cNvCxnSpPr>
            <a:cxnSpLocks/>
          </p:cNvCxnSpPr>
          <p:nvPr/>
        </p:nvCxnSpPr>
        <p:spPr>
          <a:xfrm flipV="1">
            <a:off x="3737113" y="2570922"/>
            <a:ext cx="1282467" cy="2305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6284C0B-F358-4C5A-DC69-DB6FDC9944C3}"/>
              </a:ext>
            </a:extLst>
          </p:cNvPr>
          <p:cNvSpPr txBox="1"/>
          <p:nvPr/>
        </p:nvSpPr>
        <p:spPr>
          <a:xfrm>
            <a:off x="5065848" y="1883177"/>
            <a:ext cx="3207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O que faz o Agente de Fiscalização?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AD19F91-CCA2-FCCE-22EF-F7FF60C2F93F}"/>
              </a:ext>
            </a:extLst>
          </p:cNvPr>
          <p:cNvCxnSpPr>
            <a:cxnSpLocks/>
          </p:cNvCxnSpPr>
          <p:nvPr/>
        </p:nvCxnSpPr>
        <p:spPr>
          <a:xfrm flipH="1">
            <a:off x="5961006" y="2714174"/>
            <a:ext cx="344556" cy="839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7C26A000-5B40-150B-AD8C-03B2B8D624CA}"/>
              </a:ext>
            </a:extLst>
          </p:cNvPr>
          <p:cNvCxnSpPr>
            <a:cxnSpLocks/>
          </p:cNvCxnSpPr>
          <p:nvPr/>
        </p:nvCxnSpPr>
        <p:spPr>
          <a:xfrm>
            <a:off x="7061656" y="2702323"/>
            <a:ext cx="455124" cy="863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2FB7974-9076-C325-725F-6F0C0E158F4E}"/>
              </a:ext>
            </a:extLst>
          </p:cNvPr>
          <p:cNvSpPr/>
          <p:nvPr/>
        </p:nvSpPr>
        <p:spPr>
          <a:xfrm>
            <a:off x="4440198" y="3762396"/>
            <a:ext cx="2229163" cy="13119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SOB DEMANDA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BC43044-09CB-91EB-E2A4-7BBC05028AB5}"/>
              </a:ext>
            </a:extLst>
          </p:cNvPr>
          <p:cNvSpPr/>
          <p:nvPr/>
        </p:nvSpPr>
        <p:spPr>
          <a:xfrm>
            <a:off x="6757733" y="3729037"/>
            <a:ext cx="2229163" cy="13119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REGULAR</a:t>
            </a:r>
          </a:p>
        </p:txBody>
      </p:sp>
    </p:spTree>
    <p:extLst>
      <p:ext uri="{BB962C8B-B14F-4D97-AF65-F5344CB8AC3E}">
        <p14:creationId xmlns:p14="http://schemas.microsoft.com/office/powerpoint/2010/main" val="169844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908" y="1513509"/>
            <a:ext cx="7776864" cy="568049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1BDF76B-2E30-1807-0078-37DB89BC9BF9}"/>
              </a:ext>
            </a:extLst>
          </p:cNvPr>
          <p:cNvSpPr/>
          <p:nvPr/>
        </p:nvSpPr>
        <p:spPr>
          <a:xfrm>
            <a:off x="44148" y="2889681"/>
            <a:ext cx="2274867" cy="124984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</a:rPr>
              <a:t>AGENTE DE FISCALIZAÇAO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1CD2A60B-6FA8-8582-30F0-B45D6483A33D}"/>
              </a:ext>
            </a:extLst>
          </p:cNvPr>
          <p:cNvSpPr/>
          <p:nvPr/>
        </p:nvSpPr>
        <p:spPr>
          <a:xfrm>
            <a:off x="2397384" y="3132259"/>
            <a:ext cx="438587" cy="8827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E8A69AA-D3A1-8245-3F6A-8B82CED27CB9}"/>
              </a:ext>
            </a:extLst>
          </p:cNvPr>
          <p:cNvCxnSpPr>
            <a:cxnSpLocks/>
          </p:cNvCxnSpPr>
          <p:nvPr/>
        </p:nvCxnSpPr>
        <p:spPr>
          <a:xfrm>
            <a:off x="4889092" y="3570048"/>
            <a:ext cx="742155" cy="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F1863107-0C95-A2F4-266A-FF5958FC3BB4}"/>
              </a:ext>
            </a:extLst>
          </p:cNvPr>
          <p:cNvCxnSpPr>
            <a:cxnSpLocks/>
          </p:cNvCxnSpPr>
          <p:nvPr/>
        </p:nvCxnSpPr>
        <p:spPr>
          <a:xfrm flipV="1">
            <a:off x="4408507" y="2424984"/>
            <a:ext cx="1155295" cy="11389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AC817CE1-DD40-277D-273E-93466B266250}"/>
              </a:ext>
            </a:extLst>
          </p:cNvPr>
          <p:cNvCxnSpPr>
            <a:cxnSpLocks/>
          </p:cNvCxnSpPr>
          <p:nvPr/>
        </p:nvCxnSpPr>
        <p:spPr>
          <a:xfrm>
            <a:off x="4314557" y="3570050"/>
            <a:ext cx="1351774" cy="11389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496A1D8-D827-0255-15B2-B4402710A918}"/>
              </a:ext>
            </a:extLst>
          </p:cNvPr>
          <p:cNvSpPr/>
          <p:nvPr/>
        </p:nvSpPr>
        <p:spPr>
          <a:xfrm>
            <a:off x="5631247" y="2193472"/>
            <a:ext cx="3424871" cy="9270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</a:rPr>
              <a:t>Sistemas de </a:t>
            </a:r>
          </a:p>
          <a:p>
            <a:pPr algn="ctr"/>
            <a:r>
              <a:rPr lang="pt-BR" sz="2200" dirty="0">
                <a:solidFill>
                  <a:schemeClr val="tx1"/>
                </a:solidFill>
              </a:rPr>
              <a:t>Abastecimento de Água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B50ACC1-48FA-6A6D-7CDA-292C50A68814}"/>
              </a:ext>
            </a:extLst>
          </p:cNvPr>
          <p:cNvSpPr/>
          <p:nvPr/>
        </p:nvSpPr>
        <p:spPr>
          <a:xfrm>
            <a:off x="5658111" y="3322196"/>
            <a:ext cx="3432731" cy="8820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</a:rPr>
              <a:t>Sistemas de </a:t>
            </a:r>
          </a:p>
          <a:p>
            <a:pPr algn="ctr"/>
            <a:r>
              <a:rPr lang="pt-BR" sz="2200" dirty="0">
                <a:solidFill>
                  <a:schemeClr val="tx1"/>
                </a:solidFill>
              </a:rPr>
              <a:t>Esgotamento de Sanitário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F4A6131-D81F-A6E1-A015-080E7DE228F7}"/>
              </a:ext>
            </a:extLst>
          </p:cNvPr>
          <p:cNvSpPr/>
          <p:nvPr/>
        </p:nvSpPr>
        <p:spPr>
          <a:xfrm>
            <a:off x="2903416" y="2845075"/>
            <a:ext cx="1856642" cy="14109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REGULAR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D0E1FF4A-C521-D8F1-B66C-B5B8726D8327}"/>
              </a:ext>
            </a:extLst>
          </p:cNvPr>
          <p:cNvSpPr/>
          <p:nvPr/>
        </p:nvSpPr>
        <p:spPr>
          <a:xfrm>
            <a:off x="5692835" y="4465397"/>
            <a:ext cx="3363282" cy="7335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</a:rPr>
              <a:t>Resíduos Sólidos</a:t>
            </a:r>
          </a:p>
        </p:txBody>
      </p:sp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AE640B22-4ECD-9F67-BFC7-3BDA9EA113F5}"/>
              </a:ext>
            </a:extLst>
          </p:cNvPr>
          <p:cNvSpPr/>
          <p:nvPr/>
        </p:nvSpPr>
        <p:spPr>
          <a:xfrm>
            <a:off x="26395" y="1162332"/>
            <a:ext cx="9144000" cy="53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4E9E2FB-3C9C-D7B5-374E-E6E4B98CBEB0}"/>
              </a:ext>
            </a:extLst>
          </p:cNvPr>
          <p:cNvSpPr/>
          <p:nvPr/>
        </p:nvSpPr>
        <p:spPr>
          <a:xfrm>
            <a:off x="127539" y="2792775"/>
            <a:ext cx="3057112" cy="17257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</a:rPr>
              <a:t>Sistemas de </a:t>
            </a:r>
          </a:p>
          <a:p>
            <a:pPr algn="ctr"/>
            <a:r>
              <a:rPr lang="pt-BR" sz="2200" dirty="0">
                <a:solidFill>
                  <a:schemeClr val="tx1"/>
                </a:solidFill>
              </a:rPr>
              <a:t>Abastecimento de Água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B86FA329-9A25-092E-1B81-344AEFFD8F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0F6D89B-D9D7-1617-A1AC-1AB77329C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449" y="2697153"/>
            <a:ext cx="2484783" cy="2158036"/>
          </a:xfrm>
          <a:prstGeom prst="ellipse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7105AA9-AE69-FCCB-B0A5-7C6866C8A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118" y="1239115"/>
            <a:ext cx="2468999" cy="1964697"/>
          </a:xfrm>
          <a:prstGeom prst="ellipse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44B74FC-60F5-35C2-40FB-06AB42467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095" y="4518561"/>
            <a:ext cx="2414022" cy="1964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F91E445-4B99-C6E4-B1E3-A9A6F6E3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191" y="4227442"/>
            <a:ext cx="2645811" cy="2295393"/>
          </a:xfrm>
          <a:prstGeom prst="ellipse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25" name="Subtítulo 2">
            <a:extLst>
              <a:ext uri="{FF2B5EF4-FFF2-40B4-BE49-F238E27FC236}">
                <a16:creationId xmlns:a16="http://schemas.microsoft.com/office/drawing/2014/main" id="{C1E2EEA7-E650-EC51-560E-A8E788519374}"/>
              </a:ext>
            </a:extLst>
          </p:cNvPr>
          <p:cNvSpPr txBox="1">
            <a:spLocks/>
          </p:cNvSpPr>
          <p:nvPr/>
        </p:nvSpPr>
        <p:spPr>
          <a:xfrm>
            <a:off x="237908" y="1513509"/>
            <a:ext cx="7776864" cy="56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Introdução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6F91DF-38A6-7FD8-D8F5-43CEBCE9E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145" y="1118563"/>
            <a:ext cx="2308601" cy="2158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78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295962F-C23C-6488-BBDA-96382E2F31AA}"/>
              </a:ext>
            </a:extLst>
          </p:cNvPr>
          <p:cNvSpPr/>
          <p:nvPr/>
        </p:nvSpPr>
        <p:spPr>
          <a:xfrm>
            <a:off x="4572000" y="2804077"/>
            <a:ext cx="4131366" cy="12498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venir-Book"/>
              </a:rPr>
              <a:t>Universalização do acesso e efetiva prestação.</a:t>
            </a:r>
            <a:endParaRPr lang="pt-BR" sz="2200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FC4F1A3-60AF-5C02-C935-1170D10A5B75}"/>
              </a:ext>
            </a:extLst>
          </p:cNvPr>
          <p:cNvSpPr/>
          <p:nvPr/>
        </p:nvSpPr>
        <p:spPr>
          <a:xfrm>
            <a:off x="4572000" y="4803775"/>
            <a:ext cx="4131365" cy="1378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venir-Book"/>
              </a:rPr>
              <a:t>Segurança, qualidade, regularidade e continuidade.</a:t>
            </a:r>
            <a:endParaRPr lang="pt-BR" sz="2200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EBE5AC7-ECAC-FBF1-0C42-FFFFC3AC721F}"/>
              </a:ext>
            </a:extLst>
          </p:cNvPr>
          <p:cNvSpPr/>
          <p:nvPr/>
        </p:nvSpPr>
        <p:spPr>
          <a:xfrm>
            <a:off x="307534" y="3429000"/>
            <a:ext cx="2791817" cy="124984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</a:rPr>
              <a:t>PRINCÍPIOS FUNDAMENTAIS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A6F156A4-6752-09E8-0D50-51D0FF1CFEBE}"/>
              </a:ext>
            </a:extLst>
          </p:cNvPr>
          <p:cNvSpPr txBox="1">
            <a:spLocks/>
          </p:cNvSpPr>
          <p:nvPr/>
        </p:nvSpPr>
        <p:spPr>
          <a:xfrm>
            <a:off x="171647" y="1390452"/>
            <a:ext cx="7776864" cy="56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Introdução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BF70A8A0-EE34-51C8-5E86-C41AC4F641FE}"/>
              </a:ext>
            </a:extLst>
          </p:cNvPr>
          <p:cNvCxnSpPr>
            <a:stCxn id="10" idx="3"/>
          </p:cNvCxnSpPr>
          <p:nvPr/>
        </p:nvCxnSpPr>
        <p:spPr>
          <a:xfrm flipV="1">
            <a:off x="3099351" y="3327122"/>
            <a:ext cx="1472649" cy="726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64DAA9D-343A-52AF-05E1-45539B892385}"/>
              </a:ext>
            </a:extLst>
          </p:cNvPr>
          <p:cNvCxnSpPr>
            <a:stCxn id="10" idx="3"/>
            <a:endCxn id="9" idx="1"/>
          </p:cNvCxnSpPr>
          <p:nvPr/>
        </p:nvCxnSpPr>
        <p:spPr>
          <a:xfrm>
            <a:off x="3099351" y="4053923"/>
            <a:ext cx="1472649" cy="143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91EC50B-8030-E1CE-85E2-21967F2EBCAE}"/>
              </a:ext>
            </a:extLst>
          </p:cNvPr>
          <p:cNvSpPr txBox="1"/>
          <p:nvPr/>
        </p:nvSpPr>
        <p:spPr>
          <a:xfrm>
            <a:off x="307534" y="2031651"/>
            <a:ext cx="645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Lei nº 14.026/20</a:t>
            </a:r>
            <a:r>
              <a:rPr lang="pt-BR" b="1" dirty="0"/>
              <a:t> – NOVO MARCO DO SANEAMENTO BÁSICO</a:t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9668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18"/>
            <a:ext cx="8654296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200" dirty="0"/>
          </a:p>
          <a:p>
            <a:pPr algn="just">
              <a:lnSpc>
                <a:spcPct val="150000"/>
              </a:lnSpc>
            </a:pPr>
            <a:r>
              <a:rPr lang="pt-BR" sz="1200" dirty="0"/>
              <a:t>       </a:t>
            </a:r>
            <a:r>
              <a:rPr lang="pt-BR" dirty="0"/>
              <a:t>Diagnóstico das medidas de proteção aplicadas aos mananciais de captação de água em municípios fiscalizados por uma agência reguladora.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3687" y="1380021"/>
            <a:ext cx="7776864" cy="101862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dirty="0"/>
              <a:t>    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0471B57-6931-09D1-2BD8-AD7B5F5D0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579288"/>
              </p:ext>
            </p:extLst>
          </p:nvPr>
        </p:nvGraphicFramePr>
        <p:xfrm>
          <a:off x="781877" y="1476513"/>
          <a:ext cx="7236313" cy="275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79C81B1C-3B12-ED5F-73C8-2747006B68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35"/>
          <a:stretch/>
        </p:blipFill>
        <p:spPr>
          <a:xfrm>
            <a:off x="5348159" y="4284897"/>
            <a:ext cx="3428632" cy="2051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AA368F-8BB1-0A6C-491A-6E3ABA8400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711" y="4284896"/>
            <a:ext cx="2163824" cy="2051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718AAB0-9EAD-C2A9-5784-5F04CF32525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741"/>
          <a:stretch/>
        </p:blipFill>
        <p:spPr>
          <a:xfrm>
            <a:off x="877411" y="4171450"/>
            <a:ext cx="1797550" cy="2185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87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7AEAE72-77F7-AA2D-3FF8-2866A0DBCF69}"/>
              </a:ext>
            </a:extLst>
          </p:cNvPr>
          <p:cNvSpPr/>
          <p:nvPr/>
        </p:nvSpPr>
        <p:spPr>
          <a:xfrm>
            <a:off x="0" y="1086678"/>
            <a:ext cx="9144000" cy="53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8156" y="1300508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206F18E-0D37-74D1-824A-A1D74DE1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09" y="1798982"/>
            <a:ext cx="58388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</TotalTime>
  <Words>657</Words>
  <Application>Microsoft Office PowerPoint</Application>
  <PresentationFormat>Apresentação na tela (4:3)</PresentationFormat>
  <Paragraphs>136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Avenir-Book</vt:lpstr>
      <vt:lpstr>Calibri</vt:lpstr>
      <vt:lpstr>Calibri Light</vt:lpstr>
      <vt:lpstr>Corbel</vt:lpstr>
      <vt:lpstr>Wingdings</vt:lpstr>
      <vt:lpstr>Tema do Office</vt:lpstr>
      <vt:lpstr>MEDIDAS DE PROTEÇÃO APLICADAS AOS MANANCIAIS DE CAPTAÇÃO EM MUNICÍPIOS DO RIO GRANDE DO SUL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Personal</cp:lastModifiedBy>
  <cp:revision>24</cp:revision>
  <dcterms:created xsi:type="dcterms:W3CDTF">2022-04-25T15:52:50Z</dcterms:created>
  <dcterms:modified xsi:type="dcterms:W3CDTF">2022-05-11T10:12:01Z</dcterms:modified>
</cp:coreProperties>
</file>