
<file path=[Content_Types].xml><?xml version="1.0" encoding="utf-8"?>
<Types xmlns="http://schemas.openxmlformats.org/package/2006/content-types">
  <Default Extension="emf" ContentType="image/x-emf"/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1"/>
  </p:handoutMasterIdLst>
  <p:sldIdLst>
    <p:sldId id="259" r:id="rId2"/>
    <p:sldId id="311" r:id="rId3"/>
    <p:sldId id="305" r:id="rId4"/>
    <p:sldId id="323" r:id="rId5"/>
    <p:sldId id="307" r:id="rId6"/>
    <p:sldId id="308" r:id="rId7"/>
    <p:sldId id="309" r:id="rId8"/>
    <p:sldId id="310" r:id="rId9"/>
    <p:sldId id="321" r:id="rId10"/>
    <p:sldId id="316" r:id="rId11"/>
    <p:sldId id="306" r:id="rId12"/>
    <p:sldId id="312" r:id="rId13"/>
    <p:sldId id="322" r:id="rId14"/>
    <p:sldId id="319" r:id="rId15"/>
    <p:sldId id="320" r:id="rId16"/>
    <p:sldId id="299" r:id="rId17"/>
    <p:sldId id="301" r:id="rId18"/>
    <p:sldId id="292" r:id="rId19"/>
    <p:sldId id="302" r:id="rId20"/>
  </p:sldIdLst>
  <p:sldSz cx="9144000" cy="6858000" type="screen4x3"/>
  <p:notesSz cx="6819900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4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6513D7-4C6B-4A4B-B30A-9D0D35477353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E838867-3B27-4DBE-91FD-EB0D20A89ACE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sz="4800" dirty="0"/>
            <a:t>ESG</a:t>
          </a:r>
          <a:endParaRPr lang="pt-BR" sz="5400" dirty="0"/>
        </a:p>
      </dgm:t>
    </dgm:pt>
    <dgm:pt modelId="{8D0A14B7-4712-4DF9-9DFD-DDCB0D3EC25B}" type="parTrans" cxnId="{AEC08B10-6284-4D0E-AE56-4678AA36DEC9}">
      <dgm:prSet/>
      <dgm:spPr/>
      <dgm:t>
        <a:bodyPr/>
        <a:lstStyle/>
        <a:p>
          <a:endParaRPr lang="pt-BR"/>
        </a:p>
      </dgm:t>
    </dgm:pt>
    <dgm:pt modelId="{57B2E75F-32D5-4802-82BC-668CE35AA69C}" type="sibTrans" cxnId="{AEC08B10-6284-4D0E-AE56-4678AA36DEC9}">
      <dgm:prSet/>
      <dgm:spPr/>
      <dgm:t>
        <a:bodyPr/>
        <a:lstStyle/>
        <a:p>
          <a:endParaRPr lang="pt-BR"/>
        </a:p>
      </dgm:t>
    </dgm:pt>
    <dgm:pt modelId="{1B73880E-A57E-4DA0-9B3B-0A428D156C49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1400" b="1" i="0" dirty="0"/>
            <a:t>Environmental</a:t>
          </a:r>
        </a:p>
        <a:p>
          <a:r>
            <a:rPr lang="pt-BR" sz="1400" b="1" i="0" dirty="0">
              <a:solidFill>
                <a:schemeClr val="accent4">
                  <a:lumMod val="60000"/>
                  <a:lumOff val="40000"/>
                </a:schemeClr>
              </a:solidFill>
            </a:rPr>
            <a:t>Ambiental</a:t>
          </a:r>
          <a:r>
            <a:rPr lang="pt-BR" sz="1400" b="1" dirty="0"/>
            <a:t> </a:t>
          </a:r>
        </a:p>
        <a:p>
          <a:endParaRPr lang="pt-BR" sz="900" dirty="0"/>
        </a:p>
      </dgm:t>
    </dgm:pt>
    <dgm:pt modelId="{FC06B92A-5D58-492C-A558-467A69475396}" type="parTrans" cxnId="{1C143FD1-C412-4AD1-91D9-E6ED2DCA67D0}">
      <dgm:prSet/>
      <dgm:spPr/>
      <dgm:t>
        <a:bodyPr/>
        <a:lstStyle/>
        <a:p>
          <a:endParaRPr lang="pt-BR"/>
        </a:p>
      </dgm:t>
    </dgm:pt>
    <dgm:pt modelId="{61FDB050-AB63-4D4D-BC5A-97E8853542D1}" type="sibTrans" cxnId="{1C143FD1-C412-4AD1-91D9-E6ED2DCA67D0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pt-BR"/>
        </a:p>
      </dgm:t>
    </dgm:pt>
    <dgm:pt modelId="{39233390-8BCB-49BB-A671-31B32EBF585A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1400" dirty="0"/>
            <a:t>Governança</a:t>
          </a:r>
          <a:endParaRPr lang="pt-BR" sz="1100" dirty="0"/>
        </a:p>
      </dgm:t>
    </dgm:pt>
    <dgm:pt modelId="{19B38B05-5465-4EC6-BA18-3F0E813D8FEE}" type="parTrans" cxnId="{9A88D156-5F40-4140-8EE5-D81C615AD712}">
      <dgm:prSet/>
      <dgm:spPr/>
      <dgm:t>
        <a:bodyPr/>
        <a:lstStyle/>
        <a:p>
          <a:endParaRPr lang="pt-BR"/>
        </a:p>
      </dgm:t>
    </dgm:pt>
    <dgm:pt modelId="{765467A2-0F41-4DF0-8CDB-9C82C10C76E0}" type="sibTrans" cxnId="{9A88D156-5F40-4140-8EE5-D81C615AD712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pt-BR"/>
        </a:p>
      </dgm:t>
    </dgm:pt>
    <dgm:pt modelId="{5894356B-AEEA-456B-B27B-D5140B5B8BE9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1400" dirty="0"/>
            <a:t>Social</a:t>
          </a:r>
        </a:p>
      </dgm:t>
    </dgm:pt>
    <dgm:pt modelId="{539E2374-331F-48B5-B067-D3A00051BF35}" type="parTrans" cxnId="{08A4CCC2-ACB6-4B54-8600-446992408010}">
      <dgm:prSet/>
      <dgm:spPr/>
      <dgm:t>
        <a:bodyPr/>
        <a:lstStyle/>
        <a:p>
          <a:endParaRPr lang="pt-BR"/>
        </a:p>
      </dgm:t>
    </dgm:pt>
    <dgm:pt modelId="{5E2C1F53-3728-4361-B131-4F0A30060C55}" type="sibTrans" cxnId="{08A4CCC2-ACB6-4B54-8600-446992408010}">
      <dgm:prSet/>
      <dgm:spPr>
        <a:solidFill>
          <a:srgbClr val="0070C0"/>
        </a:solidFill>
      </dgm:spPr>
      <dgm:t>
        <a:bodyPr/>
        <a:lstStyle/>
        <a:p>
          <a:endParaRPr lang="pt-BR"/>
        </a:p>
      </dgm:t>
    </dgm:pt>
    <dgm:pt modelId="{BE7293E3-663C-4CCD-BF50-ACB5C3FFAABD}">
      <dgm:prSet phldrT="[Texto]" custScaleX="104433" custScaleY="104433" custLinFactNeighborX="-160" custLinFactNeighborY="1281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pt-BR"/>
        </a:p>
      </dgm:t>
    </dgm:pt>
    <dgm:pt modelId="{E5373C44-9F3E-4102-AEB0-F481342F6EC3}" type="parTrans" cxnId="{82D34A1D-03DA-484D-863E-4591CCEC355E}">
      <dgm:prSet/>
      <dgm:spPr/>
      <dgm:t>
        <a:bodyPr/>
        <a:lstStyle/>
        <a:p>
          <a:endParaRPr lang="pt-BR"/>
        </a:p>
      </dgm:t>
    </dgm:pt>
    <dgm:pt modelId="{A5E87F62-FBCD-4C23-9F59-F9850A55E2E5}" type="sibTrans" cxnId="{82D34A1D-03DA-484D-863E-4591CCEC355E}">
      <dgm:prSet/>
      <dgm:spPr/>
      <dgm:t>
        <a:bodyPr/>
        <a:lstStyle/>
        <a:p>
          <a:endParaRPr lang="pt-BR"/>
        </a:p>
      </dgm:t>
    </dgm:pt>
    <dgm:pt modelId="{72B957DF-1934-47C9-89DB-837EBBD569B9}" type="pres">
      <dgm:prSet presAssocID="{406513D7-4C6B-4A4B-B30A-9D0D3547735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A0E223B-9B8B-4C50-AF89-98FECC59F077}" type="pres">
      <dgm:prSet presAssocID="{BE838867-3B27-4DBE-91FD-EB0D20A89ACE}" presName="centerShape" presStyleLbl="node0" presStyleIdx="0" presStyleCnt="1" custScaleX="104433" custScaleY="104433" custLinFactNeighborX="-160" custLinFactNeighborY="1281"/>
      <dgm:spPr/>
    </dgm:pt>
    <dgm:pt modelId="{478C3606-7D9B-4AFE-92B2-F379CDB78C57}" type="pres">
      <dgm:prSet presAssocID="{1B73880E-A57E-4DA0-9B3B-0A428D156C49}" presName="node" presStyleLbl="node1" presStyleIdx="0" presStyleCnt="3" custScaleX="144333" custScaleY="144333">
        <dgm:presLayoutVars>
          <dgm:bulletEnabled val="1"/>
        </dgm:presLayoutVars>
      </dgm:prSet>
      <dgm:spPr/>
    </dgm:pt>
    <dgm:pt modelId="{57C84884-F83C-432D-B2CB-21EE52D84D95}" type="pres">
      <dgm:prSet presAssocID="{1B73880E-A57E-4DA0-9B3B-0A428D156C49}" presName="dummy" presStyleCnt="0"/>
      <dgm:spPr/>
    </dgm:pt>
    <dgm:pt modelId="{2E090D79-433E-4706-944A-FC95BF877325}" type="pres">
      <dgm:prSet presAssocID="{61FDB050-AB63-4D4D-BC5A-97E8853542D1}" presName="sibTrans" presStyleLbl="sibTrans2D1" presStyleIdx="0" presStyleCnt="3"/>
      <dgm:spPr/>
    </dgm:pt>
    <dgm:pt modelId="{04F75CD4-D829-45B7-BB05-65385C289D4D}" type="pres">
      <dgm:prSet presAssocID="{39233390-8BCB-49BB-A671-31B32EBF585A}" presName="node" presStyleLbl="node1" presStyleIdx="1" presStyleCnt="3" custScaleX="139486" custScaleY="139485">
        <dgm:presLayoutVars>
          <dgm:bulletEnabled val="1"/>
        </dgm:presLayoutVars>
      </dgm:prSet>
      <dgm:spPr/>
    </dgm:pt>
    <dgm:pt modelId="{C0F4F835-529B-41FD-B863-90E5288F7CA8}" type="pres">
      <dgm:prSet presAssocID="{39233390-8BCB-49BB-A671-31B32EBF585A}" presName="dummy" presStyleCnt="0"/>
      <dgm:spPr/>
    </dgm:pt>
    <dgm:pt modelId="{874FD60E-F42D-4125-BE54-DD35A22A2022}" type="pres">
      <dgm:prSet presAssocID="{765467A2-0F41-4DF0-8CDB-9C82C10C76E0}" presName="sibTrans" presStyleLbl="sibTrans2D1" presStyleIdx="1" presStyleCnt="3"/>
      <dgm:spPr/>
    </dgm:pt>
    <dgm:pt modelId="{BD114CC6-EB38-4636-9211-0D9A213DFC95}" type="pres">
      <dgm:prSet presAssocID="{5894356B-AEEA-456B-B27B-D5140B5B8BE9}" presName="node" presStyleLbl="node1" presStyleIdx="2" presStyleCnt="3" custScaleX="143339" custScaleY="143339">
        <dgm:presLayoutVars>
          <dgm:bulletEnabled val="1"/>
        </dgm:presLayoutVars>
      </dgm:prSet>
      <dgm:spPr/>
    </dgm:pt>
    <dgm:pt modelId="{EE2934C9-A89D-48C9-AC3B-49A2FBE580A8}" type="pres">
      <dgm:prSet presAssocID="{5894356B-AEEA-456B-B27B-D5140B5B8BE9}" presName="dummy" presStyleCnt="0"/>
      <dgm:spPr/>
    </dgm:pt>
    <dgm:pt modelId="{D7691AF7-6CAB-4D9B-8BCA-D223CFA0207A}" type="pres">
      <dgm:prSet presAssocID="{5E2C1F53-3728-4361-B131-4F0A30060C55}" presName="sibTrans" presStyleLbl="sibTrans2D1" presStyleIdx="2" presStyleCnt="3"/>
      <dgm:spPr/>
    </dgm:pt>
  </dgm:ptLst>
  <dgm:cxnLst>
    <dgm:cxn modelId="{06A9D907-ACFB-4B49-A9B8-066ADC3E1584}" type="presOf" srcId="{765467A2-0F41-4DF0-8CDB-9C82C10C76E0}" destId="{874FD60E-F42D-4125-BE54-DD35A22A2022}" srcOrd="0" destOrd="0" presId="urn:microsoft.com/office/officeart/2005/8/layout/radial6"/>
    <dgm:cxn modelId="{786EA008-B91D-4F7B-9FAA-AB4937DB7E46}" type="presOf" srcId="{BE838867-3B27-4DBE-91FD-EB0D20A89ACE}" destId="{BA0E223B-9B8B-4C50-AF89-98FECC59F077}" srcOrd="0" destOrd="0" presId="urn:microsoft.com/office/officeart/2005/8/layout/radial6"/>
    <dgm:cxn modelId="{AEC08B10-6284-4D0E-AE56-4678AA36DEC9}" srcId="{406513D7-4C6B-4A4B-B30A-9D0D35477353}" destId="{BE838867-3B27-4DBE-91FD-EB0D20A89ACE}" srcOrd="0" destOrd="0" parTransId="{8D0A14B7-4712-4DF9-9DFD-DDCB0D3EC25B}" sibTransId="{57B2E75F-32D5-4802-82BC-668CE35AA69C}"/>
    <dgm:cxn modelId="{82D34A1D-03DA-484D-863E-4591CCEC355E}" srcId="{406513D7-4C6B-4A4B-B30A-9D0D35477353}" destId="{BE7293E3-663C-4CCD-BF50-ACB5C3FFAABD}" srcOrd="1" destOrd="0" parTransId="{E5373C44-9F3E-4102-AEB0-F481342F6EC3}" sibTransId="{A5E87F62-FBCD-4C23-9F59-F9850A55E2E5}"/>
    <dgm:cxn modelId="{4413D16A-91AA-4AFE-8C44-7F2C4BE1FC3E}" type="presOf" srcId="{39233390-8BCB-49BB-A671-31B32EBF585A}" destId="{04F75CD4-D829-45B7-BB05-65385C289D4D}" srcOrd="0" destOrd="0" presId="urn:microsoft.com/office/officeart/2005/8/layout/radial6"/>
    <dgm:cxn modelId="{9A88D156-5F40-4140-8EE5-D81C615AD712}" srcId="{BE838867-3B27-4DBE-91FD-EB0D20A89ACE}" destId="{39233390-8BCB-49BB-A671-31B32EBF585A}" srcOrd="1" destOrd="0" parTransId="{19B38B05-5465-4EC6-BA18-3F0E813D8FEE}" sibTransId="{765467A2-0F41-4DF0-8CDB-9C82C10C76E0}"/>
    <dgm:cxn modelId="{672ABF59-A75C-4748-BF6E-C263457E5C97}" type="presOf" srcId="{61FDB050-AB63-4D4D-BC5A-97E8853542D1}" destId="{2E090D79-433E-4706-944A-FC95BF877325}" srcOrd="0" destOrd="0" presId="urn:microsoft.com/office/officeart/2005/8/layout/radial6"/>
    <dgm:cxn modelId="{9D1B3C82-71FD-4399-B9A7-6BBE22CE05B6}" type="presOf" srcId="{5E2C1F53-3728-4361-B131-4F0A30060C55}" destId="{D7691AF7-6CAB-4D9B-8BCA-D223CFA0207A}" srcOrd="0" destOrd="0" presId="urn:microsoft.com/office/officeart/2005/8/layout/radial6"/>
    <dgm:cxn modelId="{A0091F93-F88B-47FA-9DC7-D9F28BB90B71}" type="presOf" srcId="{406513D7-4C6B-4A4B-B30A-9D0D35477353}" destId="{72B957DF-1934-47C9-89DB-837EBBD569B9}" srcOrd="0" destOrd="0" presId="urn:microsoft.com/office/officeart/2005/8/layout/radial6"/>
    <dgm:cxn modelId="{08A4CCC2-ACB6-4B54-8600-446992408010}" srcId="{BE838867-3B27-4DBE-91FD-EB0D20A89ACE}" destId="{5894356B-AEEA-456B-B27B-D5140B5B8BE9}" srcOrd="2" destOrd="0" parTransId="{539E2374-331F-48B5-B067-D3A00051BF35}" sibTransId="{5E2C1F53-3728-4361-B131-4F0A30060C55}"/>
    <dgm:cxn modelId="{1C143FD1-C412-4AD1-91D9-E6ED2DCA67D0}" srcId="{BE838867-3B27-4DBE-91FD-EB0D20A89ACE}" destId="{1B73880E-A57E-4DA0-9B3B-0A428D156C49}" srcOrd="0" destOrd="0" parTransId="{FC06B92A-5D58-492C-A558-467A69475396}" sibTransId="{61FDB050-AB63-4D4D-BC5A-97E8853542D1}"/>
    <dgm:cxn modelId="{E8CC56DB-419E-4E6D-96E0-0EAEA1FF7C18}" type="presOf" srcId="{1B73880E-A57E-4DA0-9B3B-0A428D156C49}" destId="{478C3606-7D9B-4AFE-92B2-F379CDB78C57}" srcOrd="0" destOrd="0" presId="urn:microsoft.com/office/officeart/2005/8/layout/radial6"/>
    <dgm:cxn modelId="{7F643DDC-38B5-4BA0-8D43-18BA5F07A6CA}" type="presOf" srcId="{5894356B-AEEA-456B-B27B-D5140B5B8BE9}" destId="{BD114CC6-EB38-4636-9211-0D9A213DFC95}" srcOrd="0" destOrd="0" presId="urn:microsoft.com/office/officeart/2005/8/layout/radial6"/>
    <dgm:cxn modelId="{202C6A21-607F-4D76-B0FC-C861B12DF726}" type="presParOf" srcId="{72B957DF-1934-47C9-89DB-837EBBD569B9}" destId="{BA0E223B-9B8B-4C50-AF89-98FECC59F077}" srcOrd="0" destOrd="0" presId="urn:microsoft.com/office/officeart/2005/8/layout/radial6"/>
    <dgm:cxn modelId="{91FDE2A6-9352-47D2-991D-414D053EE6CC}" type="presParOf" srcId="{72B957DF-1934-47C9-89DB-837EBBD569B9}" destId="{478C3606-7D9B-4AFE-92B2-F379CDB78C57}" srcOrd="1" destOrd="0" presId="urn:microsoft.com/office/officeart/2005/8/layout/radial6"/>
    <dgm:cxn modelId="{E9C2F1BE-742B-44FE-99B9-11C031F96AF1}" type="presParOf" srcId="{72B957DF-1934-47C9-89DB-837EBBD569B9}" destId="{57C84884-F83C-432D-B2CB-21EE52D84D95}" srcOrd="2" destOrd="0" presId="urn:microsoft.com/office/officeart/2005/8/layout/radial6"/>
    <dgm:cxn modelId="{71B4C04F-8910-4B7B-8588-E8155AC253A8}" type="presParOf" srcId="{72B957DF-1934-47C9-89DB-837EBBD569B9}" destId="{2E090D79-433E-4706-944A-FC95BF877325}" srcOrd="3" destOrd="0" presId="urn:microsoft.com/office/officeart/2005/8/layout/radial6"/>
    <dgm:cxn modelId="{BD1D0909-A5DE-4CA6-9493-96FBA5ACBFBC}" type="presParOf" srcId="{72B957DF-1934-47C9-89DB-837EBBD569B9}" destId="{04F75CD4-D829-45B7-BB05-65385C289D4D}" srcOrd="4" destOrd="0" presId="urn:microsoft.com/office/officeart/2005/8/layout/radial6"/>
    <dgm:cxn modelId="{48FD0811-E9C7-4406-BE9B-502895C8F114}" type="presParOf" srcId="{72B957DF-1934-47C9-89DB-837EBBD569B9}" destId="{C0F4F835-529B-41FD-B863-90E5288F7CA8}" srcOrd="5" destOrd="0" presId="urn:microsoft.com/office/officeart/2005/8/layout/radial6"/>
    <dgm:cxn modelId="{6706C4EF-A6B7-4CB4-AB1E-0A3FEB4E65E7}" type="presParOf" srcId="{72B957DF-1934-47C9-89DB-837EBBD569B9}" destId="{874FD60E-F42D-4125-BE54-DD35A22A2022}" srcOrd="6" destOrd="0" presId="urn:microsoft.com/office/officeart/2005/8/layout/radial6"/>
    <dgm:cxn modelId="{CFE392FD-77FB-4504-9769-3C3438031B00}" type="presParOf" srcId="{72B957DF-1934-47C9-89DB-837EBBD569B9}" destId="{BD114CC6-EB38-4636-9211-0D9A213DFC95}" srcOrd="7" destOrd="0" presId="urn:microsoft.com/office/officeart/2005/8/layout/radial6"/>
    <dgm:cxn modelId="{263EE1C5-54D9-44F8-B81B-B4E72CEE42DF}" type="presParOf" srcId="{72B957DF-1934-47C9-89DB-837EBBD569B9}" destId="{EE2934C9-A89D-48C9-AC3B-49A2FBE580A8}" srcOrd="8" destOrd="0" presId="urn:microsoft.com/office/officeart/2005/8/layout/radial6"/>
    <dgm:cxn modelId="{0AF165C3-A5D9-4B6B-B981-95FB7AC88D5E}" type="presParOf" srcId="{72B957DF-1934-47C9-89DB-837EBBD569B9}" destId="{D7691AF7-6CAB-4D9B-8BCA-D223CFA0207A}" srcOrd="9" destOrd="0" presId="urn:microsoft.com/office/officeart/2005/8/layout/radial6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9C6C22-6EB8-4023-8D67-803E4A25EF7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15DCDBB-91D3-46FE-9F97-DE94FB1B3ED3}">
      <dgm:prSet phldrT="[Texto]"/>
      <dgm:spPr/>
      <dgm:t>
        <a:bodyPr/>
        <a:lstStyle/>
        <a:p>
          <a:r>
            <a:rPr lang="pt-BR" dirty="0"/>
            <a:t>AMBIENTAL</a:t>
          </a:r>
        </a:p>
      </dgm:t>
    </dgm:pt>
    <dgm:pt modelId="{7C3488F5-1056-4749-94B1-AD3F9FC88196}" type="parTrans" cxnId="{22AC0B58-7EA7-40E5-9489-673ED3F120D4}">
      <dgm:prSet/>
      <dgm:spPr/>
      <dgm:t>
        <a:bodyPr/>
        <a:lstStyle/>
        <a:p>
          <a:endParaRPr lang="pt-BR"/>
        </a:p>
      </dgm:t>
    </dgm:pt>
    <dgm:pt modelId="{EBF1045A-7747-48C8-AE00-23B2E2FF2332}" type="sibTrans" cxnId="{22AC0B58-7EA7-40E5-9489-673ED3F120D4}">
      <dgm:prSet/>
      <dgm:spPr/>
      <dgm:t>
        <a:bodyPr/>
        <a:lstStyle/>
        <a:p>
          <a:endParaRPr lang="pt-BR"/>
        </a:p>
      </dgm:t>
    </dgm:pt>
    <dgm:pt modelId="{0347FBFA-05C6-4B25-BDF0-D1EA7397CDF2}">
      <dgm:prSet phldrT="[Texto]"/>
      <dgm:spPr/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Eficiência do saneamento;</a:t>
          </a:r>
        </a:p>
      </dgm:t>
    </dgm:pt>
    <dgm:pt modelId="{929B6414-E2F2-4833-86A0-F1FA8F267994}" type="parTrans" cxnId="{C43F5F64-A3FE-4CD6-82A4-50A3CE0FBBAB}">
      <dgm:prSet/>
      <dgm:spPr/>
      <dgm:t>
        <a:bodyPr/>
        <a:lstStyle/>
        <a:p>
          <a:endParaRPr lang="pt-BR"/>
        </a:p>
      </dgm:t>
    </dgm:pt>
    <dgm:pt modelId="{6504EEE8-3008-4D31-BDCA-8FF920D5B4FD}" type="sibTrans" cxnId="{C43F5F64-A3FE-4CD6-82A4-50A3CE0FBBAB}">
      <dgm:prSet/>
      <dgm:spPr/>
      <dgm:t>
        <a:bodyPr/>
        <a:lstStyle/>
        <a:p>
          <a:endParaRPr lang="pt-BR"/>
        </a:p>
      </dgm:t>
    </dgm:pt>
    <dgm:pt modelId="{CA5190F2-A39B-4814-AFAA-58BB4CCF62A2}">
      <dgm:prSet phldrT="[Texto]"/>
      <dgm:spPr/>
      <dgm:t>
        <a:bodyPr/>
        <a:lstStyle/>
        <a:p>
          <a:r>
            <a:rPr lang="pt-BR" dirty="0"/>
            <a:t>SOCIAL</a:t>
          </a:r>
        </a:p>
      </dgm:t>
    </dgm:pt>
    <dgm:pt modelId="{43B4C094-294D-4452-B55E-15411FFEB52A}" type="parTrans" cxnId="{186D2291-AEC7-4909-95C9-BCB6DCECDD63}">
      <dgm:prSet/>
      <dgm:spPr/>
      <dgm:t>
        <a:bodyPr/>
        <a:lstStyle/>
        <a:p>
          <a:endParaRPr lang="pt-BR"/>
        </a:p>
      </dgm:t>
    </dgm:pt>
    <dgm:pt modelId="{DB04BE07-5AB4-403B-85C2-32428FC5BC9F}" type="sibTrans" cxnId="{186D2291-AEC7-4909-95C9-BCB6DCECDD63}">
      <dgm:prSet/>
      <dgm:spPr/>
      <dgm:t>
        <a:bodyPr/>
        <a:lstStyle/>
        <a:p>
          <a:endParaRPr lang="pt-BR"/>
        </a:p>
      </dgm:t>
    </dgm:pt>
    <dgm:pt modelId="{B6AAA0C0-6177-43FB-8CA4-0FC0E1787F0F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Saúde;</a:t>
          </a:r>
        </a:p>
      </dgm:t>
    </dgm:pt>
    <dgm:pt modelId="{6AF807DD-225F-4286-A021-E514E6556B5B}" type="parTrans" cxnId="{0685028C-D3EA-4F7E-862B-B4B9D3870261}">
      <dgm:prSet/>
      <dgm:spPr/>
      <dgm:t>
        <a:bodyPr/>
        <a:lstStyle/>
        <a:p>
          <a:endParaRPr lang="pt-BR"/>
        </a:p>
      </dgm:t>
    </dgm:pt>
    <dgm:pt modelId="{4FA6EBA4-0C78-4206-B331-D263790F7C74}" type="sibTrans" cxnId="{0685028C-D3EA-4F7E-862B-B4B9D3870261}">
      <dgm:prSet/>
      <dgm:spPr/>
      <dgm:t>
        <a:bodyPr/>
        <a:lstStyle/>
        <a:p>
          <a:endParaRPr lang="pt-BR"/>
        </a:p>
      </dgm:t>
    </dgm:pt>
    <dgm:pt modelId="{13316BF9-7678-493E-9EE9-0070B6ADA7A3}">
      <dgm:prSet phldrT="[Texto]"/>
      <dgm:spPr/>
      <dgm:t>
        <a:bodyPr/>
        <a:lstStyle/>
        <a:p>
          <a:r>
            <a:rPr lang="pt-BR" dirty="0"/>
            <a:t>GOVERNANÇA</a:t>
          </a:r>
        </a:p>
      </dgm:t>
    </dgm:pt>
    <dgm:pt modelId="{35F0F466-ACEF-4DDF-80EE-B3CDD011D4A2}" type="parTrans" cxnId="{40EE7F1D-A068-4E0B-826A-5D3B529D9EF9}">
      <dgm:prSet/>
      <dgm:spPr/>
      <dgm:t>
        <a:bodyPr/>
        <a:lstStyle/>
        <a:p>
          <a:endParaRPr lang="pt-BR"/>
        </a:p>
      </dgm:t>
    </dgm:pt>
    <dgm:pt modelId="{9716EEB0-5F9F-4833-972C-EBD791E0D172}" type="sibTrans" cxnId="{40EE7F1D-A068-4E0B-826A-5D3B529D9EF9}">
      <dgm:prSet/>
      <dgm:spPr/>
      <dgm:t>
        <a:bodyPr/>
        <a:lstStyle/>
        <a:p>
          <a:endParaRPr lang="pt-BR"/>
        </a:p>
      </dgm:t>
    </dgm:pt>
    <dgm:pt modelId="{073B336F-9E7E-4948-B159-B3F9AD03054C}">
      <dgm:prSet/>
      <dgm:spPr/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Gestão hídrica; </a:t>
          </a:r>
        </a:p>
      </dgm:t>
    </dgm:pt>
    <dgm:pt modelId="{BF970A9E-F92C-400A-B374-2989CD2F382E}" type="parTrans" cxnId="{97C64D6A-7866-49F2-BBD2-E0B70157B373}">
      <dgm:prSet/>
      <dgm:spPr/>
      <dgm:t>
        <a:bodyPr/>
        <a:lstStyle/>
        <a:p>
          <a:endParaRPr lang="pt-BR"/>
        </a:p>
      </dgm:t>
    </dgm:pt>
    <dgm:pt modelId="{0A877BB2-31C9-4D39-99D5-F7F6DDFD49D3}" type="sibTrans" cxnId="{97C64D6A-7866-49F2-BBD2-E0B70157B373}">
      <dgm:prSet/>
      <dgm:spPr/>
      <dgm:t>
        <a:bodyPr/>
        <a:lstStyle/>
        <a:p>
          <a:endParaRPr lang="pt-BR"/>
        </a:p>
      </dgm:t>
    </dgm:pt>
    <dgm:pt modelId="{36072789-25CC-47C7-97B3-82B13424EA48}">
      <dgm:prSet/>
      <dgm:spPr/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Uso consciente dos recursos naturais; </a:t>
          </a:r>
        </a:p>
      </dgm:t>
    </dgm:pt>
    <dgm:pt modelId="{C444F0D7-FB82-4281-9160-A85495595D2E}" type="parTrans" cxnId="{C21FBE66-C083-40E0-94D2-16AF9F2B3ACC}">
      <dgm:prSet/>
      <dgm:spPr/>
      <dgm:t>
        <a:bodyPr/>
        <a:lstStyle/>
        <a:p>
          <a:endParaRPr lang="pt-BR"/>
        </a:p>
      </dgm:t>
    </dgm:pt>
    <dgm:pt modelId="{5DAB0EEE-CCB4-4D02-990A-6C14C9FC940C}" type="sibTrans" cxnId="{C21FBE66-C083-40E0-94D2-16AF9F2B3ACC}">
      <dgm:prSet/>
      <dgm:spPr/>
      <dgm:t>
        <a:bodyPr/>
        <a:lstStyle/>
        <a:p>
          <a:endParaRPr lang="pt-BR"/>
        </a:p>
      </dgm:t>
    </dgm:pt>
    <dgm:pt modelId="{03AAE003-C290-4938-B63F-86D28287DFB4}">
      <dgm:prSet/>
      <dgm:spPr/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Redução de resíduos;</a:t>
          </a:r>
        </a:p>
      </dgm:t>
    </dgm:pt>
    <dgm:pt modelId="{4DE66F61-C958-4D32-AB76-1582D44368A4}" type="parTrans" cxnId="{DD200A2C-EA71-42EC-AA39-B18C0BF9F7AD}">
      <dgm:prSet/>
      <dgm:spPr/>
      <dgm:t>
        <a:bodyPr/>
        <a:lstStyle/>
        <a:p>
          <a:endParaRPr lang="pt-BR"/>
        </a:p>
      </dgm:t>
    </dgm:pt>
    <dgm:pt modelId="{36AFEA26-D2AD-4053-9CBE-EA2BD8949249}" type="sibTrans" cxnId="{DD200A2C-EA71-42EC-AA39-B18C0BF9F7AD}">
      <dgm:prSet/>
      <dgm:spPr/>
      <dgm:t>
        <a:bodyPr/>
        <a:lstStyle/>
        <a:p>
          <a:endParaRPr lang="pt-BR"/>
        </a:p>
      </dgm:t>
    </dgm:pt>
    <dgm:pt modelId="{9F3975A6-D882-4401-85AC-A560D000276B}">
      <dgm:prSet/>
      <dgm:spPr/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Biodiversidade</a:t>
          </a:r>
        </a:p>
      </dgm:t>
    </dgm:pt>
    <dgm:pt modelId="{96738B65-8EA0-4365-B0FF-B8E152942A11}" type="parTrans" cxnId="{154FA1B1-F7F8-4E5A-8255-544E06E8F3BD}">
      <dgm:prSet/>
      <dgm:spPr/>
      <dgm:t>
        <a:bodyPr/>
        <a:lstStyle/>
        <a:p>
          <a:endParaRPr lang="pt-BR"/>
        </a:p>
      </dgm:t>
    </dgm:pt>
    <dgm:pt modelId="{E117C21A-E49E-4F17-9583-433763A13918}" type="sibTrans" cxnId="{154FA1B1-F7F8-4E5A-8255-544E06E8F3BD}">
      <dgm:prSet/>
      <dgm:spPr/>
      <dgm:t>
        <a:bodyPr/>
        <a:lstStyle/>
        <a:p>
          <a:endParaRPr lang="pt-BR"/>
        </a:p>
      </dgm:t>
    </dgm:pt>
    <dgm:pt modelId="{77DB5B04-F50C-4764-8FBB-1348CF0364B0}">
      <dgm:prSet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Segurança dos funcionários;</a:t>
          </a:r>
        </a:p>
      </dgm:t>
    </dgm:pt>
    <dgm:pt modelId="{53050DAB-B6DC-4916-B0D0-20D3190C2F9A}" type="parTrans" cxnId="{5CE84EF2-6818-4A2B-BE4E-92C6003108A0}">
      <dgm:prSet/>
      <dgm:spPr/>
      <dgm:t>
        <a:bodyPr/>
        <a:lstStyle/>
        <a:p>
          <a:endParaRPr lang="pt-BR"/>
        </a:p>
      </dgm:t>
    </dgm:pt>
    <dgm:pt modelId="{CA21D332-4802-4ABE-BE85-98D94959BEBD}" type="sibTrans" cxnId="{5CE84EF2-6818-4A2B-BE4E-92C6003108A0}">
      <dgm:prSet/>
      <dgm:spPr/>
      <dgm:t>
        <a:bodyPr/>
        <a:lstStyle/>
        <a:p>
          <a:endParaRPr lang="pt-BR"/>
        </a:p>
      </dgm:t>
    </dgm:pt>
    <dgm:pt modelId="{92CF56BD-9618-4D6E-BDBA-01BB0241AF00}">
      <dgm:prSet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Condições de trabalho; </a:t>
          </a:r>
        </a:p>
      </dgm:t>
    </dgm:pt>
    <dgm:pt modelId="{B295EB18-41CA-4A5D-B159-52947F532248}" type="parTrans" cxnId="{5ED1F37A-4739-449F-A55C-4302080A64DB}">
      <dgm:prSet/>
      <dgm:spPr/>
      <dgm:t>
        <a:bodyPr/>
        <a:lstStyle/>
        <a:p>
          <a:endParaRPr lang="pt-BR"/>
        </a:p>
      </dgm:t>
    </dgm:pt>
    <dgm:pt modelId="{26A03DD0-4905-4A17-AF33-29AD7FA69D7B}" type="sibTrans" cxnId="{5ED1F37A-4739-449F-A55C-4302080A64DB}">
      <dgm:prSet/>
      <dgm:spPr/>
      <dgm:t>
        <a:bodyPr/>
        <a:lstStyle/>
        <a:p>
          <a:endParaRPr lang="pt-BR"/>
        </a:p>
      </dgm:t>
    </dgm:pt>
    <dgm:pt modelId="{046D75BC-4A77-4549-9CFD-4E6F461B1995}">
      <dgm:prSet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Práticas trabalhistas;</a:t>
          </a:r>
        </a:p>
      </dgm:t>
    </dgm:pt>
    <dgm:pt modelId="{03C30E10-4836-4DDB-94CA-485B91227D1E}" type="parTrans" cxnId="{0C0165E1-8D26-4CAC-81C0-D8A96CB06C88}">
      <dgm:prSet/>
      <dgm:spPr/>
      <dgm:t>
        <a:bodyPr/>
        <a:lstStyle/>
        <a:p>
          <a:endParaRPr lang="pt-BR"/>
        </a:p>
      </dgm:t>
    </dgm:pt>
    <dgm:pt modelId="{2C6412B2-12BF-4B34-9BB6-AC84F546C2AF}" type="sibTrans" cxnId="{0C0165E1-8D26-4CAC-81C0-D8A96CB06C88}">
      <dgm:prSet/>
      <dgm:spPr/>
      <dgm:t>
        <a:bodyPr/>
        <a:lstStyle/>
        <a:p>
          <a:endParaRPr lang="pt-BR"/>
        </a:p>
      </dgm:t>
    </dgm:pt>
    <dgm:pt modelId="{09154DF0-E7D3-4290-8CB6-DC7CBCB4C109}">
      <dgm:prSet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Diversidade com políticas de inclusão;</a:t>
          </a:r>
        </a:p>
      </dgm:t>
    </dgm:pt>
    <dgm:pt modelId="{1E584EA8-E198-4430-A1F8-EECF4038BB3E}" type="parTrans" cxnId="{EB1982CB-A0D8-4494-89B0-9CD0E4E738A9}">
      <dgm:prSet/>
      <dgm:spPr/>
      <dgm:t>
        <a:bodyPr/>
        <a:lstStyle/>
        <a:p>
          <a:endParaRPr lang="pt-BR"/>
        </a:p>
      </dgm:t>
    </dgm:pt>
    <dgm:pt modelId="{9E83FCC1-D061-47DF-B2BA-1A7AC95EEF18}" type="sibTrans" cxnId="{EB1982CB-A0D8-4494-89B0-9CD0E4E738A9}">
      <dgm:prSet/>
      <dgm:spPr/>
      <dgm:t>
        <a:bodyPr/>
        <a:lstStyle/>
        <a:p>
          <a:endParaRPr lang="pt-BR"/>
        </a:p>
      </dgm:t>
    </dgm:pt>
    <dgm:pt modelId="{AB64226A-B75C-4532-AFF0-0D907C2271DB}">
      <dgm:prSet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Relacionamento com a sociedade;</a:t>
          </a:r>
        </a:p>
      </dgm:t>
    </dgm:pt>
    <dgm:pt modelId="{10F6A9AE-0350-4789-9D9A-5DDD0960DC64}" type="parTrans" cxnId="{88BAEF85-F7C9-4AC5-8897-0C3C61E032FF}">
      <dgm:prSet/>
      <dgm:spPr/>
      <dgm:t>
        <a:bodyPr/>
        <a:lstStyle/>
        <a:p>
          <a:endParaRPr lang="pt-BR"/>
        </a:p>
      </dgm:t>
    </dgm:pt>
    <dgm:pt modelId="{19FC3E6C-C522-47E2-8972-8D90E068941A}" type="sibTrans" cxnId="{88BAEF85-F7C9-4AC5-8897-0C3C61E032FF}">
      <dgm:prSet/>
      <dgm:spPr/>
      <dgm:t>
        <a:bodyPr/>
        <a:lstStyle/>
        <a:p>
          <a:endParaRPr lang="pt-BR"/>
        </a:p>
      </dgm:t>
    </dgm:pt>
    <dgm:pt modelId="{8EBC5CC7-89B2-4EB4-90AA-72BC6EBED27B}">
      <dgm:prSet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Fornecedores contemplem a ESG</a:t>
          </a:r>
        </a:p>
      </dgm:t>
    </dgm:pt>
    <dgm:pt modelId="{EF4BE80C-91A8-4E78-9AF9-C43D37EFA52F}" type="parTrans" cxnId="{25862DDA-881B-47DC-B612-72E1892D3801}">
      <dgm:prSet/>
      <dgm:spPr/>
      <dgm:t>
        <a:bodyPr/>
        <a:lstStyle/>
        <a:p>
          <a:endParaRPr lang="pt-BR"/>
        </a:p>
      </dgm:t>
    </dgm:pt>
    <dgm:pt modelId="{15037493-7C04-4D50-9C36-37906C9162C7}" type="sibTrans" cxnId="{25862DDA-881B-47DC-B612-72E1892D3801}">
      <dgm:prSet/>
      <dgm:spPr/>
      <dgm:t>
        <a:bodyPr/>
        <a:lstStyle/>
        <a:p>
          <a:endParaRPr lang="pt-BR"/>
        </a:p>
      </dgm:t>
    </dgm:pt>
    <dgm:pt modelId="{6687D6AB-E772-4EF4-805F-7C206E5C3CAE}">
      <dgm:prSet/>
      <dgm:spPr/>
      <dgm:t>
        <a:bodyPr/>
        <a:lstStyle/>
        <a:p>
          <a:pPr algn="l"/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Sistemas de identificação e gestão de riscos; </a:t>
          </a:r>
        </a:p>
      </dgm:t>
    </dgm:pt>
    <dgm:pt modelId="{7A8F99D6-96FA-4CC5-BB68-2301A2756796}" type="parTrans" cxnId="{4E0B8A57-8429-4711-8EE3-7B182C2B2AC3}">
      <dgm:prSet/>
      <dgm:spPr/>
      <dgm:t>
        <a:bodyPr/>
        <a:lstStyle/>
        <a:p>
          <a:endParaRPr lang="pt-BR"/>
        </a:p>
      </dgm:t>
    </dgm:pt>
    <dgm:pt modelId="{380AC233-03E4-4110-A209-F15075922118}" type="sibTrans" cxnId="{4E0B8A57-8429-4711-8EE3-7B182C2B2AC3}">
      <dgm:prSet/>
      <dgm:spPr/>
      <dgm:t>
        <a:bodyPr/>
        <a:lstStyle/>
        <a:p>
          <a:endParaRPr lang="pt-BR"/>
        </a:p>
      </dgm:t>
    </dgm:pt>
    <dgm:pt modelId="{F7B3658B-38D2-47E6-8A9D-1BCDCA9D6F9D}">
      <dgm:prSet/>
      <dgm:spPr/>
      <dgm:t>
        <a:bodyPr/>
        <a:lstStyle/>
        <a:p>
          <a:pPr algn="l"/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Ética;</a:t>
          </a:r>
        </a:p>
      </dgm:t>
    </dgm:pt>
    <dgm:pt modelId="{163AA6DD-4749-44D4-9643-C461FCFF66EA}" type="parTrans" cxnId="{699900F9-77A6-4907-B4BD-70887EA0AB69}">
      <dgm:prSet/>
      <dgm:spPr/>
      <dgm:t>
        <a:bodyPr/>
        <a:lstStyle/>
        <a:p>
          <a:endParaRPr lang="pt-BR"/>
        </a:p>
      </dgm:t>
    </dgm:pt>
    <dgm:pt modelId="{E3C01145-F3BC-4573-A460-0AF73A430DAA}" type="sibTrans" cxnId="{699900F9-77A6-4907-B4BD-70887EA0AB69}">
      <dgm:prSet/>
      <dgm:spPr/>
      <dgm:t>
        <a:bodyPr/>
        <a:lstStyle/>
        <a:p>
          <a:endParaRPr lang="pt-BR"/>
        </a:p>
      </dgm:t>
    </dgm:pt>
    <dgm:pt modelId="{1306F138-E837-4AC0-AA6B-6C3048A91D8E}">
      <dgm:prSet/>
      <dgm:spPr/>
      <dgm:t>
        <a:bodyPr/>
        <a:lstStyle/>
        <a:p>
          <a:pPr algn="l"/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Transparência ESG</a:t>
          </a:r>
        </a:p>
      </dgm:t>
    </dgm:pt>
    <dgm:pt modelId="{D6C47BC4-E7FB-415A-A8CF-B56F74AF5F40}" type="parTrans" cxnId="{09639D59-6711-470F-A13B-AB80C44E4FA7}">
      <dgm:prSet/>
      <dgm:spPr/>
      <dgm:t>
        <a:bodyPr/>
        <a:lstStyle/>
        <a:p>
          <a:endParaRPr lang="pt-BR"/>
        </a:p>
      </dgm:t>
    </dgm:pt>
    <dgm:pt modelId="{F68CDA34-AF89-4BAB-B4A6-5F3E22A0A1D4}" type="sibTrans" cxnId="{09639D59-6711-470F-A13B-AB80C44E4FA7}">
      <dgm:prSet/>
      <dgm:spPr/>
      <dgm:t>
        <a:bodyPr/>
        <a:lstStyle/>
        <a:p>
          <a:endParaRPr lang="pt-BR"/>
        </a:p>
      </dgm:t>
    </dgm:pt>
    <dgm:pt modelId="{BCE5A99C-6F07-40CE-A90C-D022E916F450}">
      <dgm:prSet/>
      <dgm:spPr/>
      <dgm:t>
        <a:bodyPr/>
        <a:lstStyle/>
        <a:p>
          <a:pPr algn="l"/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Práticas de combate à corrupção; </a:t>
          </a:r>
        </a:p>
      </dgm:t>
    </dgm:pt>
    <dgm:pt modelId="{E76323F3-195C-460E-B727-1B68D76F93D5}" type="parTrans" cxnId="{5BD7CEA9-7987-4A62-AF2B-DBCAE3516CDE}">
      <dgm:prSet/>
      <dgm:spPr/>
      <dgm:t>
        <a:bodyPr/>
        <a:lstStyle/>
        <a:p>
          <a:endParaRPr lang="pt-BR"/>
        </a:p>
      </dgm:t>
    </dgm:pt>
    <dgm:pt modelId="{F4E5AFD8-2360-480C-8B1B-6F36F8761E57}" type="sibTrans" cxnId="{5BD7CEA9-7987-4A62-AF2B-DBCAE3516CDE}">
      <dgm:prSet/>
      <dgm:spPr/>
      <dgm:t>
        <a:bodyPr/>
        <a:lstStyle/>
        <a:p>
          <a:endParaRPr lang="pt-BR"/>
        </a:p>
      </dgm:t>
    </dgm:pt>
    <dgm:pt modelId="{A56F9045-6A9D-456A-807D-5A5B4311AA5E}">
      <dgm:prSet/>
      <dgm:spPr/>
      <dgm:t>
        <a:bodyPr/>
        <a:lstStyle/>
        <a:p>
          <a:pPr algn="l"/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Código integridade; </a:t>
          </a:r>
        </a:p>
      </dgm:t>
    </dgm:pt>
    <dgm:pt modelId="{CBA8083B-764D-49F2-89F5-D0EE4ED96E2A}" type="parTrans" cxnId="{57474ABA-445C-41A6-B791-7EBEAC57EB41}">
      <dgm:prSet/>
      <dgm:spPr/>
      <dgm:t>
        <a:bodyPr/>
        <a:lstStyle/>
        <a:p>
          <a:endParaRPr lang="pt-BR"/>
        </a:p>
      </dgm:t>
    </dgm:pt>
    <dgm:pt modelId="{3D5769C7-DE88-49FF-B080-CFE6090D29B0}" type="sibTrans" cxnId="{57474ABA-445C-41A6-B791-7EBEAC57EB41}">
      <dgm:prSet/>
      <dgm:spPr/>
      <dgm:t>
        <a:bodyPr/>
        <a:lstStyle/>
        <a:p>
          <a:endParaRPr lang="pt-BR"/>
        </a:p>
      </dgm:t>
    </dgm:pt>
    <dgm:pt modelId="{E4C79782-635B-4195-904A-7F3693EE8B11}">
      <dgm:prSet/>
      <dgm:spPr/>
      <dgm:t>
        <a:bodyPr/>
        <a:lstStyle/>
        <a:p>
          <a:pPr algn="l"/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Compliance; </a:t>
          </a:r>
        </a:p>
      </dgm:t>
    </dgm:pt>
    <dgm:pt modelId="{A6B12EA3-D982-4E22-8957-0290FA86B76A}" type="parTrans" cxnId="{28CA7BE6-1341-459D-948C-C276356556A4}">
      <dgm:prSet/>
      <dgm:spPr/>
      <dgm:t>
        <a:bodyPr/>
        <a:lstStyle/>
        <a:p>
          <a:endParaRPr lang="pt-BR"/>
        </a:p>
      </dgm:t>
    </dgm:pt>
    <dgm:pt modelId="{950D7D7C-7772-40DB-8059-86FAF8D19F24}" type="sibTrans" cxnId="{28CA7BE6-1341-459D-948C-C276356556A4}">
      <dgm:prSet/>
      <dgm:spPr/>
      <dgm:t>
        <a:bodyPr/>
        <a:lstStyle/>
        <a:p>
          <a:endParaRPr lang="pt-BR"/>
        </a:p>
      </dgm:t>
    </dgm:pt>
    <dgm:pt modelId="{58423234-5ED8-44AD-97D2-A9FBFF159179}">
      <dgm:prSet/>
      <dgm:spPr/>
      <dgm:t>
        <a:bodyPr/>
        <a:lstStyle/>
        <a:p>
          <a:pPr algn="l"/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Políticas e práticas de governança corporativa; </a:t>
          </a:r>
        </a:p>
      </dgm:t>
    </dgm:pt>
    <dgm:pt modelId="{E0E443E4-E715-4C89-8509-E82ABAF62B48}" type="parTrans" cxnId="{2AB27A1C-9A8C-43C8-ADAC-DB2332626F07}">
      <dgm:prSet/>
      <dgm:spPr/>
      <dgm:t>
        <a:bodyPr/>
        <a:lstStyle/>
        <a:p>
          <a:endParaRPr lang="pt-BR"/>
        </a:p>
      </dgm:t>
    </dgm:pt>
    <dgm:pt modelId="{C54B8ADE-14CC-469E-BD98-9509B70D3C6B}" type="sibTrans" cxnId="{2AB27A1C-9A8C-43C8-ADAC-DB2332626F07}">
      <dgm:prSet/>
      <dgm:spPr/>
      <dgm:t>
        <a:bodyPr/>
        <a:lstStyle/>
        <a:p>
          <a:endParaRPr lang="pt-BR"/>
        </a:p>
      </dgm:t>
    </dgm:pt>
    <dgm:pt modelId="{406E3DAE-DA8B-415D-99FC-CC306DF3B010}" type="pres">
      <dgm:prSet presAssocID="{539C6C22-6EB8-4023-8D67-803E4A25EF75}" presName="Name0" presStyleCnt="0">
        <dgm:presLayoutVars>
          <dgm:dir/>
          <dgm:animLvl val="lvl"/>
          <dgm:resizeHandles val="exact"/>
        </dgm:presLayoutVars>
      </dgm:prSet>
      <dgm:spPr/>
    </dgm:pt>
    <dgm:pt modelId="{F206954C-D7A9-499A-B386-0C41F43CC692}" type="pres">
      <dgm:prSet presAssocID="{F15DCDBB-91D3-46FE-9F97-DE94FB1B3ED3}" presName="composite" presStyleCnt="0"/>
      <dgm:spPr/>
    </dgm:pt>
    <dgm:pt modelId="{370AEB5F-DB64-4A5C-B3CA-97539AF7FB7F}" type="pres">
      <dgm:prSet presAssocID="{F15DCDBB-91D3-46FE-9F97-DE94FB1B3ED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C2993BB9-BF5D-4EF3-AD4B-0E944210B924}" type="pres">
      <dgm:prSet presAssocID="{F15DCDBB-91D3-46FE-9F97-DE94FB1B3ED3}" presName="desTx" presStyleLbl="alignAccFollowNode1" presStyleIdx="0" presStyleCnt="3">
        <dgm:presLayoutVars>
          <dgm:bulletEnabled val="1"/>
        </dgm:presLayoutVars>
      </dgm:prSet>
      <dgm:spPr/>
    </dgm:pt>
    <dgm:pt modelId="{E74F9F22-7BA9-46A2-8BD6-23A81FF71611}" type="pres">
      <dgm:prSet presAssocID="{EBF1045A-7747-48C8-AE00-23B2E2FF2332}" presName="space" presStyleCnt="0"/>
      <dgm:spPr/>
    </dgm:pt>
    <dgm:pt modelId="{ED2221EC-5593-417A-9375-9026C3C74C0C}" type="pres">
      <dgm:prSet presAssocID="{CA5190F2-A39B-4814-AFAA-58BB4CCF62A2}" presName="composite" presStyleCnt="0"/>
      <dgm:spPr/>
    </dgm:pt>
    <dgm:pt modelId="{7B2B8345-7FDA-4E85-8614-E0BB8468DB5C}" type="pres">
      <dgm:prSet presAssocID="{CA5190F2-A39B-4814-AFAA-58BB4CCF62A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082E51FB-AC5E-494A-B3FB-EA42A51BA55E}" type="pres">
      <dgm:prSet presAssocID="{CA5190F2-A39B-4814-AFAA-58BB4CCF62A2}" presName="desTx" presStyleLbl="alignAccFollowNode1" presStyleIdx="1" presStyleCnt="3">
        <dgm:presLayoutVars>
          <dgm:bulletEnabled val="1"/>
        </dgm:presLayoutVars>
      </dgm:prSet>
      <dgm:spPr/>
    </dgm:pt>
    <dgm:pt modelId="{7665B82B-5E69-4CCB-AB8A-854857CCB93A}" type="pres">
      <dgm:prSet presAssocID="{DB04BE07-5AB4-403B-85C2-32428FC5BC9F}" presName="space" presStyleCnt="0"/>
      <dgm:spPr/>
    </dgm:pt>
    <dgm:pt modelId="{CEF8925D-A0F0-45ED-9C5A-72D9F4B41295}" type="pres">
      <dgm:prSet presAssocID="{13316BF9-7678-493E-9EE9-0070B6ADA7A3}" presName="composite" presStyleCnt="0"/>
      <dgm:spPr/>
    </dgm:pt>
    <dgm:pt modelId="{8C16AC4E-6E63-4ED6-92D3-3D5049F4F4A2}" type="pres">
      <dgm:prSet presAssocID="{13316BF9-7678-493E-9EE9-0070B6ADA7A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207F8378-D03B-4A57-BC3D-4F0DC96EE49C}" type="pres">
      <dgm:prSet presAssocID="{13316BF9-7678-493E-9EE9-0070B6ADA7A3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C1CB9606-2576-4F21-BCE5-D060BE8D3D88}" type="presOf" srcId="{09154DF0-E7D3-4290-8CB6-DC7CBCB4C109}" destId="{082E51FB-AC5E-494A-B3FB-EA42A51BA55E}" srcOrd="0" destOrd="4" presId="urn:microsoft.com/office/officeart/2005/8/layout/hList1"/>
    <dgm:cxn modelId="{C1230509-60E9-4C10-9720-91AC740D4E93}" type="presOf" srcId="{046D75BC-4A77-4549-9CFD-4E6F461B1995}" destId="{082E51FB-AC5E-494A-B3FB-EA42A51BA55E}" srcOrd="0" destOrd="3" presId="urn:microsoft.com/office/officeart/2005/8/layout/hList1"/>
    <dgm:cxn modelId="{2AB27A1C-9A8C-43C8-ADAC-DB2332626F07}" srcId="{13316BF9-7678-493E-9EE9-0070B6ADA7A3}" destId="{58423234-5ED8-44AD-97D2-A9FBFF159179}" srcOrd="0" destOrd="0" parTransId="{E0E443E4-E715-4C89-8509-E82ABAF62B48}" sibTransId="{C54B8ADE-14CC-469E-BD98-9509B70D3C6B}"/>
    <dgm:cxn modelId="{40EE7F1D-A068-4E0B-826A-5D3B529D9EF9}" srcId="{539C6C22-6EB8-4023-8D67-803E4A25EF75}" destId="{13316BF9-7678-493E-9EE9-0070B6ADA7A3}" srcOrd="2" destOrd="0" parTransId="{35F0F466-ACEF-4DDF-80EE-B3CDD011D4A2}" sibTransId="{9716EEB0-5F9F-4833-972C-EBD791E0D172}"/>
    <dgm:cxn modelId="{DD200A2C-EA71-42EC-AA39-B18C0BF9F7AD}" srcId="{F15DCDBB-91D3-46FE-9F97-DE94FB1B3ED3}" destId="{03AAE003-C290-4938-B63F-86D28287DFB4}" srcOrd="3" destOrd="0" parTransId="{4DE66F61-C958-4D32-AB76-1582D44368A4}" sibTransId="{36AFEA26-D2AD-4053-9CBE-EA2BD8949249}"/>
    <dgm:cxn modelId="{535CD82F-31E4-492C-B306-FB7A11A8A587}" type="presOf" srcId="{CA5190F2-A39B-4814-AFAA-58BB4CCF62A2}" destId="{7B2B8345-7FDA-4E85-8614-E0BB8468DB5C}" srcOrd="0" destOrd="0" presId="urn:microsoft.com/office/officeart/2005/8/layout/hList1"/>
    <dgm:cxn modelId="{18777133-03C1-4865-8564-86906B18F2D2}" type="presOf" srcId="{0347FBFA-05C6-4B25-BDF0-D1EA7397CDF2}" destId="{C2993BB9-BF5D-4EF3-AD4B-0E944210B924}" srcOrd="0" destOrd="0" presId="urn:microsoft.com/office/officeart/2005/8/layout/hList1"/>
    <dgm:cxn modelId="{F641F03C-D283-46B1-8F6C-9E1E9EA9E5AB}" type="presOf" srcId="{E4C79782-635B-4195-904A-7F3693EE8B11}" destId="{207F8378-D03B-4A57-BC3D-4F0DC96EE49C}" srcOrd="0" destOrd="4" presId="urn:microsoft.com/office/officeart/2005/8/layout/hList1"/>
    <dgm:cxn modelId="{C43F5F64-A3FE-4CD6-82A4-50A3CE0FBBAB}" srcId="{F15DCDBB-91D3-46FE-9F97-DE94FB1B3ED3}" destId="{0347FBFA-05C6-4B25-BDF0-D1EA7397CDF2}" srcOrd="0" destOrd="0" parTransId="{929B6414-E2F2-4833-86A0-F1FA8F267994}" sibTransId="{6504EEE8-3008-4D31-BDCA-8FF920D5B4FD}"/>
    <dgm:cxn modelId="{C21FBE66-C083-40E0-94D2-16AF9F2B3ACC}" srcId="{F15DCDBB-91D3-46FE-9F97-DE94FB1B3ED3}" destId="{36072789-25CC-47C7-97B3-82B13424EA48}" srcOrd="2" destOrd="0" parTransId="{C444F0D7-FB82-4281-9160-A85495595D2E}" sibTransId="{5DAB0EEE-CCB4-4D02-990A-6C14C9FC940C}"/>
    <dgm:cxn modelId="{97C64D6A-7866-49F2-BBD2-E0B70157B373}" srcId="{F15DCDBB-91D3-46FE-9F97-DE94FB1B3ED3}" destId="{073B336F-9E7E-4948-B159-B3F9AD03054C}" srcOrd="1" destOrd="0" parTransId="{BF970A9E-F92C-400A-B374-2989CD2F382E}" sibTransId="{0A877BB2-31C9-4D39-99D5-F7F6DDFD49D3}"/>
    <dgm:cxn modelId="{71315B4D-D2A4-4954-AEE4-A002BBA7BAE6}" type="presOf" srcId="{A56F9045-6A9D-456A-807D-5A5B4311AA5E}" destId="{207F8378-D03B-4A57-BC3D-4F0DC96EE49C}" srcOrd="0" destOrd="3" presId="urn:microsoft.com/office/officeart/2005/8/layout/hList1"/>
    <dgm:cxn modelId="{99C3C76F-9EF2-4988-9525-30A61BBD365E}" type="presOf" srcId="{77DB5B04-F50C-4764-8FBB-1348CF0364B0}" destId="{082E51FB-AC5E-494A-B3FB-EA42A51BA55E}" srcOrd="0" destOrd="1" presId="urn:microsoft.com/office/officeart/2005/8/layout/hList1"/>
    <dgm:cxn modelId="{D2AB4050-620D-4C87-A41E-37D7059CFDA3}" type="presOf" srcId="{539C6C22-6EB8-4023-8D67-803E4A25EF75}" destId="{406E3DAE-DA8B-415D-99FC-CC306DF3B010}" srcOrd="0" destOrd="0" presId="urn:microsoft.com/office/officeart/2005/8/layout/hList1"/>
    <dgm:cxn modelId="{4E0B8A57-8429-4711-8EE3-7B182C2B2AC3}" srcId="{13316BF9-7678-493E-9EE9-0070B6ADA7A3}" destId="{6687D6AB-E772-4EF4-805F-7C206E5C3CAE}" srcOrd="1" destOrd="0" parTransId="{7A8F99D6-96FA-4CC5-BB68-2301A2756796}" sibTransId="{380AC233-03E4-4110-A209-F15075922118}"/>
    <dgm:cxn modelId="{22AC0B58-7EA7-40E5-9489-673ED3F120D4}" srcId="{539C6C22-6EB8-4023-8D67-803E4A25EF75}" destId="{F15DCDBB-91D3-46FE-9F97-DE94FB1B3ED3}" srcOrd="0" destOrd="0" parTransId="{7C3488F5-1056-4749-94B1-AD3F9FC88196}" sibTransId="{EBF1045A-7747-48C8-AE00-23B2E2FF2332}"/>
    <dgm:cxn modelId="{D1842658-4849-4510-8C23-077BA8010518}" type="presOf" srcId="{6687D6AB-E772-4EF4-805F-7C206E5C3CAE}" destId="{207F8378-D03B-4A57-BC3D-4F0DC96EE49C}" srcOrd="0" destOrd="1" presId="urn:microsoft.com/office/officeart/2005/8/layout/hList1"/>
    <dgm:cxn modelId="{09639D59-6711-470F-A13B-AB80C44E4FA7}" srcId="{13316BF9-7678-493E-9EE9-0070B6ADA7A3}" destId="{1306F138-E837-4AC0-AA6B-6C3048A91D8E}" srcOrd="6" destOrd="0" parTransId="{D6C47BC4-E7FB-415A-A8CF-B56F74AF5F40}" sibTransId="{F68CDA34-AF89-4BAB-B4A6-5F3E22A0A1D4}"/>
    <dgm:cxn modelId="{31B6D379-614E-4BE9-BDF2-1F145DF9A71A}" type="presOf" srcId="{F15DCDBB-91D3-46FE-9F97-DE94FB1B3ED3}" destId="{370AEB5F-DB64-4A5C-B3CA-97539AF7FB7F}" srcOrd="0" destOrd="0" presId="urn:microsoft.com/office/officeart/2005/8/layout/hList1"/>
    <dgm:cxn modelId="{5ED1F37A-4739-449F-A55C-4302080A64DB}" srcId="{CA5190F2-A39B-4814-AFAA-58BB4CCF62A2}" destId="{92CF56BD-9618-4D6E-BDBA-01BB0241AF00}" srcOrd="2" destOrd="0" parTransId="{B295EB18-41CA-4A5D-B159-52947F532248}" sibTransId="{26A03DD0-4905-4A17-AF33-29AD7FA69D7B}"/>
    <dgm:cxn modelId="{9510A683-F340-48F0-A841-C872107E3D04}" type="presOf" srcId="{8EBC5CC7-89B2-4EB4-90AA-72BC6EBED27B}" destId="{082E51FB-AC5E-494A-B3FB-EA42A51BA55E}" srcOrd="0" destOrd="6" presId="urn:microsoft.com/office/officeart/2005/8/layout/hList1"/>
    <dgm:cxn modelId="{88BAEF85-F7C9-4AC5-8897-0C3C61E032FF}" srcId="{CA5190F2-A39B-4814-AFAA-58BB4CCF62A2}" destId="{AB64226A-B75C-4532-AFF0-0D907C2271DB}" srcOrd="5" destOrd="0" parTransId="{10F6A9AE-0350-4789-9D9A-5DDD0960DC64}" sibTransId="{19FC3E6C-C522-47E2-8972-8D90E068941A}"/>
    <dgm:cxn modelId="{0685028C-D3EA-4F7E-862B-B4B9D3870261}" srcId="{CA5190F2-A39B-4814-AFAA-58BB4CCF62A2}" destId="{B6AAA0C0-6177-43FB-8CA4-0FC0E1787F0F}" srcOrd="0" destOrd="0" parTransId="{6AF807DD-225F-4286-A021-E514E6556B5B}" sibTransId="{4FA6EBA4-0C78-4206-B331-D263790F7C74}"/>
    <dgm:cxn modelId="{186D2291-AEC7-4909-95C9-BCB6DCECDD63}" srcId="{539C6C22-6EB8-4023-8D67-803E4A25EF75}" destId="{CA5190F2-A39B-4814-AFAA-58BB4CCF62A2}" srcOrd="1" destOrd="0" parTransId="{43B4C094-294D-4452-B55E-15411FFEB52A}" sibTransId="{DB04BE07-5AB4-403B-85C2-32428FC5BC9F}"/>
    <dgm:cxn modelId="{52C13A91-D1C7-4FDE-9618-C16BB18519B8}" type="presOf" srcId="{B6AAA0C0-6177-43FB-8CA4-0FC0E1787F0F}" destId="{082E51FB-AC5E-494A-B3FB-EA42A51BA55E}" srcOrd="0" destOrd="0" presId="urn:microsoft.com/office/officeart/2005/8/layout/hList1"/>
    <dgm:cxn modelId="{F2B2C994-5B75-4292-B1DC-9B3833CCFE6F}" type="presOf" srcId="{073B336F-9E7E-4948-B159-B3F9AD03054C}" destId="{C2993BB9-BF5D-4EF3-AD4B-0E944210B924}" srcOrd="0" destOrd="1" presId="urn:microsoft.com/office/officeart/2005/8/layout/hList1"/>
    <dgm:cxn modelId="{DA2C6196-4580-4CD9-9692-FA7E3C7636D9}" type="presOf" srcId="{03AAE003-C290-4938-B63F-86D28287DFB4}" destId="{C2993BB9-BF5D-4EF3-AD4B-0E944210B924}" srcOrd="0" destOrd="3" presId="urn:microsoft.com/office/officeart/2005/8/layout/hList1"/>
    <dgm:cxn modelId="{5BD7CEA9-7987-4A62-AF2B-DBCAE3516CDE}" srcId="{13316BF9-7678-493E-9EE9-0070B6ADA7A3}" destId="{BCE5A99C-6F07-40CE-A90C-D022E916F450}" srcOrd="2" destOrd="0" parTransId="{E76323F3-195C-460E-B727-1B68D76F93D5}" sibTransId="{F4E5AFD8-2360-480C-8B1B-6F36F8761E57}"/>
    <dgm:cxn modelId="{885BC0B0-E25F-4B12-A5FA-B551586B7FFF}" type="presOf" srcId="{92CF56BD-9618-4D6E-BDBA-01BB0241AF00}" destId="{082E51FB-AC5E-494A-B3FB-EA42A51BA55E}" srcOrd="0" destOrd="2" presId="urn:microsoft.com/office/officeart/2005/8/layout/hList1"/>
    <dgm:cxn modelId="{154FA1B1-F7F8-4E5A-8255-544E06E8F3BD}" srcId="{F15DCDBB-91D3-46FE-9F97-DE94FB1B3ED3}" destId="{9F3975A6-D882-4401-85AC-A560D000276B}" srcOrd="4" destOrd="0" parTransId="{96738B65-8EA0-4365-B0FF-B8E152942A11}" sibTransId="{E117C21A-E49E-4F17-9583-433763A13918}"/>
    <dgm:cxn modelId="{57474ABA-445C-41A6-B791-7EBEAC57EB41}" srcId="{13316BF9-7678-493E-9EE9-0070B6ADA7A3}" destId="{A56F9045-6A9D-456A-807D-5A5B4311AA5E}" srcOrd="3" destOrd="0" parTransId="{CBA8083B-764D-49F2-89F5-D0EE4ED96E2A}" sibTransId="{3D5769C7-DE88-49FF-B080-CFE6090D29B0}"/>
    <dgm:cxn modelId="{3D4CAABA-EAAC-47A7-9D36-6D664B2F96A7}" type="presOf" srcId="{36072789-25CC-47C7-97B3-82B13424EA48}" destId="{C2993BB9-BF5D-4EF3-AD4B-0E944210B924}" srcOrd="0" destOrd="2" presId="urn:microsoft.com/office/officeart/2005/8/layout/hList1"/>
    <dgm:cxn modelId="{25F26ABD-F9E5-4A34-B19F-B5BFD88E7DF9}" type="presOf" srcId="{9F3975A6-D882-4401-85AC-A560D000276B}" destId="{C2993BB9-BF5D-4EF3-AD4B-0E944210B924}" srcOrd="0" destOrd="4" presId="urn:microsoft.com/office/officeart/2005/8/layout/hList1"/>
    <dgm:cxn modelId="{A8562FC1-5680-4ABA-A72B-491AC35F8CA8}" type="presOf" srcId="{58423234-5ED8-44AD-97D2-A9FBFF159179}" destId="{207F8378-D03B-4A57-BC3D-4F0DC96EE49C}" srcOrd="0" destOrd="0" presId="urn:microsoft.com/office/officeart/2005/8/layout/hList1"/>
    <dgm:cxn modelId="{233EC9C2-C845-4B40-B2C8-20A5711BE8A7}" type="presOf" srcId="{F7B3658B-38D2-47E6-8A9D-1BCDCA9D6F9D}" destId="{207F8378-D03B-4A57-BC3D-4F0DC96EE49C}" srcOrd="0" destOrd="5" presId="urn:microsoft.com/office/officeart/2005/8/layout/hList1"/>
    <dgm:cxn modelId="{EB1982CB-A0D8-4494-89B0-9CD0E4E738A9}" srcId="{CA5190F2-A39B-4814-AFAA-58BB4CCF62A2}" destId="{09154DF0-E7D3-4290-8CB6-DC7CBCB4C109}" srcOrd="4" destOrd="0" parTransId="{1E584EA8-E198-4430-A1F8-EECF4038BB3E}" sibTransId="{9E83FCC1-D061-47DF-B2BA-1A7AC95EEF18}"/>
    <dgm:cxn modelId="{CFFFE6CE-CB10-4233-8752-CD33544DC76E}" type="presOf" srcId="{1306F138-E837-4AC0-AA6B-6C3048A91D8E}" destId="{207F8378-D03B-4A57-BC3D-4F0DC96EE49C}" srcOrd="0" destOrd="6" presId="urn:microsoft.com/office/officeart/2005/8/layout/hList1"/>
    <dgm:cxn modelId="{603A13CF-B07A-448F-8FE0-AF7656FB2B67}" type="presOf" srcId="{AB64226A-B75C-4532-AFF0-0D907C2271DB}" destId="{082E51FB-AC5E-494A-B3FB-EA42A51BA55E}" srcOrd="0" destOrd="5" presId="urn:microsoft.com/office/officeart/2005/8/layout/hList1"/>
    <dgm:cxn modelId="{DE3127D0-E689-45A5-A8E4-10F6BADAEF98}" type="presOf" srcId="{13316BF9-7678-493E-9EE9-0070B6ADA7A3}" destId="{8C16AC4E-6E63-4ED6-92D3-3D5049F4F4A2}" srcOrd="0" destOrd="0" presId="urn:microsoft.com/office/officeart/2005/8/layout/hList1"/>
    <dgm:cxn modelId="{135909D7-651E-42B8-8A77-228A166118BF}" type="presOf" srcId="{BCE5A99C-6F07-40CE-A90C-D022E916F450}" destId="{207F8378-D03B-4A57-BC3D-4F0DC96EE49C}" srcOrd="0" destOrd="2" presId="urn:microsoft.com/office/officeart/2005/8/layout/hList1"/>
    <dgm:cxn modelId="{25862DDA-881B-47DC-B612-72E1892D3801}" srcId="{CA5190F2-A39B-4814-AFAA-58BB4CCF62A2}" destId="{8EBC5CC7-89B2-4EB4-90AA-72BC6EBED27B}" srcOrd="6" destOrd="0" parTransId="{EF4BE80C-91A8-4E78-9AF9-C43D37EFA52F}" sibTransId="{15037493-7C04-4D50-9C36-37906C9162C7}"/>
    <dgm:cxn modelId="{0C0165E1-8D26-4CAC-81C0-D8A96CB06C88}" srcId="{CA5190F2-A39B-4814-AFAA-58BB4CCF62A2}" destId="{046D75BC-4A77-4549-9CFD-4E6F461B1995}" srcOrd="3" destOrd="0" parTransId="{03C30E10-4836-4DDB-94CA-485B91227D1E}" sibTransId="{2C6412B2-12BF-4B34-9BB6-AC84F546C2AF}"/>
    <dgm:cxn modelId="{28CA7BE6-1341-459D-948C-C276356556A4}" srcId="{13316BF9-7678-493E-9EE9-0070B6ADA7A3}" destId="{E4C79782-635B-4195-904A-7F3693EE8B11}" srcOrd="4" destOrd="0" parTransId="{A6B12EA3-D982-4E22-8957-0290FA86B76A}" sibTransId="{950D7D7C-7772-40DB-8059-86FAF8D19F24}"/>
    <dgm:cxn modelId="{5CE84EF2-6818-4A2B-BE4E-92C6003108A0}" srcId="{CA5190F2-A39B-4814-AFAA-58BB4CCF62A2}" destId="{77DB5B04-F50C-4764-8FBB-1348CF0364B0}" srcOrd="1" destOrd="0" parTransId="{53050DAB-B6DC-4916-B0D0-20D3190C2F9A}" sibTransId="{CA21D332-4802-4ABE-BE85-98D94959BEBD}"/>
    <dgm:cxn modelId="{699900F9-77A6-4907-B4BD-70887EA0AB69}" srcId="{13316BF9-7678-493E-9EE9-0070B6ADA7A3}" destId="{F7B3658B-38D2-47E6-8A9D-1BCDCA9D6F9D}" srcOrd="5" destOrd="0" parTransId="{163AA6DD-4749-44D4-9643-C461FCFF66EA}" sibTransId="{E3C01145-F3BC-4573-A460-0AF73A430DAA}"/>
    <dgm:cxn modelId="{EFB263CB-72CE-4417-B61E-85A85D5C9ED3}" type="presParOf" srcId="{406E3DAE-DA8B-415D-99FC-CC306DF3B010}" destId="{F206954C-D7A9-499A-B386-0C41F43CC692}" srcOrd="0" destOrd="0" presId="urn:microsoft.com/office/officeart/2005/8/layout/hList1"/>
    <dgm:cxn modelId="{681217E4-F3BD-4FC5-9484-EB2598A4D95F}" type="presParOf" srcId="{F206954C-D7A9-499A-B386-0C41F43CC692}" destId="{370AEB5F-DB64-4A5C-B3CA-97539AF7FB7F}" srcOrd="0" destOrd="0" presId="urn:microsoft.com/office/officeart/2005/8/layout/hList1"/>
    <dgm:cxn modelId="{67EA587E-12F1-4B2C-8B9F-BEC826B01BCE}" type="presParOf" srcId="{F206954C-D7A9-499A-B386-0C41F43CC692}" destId="{C2993BB9-BF5D-4EF3-AD4B-0E944210B924}" srcOrd="1" destOrd="0" presId="urn:microsoft.com/office/officeart/2005/8/layout/hList1"/>
    <dgm:cxn modelId="{B4B8CF4D-E83E-4E0B-96ED-31CD77877533}" type="presParOf" srcId="{406E3DAE-DA8B-415D-99FC-CC306DF3B010}" destId="{E74F9F22-7BA9-46A2-8BD6-23A81FF71611}" srcOrd="1" destOrd="0" presId="urn:microsoft.com/office/officeart/2005/8/layout/hList1"/>
    <dgm:cxn modelId="{04EC4F18-833E-4610-B9ED-26A5EDADC63B}" type="presParOf" srcId="{406E3DAE-DA8B-415D-99FC-CC306DF3B010}" destId="{ED2221EC-5593-417A-9375-9026C3C74C0C}" srcOrd="2" destOrd="0" presId="urn:microsoft.com/office/officeart/2005/8/layout/hList1"/>
    <dgm:cxn modelId="{FF57F6A0-CBC4-4904-9F9A-7C13344F50B3}" type="presParOf" srcId="{ED2221EC-5593-417A-9375-9026C3C74C0C}" destId="{7B2B8345-7FDA-4E85-8614-E0BB8468DB5C}" srcOrd="0" destOrd="0" presId="urn:microsoft.com/office/officeart/2005/8/layout/hList1"/>
    <dgm:cxn modelId="{FFDCB8BE-4F7E-4534-8FA7-0AE9A76A5C25}" type="presParOf" srcId="{ED2221EC-5593-417A-9375-9026C3C74C0C}" destId="{082E51FB-AC5E-494A-B3FB-EA42A51BA55E}" srcOrd="1" destOrd="0" presId="urn:microsoft.com/office/officeart/2005/8/layout/hList1"/>
    <dgm:cxn modelId="{80C44E4E-F4A1-4C37-986A-BCA93BBED028}" type="presParOf" srcId="{406E3DAE-DA8B-415D-99FC-CC306DF3B010}" destId="{7665B82B-5E69-4CCB-AB8A-854857CCB93A}" srcOrd="3" destOrd="0" presId="urn:microsoft.com/office/officeart/2005/8/layout/hList1"/>
    <dgm:cxn modelId="{5F3B410D-8FE7-4532-8C05-33E8FCC7C485}" type="presParOf" srcId="{406E3DAE-DA8B-415D-99FC-CC306DF3B010}" destId="{CEF8925D-A0F0-45ED-9C5A-72D9F4B41295}" srcOrd="4" destOrd="0" presId="urn:microsoft.com/office/officeart/2005/8/layout/hList1"/>
    <dgm:cxn modelId="{71405E0E-9835-4B31-A442-8256B74EC36D}" type="presParOf" srcId="{CEF8925D-A0F0-45ED-9C5A-72D9F4B41295}" destId="{8C16AC4E-6E63-4ED6-92D3-3D5049F4F4A2}" srcOrd="0" destOrd="0" presId="urn:microsoft.com/office/officeart/2005/8/layout/hList1"/>
    <dgm:cxn modelId="{91A23772-9C35-42AB-9016-0CDB8CB38D01}" type="presParOf" srcId="{CEF8925D-A0F0-45ED-9C5A-72D9F4B41295}" destId="{207F8378-D03B-4A57-BC3D-4F0DC96EE49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F67A46-6D8F-4563-AD92-1CD7F92D75CC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30EE5B6-0265-4268-996B-B18D1755161E}">
      <dgm:prSet phldrT="[Texto]"/>
      <dgm:spPr/>
      <dgm:t>
        <a:bodyPr/>
        <a:lstStyle/>
        <a:p>
          <a:r>
            <a:rPr lang="pt-BR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Câmara Técnica</a:t>
          </a:r>
          <a:endParaRPr lang="pt-BR" dirty="0"/>
        </a:p>
      </dgm:t>
    </dgm:pt>
    <dgm:pt modelId="{19ED765A-432C-49E1-B8F4-3DEFCFA33E94}" type="parTrans" cxnId="{0AD529F1-971A-42B6-A815-754D8AB8B112}">
      <dgm:prSet/>
      <dgm:spPr/>
      <dgm:t>
        <a:bodyPr/>
        <a:lstStyle/>
        <a:p>
          <a:endParaRPr lang="pt-BR"/>
        </a:p>
      </dgm:t>
    </dgm:pt>
    <dgm:pt modelId="{ED7C29D5-1B23-480B-A8A3-BD42744DEDE6}" type="sibTrans" cxnId="{0AD529F1-971A-42B6-A815-754D8AB8B112}">
      <dgm:prSet/>
      <dgm:spPr/>
      <dgm:t>
        <a:bodyPr/>
        <a:lstStyle/>
        <a:p>
          <a:endParaRPr lang="pt-BR"/>
        </a:p>
      </dgm:t>
    </dgm:pt>
    <dgm:pt modelId="{4CA8BF86-CC5F-406A-8B1E-70CB9B1A932C}">
      <dgm:prSet/>
      <dgm:spPr>
        <a:xfrm>
          <a:off x="3170617" y="65010"/>
          <a:ext cx="1053577" cy="1053577"/>
        </a:xfrm>
        <a:solidFill>
          <a:srgbClr val="FFC000">
            <a:alpha val="50000"/>
            <a:hueOff val="2079139"/>
            <a:satOff val="-9594"/>
            <a:lumOff val="353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pt-BR" dirty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Combate às Perdas</a:t>
          </a:r>
          <a:endParaRPr lang="pt-BR" dirty="0"/>
        </a:p>
      </dgm:t>
    </dgm:pt>
    <dgm:pt modelId="{B246BB1B-B972-4942-B2FC-3407384A142C}" type="parTrans" cxnId="{EE745126-B842-4D7C-A3C6-71E91D23490B}">
      <dgm:prSet/>
      <dgm:spPr/>
      <dgm:t>
        <a:bodyPr/>
        <a:lstStyle/>
        <a:p>
          <a:endParaRPr lang="pt-BR" dirty="0"/>
        </a:p>
      </dgm:t>
    </dgm:pt>
    <dgm:pt modelId="{B56D7328-7090-4CFD-8C36-12FAD8ECF814}" type="sibTrans" cxnId="{EE745126-B842-4D7C-A3C6-71E91D23490B}">
      <dgm:prSet/>
      <dgm:spPr/>
      <dgm:t>
        <a:bodyPr/>
        <a:lstStyle/>
        <a:p>
          <a:endParaRPr lang="pt-BR"/>
        </a:p>
      </dgm:t>
    </dgm:pt>
    <dgm:pt modelId="{139F6836-C6E5-4DFD-B03D-1970E59E2492}">
      <dgm:prSet/>
      <dgm:spPr>
        <a:xfrm>
          <a:off x="4429234" y="958230"/>
          <a:ext cx="1143731" cy="1161516"/>
        </a:xfrm>
        <a:solidFill>
          <a:srgbClr val="FFC000">
            <a:alpha val="50000"/>
            <a:hueOff val="4158277"/>
            <a:satOff val="-19187"/>
            <a:lumOff val="706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pt-BR" dirty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Segurança  Disponibilidade Hídrica</a:t>
          </a:r>
          <a:endParaRPr lang="pt-BR" dirty="0"/>
        </a:p>
      </dgm:t>
    </dgm:pt>
    <dgm:pt modelId="{A7B1A17B-E26C-4A4A-9CA8-3C811446A395}" type="parTrans" cxnId="{B8D8C5E1-307F-460B-98B4-16E1BB371293}">
      <dgm:prSet/>
      <dgm:spPr/>
      <dgm:t>
        <a:bodyPr/>
        <a:lstStyle/>
        <a:p>
          <a:endParaRPr lang="pt-BR" dirty="0"/>
        </a:p>
      </dgm:t>
    </dgm:pt>
    <dgm:pt modelId="{55112DFB-E14E-4B59-AF5B-C3BCA654FC58}" type="sibTrans" cxnId="{B8D8C5E1-307F-460B-98B4-16E1BB371293}">
      <dgm:prSet/>
      <dgm:spPr/>
      <dgm:t>
        <a:bodyPr/>
        <a:lstStyle/>
        <a:p>
          <a:endParaRPr lang="pt-BR"/>
        </a:p>
      </dgm:t>
    </dgm:pt>
    <dgm:pt modelId="{6AA7A7F5-4503-49B2-AB1E-BC73C71E052B}">
      <dgm:prSet/>
      <dgm:spPr>
        <a:xfrm>
          <a:off x="3976344" y="2544784"/>
          <a:ext cx="1053577" cy="1053577"/>
        </a:xfrm>
        <a:solidFill>
          <a:srgbClr val="FFC000">
            <a:alpha val="50000"/>
            <a:hueOff val="6237415"/>
            <a:satOff val="-28781"/>
            <a:lumOff val="1059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pt-BR" dirty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Gases de Efeito Estufa e Resíduos Sólidos</a:t>
          </a:r>
          <a:endParaRPr lang="pt-BR" dirty="0"/>
        </a:p>
      </dgm:t>
    </dgm:pt>
    <dgm:pt modelId="{9700BB30-1BB4-4677-9D2E-F28BF1304A95}" type="parTrans" cxnId="{CEB26F9C-1B92-4449-A376-9AE370ED2A1E}">
      <dgm:prSet/>
      <dgm:spPr/>
      <dgm:t>
        <a:bodyPr/>
        <a:lstStyle/>
        <a:p>
          <a:endParaRPr lang="pt-BR" dirty="0"/>
        </a:p>
      </dgm:t>
    </dgm:pt>
    <dgm:pt modelId="{3E39F827-392D-499D-80F5-C937890D664F}" type="sibTrans" cxnId="{CEB26F9C-1B92-4449-A376-9AE370ED2A1E}">
      <dgm:prSet/>
      <dgm:spPr/>
      <dgm:t>
        <a:bodyPr/>
        <a:lstStyle/>
        <a:p>
          <a:endParaRPr lang="pt-BR"/>
        </a:p>
      </dgm:t>
    </dgm:pt>
    <dgm:pt modelId="{957D2F98-1205-4B29-BEB3-6E6BE845996A}">
      <dgm:prSet/>
      <dgm:spPr>
        <a:xfrm>
          <a:off x="2364890" y="2544784"/>
          <a:ext cx="1053577" cy="1053577"/>
        </a:xfrm>
        <a:solidFill>
          <a:srgbClr val="FFC000">
            <a:alpha val="50000"/>
            <a:hueOff val="8316554"/>
            <a:satOff val="-38374"/>
            <a:lumOff val="1412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pt-BR" dirty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Eficiência Energética</a:t>
          </a:r>
          <a:endParaRPr lang="pt-BR" dirty="0"/>
        </a:p>
      </dgm:t>
    </dgm:pt>
    <dgm:pt modelId="{9550A403-ED72-4057-8E53-2B6DB073630C}" type="parTrans" cxnId="{DA2994C0-9033-4429-BABB-2F919F158F85}">
      <dgm:prSet/>
      <dgm:spPr/>
      <dgm:t>
        <a:bodyPr/>
        <a:lstStyle/>
        <a:p>
          <a:endParaRPr lang="pt-BR" dirty="0"/>
        </a:p>
      </dgm:t>
    </dgm:pt>
    <dgm:pt modelId="{64F6AD83-B982-40D4-BB6E-DDB683EFB281}" type="sibTrans" cxnId="{DA2994C0-9033-4429-BABB-2F919F158F85}">
      <dgm:prSet/>
      <dgm:spPr/>
      <dgm:t>
        <a:bodyPr/>
        <a:lstStyle/>
        <a:p>
          <a:endParaRPr lang="pt-BR"/>
        </a:p>
      </dgm:t>
    </dgm:pt>
    <dgm:pt modelId="{C64605AB-41D9-474D-B073-B72EC32C1830}">
      <dgm:prSet/>
      <dgm:spPr>
        <a:xfrm>
          <a:off x="1866923" y="1012199"/>
          <a:ext cx="1053577" cy="1053577"/>
        </a:xfrm>
        <a:solidFill>
          <a:srgbClr val="FFC000">
            <a:alpha val="50000"/>
            <a:hueOff val="10395692"/>
            <a:satOff val="-47968"/>
            <a:lumOff val="1765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pt-BR" dirty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Educação Ambiental</a:t>
          </a:r>
          <a:endParaRPr lang="pt-BR" dirty="0"/>
        </a:p>
      </dgm:t>
    </dgm:pt>
    <dgm:pt modelId="{8316B120-6378-44B4-ADA1-46B24DD3CA5B}" type="parTrans" cxnId="{4C7BA80A-FB4A-47FD-8AC1-CD752EBFB6E1}">
      <dgm:prSet/>
      <dgm:spPr/>
      <dgm:t>
        <a:bodyPr/>
        <a:lstStyle/>
        <a:p>
          <a:endParaRPr lang="pt-BR" dirty="0"/>
        </a:p>
      </dgm:t>
    </dgm:pt>
    <dgm:pt modelId="{CA5C412E-274E-4597-96EC-067281C25E8A}" type="sibTrans" cxnId="{4C7BA80A-FB4A-47FD-8AC1-CD752EBFB6E1}">
      <dgm:prSet/>
      <dgm:spPr/>
      <dgm:t>
        <a:bodyPr/>
        <a:lstStyle/>
        <a:p>
          <a:endParaRPr lang="pt-BR"/>
        </a:p>
      </dgm:t>
    </dgm:pt>
    <dgm:pt modelId="{7DA43CF6-C267-4C38-A1CD-2F9BF560C934}" type="pres">
      <dgm:prSet presAssocID="{83F67A46-6D8F-4563-AD92-1CD7F92D75C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5FE05FC-BEB4-444F-8F46-C8E0BF876BD3}" type="pres">
      <dgm:prSet presAssocID="{E30EE5B6-0265-4268-996B-B18D1755161E}" presName="centerShape" presStyleLbl="node0" presStyleIdx="0" presStyleCnt="1" custScaleX="168127" custScaleY="168126"/>
      <dgm:spPr/>
    </dgm:pt>
    <dgm:pt modelId="{F3E344B4-950E-49B3-B505-57D0C3C0191D}" type="pres">
      <dgm:prSet presAssocID="{B246BB1B-B972-4942-B2FC-3407384A142C}" presName="parTrans" presStyleLbl="sibTrans2D1" presStyleIdx="0" presStyleCnt="5"/>
      <dgm:spPr/>
    </dgm:pt>
    <dgm:pt modelId="{E3F4FA34-0C97-4DAD-B164-00CC2C75F0C1}" type="pres">
      <dgm:prSet presAssocID="{B246BB1B-B972-4942-B2FC-3407384A142C}" presName="connectorText" presStyleLbl="sibTrans2D1" presStyleIdx="0" presStyleCnt="5"/>
      <dgm:spPr/>
    </dgm:pt>
    <dgm:pt modelId="{4884B67B-0EFB-4C78-8BBD-6BB51C601D83}" type="pres">
      <dgm:prSet presAssocID="{4CA8BF86-CC5F-406A-8B1E-70CB9B1A932C}" presName="node" presStyleLbl="node1" presStyleIdx="0" presStyleCnt="5" custScaleX="130645" custScaleY="130645" custRadScaleRad="102825" custRadScaleInc="1745">
        <dgm:presLayoutVars>
          <dgm:bulletEnabled val="1"/>
        </dgm:presLayoutVars>
      </dgm:prSet>
      <dgm:spPr>
        <a:prstGeom prst="ellipse">
          <a:avLst/>
        </a:prstGeom>
      </dgm:spPr>
    </dgm:pt>
    <dgm:pt modelId="{906EF316-D94C-49A2-8E1D-7ADA4BD2CA29}" type="pres">
      <dgm:prSet presAssocID="{A7B1A17B-E26C-4A4A-9CA8-3C811446A395}" presName="parTrans" presStyleLbl="sibTrans2D1" presStyleIdx="1" presStyleCnt="5"/>
      <dgm:spPr/>
    </dgm:pt>
    <dgm:pt modelId="{158A226E-DFFE-4BC8-ABE9-94E801EDEEA4}" type="pres">
      <dgm:prSet presAssocID="{A7B1A17B-E26C-4A4A-9CA8-3C811446A395}" presName="connectorText" presStyleLbl="sibTrans2D1" presStyleIdx="1" presStyleCnt="5"/>
      <dgm:spPr/>
    </dgm:pt>
    <dgm:pt modelId="{25939528-5BB9-4AE0-BCA1-C9A1FF782CF1}" type="pres">
      <dgm:prSet presAssocID="{139F6836-C6E5-4DFD-B03D-1970E59E2492}" presName="node" presStyleLbl="node1" presStyleIdx="1" presStyleCnt="5" custScaleX="165147" custScaleY="144030" custRadScaleRad="115424" custRadScaleInc="5249">
        <dgm:presLayoutVars>
          <dgm:bulletEnabled val="1"/>
        </dgm:presLayoutVars>
      </dgm:prSet>
      <dgm:spPr>
        <a:prstGeom prst="ellipse">
          <a:avLst/>
        </a:prstGeom>
      </dgm:spPr>
    </dgm:pt>
    <dgm:pt modelId="{A677A7BB-73DA-41CF-B955-CF13A489B835}" type="pres">
      <dgm:prSet presAssocID="{9700BB30-1BB4-4677-9D2E-F28BF1304A95}" presName="parTrans" presStyleLbl="sibTrans2D1" presStyleIdx="2" presStyleCnt="5"/>
      <dgm:spPr/>
    </dgm:pt>
    <dgm:pt modelId="{3B5A1844-F7CF-4962-B92A-F566EE2B9DD5}" type="pres">
      <dgm:prSet presAssocID="{9700BB30-1BB4-4677-9D2E-F28BF1304A95}" presName="connectorText" presStyleLbl="sibTrans2D1" presStyleIdx="2" presStyleCnt="5"/>
      <dgm:spPr/>
    </dgm:pt>
    <dgm:pt modelId="{A34CEF02-B0BB-4F89-8937-ACCCDA173B3E}" type="pres">
      <dgm:prSet presAssocID="{6AA7A7F5-4503-49B2-AB1E-BC73C71E052B}" presName="node" presStyleLbl="node1" presStyleIdx="2" presStyleCnt="5" custScaleX="130645" custScaleY="130645" custRadScaleRad="100667" custRadScaleInc="-1442">
        <dgm:presLayoutVars>
          <dgm:bulletEnabled val="1"/>
        </dgm:presLayoutVars>
      </dgm:prSet>
      <dgm:spPr>
        <a:prstGeom prst="ellipse">
          <a:avLst/>
        </a:prstGeom>
      </dgm:spPr>
    </dgm:pt>
    <dgm:pt modelId="{D8E5821D-FE99-41A3-AC3F-DBD0E7D81D42}" type="pres">
      <dgm:prSet presAssocID="{9550A403-ED72-4057-8E53-2B6DB073630C}" presName="parTrans" presStyleLbl="sibTrans2D1" presStyleIdx="3" presStyleCnt="5"/>
      <dgm:spPr/>
    </dgm:pt>
    <dgm:pt modelId="{B60B1821-18A0-4760-9B65-B4089630B9F6}" type="pres">
      <dgm:prSet presAssocID="{9550A403-ED72-4057-8E53-2B6DB073630C}" presName="connectorText" presStyleLbl="sibTrans2D1" presStyleIdx="3" presStyleCnt="5"/>
      <dgm:spPr/>
    </dgm:pt>
    <dgm:pt modelId="{9BD690CB-FE94-4BCF-B7F0-20C2CE47A7B9}" type="pres">
      <dgm:prSet presAssocID="{957D2F98-1205-4B29-BEB3-6E6BE845996A}" presName="node" presStyleLbl="node1" presStyleIdx="3" presStyleCnt="5" custScaleX="130645" custScaleY="130645" custRadScaleRad="99341" custRadScaleInc="-1461">
        <dgm:presLayoutVars>
          <dgm:bulletEnabled val="1"/>
        </dgm:presLayoutVars>
      </dgm:prSet>
      <dgm:spPr>
        <a:prstGeom prst="ellipse">
          <a:avLst/>
        </a:prstGeom>
      </dgm:spPr>
    </dgm:pt>
    <dgm:pt modelId="{E4450B67-85BB-4377-AA51-500BDD9DCF84}" type="pres">
      <dgm:prSet presAssocID="{8316B120-6378-44B4-ADA1-46B24DD3CA5B}" presName="parTrans" presStyleLbl="sibTrans2D1" presStyleIdx="4" presStyleCnt="5"/>
      <dgm:spPr/>
    </dgm:pt>
    <dgm:pt modelId="{CC3DDABD-DD8A-48FC-911E-19B42A1A7B68}" type="pres">
      <dgm:prSet presAssocID="{8316B120-6378-44B4-ADA1-46B24DD3CA5B}" presName="connectorText" presStyleLbl="sibTrans2D1" presStyleIdx="4" presStyleCnt="5"/>
      <dgm:spPr/>
    </dgm:pt>
    <dgm:pt modelId="{4E5C1B79-D342-4B6D-8908-41E190A78F11}" type="pres">
      <dgm:prSet presAssocID="{C64605AB-41D9-474D-B073-B72EC32C1830}" presName="node" presStyleLbl="node1" presStyleIdx="4" presStyleCnt="5" custScaleX="130645" custScaleY="130645" custRadScaleRad="100412" custRadScaleInc="-3922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4C7BA80A-FB4A-47FD-8AC1-CD752EBFB6E1}" srcId="{E30EE5B6-0265-4268-996B-B18D1755161E}" destId="{C64605AB-41D9-474D-B073-B72EC32C1830}" srcOrd="4" destOrd="0" parTransId="{8316B120-6378-44B4-ADA1-46B24DD3CA5B}" sibTransId="{CA5C412E-274E-4597-96EC-067281C25E8A}"/>
    <dgm:cxn modelId="{C72FBF11-43AF-4B83-A238-BBA30AB71054}" type="presOf" srcId="{9700BB30-1BB4-4677-9D2E-F28BF1304A95}" destId="{3B5A1844-F7CF-4962-B92A-F566EE2B9DD5}" srcOrd="1" destOrd="0" presId="urn:microsoft.com/office/officeart/2005/8/layout/radial5"/>
    <dgm:cxn modelId="{13036D1C-9D88-45CB-89DC-D3B2008ED634}" type="presOf" srcId="{9700BB30-1BB4-4677-9D2E-F28BF1304A95}" destId="{A677A7BB-73DA-41CF-B955-CF13A489B835}" srcOrd="0" destOrd="0" presId="urn:microsoft.com/office/officeart/2005/8/layout/radial5"/>
    <dgm:cxn modelId="{EE745126-B842-4D7C-A3C6-71E91D23490B}" srcId="{E30EE5B6-0265-4268-996B-B18D1755161E}" destId="{4CA8BF86-CC5F-406A-8B1E-70CB9B1A932C}" srcOrd="0" destOrd="0" parTransId="{B246BB1B-B972-4942-B2FC-3407384A142C}" sibTransId="{B56D7328-7090-4CFD-8C36-12FAD8ECF814}"/>
    <dgm:cxn modelId="{B35CD241-7654-4971-BB0A-7F14D9315490}" type="presOf" srcId="{C64605AB-41D9-474D-B073-B72EC32C1830}" destId="{4E5C1B79-D342-4B6D-8908-41E190A78F11}" srcOrd="0" destOrd="0" presId="urn:microsoft.com/office/officeart/2005/8/layout/radial5"/>
    <dgm:cxn modelId="{E28E6169-1352-467F-8323-CA40B02642DB}" type="presOf" srcId="{957D2F98-1205-4B29-BEB3-6E6BE845996A}" destId="{9BD690CB-FE94-4BCF-B7F0-20C2CE47A7B9}" srcOrd="0" destOrd="0" presId="urn:microsoft.com/office/officeart/2005/8/layout/radial5"/>
    <dgm:cxn modelId="{7D9E1B4F-952D-47AF-A5C7-1E4907F5556C}" type="presOf" srcId="{8316B120-6378-44B4-ADA1-46B24DD3CA5B}" destId="{E4450B67-85BB-4377-AA51-500BDD9DCF84}" srcOrd="0" destOrd="0" presId="urn:microsoft.com/office/officeart/2005/8/layout/radial5"/>
    <dgm:cxn modelId="{3BC54A53-9BF8-4DA5-A262-EA922320F4F5}" type="presOf" srcId="{4CA8BF86-CC5F-406A-8B1E-70CB9B1A932C}" destId="{4884B67B-0EFB-4C78-8BBD-6BB51C601D83}" srcOrd="0" destOrd="0" presId="urn:microsoft.com/office/officeart/2005/8/layout/radial5"/>
    <dgm:cxn modelId="{8E98CC54-241E-4F87-89F7-4CEE2C27D54C}" type="presOf" srcId="{B246BB1B-B972-4942-B2FC-3407384A142C}" destId="{E3F4FA34-0C97-4DAD-B164-00CC2C75F0C1}" srcOrd="1" destOrd="0" presId="urn:microsoft.com/office/officeart/2005/8/layout/radial5"/>
    <dgm:cxn modelId="{4FC33B83-530F-426B-BD33-8F690EE5B9AD}" type="presOf" srcId="{E30EE5B6-0265-4268-996B-B18D1755161E}" destId="{65FE05FC-BEB4-444F-8F46-C8E0BF876BD3}" srcOrd="0" destOrd="0" presId="urn:microsoft.com/office/officeart/2005/8/layout/radial5"/>
    <dgm:cxn modelId="{22090F8E-59CE-4B8D-9E7E-DDEFD856E27D}" type="presOf" srcId="{A7B1A17B-E26C-4A4A-9CA8-3C811446A395}" destId="{158A226E-DFFE-4BC8-ABE9-94E801EDEEA4}" srcOrd="1" destOrd="0" presId="urn:microsoft.com/office/officeart/2005/8/layout/radial5"/>
    <dgm:cxn modelId="{C6813194-99C2-41D4-ACEA-4BE38A0A4AC8}" type="presOf" srcId="{83F67A46-6D8F-4563-AD92-1CD7F92D75CC}" destId="{7DA43CF6-C267-4C38-A1CD-2F9BF560C934}" srcOrd="0" destOrd="0" presId="urn:microsoft.com/office/officeart/2005/8/layout/radial5"/>
    <dgm:cxn modelId="{CEB26F9C-1B92-4449-A376-9AE370ED2A1E}" srcId="{E30EE5B6-0265-4268-996B-B18D1755161E}" destId="{6AA7A7F5-4503-49B2-AB1E-BC73C71E052B}" srcOrd="2" destOrd="0" parTransId="{9700BB30-1BB4-4677-9D2E-F28BF1304A95}" sibTransId="{3E39F827-392D-499D-80F5-C937890D664F}"/>
    <dgm:cxn modelId="{A4B975A6-99ED-4BAE-A076-0B9121855DBA}" type="presOf" srcId="{9550A403-ED72-4057-8E53-2B6DB073630C}" destId="{D8E5821D-FE99-41A3-AC3F-DBD0E7D81D42}" srcOrd="0" destOrd="0" presId="urn:microsoft.com/office/officeart/2005/8/layout/radial5"/>
    <dgm:cxn modelId="{A4051CA7-8F42-465C-B248-5F06A5407550}" type="presOf" srcId="{139F6836-C6E5-4DFD-B03D-1970E59E2492}" destId="{25939528-5BB9-4AE0-BCA1-C9A1FF782CF1}" srcOrd="0" destOrd="0" presId="urn:microsoft.com/office/officeart/2005/8/layout/radial5"/>
    <dgm:cxn modelId="{DA2994C0-9033-4429-BABB-2F919F158F85}" srcId="{E30EE5B6-0265-4268-996B-B18D1755161E}" destId="{957D2F98-1205-4B29-BEB3-6E6BE845996A}" srcOrd="3" destOrd="0" parTransId="{9550A403-ED72-4057-8E53-2B6DB073630C}" sibTransId="{64F6AD83-B982-40D4-BB6E-DDB683EFB281}"/>
    <dgm:cxn modelId="{4F9876C3-7545-45B6-A96C-8B6389C93289}" type="presOf" srcId="{9550A403-ED72-4057-8E53-2B6DB073630C}" destId="{B60B1821-18A0-4760-9B65-B4089630B9F6}" srcOrd="1" destOrd="0" presId="urn:microsoft.com/office/officeart/2005/8/layout/radial5"/>
    <dgm:cxn modelId="{5FA928C4-1C56-4339-9B34-E061A77CB313}" type="presOf" srcId="{A7B1A17B-E26C-4A4A-9CA8-3C811446A395}" destId="{906EF316-D94C-49A2-8E1D-7ADA4BD2CA29}" srcOrd="0" destOrd="0" presId="urn:microsoft.com/office/officeart/2005/8/layout/radial5"/>
    <dgm:cxn modelId="{04CAF8DA-E889-4BE3-B518-069CE8AB48B8}" type="presOf" srcId="{B246BB1B-B972-4942-B2FC-3407384A142C}" destId="{F3E344B4-950E-49B3-B505-57D0C3C0191D}" srcOrd="0" destOrd="0" presId="urn:microsoft.com/office/officeart/2005/8/layout/radial5"/>
    <dgm:cxn modelId="{B8D8C5E1-307F-460B-98B4-16E1BB371293}" srcId="{E30EE5B6-0265-4268-996B-B18D1755161E}" destId="{139F6836-C6E5-4DFD-B03D-1970E59E2492}" srcOrd="1" destOrd="0" parTransId="{A7B1A17B-E26C-4A4A-9CA8-3C811446A395}" sibTransId="{55112DFB-E14E-4B59-AF5B-C3BCA654FC58}"/>
    <dgm:cxn modelId="{0AD529F1-971A-42B6-A815-754D8AB8B112}" srcId="{83F67A46-6D8F-4563-AD92-1CD7F92D75CC}" destId="{E30EE5B6-0265-4268-996B-B18D1755161E}" srcOrd="0" destOrd="0" parTransId="{19ED765A-432C-49E1-B8F4-3DEFCFA33E94}" sibTransId="{ED7C29D5-1B23-480B-A8A3-BD42744DEDE6}"/>
    <dgm:cxn modelId="{D09696F4-2ACE-4B17-8F8E-0D51B9F8B383}" type="presOf" srcId="{8316B120-6378-44B4-ADA1-46B24DD3CA5B}" destId="{CC3DDABD-DD8A-48FC-911E-19B42A1A7B68}" srcOrd="1" destOrd="0" presId="urn:microsoft.com/office/officeart/2005/8/layout/radial5"/>
    <dgm:cxn modelId="{D07102F7-0D33-462D-ABE4-FE15496724B3}" type="presOf" srcId="{6AA7A7F5-4503-49B2-AB1E-BC73C71E052B}" destId="{A34CEF02-B0BB-4F89-8937-ACCCDA173B3E}" srcOrd="0" destOrd="0" presId="urn:microsoft.com/office/officeart/2005/8/layout/radial5"/>
    <dgm:cxn modelId="{9D5C2C6B-569C-4987-8201-A4157FD771B6}" type="presParOf" srcId="{7DA43CF6-C267-4C38-A1CD-2F9BF560C934}" destId="{65FE05FC-BEB4-444F-8F46-C8E0BF876BD3}" srcOrd="0" destOrd="0" presId="urn:microsoft.com/office/officeart/2005/8/layout/radial5"/>
    <dgm:cxn modelId="{738DB327-CFF4-4A4E-B42C-E5D8CA03333F}" type="presParOf" srcId="{7DA43CF6-C267-4C38-A1CD-2F9BF560C934}" destId="{F3E344B4-950E-49B3-B505-57D0C3C0191D}" srcOrd="1" destOrd="0" presId="urn:microsoft.com/office/officeart/2005/8/layout/radial5"/>
    <dgm:cxn modelId="{C519BB95-8DFB-40A1-B9EC-1CECDC709EA5}" type="presParOf" srcId="{F3E344B4-950E-49B3-B505-57D0C3C0191D}" destId="{E3F4FA34-0C97-4DAD-B164-00CC2C75F0C1}" srcOrd="0" destOrd="0" presId="urn:microsoft.com/office/officeart/2005/8/layout/radial5"/>
    <dgm:cxn modelId="{7350C1ED-77E5-4E19-8984-4AFCA1FFACBB}" type="presParOf" srcId="{7DA43CF6-C267-4C38-A1CD-2F9BF560C934}" destId="{4884B67B-0EFB-4C78-8BBD-6BB51C601D83}" srcOrd="2" destOrd="0" presId="urn:microsoft.com/office/officeart/2005/8/layout/radial5"/>
    <dgm:cxn modelId="{0E4A0A80-8437-4636-ABD4-4FB64963CE25}" type="presParOf" srcId="{7DA43CF6-C267-4C38-A1CD-2F9BF560C934}" destId="{906EF316-D94C-49A2-8E1D-7ADA4BD2CA29}" srcOrd="3" destOrd="0" presId="urn:microsoft.com/office/officeart/2005/8/layout/radial5"/>
    <dgm:cxn modelId="{5778B512-8239-4CCB-89B9-16CE0A93924F}" type="presParOf" srcId="{906EF316-D94C-49A2-8E1D-7ADA4BD2CA29}" destId="{158A226E-DFFE-4BC8-ABE9-94E801EDEEA4}" srcOrd="0" destOrd="0" presId="urn:microsoft.com/office/officeart/2005/8/layout/radial5"/>
    <dgm:cxn modelId="{7B1C7489-63B3-4A20-BC30-E5D62C92C80D}" type="presParOf" srcId="{7DA43CF6-C267-4C38-A1CD-2F9BF560C934}" destId="{25939528-5BB9-4AE0-BCA1-C9A1FF782CF1}" srcOrd="4" destOrd="0" presId="urn:microsoft.com/office/officeart/2005/8/layout/radial5"/>
    <dgm:cxn modelId="{ADDFF39E-4A7B-4FB3-9EF6-276BD544DAE0}" type="presParOf" srcId="{7DA43CF6-C267-4C38-A1CD-2F9BF560C934}" destId="{A677A7BB-73DA-41CF-B955-CF13A489B835}" srcOrd="5" destOrd="0" presId="urn:microsoft.com/office/officeart/2005/8/layout/radial5"/>
    <dgm:cxn modelId="{71740D12-C365-4ADD-8203-5C3938FF2699}" type="presParOf" srcId="{A677A7BB-73DA-41CF-B955-CF13A489B835}" destId="{3B5A1844-F7CF-4962-B92A-F566EE2B9DD5}" srcOrd="0" destOrd="0" presId="urn:microsoft.com/office/officeart/2005/8/layout/radial5"/>
    <dgm:cxn modelId="{DB0F501D-58DA-48AA-B270-3182D615A8FE}" type="presParOf" srcId="{7DA43CF6-C267-4C38-A1CD-2F9BF560C934}" destId="{A34CEF02-B0BB-4F89-8937-ACCCDA173B3E}" srcOrd="6" destOrd="0" presId="urn:microsoft.com/office/officeart/2005/8/layout/radial5"/>
    <dgm:cxn modelId="{43B09EBC-9684-4609-81EC-527A9E228CFF}" type="presParOf" srcId="{7DA43CF6-C267-4C38-A1CD-2F9BF560C934}" destId="{D8E5821D-FE99-41A3-AC3F-DBD0E7D81D42}" srcOrd="7" destOrd="0" presId="urn:microsoft.com/office/officeart/2005/8/layout/radial5"/>
    <dgm:cxn modelId="{29F0EEFB-16B8-4C25-9BFE-E0D09096115E}" type="presParOf" srcId="{D8E5821D-FE99-41A3-AC3F-DBD0E7D81D42}" destId="{B60B1821-18A0-4760-9B65-B4089630B9F6}" srcOrd="0" destOrd="0" presId="urn:microsoft.com/office/officeart/2005/8/layout/radial5"/>
    <dgm:cxn modelId="{72404E19-5CEF-4D09-8049-734BD637522F}" type="presParOf" srcId="{7DA43CF6-C267-4C38-A1CD-2F9BF560C934}" destId="{9BD690CB-FE94-4BCF-B7F0-20C2CE47A7B9}" srcOrd="8" destOrd="0" presId="urn:microsoft.com/office/officeart/2005/8/layout/radial5"/>
    <dgm:cxn modelId="{E7C9353A-0225-4DFE-B2D2-056A68D8D1D2}" type="presParOf" srcId="{7DA43CF6-C267-4C38-A1CD-2F9BF560C934}" destId="{E4450B67-85BB-4377-AA51-500BDD9DCF84}" srcOrd="9" destOrd="0" presId="urn:microsoft.com/office/officeart/2005/8/layout/radial5"/>
    <dgm:cxn modelId="{B5B8A093-0F17-4F4F-B24D-E00E10AA0D07}" type="presParOf" srcId="{E4450B67-85BB-4377-AA51-500BDD9DCF84}" destId="{CC3DDABD-DD8A-48FC-911E-19B42A1A7B68}" srcOrd="0" destOrd="0" presId="urn:microsoft.com/office/officeart/2005/8/layout/radial5"/>
    <dgm:cxn modelId="{DFCD3622-DFB0-44AD-B8D0-5C83FB058629}" type="presParOf" srcId="{7DA43CF6-C267-4C38-A1CD-2F9BF560C934}" destId="{4E5C1B79-D342-4B6D-8908-41E190A78F1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691AF7-6CAB-4D9B-8BCA-D223CFA0207A}">
      <dsp:nvSpPr>
        <dsp:cNvPr id="0" name=""/>
        <dsp:cNvSpPr/>
      </dsp:nvSpPr>
      <dsp:spPr>
        <a:xfrm>
          <a:off x="1440830" y="645412"/>
          <a:ext cx="3480277" cy="3480277"/>
        </a:xfrm>
        <a:prstGeom prst="blockArc">
          <a:avLst>
            <a:gd name="adj1" fmla="val 9000000"/>
            <a:gd name="adj2" fmla="val 16200000"/>
            <a:gd name="adj3" fmla="val 4636"/>
          </a:avLst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4FD60E-F42D-4125-BE54-DD35A22A2022}">
      <dsp:nvSpPr>
        <dsp:cNvPr id="0" name=""/>
        <dsp:cNvSpPr/>
      </dsp:nvSpPr>
      <dsp:spPr>
        <a:xfrm>
          <a:off x="1440830" y="645412"/>
          <a:ext cx="3480277" cy="3480277"/>
        </a:xfrm>
        <a:prstGeom prst="blockArc">
          <a:avLst>
            <a:gd name="adj1" fmla="val 1800000"/>
            <a:gd name="adj2" fmla="val 9000000"/>
            <a:gd name="adj3" fmla="val 4636"/>
          </a:avLst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090D79-433E-4706-944A-FC95BF877325}">
      <dsp:nvSpPr>
        <dsp:cNvPr id="0" name=""/>
        <dsp:cNvSpPr/>
      </dsp:nvSpPr>
      <dsp:spPr>
        <a:xfrm>
          <a:off x="1440830" y="645412"/>
          <a:ext cx="3480277" cy="3480277"/>
        </a:xfrm>
        <a:prstGeom prst="blockArc">
          <a:avLst>
            <a:gd name="adj1" fmla="val 16200000"/>
            <a:gd name="adj2" fmla="val 1800000"/>
            <a:gd name="adj3" fmla="val 4636"/>
          </a:avLst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E223B-9B8B-4C50-AF89-98FECC59F077}">
      <dsp:nvSpPr>
        <dsp:cNvPr id="0" name=""/>
        <dsp:cNvSpPr/>
      </dsp:nvSpPr>
      <dsp:spPr>
        <a:xfrm>
          <a:off x="2339769" y="1593339"/>
          <a:ext cx="1671521" cy="1671521"/>
        </a:xfrm>
        <a:prstGeom prst="ellipse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kern="1200" dirty="0"/>
            <a:t>ESG</a:t>
          </a:r>
          <a:endParaRPr lang="pt-BR" sz="5400" kern="1200" dirty="0"/>
        </a:p>
      </dsp:txBody>
      <dsp:txXfrm>
        <a:off x="2584558" y="1838128"/>
        <a:ext cx="1181943" cy="1181943"/>
      </dsp:txXfrm>
    </dsp:sp>
    <dsp:sp modelId="{478C3606-7D9B-4AFE-92B2-F379CDB78C57}">
      <dsp:nvSpPr>
        <dsp:cNvPr id="0" name=""/>
        <dsp:cNvSpPr/>
      </dsp:nvSpPr>
      <dsp:spPr>
        <a:xfrm>
          <a:off x="2372417" y="-122804"/>
          <a:ext cx="1617103" cy="1617103"/>
        </a:xfrm>
        <a:prstGeom prst="ellipse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i="0" kern="1200" dirty="0"/>
            <a:t>Environmental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i="0" kern="1200" dirty="0">
              <a:solidFill>
                <a:schemeClr val="accent4">
                  <a:lumMod val="60000"/>
                  <a:lumOff val="40000"/>
                </a:schemeClr>
              </a:solidFill>
            </a:rPr>
            <a:t>Ambiental</a:t>
          </a:r>
          <a:r>
            <a:rPr lang="pt-BR" sz="1400" b="1" kern="1200" dirty="0"/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900" kern="1200" dirty="0"/>
        </a:p>
      </dsp:txBody>
      <dsp:txXfrm>
        <a:off x="2609236" y="114015"/>
        <a:ext cx="1143465" cy="1143465"/>
      </dsp:txXfrm>
    </dsp:sp>
    <dsp:sp modelId="{04F75CD4-D829-45B7-BB05-65385C289D4D}">
      <dsp:nvSpPr>
        <dsp:cNvPr id="0" name=""/>
        <dsp:cNvSpPr/>
      </dsp:nvSpPr>
      <dsp:spPr>
        <a:xfrm>
          <a:off x="3871644" y="2454060"/>
          <a:ext cx="1562797" cy="1562786"/>
        </a:xfrm>
        <a:prstGeom prst="ellipse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Governança</a:t>
          </a:r>
          <a:endParaRPr lang="pt-BR" sz="1100" kern="1200" dirty="0"/>
        </a:p>
      </dsp:txBody>
      <dsp:txXfrm>
        <a:off x="4100510" y="2682925"/>
        <a:ext cx="1105065" cy="1105056"/>
      </dsp:txXfrm>
    </dsp:sp>
    <dsp:sp modelId="{BD114CC6-EB38-4636-9211-0D9A213DFC95}">
      <dsp:nvSpPr>
        <dsp:cNvPr id="0" name=""/>
        <dsp:cNvSpPr/>
      </dsp:nvSpPr>
      <dsp:spPr>
        <a:xfrm>
          <a:off x="905912" y="2432470"/>
          <a:ext cx="1605966" cy="1605966"/>
        </a:xfrm>
        <a:prstGeom prst="ellipse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Social</a:t>
          </a:r>
        </a:p>
      </dsp:txBody>
      <dsp:txXfrm>
        <a:off x="1141100" y="2667658"/>
        <a:ext cx="1135590" cy="11355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AEB5F-DB64-4A5C-B3CA-97539AF7FB7F}">
      <dsp:nvSpPr>
        <dsp:cNvPr id="0" name=""/>
        <dsp:cNvSpPr/>
      </dsp:nvSpPr>
      <dsp:spPr>
        <a:xfrm>
          <a:off x="2360" y="77128"/>
          <a:ext cx="2301667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AMBIENTAL</a:t>
          </a:r>
        </a:p>
      </dsp:txBody>
      <dsp:txXfrm>
        <a:off x="2360" y="77128"/>
        <a:ext cx="2301667" cy="489600"/>
      </dsp:txXfrm>
    </dsp:sp>
    <dsp:sp modelId="{C2993BB9-BF5D-4EF3-AD4B-0E944210B924}">
      <dsp:nvSpPr>
        <dsp:cNvPr id="0" name=""/>
        <dsp:cNvSpPr/>
      </dsp:nvSpPr>
      <dsp:spPr>
        <a:xfrm>
          <a:off x="2360" y="566728"/>
          <a:ext cx="2301667" cy="36325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>
              <a:latin typeface="Arial" panose="020B0604020202020204" pitchFamily="34" charset="0"/>
              <a:cs typeface="Arial" panose="020B0604020202020204" pitchFamily="34" charset="0"/>
            </a:rPr>
            <a:t>Eficiência do saneamento;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>
              <a:latin typeface="Arial" panose="020B0604020202020204" pitchFamily="34" charset="0"/>
              <a:cs typeface="Arial" panose="020B0604020202020204" pitchFamily="34" charset="0"/>
            </a:rPr>
            <a:t>Gestão hídrica;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>
              <a:latin typeface="Arial" panose="020B0604020202020204" pitchFamily="34" charset="0"/>
              <a:cs typeface="Arial" panose="020B0604020202020204" pitchFamily="34" charset="0"/>
            </a:rPr>
            <a:t>Uso consciente dos recursos naturais;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>
              <a:latin typeface="Arial" panose="020B0604020202020204" pitchFamily="34" charset="0"/>
              <a:cs typeface="Arial" panose="020B0604020202020204" pitchFamily="34" charset="0"/>
            </a:rPr>
            <a:t>Redução de resíduos;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>
              <a:latin typeface="Arial" panose="020B0604020202020204" pitchFamily="34" charset="0"/>
              <a:cs typeface="Arial" panose="020B0604020202020204" pitchFamily="34" charset="0"/>
            </a:rPr>
            <a:t>Biodiversidade</a:t>
          </a:r>
        </a:p>
      </dsp:txBody>
      <dsp:txXfrm>
        <a:off x="2360" y="566728"/>
        <a:ext cx="2301667" cy="3632578"/>
      </dsp:txXfrm>
    </dsp:sp>
    <dsp:sp modelId="{7B2B8345-7FDA-4E85-8614-E0BB8468DB5C}">
      <dsp:nvSpPr>
        <dsp:cNvPr id="0" name=""/>
        <dsp:cNvSpPr/>
      </dsp:nvSpPr>
      <dsp:spPr>
        <a:xfrm>
          <a:off x="2626261" y="77128"/>
          <a:ext cx="2301667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SOCIAL</a:t>
          </a:r>
        </a:p>
      </dsp:txBody>
      <dsp:txXfrm>
        <a:off x="2626261" y="77128"/>
        <a:ext cx="2301667" cy="489600"/>
      </dsp:txXfrm>
    </dsp:sp>
    <dsp:sp modelId="{082E51FB-AC5E-494A-B3FB-EA42A51BA55E}">
      <dsp:nvSpPr>
        <dsp:cNvPr id="0" name=""/>
        <dsp:cNvSpPr/>
      </dsp:nvSpPr>
      <dsp:spPr>
        <a:xfrm>
          <a:off x="2626261" y="566728"/>
          <a:ext cx="2301667" cy="36325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Saúde;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Segurança dos funcionários;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Condições de trabalho;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Práticas trabalhistas;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Diversidade com políticas de inclusão;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Relacionamento com a sociedade;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Fornecedores contemplem a ESG</a:t>
          </a:r>
        </a:p>
      </dsp:txBody>
      <dsp:txXfrm>
        <a:off x="2626261" y="566728"/>
        <a:ext cx="2301667" cy="3632578"/>
      </dsp:txXfrm>
    </dsp:sp>
    <dsp:sp modelId="{8C16AC4E-6E63-4ED6-92D3-3D5049F4F4A2}">
      <dsp:nvSpPr>
        <dsp:cNvPr id="0" name=""/>
        <dsp:cNvSpPr/>
      </dsp:nvSpPr>
      <dsp:spPr>
        <a:xfrm>
          <a:off x="5250162" y="77128"/>
          <a:ext cx="2301667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GOVERNANÇA</a:t>
          </a:r>
        </a:p>
      </dsp:txBody>
      <dsp:txXfrm>
        <a:off x="5250162" y="77128"/>
        <a:ext cx="2301667" cy="489600"/>
      </dsp:txXfrm>
    </dsp:sp>
    <dsp:sp modelId="{207F8378-D03B-4A57-BC3D-4F0DC96EE49C}">
      <dsp:nvSpPr>
        <dsp:cNvPr id="0" name=""/>
        <dsp:cNvSpPr/>
      </dsp:nvSpPr>
      <dsp:spPr>
        <a:xfrm>
          <a:off x="5250162" y="566728"/>
          <a:ext cx="2301667" cy="36325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Políticas e práticas de governança corporativa;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Sistemas de identificação e gestão de riscos;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Práticas de combate à corrupção;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Código integridade;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Compliance;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Ética;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Transparência ESG</a:t>
          </a:r>
        </a:p>
      </dsp:txBody>
      <dsp:txXfrm>
        <a:off x="5250162" y="566728"/>
        <a:ext cx="2301667" cy="36325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FE05FC-BEB4-444F-8F46-C8E0BF876BD3}">
      <dsp:nvSpPr>
        <dsp:cNvPr id="0" name=""/>
        <dsp:cNvSpPr/>
      </dsp:nvSpPr>
      <dsp:spPr>
        <a:xfrm>
          <a:off x="2087464" y="1328165"/>
          <a:ext cx="1702686" cy="17026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Câmara Técnica</a:t>
          </a:r>
          <a:endParaRPr lang="pt-BR" sz="2700" kern="1200" dirty="0"/>
        </a:p>
      </dsp:txBody>
      <dsp:txXfrm>
        <a:off x="2336817" y="1577516"/>
        <a:ext cx="1203980" cy="1203974"/>
      </dsp:txXfrm>
    </dsp:sp>
    <dsp:sp modelId="{F3E344B4-950E-49B3-B505-57D0C3C0191D}">
      <dsp:nvSpPr>
        <dsp:cNvPr id="0" name=""/>
        <dsp:cNvSpPr/>
      </dsp:nvSpPr>
      <dsp:spPr>
        <a:xfrm rot="5438754">
          <a:off x="2912298" y="1232807"/>
          <a:ext cx="70753" cy="3203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 dirty="0"/>
        </a:p>
      </dsp:txBody>
      <dsp:txXfrm rot="10800000">
        <a:off x="2923031" y="1286256"/>
        <a:ext cx="49527" cy="192185"/>
      </dsp:txXfrm>
    </dsp:sp>
    <dsp:sp modelId="{4884B67B-0EFB-4C78-8BBD-6BB51C601D83}">
      <dsp:nvSpPr>
        <dsp:cNvPr id="0" name=""/>
        <dsp:cNvSpPr/>
      </dsp:nvSpPr>
      <dsp:spPr>
        <a:xfrm>
          <a:off x="2129289" y="-192103"/>
          <a:ext cx="1653864" cy="1653864"/>
        </a:xfrm>
        <a:prstGeom prst="ellipse">
          <a:avLst/>
        </a:prstGeom>
        <a:solidFill>
          <a:srgbClr val="FFC000">
            <a:alpha val="50000"/>
            <a:hueOff val="2079139"/>
            <a:satOff val="-9594"/>
            <a:lumOff val="353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Combate às Perdas</a:t>
          </a:r>
          <a:endParaRPr lang="pt-BR" sz="1600" kern="1200" dirty="0"/>
        </a:p>
      </dsp:txBody>
      <dsp:txXfrm>
        <a:off x="2371492" y="50100"/>
        <a:ext cx="1169458" cy="1169458"/>
      </dsp:txXfrm>
    </dsp:sp>
    <dsp:sp modelId="{906EF316-D94C-49A2-8E1D-7ADA4BD2CA29}">
      <dsp:nvSpPr>
        <dsp:cNvPr id="0" name=""/>
        <dsp:cNvSpPr/>
      </dsp:nvSpPr>
      <dsp:spPr>
        <a:xfrm rot="9833378">
          <a:off x="3682676" y="1796743"/>
          <a:ext cx="53685" cy="3203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 dirty="0"/>
        </a:p>
      </dsp:txBody>
      <dsp:txXfrm rot="10800000">
        <a:off x="3698465" y="1858570"/>
        <a:ext cx="37580" cy="192185"/>
      </dsp:txXfrm>
    </dsp:sp>
    <dsp:sp modelId="{25939528-5BB9-4AE0-BCA1-C9A1FF782CF1}">
      <dsp:nvSpPr>
        <dsp:cNvPr id="0" name=""/>
        <dsp:cNvSpPr/>
      </dsp:nvSpPr>
      <dsp:spPr>
        <a:xfrm>
          <a:off x="3606399" y="773107"/>
          <a:ext cx="2090633" cy="1823308"/>
        </a:xfrm>
        <a:prstGeom prst="ellipse">
          <a:avLst/>
        </a:prstGeom>
        <a:solidFill>
          <a:srgbClr val="FFC000">
            <a:alpha val="50000"/>
            <a:hueOff val="4158277"/>
            <a:satOff val="-19187"/>
            <a:lumOff val="706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Segurança  Disponibilidade Hídrica</a:t>
          </a:r>
          <a:endParaRPr lang="pt-BR" sz="1500" kern="1200" dirty="0"/>
        </a:p>
      </dsp:txBody>
      <dsp:txXfrm>
        <a:off x="3912565" y="1040124"/>
        <a:ext cx="1478301" cy="1289274"/>
      </dsp:txXfrm>
    </dsp:sp>
    <dsp:sp modelId="{A677A7BB-73DA-41CF-B955-CF13A489B835}">
      <dsp:nvSpPr>
        <dsp:cNvPr id="0" name=""/>
        <dsp:cNvSpPr/>
      </dsp:nvSpPr>
      <dsp:spPr>
        <a:xfrm rot="14008849">
          <a:off x="3377173" y="2655477"/>
          <a:ext cx="65347" cy="3203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 dirty="0"/>
        </a:p>
      </dsp:txBody>
      <dsp:txXfrm rot="10800000">
        <a:off x="3392808" y="2727415"/>
        <a:ext cx="45743" cy="192185"/>
      </dsp:txXfrm>
    </dsp:sp>
    <dsp:sp modelId="{A34CEF02-B0BB-4F89-8937-ACCCDA173B3E}">
      <dsp:nvSpPr>
        <dsp:cNvPr id="0" name=""/>
        <dsp:cNvSpPr/>
      </dsp:nvSpPr>
      <dsp:spPr>
        <a:xfrm>
          <a:off x="3037228" y="2602239"/>
          <a:ext cx="1653864" cy="1653864"/>
        </a:xfrm>
        <a:prstGeom prst="ellipse">
          <a:avLst/>
        </a:prstGeom>
        <a:solidFill>
          <a:srgbClr val="FFC000">
            <a:alpha val="50000"/>
            <a:hueOff val="6237415"/>
            <a:satOff val="-28781"/>
            <a:lumOff val="1059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Gases de Efeito Estufa e Resíduos Sólidos</a:t>
          </a:r>
          <a:endParaRPr lang="pt-BR" sz="1500" kern="1200" dirty="0"/>
        </a:p>
      </dsp:txBody>
      <dsp:txXfrm>
        <a:off x="3279431" y="2844442"/>
        <a:ext cx="1169458" cy="1169458"/>
      </dsp:txXfrm>
    </dsp:sp>
    <dsp:sp modelId="{D8E5821D-FE99-41A3-AC3F-DBD0E7D81D42}">
      <dsp:nvSpPr>
        <dsp:cNvPr id="0" name=""/>
        <dsp:cNvSpPr/>
      </dsp:nvSpPr>
      <dsp:spPr>
        <a:xfrm rot="18328442">
          <a:off x="2447113" y="2655874"/>
          <a:ext cx="76201" cy="3203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 dirty="0"/>
        </a:p>
      </dsp:txBody>
      <dsp:txXfrm>
        <a:off x="2451910" y="2729243"/>
        <a:ext cx="53341" cy="192185"/>
      </dsp:txXfrm>
    </dsp:sp>
    <dsp:sp modelId="{9BD690CB-FE94-4BCF-B7F0-20C2CE47A7B9}">
      <dsp:nvSpPr>
        <dsp:cNvPr id="0" name=""/>
        <dsp:cNvSpPr/>
      </dsp:nvSpPr>
      <dsp:spPr>
        <a:xfrm>
          <a:off x="1221355" y="2602231"/>
          <a:ext cx="1653864" cy="1653864"/>
        </a:xfrm>
        <a:prstGeom prst="ellipse">
          <a:avLst/>
        </a:prstGeom>
        <a:solidFill>
          <a:srgbClr val="FFC000">
            <a:alpha val="50000"/>
            <a:hueOff val="8316554"/>
            <a:satOff val="-38374"/>
            <a:lumOff val="1412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Eficiência Energética</a:t>
          </a:r>
          <a:endParaRPr lang="pt-BR" sz="1500" kern="1200" dirty="0"/>
        </a:p>
      </dsp:txBody>
      <dsp:txXfrm>
        <a:off x="1463558" y="2844434"/>
        <a:ext cx="1169458" cy="1169458"/>
      </dsp:txXfrm>
    </dsp:sp>
    <dsp:sp modelId="{E4450B67-85BB-4377-AA51-500BDD9DCF84}">
      <dsp:nvSpPr>
        <dsp:cNvPr id="0" name=""/>
        <dsp:cNvSpPr/>
      </dsp:nvSpPr>
      <dsp:spPr>
        <a:xfrm rot="995285">
          <a:off x="2148320" y="1793917"/>
          <a:ext cx="67435" cy="3203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 dirty="0"/>
        </a:p>
      </dsp:txBody>
      <dsp:txXfrm>
        <a:off x="2148741" y="1855090"/>
        <a:ext cx="47205" cy="192185"/>
      </dsp:txXfrm>
    </dsp:sp>
    <dsp:sp modelId="{4E5C1B79-D342-4B6D-8908-41E190A78F11}">
      <dsp:nvSpPr>
        <dsp:cNvPr id="0" name=""/>
        <dsp:cNvSpPr/>
      </dsp:nvSpPr>
      <dsp:spPr>
        <a:xfrm>
          <a:off x="625387" y="909766"/>
          <a:ext cx="1653864" cy="1653864"/>
        </a:xfrm>
        <a:prstGeom prst="ellipse">
          <a:avLst/>
        </a:prstGeom>
        <a:solidFill>
          <a:srgbClr val="FFC000">
            <a:alpha val="50000"/>
            <a:hueOff val="10395692"/>
            <a:satOff val="-47968"/>
            <a:lumOff val="1765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Educação Ambiental</a:t>
          </a:r>
          <a:endParaRPr lang="pt-BR" sz="1500" kern="1200" dirty="0"/>
        </a:p>
      </dsp:txBody>
      <dsp:txXfrm>
        <a:off x="867590" y="1151969"/>
        <a:ext cx="1169458" cy="11694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623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16CB1-9BE7-4074-B8B8-A8F6DB51D186}" type="datetimeFigureOut">
              <a:rPr lang="pt-BR" smtClean="0"/>
              <a:t>10/05/2022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623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8DFD4-0D9B-42DD-AE7A-DAC9456E4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4158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10/05/2022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8422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10/05/2022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169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10/05/2022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1518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939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10/05/2022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829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10/05/2022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110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10/05/2022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535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10/05/2022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720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10/05/2022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6444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10/05/2022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6556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10/05/2022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3331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10/05/2022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31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9A28E-8AF8-43EA-AF7C-EFAC1E0B5B94}" type="datetimeFigureOut">
              <a:rPr lang="pt-BR" smtClean="0"/>
              <a:t>10/05/2022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FC3E5-AACB-4103-AE59-21FFE13A57F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601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investidor.estadao.com.br/investimentos/esg-tema-importante-investimentos" TargetMode="External"/><Relationship Id="rId2" Type="http://schemas.openxmlformats.org/officeDocument/2006/relationships/hyperlink" Target="https://www.jornalcontabil.com.br/repensando-os-negocio-por-meio-da-pauta-esg-no-conselho-de-administracao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estefania.caciato@sanasa.com.b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ov.br/cvm/pt-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epar.com.br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/>
          </p:nvPr>
        </p:nvSpPr>
        <p:spPr>
          <a:xfrm>
            <a:off x="626696" y="1837083"/>
            <a:ext cx="7772400" cy="1051560"/>
          </a:xfrm>
        </p:spPr>
        <p:txBody>
          <a:bodyPr>
            <a:normAutofit fontScale="90000"/>
          </a:bodyPr>
          <a:lstStyle/>
          <a:p>
            <a:br>
              <a:rPr lang="pt-BR" sz="4800" b="1" dirty="0">
                <a:latin typeface="+mn-lt"/>
              </a:rPr>
            </a:br>
            <a:br>
              <a:rPr lang="pt-BR" sz="4800" b="1" dirty="0">
                <a:latin typeface="+mn-lt"/>
              </a:rPr>
            </a:br>
            <a:br>
              <a:rPr lang="pt-BR" sz="4800" b="1" dirty="0">
                <a:latin typeface="+mn-lt"/>
              </a:rPr>
            </a:br>
            <a:br>
              <a:rPr lang="pt-BR" sz="4800" b="1" dirty="0">
                <a:latin typeface="+mn-lt"/>
              </a:rPr>
            </a:br>
            <a:br>
              <a:rPr lang="pt-BR" sz="4800" b="1" dirty="0">
                <a:latin typeface="+mn-lt"/>
              </a:rPr>
            </a:br>
            <a:br>
              <a:rPr lang="pt-BR" sz="4800" b="1" dirty="0">
                <a:latin typeface="+mn-lt"/>
              </a:rPr>
            </a:br>
            <a:br>
              <a:rPr lang="pt-BR" sz="4800" b="1" dirty="0">
                <a:latin typeface="+mn-lt"/>
              </a:rPr>
            </a:br>
            <a:br>
              <a:rPr lang="pt-BR" sz="4800" b="1" dirty="0">
                <a:latin typeface="+mn-lt"/>
              </a:rPr>
            </a:br>
            <a:br>
              <a:rPr lang="pt-BR" sz="4800" b="1" dirty="0">
                <a:latin typeface="+mn-lt"/>
              </a:rPr>
            </a:br>
            <a:br>
              <a:rPr lang="pt-BR" sz="4800" b="1" dirty="0">
                <a:latin typeface="+mn-lt"/>
              </a:rPr>
            </a:br>
            <a:br>
              <a:rPr lang="pt-BR" sz="4800" b="1" dirty="0">
                <a:latin typeface="+mn-lt"/>
              </a:rPr>
            </a:br>
            <a:br>
              <a:rPr lang="pt-BR" sz="4800" b="1" dirty="0">
                <a:latin typeface="+mn-lt"/>
              </a:rPr>
            </a:br>
            <a:br>
              <a:rPr lang="pt-BR" sz="4800" b="1" dirty="0">
                <a:latin typeface="+mn-lt"/>
              </a:rPr>
            </a:br>
            <a:br>
              <a:rPr lang="pt-BR" sz="4800" b="1" dirty="0">
                <a:latin typeface="+mn-lt"/>
              </a:rPr>
            </a:br>
            <a:br>
              <a:rPr lang="pt-BR" sz="4800" b="1" dirty="0">
                <a:latin typeface="+mn-lt"/>
              </a:rPr>
            </a:br>
            <a:br>
              <a:rPr lang="pt-BR" sz="4800" b="1" dirty="0">
                <a:latin typeface="+mn-lt"/>
              </a:rPr>
            </a:br>
            <a:r>
              <a:rPr lang="pt-BR" sz="4400" b="1" dirty="0">
                <a:solidFill>
                  <a:schemeClr val="accent1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A ESG E A AGENDA DO </a:t>
            </a:r>
            <a:br>
              <a:rPr lang="pt-BR" sz="4400" b="1" dirty="0">
                <a:solidFill>
                  <a:schemeClr val="accent1">
                    <a:lumMod val="50000"/>
                  </a:schemeClr>
                </a:solidFill>
                <a:latin typeface="Bahnschrift SemiBold SemiConden" panose="020B0502040204020203" pitchFamily="34" charset="0"/>
              </a:rPr>
            </a:br>
            <a:r>
              <a:rPr lang="pt-BR" sz="4400" b="1" dirty="0">
                <a:solidFill>
                  <a:schemeClr val="accent1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CONSELHO DE ADMINISTRAÇÃO</a:t>
            </a:r>
            <a:endParaRPr lang="pt-BR" sz="4800" b="1" dirty="0">
              <a:solidFill>
                <a:schemeClr val="accent1">
                  <a:lumMod val="50000"/>
                </a:schemeClr>
              </a:solidFill>
              <a:latin typeface="Bahnschrift SemiBold SemiConden" panose="020B0502040204020203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411" t="90961"/>
          <a:stretch/>
        </p:blipFill>
        <p:spPr>
          <a:xfrm>
            <a:off x="5514219" y="5967451"/>
            <a:ext cx="3442745" cy="426961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26696" y="3391692"/>
            <a:ext cx="8049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i="1" dirty="0"/>
              <a:t>Autores</a:t>
            </a:r>
            <a:r>
              <a:rPr lang="pt-BR" sz="3200" i="1" dirty="0"/>
              <a:t> </a:t>
            </a:r>
          </a:p>
          <a:p>
            <a:pPr algn="ctr"/>
            <a:r>
              <a:rPr lang="pt-BR" sz="3200" i="1" dirty="0"/>
              <a:t>Estefania Hetman de Almeida Caciato</a:t>
            </a:r>
          </a:p>
          <a:p>
            <a:pPr algn="ctr"/>
            <a:r>
              <a:rPr lang="pt-BR" sz="3200" i="1" dirty="0"/>
              <a:t>Pedro Benedito Maciel Neto.</a:t>
            </a:r>
            <a:r>
              <a:rPr lang="pt-BR" sz="3200" dirty="0"/>
              <a:t> </a:t>
            </a:r>
            <a:r>
              <a:rPr lang="pt-PT" sz="3200" baseline="30000" dirty="0"/>
              <a:t> </a:t>
            </a:r>
            <a:r>
              <a:rPr lang="pt-PT" sz="3200" dirty="0"/>
              <a:t> 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269571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649553" y="2239361"/>
            <a:ext cx="77516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 dirty="0"/>
              <a:t>Reconhecimento da responsabilidade socioambiental pelo mercado e sociedade;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 dirty="0"/>
              <a:t>Captação de recursos financeiros com juros menores;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 dirty="0"/>
              <a:t>Captação e retenção de talentos;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 dirty="0"/>
              <a:t>Competitividade no mercado;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 dirty="0"/>
              <a:t>Reconhecimento da responsabilidade social e;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 dirty="0"/>
              <a:t>Melhora na imagem institucional. </a:t>
            </a:r>
          </a:p>
          <a:p>
            <a:endParaRPr lang="pt-BR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7870" y="1242051"/>
            <a:ext cx="5358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pt-BR" sz="2800" b="1" dirty="0">
                <a:solidFill>
                  <a:srgbClr val="333333"/>
                </a:solidFill>
              </a:rPr>
              <a:t>Vantagens ESG para o Saneamento</a:t>
            </a:r>
            <a:endParaRPr lang="pt-BR" sz="2800" b="1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411" t="90961"/>
          <a:stretch/>
        </p:blipFill>
        <p:spPr>
          <a:xfrm>
            <a:off x="5514219" y="5967451"/>
            <a:ext cx="3442745" cy="42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960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393533" y="1372679"/>
            <a:ext cx="43272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pt-BR" sz="2800" b="1" dirty="0">
                <a:solidFill>
                  <a:srgbClr val="333333"/>
                </a:solidFill>
              </a:rPr>
              <a:t>A ESG e a Agenda do</a:t>
            </a:r>
          </a:p>
          <a:p>
            <a:pPr lvl="0" algn="ctr"/>
            <a:r>
              <a:rPr lang="pt-BR" sz="2800" b="1" dirty="0">
                <a:solidFill>
                  <a:srgbClr val="333333"/>
                </a:solidFill>
              </a:rPr>
              <a:t>Conselho de Administração</a:t>
            </a:r>
            <a:endParaRPr lang="pt-BR" sz="2800" b="1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761" y="2326786"/>
            <a:ext cx="6252754" cy="351717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411" t="90961"/>
          <a:stretch/>
        </p:blipFill>
        <p:spPr>
          <a:xfrm>
            <a:off x="5514219" y="5967451"/>
            <a:ext cx="3442745" cy="42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543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/>
          <p:cNvSpPr txBox="1">
            <a:spLocks noGrp="1"/>
          </p:cNvSpPr>
          <p:nvPr>
            <p:ph type="subTitle" idx="1"/>
          </p:nvPr>
        </p:nvSpPr>
        <p:spPr>
          <a:xfrm>
            <a:off x="679015" y="1370830"/>
            <a:ext cx="7775575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ATRIBUIÇÕES DE CONSELHO DE ADMINISTRAÇÃO X ESG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71579118"/>
              </p:ext>
            </p:extLst>
          </p:nvPr>
        </p:nvGraphicFramePr>
        <p:xfrm>
          <a:off x="789708" y="1978891"/>
          <a:ext cx="7554191" cy="4276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411" t="90961"/>
          <a:stretch/>
        </p:blipFill>
        <p:spPr>
          <a:xfrm>
            <a:off x="5514219" y="5967451"/>
            <a:ext cx="3442745" cy="42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35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747854"/>
            <a:ext cx="8412480" cy="4818426"/>
          </a:xfrm>
        </p:spPr>
        <p:txBody>
          <a:bodyPr>
            <a:normAutofit lnSpcReduction="10000"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 dirty="0">
                <a:cs typeface="Arial" panose="020B0604020202020204" pitchFamily="34" charset="0"/>
              </a:rPr>
              <a:t>Alinhar os objetivos da empresa aos princípios ESG;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/>
              <a:t>Orientar e definir a direção estratégica;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 dirty="0">
                <a:cs typeface="Arial" panose="020B0604020202020204" pitchFamily="34" charset="0"/>
              </a:rPr>
              <a:t>Contribuir para transformação da cultura da empresa para melhorar os processos e torná-la mais eficiente, inovadora, sustentável e competitiva;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 dirty="0">
                <a:cs typeface="Arial" panose="020B0604020202020204" pitchFamily="34" charset="0"/>
              </a:rPr>
              <a:t>Promover a confiança no desempenho futuro da organização;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 dirty="0">
                <a:cs typeface="Arial" panose="020B0604020202020204" pitchFamily="34" charset="0"/>
              </a:rPr>
              <a:t>Incentivar desenvolvimento de produtos/serviços sustentáveis inovadores;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 dirty="0"/>
              <a:t>Definir riscos e materialidade de tolerância</a:t>
            </a:r>
            <a:r>
              <a:rPr lang="pt-BR" sz="2400" dirty="0">
                <a:cs typeface="Arial" panose="020B0604020202020204" pitchFamily="34" charset="0"/>
              </a:rPr>
              <a:t> de riscos;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/>
              <a:t>Aprovar política e o planejamento;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>
                <a:cs typeface="Arial" panose="020B0604020202020204" pitchFamily="34" charset="0"/>
              </a:rPr>
              <a:t>Supervisionar as questões ESG e;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/>
              <a:t>Garantir as responsabilidades. </a:t>
            </a:r>
          </a:p>
          <a:p>
            <a:pPr marL="0" indent="0" algn="just">
              <a:buNone/>
            </a:pPr>
            <a:endParaRPr lang="pt-BR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821750" y="1224634"/>
            <a:ext cx="7395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pt-BR" sz="2800" b="1" dirty="0">
                <a:solidFill>
                  <a:srgbClr val="333333"/>
                </a:solidFill>
              </a:rPr>
              <a:t>A ESG e a Agenda do Conselho de Administração</a:t>
            </a:r>
            <a:endParaRPr lang="pt-BR" sz="2800" b="1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411" t="90961"/>
          <a:stretch/>
        </p:blipFill>
        <p:spPr>
          <a:xfrm>
            <a:off x="5514219" y="5967451"/>
            <a:ext cx="3442745" cy="42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790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7384" y="1808814"/>
            <a:ext cx="8560525" cy="4504900"/>
          </a:xfrm>
        </p:spPr>
        <p:txBody>
          <a:bodyPr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 dirty="0"/>
              <a:t>Ata Reunião Ordinária do Conselho de Administração da Sanasa Campinas – 29/04/2021.</a:t>
            </a:r>
          </a:p>
          <a:p>
            <a:pPr marL="0" indent="0" algn="just">
              <a:buNone/>
            </a:pPr>
            <a:r>
              <a:rPr lang="pt-BR" sz="2400" dirty="0"/>
              <a:t>	Item 05 – Assuntos Gerais. O presidente do Conselho recepciona a </a:t>
            </a:r>
            <a:r>
              <a:rPr lang="pt-BR" sz="2400" b="1" dirty="0"/>
              <a:t>PROPOSTA</a:t>
            </a:r>
            <a:r>
              <a:rPr lang="pt-BR" sz="2400" dirty="0"/>
              <a:t> encaminhada pelo conselheiro </a:t>
            </a:r>
            <a:r>
              <a:rPr lang="pt-BR" sz="2400" i="1" dirty="0"/>
              <a:t>Dr. Pedro Benedito Maciel Neto</a:t>
            </a:r>
            <a:r>
              <a:rPr lang="pt-BR" sz="2400" dirty="0"/>
              <a:t> envolvendo as </a:t>
            </a:r>
            <a:r>
              <a:rPr lang="pt-BR" sz="2400" b="1" dirty="0"/>
              <a:t>PRÁTICAS AMBIENTAIS, SOCIAIS E DE GOVERNANÇA (ESG).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 dirty="0"/>
              <a:t>Ata Reunião Ordinária do Conselho de Administração da Sanasa Campinas, 28/04/2022.</a:t>
            </a:r>
          </a:p>
          <a:p>
            <a:pPr marL="0" indent="0" algn="just">
              <a:buNone/>
            </a:pPr>
            <a:r>
              <a:rPr lang="pt-BR" sz="2400" dirty="0"/>
              <a:t>	Item 02 - Apreciação e deliberação sobre relatório de Sustentabilidade 2021 (Versão Preliminar) e a</a:t>
            </a:r>
            <a:r>
              <a:rPr lang="pt-BR" sz="2400" b="1" dirty="0"/>
              <a:t> PAUTA ESG PARA O RELATO DE 2022</a:t>
            </a:r>
            <a:r>
              <a:rPr lang="pt-BR" sz="2400" dirty="0"/>
              <a:t>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076465" y="1204896"/>
            <a:ext cx="6982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800" b="1" dirty="0"/>
              <a:t>Conselho de Administração da SANASA  x ESG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411" t="90961"/>
          <a:stretch/>
        </p:blipFill>
        <p:spPr>
          <a:xfrm>
            <a:off x="5514219" y="5967451"/>
            <a:ext cx="3442745" cy="42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0431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411" t="90961"/>
          <a:stretch/>
        </p:blipFill>
        <p:spPr>
          <a:xfrm>
            <a:off x="6061166" y="6100908"/>
            <a:ext cx="3082834" cy="382326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1860" y="1675716"/>
            <a:ext cx="8273143" cy="795655"/>
          </a:xfrm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Implantar fatores ESG e divulgar dados no Relatório de Sustentabilidade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2296347" y="1211621"/>
            <a:ext cx="4504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800" b="1" dirty="0"/>
              <a:t>Grupo Gestor SANASA  - ESG </a:t>
            </a:r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2902567198"/>
              </p:ext>
            </p:extLst>
          </p:nvPr>
        </p:nvGraphicFramePr>
        <p:xfrm>
          <a:off x="1500433" y="21953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34241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60004" y="1867702"/>
            <a:ext cx="7776864" cy="1816024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Método: Pesquisa bibliográfica</a:t>
            </a:r>
          </a:p>
          <a:p>
            <a:pPr algn="just"/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chemeClr val="tx1"/>
                </a:solidFill>
              </a:rPr>
              <a:t>Materiais: artigos, relatórios, atas, indicadores e documentos correlatos.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867945" y="1211621"/>
            <a:ext cx="33609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800" b="1" dirty="0"/>
              <a:t>Métodos e Materiais 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411" t="90961"/>
          <a:stretch/>
        </p:blipFill>
        <p:spPr>
          <a:xfrm>
            <a:off x="5596752" y="6045883"/>
            <a:ext cx="3442745" cy="42696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554" y="3683726"/>
            <a:ext cx="5596752" cy="2273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94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76299" y="1735048"/>
            <a:ext cx="829154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/>
              <a:t>O setor de saneamento é um dos pilares fundamentais do crescimento do país.</a:t>
            </a:r>
          </a:p>
          <a:p>
            <a:pPr algn="just"/>
            <a:r>
              <a:rPr lang="pt-BR" sz="2400" dirty="0"/>
              <a:t>O Conselho de Administração deve primar por decisões estratégicas zelando pela perenidade da empresa. </a:t>
            </a:r>
          </a:p>
          <a:p>
            <a:pPr algn="just"/>
            <a:r>
              <a:rPr lang="pt-BR" sz="2400" dirty="0"/>
              <a:t>A incorporação de fatores ESG na agenda do Conselho de Administração contribuirá para elaboração de estratégia de sustentabilidade empresarial, considerando aspectos ambientais, sociais concatenados ao fator econômico-financeiro e orientado pela missão e valores da empresa de saneamento. </a:t>
            </a:r>
          </a:p>
          <a:p>
            <a:pPr algn="just"/>
            <a:endParaRPr lang="pt-BR" sz="2400" dirty="0"/>
          </a:p>
        </p:txBody>
      </p:sp>
      <p:sp>
        <p:nvSpPr>
          <p:cNvPr id="5" name="Retângulo 4"/>
          <p:cNvSpPr/>
          <p:nvPr/>
        </p:nvSpPr>
        <p:spPr>
          <a:xfrm>
            <a:off x="3409700" y="1224835"/>
            <a:ext cx="17043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800" b="1" dirty="0"/>
              <a:t>Conclusão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411" t="90961"/>
          <a:stretch/>
        </p:blipFill>
        <p:spPr>
          <a:xfrm>
            <a:off x="5596752" y="6045883"/>
            <a:ext cx="3442745" cy="42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114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3935" y="1380025"/>
            <a:ext cx="8540292" cy="4320480"/>
          </a:xfrm>
        </p:spPr>
        <p:txBody>
          <a:bodyPr>
            <a:normAutofit/>
          </a:bodyPr>
          <a:lstStyle/>
          <a:p>
            <a:pPr algn="l"/>
            <a:r>
              <a:rPr lang="pt-BR" b="1" dirty="0">
                <a:solidFill>
                  <a:schemeClr val="tx1"/>
                </a:solidFill>
              </a:rPr>
              <a:t>Referências</a:t>
            </a:r>
            <a:endParaRPr lang="pt-BR" dirty="0">
              <a:solidFill>
                <a:schemeClr val="tx1"/>
              </a:solidFill>
            </a:endParaRPr>
          </a:p>
          <a:p>
            <a:pPr algn="just"/>
            <a:r>
              <a:rPr lang="pt-BR" dirty="0"/>
              <a:t>Grandchamp, L. “Repensando os negócios por meio da pauta ESG no Conselho de Administração”. Rede Jornal Contábil, 2021, Disponível em: </a:t>
            </a:r>
            <a:r>
              <a:rPr lang="pt-BR" dirty="0">
                <a:hlinkClick r:id="rId2"/>
              </a:rPr>
              <a:t>https://www.jornalcontabil.com.br/repensando-os-negocio-por-meio-da-pauta-esg-no-conselho-de-administracao/</a:t>
            </a:r>
            <a:r>
              <a:rPr lang="pt-BR" dirty="0"/>
              <a:t>. Acesso: 18/02/2022.</a:t>
            </a:r>
          </a:p>
          <a:p>
            <a:pPr algn="just"/>
            <a:r>
              <a:rPr lang="pt-BR" dirty="0"/>
              <a:t>e-investidor, “O que é ESG e por que o tema é tão importante para os investimentos?”, Jornal O Estadão, </a:t>
            </a:r>
            <a:r>
              <a:rPr lang="pt-BR" dirty="0">
                <a:hlinkClick r:id="rId3"/>
              </a:rPr>
              <a:t>https://einvestidor.estadao.com.br/investimentos/esg-tema-importante-investimentos</a:t>
            </a:r>
            <a:r>
              <a:rPr lang="pt-BR" dirty="0"/>
              <a:t>, Acesso:18/02/2022.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411" t="90961"/>
          <a:stretch/>
        </p:blipFill>
        <p:spPr>
          <a:xfrm>
            <a:off x="5596752" y="6045883"/>
            <a:ext cx="3442745" cy="42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92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5"/>
          <p:cNvSpPr txBox="1">
            <a:spLocks noChangeArrowheads="1"/>
          </p:cNvSpPr>
          <p:nvPr/>
        </p:nvSpPr>
        <p:spPr bwMode="auto">
          <a:xfrm>
            <a:off x="348985" y="3210380"/>
            <a:ext cx="8353425" cy="297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44000" algn="ctr">
              <a:spcBef>
                <a:spcPts val="300"/>
              </a:spcBef>
              <a:spcAft>
                <a:spcPts val="300"/>
              </a:spcAft>
              <a:buSzPct val="95000"/>
              <a:defRPr/>
            </a:pP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</a:rPr>
              <a:t>DIRETORIA EXECUTIVA DA SANASA</a:t>
            </a:r>
            <a:endParaRPr lang="pt-BR" sz="1600" b="1" kern="1200" dirty="0">
              <a:solidFill>
                <a:schemeClr val="accent1">
                  <a:lumMod val="50000"/>
                </a:schemeClr>
              </a:solidFill>
              <a:ea typeface="MS PGothic" charset="0"/>
              <a:cs typeface="MS PGothic" charset="0"/>
            </a:endParaRPr>
          </a:p>
          <a:p>
            <a:pPr marL="144000" algn="ctr" eaLnBrk="1" hangingPunct="1">
              <a:spcBef>
                <a:spcPts val="300"/>
              </a:spcBef>
              <a:spcAft>
                <a:spcPts val="300"/>
              </a:spcAft>
            </a:pPr>
            <a:r>
              <a:rPr lang="pt-BR" sz="1400" b="1" kern="1200" dirty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Diretor Presidente  </a:t>
            </a:r>
            <a:r>
              <a:rPr lang="pt-BR" sz="1400" kern="1200" dirty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- Manuelito P. Magalhães Júnior</a:t>
            </a:r>
          </a:p>
          <a:p>
            <a:pPr marL="144000" algn="ctr" eaLnBrk="1" hangingPunct="1">
              <a:spcBef>
                <a:spcPts val="300"/>
              </a:spcBef>
              <a:spcAft>
                <a:spcPts val="300"/>
              </a:spcAft>
            </a:pPr>
            <a:r>
              <a:rPr lang="pt-BR" sz="1400" b="1" kern="1200" dirty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Procurador Geral </a:t>
            </a:r>
            <a:r>
              <a:rPr lang="pt-BR" sz="1400" kern="1200" dirty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– </a:t>
            </a:r>
            <a:r>
              <a:rPr lang="pt-BR" sz="1400" dirty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Rander Augusto Andrade</a:t>
            </a:r>
          </a:p>
          <a:p>
            <a:pPr marL="144000" algn="ctr" eaLnBrk="1" hangingPunct="1">
              <a:spcBef>
                <a:spcPts val="300"/>
              </a:spcBef>
              <a:spcAft>
                <a:spcPts val="300"/>
              </a:spcAft>
            </a:pPr>
            <a:r>
              <a:rPr lang="pt-BR" sz="1400" b="1" kern="1200" dirty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Chefe de Gabinete </a:t>
            </a:r>
            <a:r>
              <a:rPr lang="pt-BR" sz="1400" kern="1200" dirty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– </a:t>
            </a:r>
            <a:r>
              <a:rPr lang="pt-BR" sz="1400" dirty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Eduardo Betenjane Romano</a:t>
            </a:r>
            <a:endParaRPr lang="pt-BR" sz="1400" b="1" kern="1200" dirty="0">
              <a:solidFill>
                <a:schemeClr val="accent1">
                  <a:lumMod val="50000"/>
                </a:schemeClr>
              </a:solidFill>
              <a:ea typeface="MS PGothic" charset="0"/>
              <a:cs typeface="MS PGothic" charset="0"/>
            </a:endParaRPr>
          </a:p>
          <a:p>
            <a:pPr marL="144000" algn="ctr" eaLnBrk="1" hangingPunct="1">
              <a:spcBef>
                <a:spcPts val="300"/>
              </a:spcBef>
              <a:spcAft>
                <a:spcPts val="300"/>
              </a:spcAft>
            </a:pPr>
            <a:r>
              <a:rPr lang="pt-BR" sz="1400" b="1" kern="1200" dirty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Diretor Administrativo </a:t>
            </a:r>
            <a:r>
              <a:rPr lang="pt-BR" sz="1400" kern="1200" dirty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– Paulo Jorge Zeraik</a:t>
            </a:r>
            <a:endParaRPr lang="pt-BR" sz="1400" b="1" kern="1200" dirty="0">
              <a:solidFill>
                <a:schemeClr val="accent1">
                  <a:lumMod val="50000"/>
                </a:schemeClr>
              </a:solidFill>
              <a:ea typeface="MS PGothic" charset="0"/>
              <a:cs typeface="MS PGothic" charset="0"/>
            </a:endParaRPr>
          </a:p>
          <a:p>
            <a:pPr marL="14400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pt-BR" sz="1400" b="1" kern="1200" dirty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Diretor Financeiro e de Rel. com Investidores</a:t>
            </a:r>
            <a:r>
              <a:rPr lang="pt-BR" sz="1400" b="1" kern="1200" baseline="0" dirty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 </a:t>
            </a:r>
            <a:r>
              <a:rPr lang="pt-BR" sz="1400" b="0" kern="1200" baseline="0" dirty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–</a:t>
            </a:r>
            <a:r>
              <a:rPr lang="pt-BR" sz="1400" b="1" kern="1200" baseline="0" dirty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 </a:t>
            </a:r>
            <a:r>
              <a:rPr lang="pt-BR" sz="1400" kern="1200" dirty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Pedro Cláudio da Silva</a:t>
            </a:r>
          </a:p>
          <a:p>
            <a:pPr marL="14400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pt-BR" sz="1400" b="1" kern="1200" dirty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Diretor Comercial </a:t>
            </a:r>
            <a:r>
              <a:rPr lang="pt-BR" sz="1400" kern="1200" dirty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– Fernando Sérgio Mancilha Neves</a:t>
            </a:r>
          </a:p>
          <a:p>
            <a:pPr marL="14400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pt-BR" sz="1400" b="1" kern="1200" dirty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Diretor Técnico </a:t>
            </a:r>
            <a:r>
              <a:rPr lang="pt-BR" sz="1400" kern="1200" dirty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– Marco Antônio dos Santos</a:t>
            </a:r>
          </a:p>
          <a:p>
            <a:pPr marL="144000" algn="ctr" eaLnBrk="1" hangingPunct="1">
              <a:spcBef>
                <a:spcPts val="300"/>
              </a:spcBef>
              <a:spcAft>
                <a:spcPts val="300"/>
              </a:spcAft>
            </a:pPr>
            <a:endParaRPr lang="pt-BR" sz="1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144000" algn="ctr">
              <a:spcBef>
                <a:spcPts val="300"/>
              </a:spcBef>
              <a:spcAft>
                <a:spcPts val="300"/>
              </a:spcAft>
              <a:buSzPct val="95000"/>
              <a:defRPr/>
            </a:pP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</a:rPr>
              <a:t>www.sanasa.com.br   19 3735 5000</a:t>
            </a:r>
            <a:endParaRPr lang="pt-BR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162042" y="1505816"/>
            <a:ext cx="8727312" cy="1704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buSzPct val="95000"/>
              <a:buFont typeface="Corbel" pitchFamily="34" charset="0"/>
              <a:buNone/>
            </a:pP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</a:rPr>
              <a:t>Estefania Hetman de Almeida Caciato</a:t>
            </a:r>
          </a:p>
          <a:p>
            <a:pPr algn="ctr" eaLnBrk="1" hangingPunct="1">
              <a:buSzPct val="95000"/>
              <a:buFont typeface="Corbel" pitchFamily="34" charset="0"/>
              <a:buNone/>
            </a:pP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</a:rPr>
              <a:t>Secretária dos Conselhos /Sanasa - Campinas</a:t>
            </a:r>
          </a:p>
          <a:p>
            <a:pPr algn="ctr" eaLnBrk="1" hangingPunct="1">
              <a:buSzPct val="95000"/>
              <a:buFont typeface="Corbel" pitchFamily="34" charset="0"/>
              <a:buNone/>
            </a:pP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</a:rPr>
              <a:t>19 3735-5336 – e-mail: </a:t>
            </a: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  <a:hlinkClick r:id="rId2"/>
              </a:rPr>
              <a:t>estefania.caciato@sanasa.com.br</a:t>
            </a:r>
            <a:endParaRPr lang="pt-BR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 eaLnBrk="1" hangingPunct="1">
              <a:buSzPct val="95000"/>
              <a:buFont typeface="Corbel" pitchFamily="34" charset="0"/>
              <a:buNone/>
            </a:pP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</a:rPr>
              <a:t>Pedro Benedito Maciel Neto</a:t>
            </a:r>
          </a:p>
          <a:p>
            <a:pPr algn="ctr" eaLnBrk="1" hangingPunct="1">
              <a:buSzPct val="95000"/>
              <a:buFont typeface="Corbel" pitchFamily="34" charset="0"/>
              <a:buNone/>
            </a:pP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</a:rPr>
              <a:t>Conselheiro de Administração / Sanasa- Campinas</a:t>
            </a:r>
          </a:p>
          <a:p>
            <a:pPr algn="ctr" eaLnBrk="1" hangingPunct="1">
              <a:buSzPct val="95000"/>
              <a:buFont typeface="Corbel" pitchFamily="34" charset="0"/>
              <a:buNone/>
            </a:pP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</a:rPr>
              <a:t>19 3213-3005 – e-mail: </a:t>
            </a:r>
            <a:r>
              <a:rPr lang="pt-BR" sz="1600" b="1" u="sng" dirty="0">
                <a:solidFill>
                  <a:schemeClr val="accent1"/>
                </a:solidFill>
              </a:rPr>
              <a:t>pedromaciel@macielneto.adv.br</a:t>
            </a:r>
            <a:endParaRPr lang="pt-BR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 eaLnBrk="1" hangingPunct="1">
              <a:buSzPct val="95000"/>
              <a:buFont typeface="Corbel" pitchFamily="34" charset="0"/>
              <a:buNone/>
            </a:pPr>
            <a:endParaRPr lang="pt-BR" sz="1600" b="1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411" t="90961"/>
          <a:stretch/>
        </p:blipFill>
        <p:spPr>
          <a:xfrm>
            <a:off x="5596752" y="6045883"/>
            <a:ext cx="3442745" cy="42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914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0923" y="2764631"/>
            <a:ext cx="1465693" cy="1028650"/>
          </a:xfrm>
          <a:prstGeom prst="rect">
            <a:avLst/>
          </a:prstGeom>
        </p:spPr>
      </p:pic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365996772"/>
              </p:ext>
            </p:extLst>
          </p:nvPr>
        </p:nvGraphicFramePr>
        <p:xfrm>
          <a:off x="1333414" y="1596008"/>
          <a:ext cx="6340355" cy="4226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92434" y="1334398"/>
            <a:ext cx="2237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/>
              <a:t>O que é ESG ?</a:t>
            </a:r>
          </a:p>
        </p:txBody>
      </p:sp>
      <p:sp>
        <p:nvSpPr>
          <p:cNvPr id="6" name="Elipse 5"/>
          <p:cNvSpPr/>
          <p:nvPr/>
        </p:nvSpPr>
        <p:spPr>
          <a:xfrm>
            <a:off x="6283842" y="1679830"/>
            <a:ext cx="1626782" cy="132907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ASG</a:t>
            </a:r>
            <a:endParaRPr lang="pt-B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8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411" t="90961"/>
          <a:stretch/>
        </p:blipFill>
        <p:spPr>
          <a:xfrm>
            <a:off x="5514219" y="5967451"/>
            <a:ext cx="3442745" cy="42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052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5934" y="1943100"/>
            <a:ext cx="8521030" cy="3628343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t-BR" dirty="0"/>
              <a:t>ODS (2015) – Agenda 2030 : 193 países  aderiram movimento pela sustentabilidade global.</a:t>
            </a:r>
          </a:p>
          <a:p>
            <a:pPr algn="l"/>
            <a:endParaRPr lang="pt-BR" dirty="0"/>
          </a:p>
          <a:p>
            <a:pPr algn="just"/>
            <a:r>
              <a:rPr lang="pt-BR" dirty="0"/>
              <a:t>                                  </a:t>
            </a:r>
            <a:r>
              <a:rPr lang="pt-BR" sz="2400" dirty="0">
                <a:solidFill>
                  <a:schemeClr val="tx1"/>
                </a:solidFill>
              </a:rPr>
              <a:t>  </a:t>
            </a:r>
            <a:r>
              <a:rPr lang="pt-BR" sz="2800" dirty="0">
                <a:solidFill>
                  <a:schemeClr val="tx1"/>
                </a:solidFill>
              </a:rPr>
              <a:t>Meta</a:t>
            </a:r>
            <a:r>
              <a:rPr lang="pt-BR" sz="2400" dirty="0">
                <a:solidFill>
                  <a:schemeClr val="tx1"/>
                </a:solidFill>
              </a:rPr>
              <a:t> </a:t>
            </a:r>
          </a:p>
          <a:p>
            <a:pPr algn="just"/>
            <a:endParaRPr lang="pt-BR" sz="24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chemeClr val="tx1"/>
                </a:solidFill>
              </a:rPr>
              <a:t>acesso universal e equitativo à agua para consumo humano, acessível para todos. 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278246" y="1307805"/>
            <a:ext cx="74833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800" b="1" dirty="0"/>
              <a:t>Objetivos de Desenvolvimento Sustentável - ONU</a:t>
            </a:r>
            <a:endParaRPr lang="pt-BR" sz="24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411" t="90961"/>
          <a:stretch/>
        </p:blipFill>
        <p:spPr>
          <a:xfrm>
            <a:off x="5514219" y="5967451"/>
            <a:ext cx="3442745" cy="426961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2196" y="2314270"/>
            <a:ext cx="1671441" cy="142696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6366" y="5038476"/>
            <a:ext cx="1290083" cy="1290083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271" y="2869189"/>
            <a:ext cx="1908356" cy="107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313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5935" y="2261912"/>
            <a:ext cx="8197703" cy="3660423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t-BR" dirty="0"/>
              <a:t>Abastecimento de água potável;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t-BR" dirty="0"/>
              <a:t>Coleta e tratamento de esgoto;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t-BR" dirty="0"/>
              <a:t> Limpeza urbana e;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t-BR" dirty="0"/>
              <a:t> Redução e reciclagem de lixo.</a:t>
            </a:r>
          </a:p>
          <a:p>
            <a:endParaRPr lang="pt-BR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b="1" dirty="0">
                <a:solidFill>
                  <a:srgbClr val="FF0000"/>
                </a:solidFill>
              </a:rPr>
              <a:t>UNIVERSALIZAÇÃO DO SANEAMENTO BÁSICO</a:t>
            </a:r>
          </a:p>
          <a:p>
            <a:r>
              <a:rPr lang="pt-BR" dirty="0"/>
              <a:t> meta: 31/12/2033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960443" y="1307805"/>
            <a:ext cx="611891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800" b="1" dirty="0"/>
              <a:t>Lei Federal 14.026/20 </a:t>
            </a:r>
          </a:p>
          <a:p>
            <a:pPr algn="ctr"/>
            <a:r>
              <a:rPr lang="pt-BR" sz="2800" b="1" dirty="0"/>
              <a:t>Novo marco regulatório do saneamento</a:t>
            </a:r>
            <a:endParaRPr lang="pt-BR" sz="24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411" t="90961"/>
          <a:stretch/>
        </p:blipFill>
        <p:spPr>
          <a:xfrm>
            <a:off x="5514219" y="5967451"/>
            <a:ext cx="3442745" cy="42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102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3925" y="1194955"/>
            <a:ext cx="8509129" cy="4937594"/>
          </a:xfrm>
        </p:spPr>
        <p:txBody>
          <a:bodyPr>
            <a:noAutofit/>
          </a:bodyPr>
          <a:lstStyle/>
          <a:p>
            <a:r>
              <a:rPr lang="pt-BR" sz="2800" b="1" dirty="0"/>
              <a:t>Panorama Geral</a:t>
            </a:r>
            <a:endParaRPr lang="pt-BR" sz="2800" b="1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576" y="1625142"/>
            <a:ext cx="3767917" cy="111662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0857" y="1635736"/>
            <a:ext cx="3704482" cy="111442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226" y="2795056"/>
            <a:ext cx="3677267" cy="354075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7230" y="2795056"/>
            <a:ext cx="3551737" cy="330435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411" t="90961"/>
          <a:stretch/>
        </p:blipFill>
        <p:spPr>
          <a:xfrm>
            <a:off x="5516831" y="6222338"/>
            <a:ext cx="3442745" cy="426961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206976" y="6185843"/>
            <a:ext cx="1245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/>
              <a:t>Fonte: SNIS 2020</a:t>
            </a:r>
          </a:p>
        </p:txBody>
      </p:sp>
    </p:spTree>
    <p:extLst>
      <p:ext uri="{BB962C8B-B14F-4D97-AF65-F5344CB8AC3E}">
        <p14:creationId xmlns:p14="http://schemas.microsoft.com/office/powerpoint/2010/main" val="77848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0797" y="1550422"/>
            <a:ext cx="8633819" cy="4915422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pt-BR" sz="2000" b="1" u="sng" dirty="0">
                <a:solidFill>
                  <a:srgbClr val="333333"/>
                </a:solidFill>
              </a:rPr>
              <a:t>Gestora de recursos – Black Rock (2020)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pt-BR" sz="2000" b="1" u="sng" dirty="0">
              <a:solidFill>
                <a:srgbClr val="333333"/>
              </a:solidFill>
            </a:endParaRPr>
          </a:p>
          <a:p>
            <a:pPr marL="342900" lvl="0" indent="-3429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000" dirty="0"/>
              <a:t>Publicação Carta Black Rock aos investidores e executivos de empresas;</a:t>
            </a:r>
          </a:p>
          <a:p>
            <a:pPr marL="342900" lvl="0" indent="-3429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000" dirty="0"/>
              <a:t>Sustentabilidade (novo e principal padrão de investimento);</a:t>
            </a:r>
          </a:p>
          <a:p>
            <a:pPr marL="342900" lvl="0" indent="-3429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prstClr val="black"/>
                </a:solidFill>
              </a:rPr>
              <a:t>Black Rock  representa US$ 25 trilhões em recursos administrados; </a:t>
            </a:r>
          </a:p>
          <a:p>
            <a:pPr marL="342900" lvl="0" indent="-3429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000" b="1" dirty="0">
                <a:solidFill>
                  <a:prstClr val="black"/>
                </a:solidFill>
              </a:rPr>
              <a:t>Meta:</a:t>
            </a:r>
            <a:r>
              <a:rPr lang="pt-BR" sz="2000" dirty="0">
                <a:solidFill>
                  <a:prstClr val="black"/>
                </a:solidFill>
              </a:rPr>
              <a:t> exposição ativos ESG de 18% p/ 37% até 2025.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pt-BR" sz="2000" b="1" u="sng" dirty="0">
              <a:solidFill>
                <a:srgbClr val="333333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pt-BR" sz="2000" b="1" u="sng" dirty="0">
                <a:solidFill>
                  <a:srgbClr val="333333"/>
                </a:solidFill>
              </a:rPr>
              <a:t>Revolução no mercado financeiro</a:t>
            </a:r>
          </a:p>
          <a:p>
            <a:pPr marL="285750" lvl="0" indent="-28575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333333"/>
                </a:solidFill>
              </a:rPr>
              <a:t> </a:t>
            </a:r>
            <a:r>
              <a:rPr lang="pt-BR" sz="2000" dirty="0"/>
              <a:t>captação de recursos dos fundos ligados ao  </a:t>
            </a:r>
            <a:r>
              <a:rPr lang="pt-BR" sz="2000" i="1" dirty="0"/>
              <a:t>ESG:</a:t>
            </a:r>
          </a:p>
          <a:p>
            <a:pPr marL="285750" lvl="0" indent="-28575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000" dirty="0"/>
              <a:t>2019 totalizava R$ 107 milhões;</a:t>
            </a:r>
          </a:p>
          <a:p>
            <a:pPr marL="285750" lvl="0" indent="-28575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000" dirty="0"/>
              <a:t>2020 correspondente a R$ 4,43 bilhões.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pt-BR" sz="1200" dirty="0">
              <a:solidFill>
                <a:srgbClr val="666666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pt-BR" sz="2000" b="1" u="sng" dirty="0"/>
              <a:t>Linhas de investimento financeiro/ESG</a:t>
            </a:r>
          </a:p>
          <a:p>
            <a:pPr marL="285750" lvl="0" indent="-28575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000" dirty="0"/>
              <a:t>BNDES Crédito ASG;</a:t>
            </a:r>
          </a:p>
          <a:p>
            <a:pPr marL="285750" lvl="0" indent="-28575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000" dirty="0"/>
              <a:t>Fundo SANTANDER PB ASG MULTIMERCADO CP FIC FI</a:t>
            </a:r>
          </a:p>
          <a:p>
            <a:pPr algn="l"/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533315" y="1027202"/>
            <a:ext cx="45667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pt-BR" sz="2800" b="1" dirty="0">
                <a:solidFill>
                  <a:srgbClr val="333333"/>
                </a:solidFill>
              </a:rPr>
              <a:t>Investimento no Saneamento</a:t>
            </a:r>
            <a:endParaRPr lang="pt-BR" sz="28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411" t="90961"/>
          <a:stretch/>
        </p:blipFill>
        <p:spPr>
          <a:xfrm>
            <a:off x="5965371" y="6141307"/>
            <a:ext cx="3178629" cy="394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041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/>
          <p:cNvSpPr txBox="1">
            <a:spLocks noGrp="1"/>
          </p:cNvSpPr>
          <p:nvPr>
            <p:ph type="subTitle" idx="1"/>
          </p:nvPr>
        </p:nvSpPr>
        <p:spPr>
          <a:xfrm>
            <a:off x="631565" y="2351859"/>
            <a:ext cx="7775575" cy="2599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dirty="0"/>
              <a:t>CVM (Comissão de Valores Mobiliários) </a:t>
            </a:r>
          </a:p>
          <a:p>
            <a:pPr algn="just"/>
            <a:r>
              <a:rPr lang="pt-BR" dirty="0"/>
              <a:t>Resolução 59/2021 - divulgar informações sobre os aspectos ambientais, sociais e de governança dos negócios</a:t>
            </a:r>
          </a:p>
          <a:p>
            <a:r>
              <a:rPr lang="pt-BR" dirty="0"/>
              <a:t>(ano 2023)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dirty="0"/>
              <a:t>ANA (Agência Nacional das Águas)</a:t>
            </a:r>
          </a:p>
          <a:p>
            <a:pPr algn="just"/>
            <a:r>
              <a:rPr lang="pt-BR" dirty="0"/>
              <a:t>			        Governança 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458789"/>
            <a:ext cx="2224056" cy="1933681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2495786" y="1446028"/>
            <a:ext cx="40471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/>
              <a:t>Órgãos Reguladores x ESG</a:t>
            </a:r>
            <a:endParaRPr lang="pt-BR" sz="2800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411" t="90961"/>
          <a:stretch/>
        </p:blipFill>
        <p:spPr>
          <a:xfrm>
            <a:off x="5514219" y="5967451"/>
            <a:ext cx="3442745" cy="426961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-30877" y="6334078"/>
            <a:ext cx="8077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</a:t>
            </a:r>
          </a:p>
          <a:p>
            <a:r>
              <a:rPr lang="pt-BR" sz="1200" dirty="0">
                <a:hlinkClick r:id="rId4"/>
              </a:rPr>
              <a:t>https://www.gov.br/cvm/pt-</a:t>
            </a:r>
            <a:r>
              <a:rPr lang="pt-BR" sz="1200" dirty="0"/>
              <a:t>br/www2.ana.gov.br</a:t>
            </a:r>
          </a:p>
        </p:txBody>
      </p:sp>
    </p:spTree>
    <p:extLst>
      <p:ext uri="{BB962C8B-B14F-4D97-AF65-F5344CB8AC3E}">
        <p14:creationId xmlns:p14="http://schemas.microsoft.com/office/powerpoint/2010/main" val="2145928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350874" y="2055949"/>
            <a:ext cx="8420986" cy="338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u="sng" dirty="0"/>
              <a:t>BRK AMBIENTAL PARTICIPAÇÕES S.A.</a:t>
            </a:r>
          </a:p>
          <a:p>
            <a:r>
              <a:rPr lang="pt-BR" dirty="0"/>
              <a:t>Política ASG</a:t>
            </a:r>
          </a:p>
          <a:p>
            <a:r>
              <a:rPr lang="pt-BR" dirty="0"/>
              <a:t>Ata de Reunião de Conselho de Administração 24/01/22</a:t>
            </a:r>
          </a:p>
          <a:p>
            <a:endParaRPr lang="pt-BR" dirty="0"/>
          </a:p>
          <a:p>
            <a:r>
              <a:rPr lang="pt-BR" u="sng" dirty="0"/>
              <a:t>SANEPAR</a:t>
            </a:r>
          </a:p>
          <a:p>
            <a:endParaRPr lang="pt-BR" sz="1200" u="sng" dirty="0"/>
          </a:p>
          <a:p>
            <a:r>
              <a:rPr lang="pt-BR" dirty="0"/>
              <a:t>Captou R$ 600 milhões com a emissão de debêntures (certificados sustentáveis atrelados a projetos de investimentos c/ práticas ESG)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436854" y="1242051"/>
            <a:ext cx="4780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pt-BR" sz="2800" b="1" dirty="0">
                <a:solidFill>
                  <a:srgbClr val="333333"/>
                </a:solidFill>
              </a:rPr>
              <a:t>Empresa de Saneamento x ESG</a:t>
            </a:r>
            <a:endParaRPr lang="pt-BR" sz="2800" b="1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411" t="90961"/>
          <a:stretch/>
        </p:blipFill>
        <p:spPr>
          <a:xfrm>
            <a:off x="5514219" y="5967451"/>
            <a:ext cx="3442745" cy="426961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0" y="6396335"/>
            <a:ext cx="1976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</a:t>
            </a:r>
            <a:r>
              <a:rPr lang="pt-BR" sz="1200" dirty="0">
                <a:hlinkClick r:id="rId3"/>
              </a:rPr>
              <a:t>www.sanepar.com.br</a:t>
            </a:r>
            <a:endParaRPr lang="pt-BR" sz="1200" dirty="0"/>
          </a:p>
          <a:p>
            <a:r>
              <a:rPr lang="pt-BR" sz="1200" dirty="0"/>
              <a:t>www.brkambiental.com.br</a:t>
            </a:r>
          </a:p>
        </p:txBody>
      </p:sp>
    </p:spTree>
    <p:extLst>
      <p:ext uri="{BB962C8B-B14F-4D97-AF65-F5344CB8AC3E}">
        <p14:creationId xmlns:p14="http://schemas.microsoft.com/office/powerpoint/2010/main" val="652994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284" y="2073349"/>
            <a:ext cx="8591107" cy="3520713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436854" y="1242051"/>
            <a:ext cx="4780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pt-BR" sz="2800" b="1" dirty="0">
                <a:solidFill>
                  <a:srgbClr val="333333"/>
                </a:solidFill>
              </a:rPr>
              <a:t>Empresa de Saneamento x ESG</a:t>
            </a:r>
            <a:endParaRPr lang="pt-BR" sz="2800" b="1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411" t="90961"/>
          <a:stretch/>
        </p:blipFill>
        <p:spPr>
          <a:xfrm>
            <a:off x="5514219" y="5967451"/>
            <a:ext cx="3442745" cy="426961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223284" y="5594062"/>
            <a:ext cx="5205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/>
              <a:t>Fonte:https://br.financas.yahoo.com/quote/SBSP3.SA/sustainability?p=SBSP3.SA</a:t>
            </a:r>
          </a:p>
        </p:txBody>
      </p:sp>
    </p:spTree>
    <p:extLst>
      <p:ext uri="{BB962C8B-B14F-4D97-AF65-F5344CB8AC3E}">
        <p14:creationId xmlns:p14="http://schemas.microsoft.com/office/powerpoint/2010/main" val="37054327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572</TotalTime>
  <Words>1039</Words>
  <Application>Microsoft Office PowerPoint</Application>
  <PresentationFormat>Apresentação na tela (4:3)</PresentationFormat>
  <Paragraphs>146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6" baseType="lpstr">
      <vt:lpstr>Arial</vt:lpstr>
      <vt:lpstr>Bahnschrift SemiBold SemiConden</vt:lpstr>
      <vt:lpstr>Calibri</vt:lpstr>
      <vt:lpstr>Calibri Light</vt:lpstr>
      <vt:lpstr>Corbel</vt:lpstr>
      <vt:lpstr>Wingdings</vt:lpstr>
      <vt:lpstr>Tema do Office</vt:lpstr>
      <vt:lpstr>                A ESG E A AGENDA DO  CONSELHO DE ADMINISTRAÇÃO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 Scalize</dc:creator>
  <cp:lastModifiedBy>Visual</cp:lastModifiedBy>
  <cp:revision>73</cp:revision>
  <cp:lastPrinted>2022-05-02T14:45:20Z</cp:lastPrinted>
  <dcterms:created xsi:type="dcterms:W3CDTF">2022-04-25T15:52:50Z</dcterms:created>
  <dcterms:modified xsi:type="dcterms:W3CDTF">2022-05-10T12:37:21Z</dcterms:modified>
</cp:coreProperties>
</file>