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68" r:id="rId4"/>
    <p:sldId id="269" r:id="rId5"/>
    <p:sldId id="270" r:id="rId6"/>
    <p:sldId id="261" r:id="rId7"/>
    <p:sldId id="271" r:id="rId8"/>
    <p:sldId id="276" r:id="rId9"/>
    <p:sldId id="258" r:id="rId10"/>
    <p:sldId id="273" r:id="rId11"/>
    <p:sldId id="260" r:id="rId12"/>
    <p:sldId id="284" r:id="rId13"/>
    <p:sldId id="277" r:id="rId14"/>
    <p:sldId id="265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1EBB5-7A49-40B7-92A4-174F055E9198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67132-85D7-4693-870F-3C575F75C9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84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67132-85D7-4693-870F-3C575F75C96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87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drianoasilva610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l"/>
            <a:endParaRPr lang="pt-BR" sz="2800" b="1" dirty="0" smtClean="0"/>
          </a:p>
          <a:p>
            <a:pPr algn="l"/>
            <a:endParaRPr lang="pt-BR" sz="2800" b="1" dirty="0" smtClean="0"/>
          </a:p>
          <a:p>
            <a:pPr algn="l"/>
            <a:r>
              <a:rPr lang="pt-BR" sz="2800" b="1" dirty="0" smtClean="0"/>
              <a:t>Autor: Adriano Almeida da Silva</a:t>
            </a:r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AVALIAÇÃO DOS ÍNDICES DE NITRATO NOS POÇOS TUBULARES DA ESTAÇÃO ENGENHEIRO FRANCISCO TÁVORA EM ALAGOINHAS BAHIA</a:t>
            </a: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RESULTADOS/DISCUSSÃO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nitrato é produto da lixiviação e pode atingir áreas extensas, contaminando o lençol freático ao atingir valores acima do preconizado;</a:t>
            </a:r>
          </a:p>
          <a:p>
            <a:pPr algn="just"/>
            <a:r>
              <a:rPr lang="pt-BR" dirty="0" smtClean="0"/>
              <a:t>Na Estação </a:t>
            </a:r>
            <a:r>
              <a:rPr lang="pt-BR" dirty="0" err="1" smtClean="0"/>
              <a:t>Sobocó</a:t>
            </a:r>
            <a:r>
              <a:rPr lang="pt-BR" dirty="0" smtClean="0"/>
              <a:t> foram observadas concentrações </a:t>
            </a:r>
            <a:r>
              <a:rPr lang="pt-BR" dirty="0" smtClean="0"/>
              <a:t> elevadas de </a:t>
            </a:r>
            <a:r>
              <a:rPr lang="pt-BR" dirty="0" smtClean="0"/>
              <a:t>nitrato em alguns </a:t>
            </a:r>
            <a:r>
              <a:rPr lang="pt-BR" dirty="0" smtClean="0"/>
              <a:t>poços.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pt-BR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pt-BR" sz="36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Tabela </a:t>
            </a:r>
            <a:r>
              <a:rPr lang="pt-BR" sz="3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 – Resumo dos resultados de NO</a:t>
            </a:r>
            <a:r>
              <a:rPr lang="pt-BR" sz="3600" b="1" baseline="-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sz="3600" b="1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pt-BR" sz="3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-N obtidos no estudo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95529"/>
              </p:ext>
            </p:extLst>
          </p:nvPr>
        </p:nvGraphicFramePr>
        <p:xfrm>
          <a:off x="971600" y="1556792"/>
          <a:ext cx="7128792" cy="4724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905"/>
                <a:gridCol w="1781215"/>
                <a:gridCol w="1894457"/>
                <a:gridCol w="1781215"/>
              </a:tblGrid>
              <a:tr h="357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>Amostras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PMSA 2001 (mg/L)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Análise 2018 (mg/L)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Aumento %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57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>Poço 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2,05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8,4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310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Poço 7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2,68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4,9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83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Poço 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11,18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19,6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75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Poço 14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&lt;0,20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0,9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˃350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17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&lt;0,20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&lt;0,20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18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n/c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19,6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-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n/c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1,3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-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21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1,41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2,6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85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22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12,54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19,8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58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23 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6,83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15,2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122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Poço 23 B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n/c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1,2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-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29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Água fornecida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n/c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9,2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-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54309" y="2321639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Gráfico comparativo PMSA em 2001 e em 2018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912768" cy="41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27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Constatadas </a:t>
            </a:r>
            <a:r>
              <a:rPr lang="pt-BR" dirty="0"/>
              <a:t>a presença de fossas nas </a:t>
            </a:r>
            <a:r>
              <a:rPr lang="pt-BR" dirty="0" smtClean="0"/>
              <a:t>mediações: 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16 metros do poço </a:t>
            </a:r>
            <a:r>
              <a:rPr lang="pt-BR" dirty="0" smtClean="0"/>
              <a:t>22, </a:t>
            </a:r>
            <a:r>
              <a:rPr lang="pt-BR" dirty="0"/>
              <a:t>seguido do 23 A com aproximadamente 60 </a:t>
            </a:r>
            <a:r>
              <a:rPr lang="pt-BR" dirty="0" smtClean="0"/>
              <a:t>metros</a:t>
            </a:r>
          </a:p>
          <a:p>
            <a:pPr algn="just"/>
            <a:r>
              <a:rPr lang="pt-BR" dirty="0" smtClean="0"/>
              <a:t>Os </a:t>
            </a:r>
            <a:r>
              <a:rPr lang="pt-BR" dirty="0"/>
              <a:t>outros </a:t>
            </a:r>
            <a:r>
              <a:rPr lang="pt-BR" dirty="0" smtClean="0"/>
              <a:t>poços </a:t>
            </a:r>
            <a:r>
              <a:rPr lang="pt-BR" dirty="0"/>
              <a:t>foram detectados nitrato acima do VMP estão situados a distâncias entre 100 e 120 metros, que são os poços 8 e 18. Os poços que apresentaram nitrato abaixo de 10 mg/L se encontram com distâncias superiores a 120 metros.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53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Localização das fossas sépticas nas proximidades da estação</a:t>
            </a:r>
            <a:endParaRPr lang="pt-BR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25560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3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Dados encontrados: </a:t>
            </a:r>
          </a:p>
          <a:p>
            <a:pPr algn="just"/>
            <a:r>
              <a:rPr lang="pt-BR" dirty="0" smtClean="0"/>
              <a:t>baixos níveis estáticos e dinâmicos com 9,36 metros e 15,87 metros, respectivamente;</a:t>
            </a:r>
          </a:p>
          <a:p>
            <a:pPr algn="just"/>
            <a:r>
              <a:rPr lang="pt-BR" dirty="0" smtClean="0"/>
              <a:t>Verificou-se que os poços 7, 8, 17 e 21 podem elevar suas vazões;</a:t>
            </a:r>
          </a:p>
          <a:p>
            <a:pPr algn="just"/>
            <a:r>
              <a:rPr lang="pt-BR" dirty="0" smtClean="0"/>
              <a:t>Poços 8, 18, 22 e 23 A indicaram índices acima do recomendável pela Portaria 2914/11 do MS.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615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Detectadas 24 fossas sépticas nas mediações;</a:t>
            </a:r>
          </a:p>
          <a:p>
            <a:pPr algn="just"/>
            <a:r>
              <a:rPr lang="pt-BR" dirty="0" smtClean="0"/>
              <a:t>Evidenciando a contribuição na contaminação por nitrato;</a:t>
            </a:r>
          </a:p>
          <a:p>
            <a:pPr algn="just"/>
            <a:r>
              <a:rPr lang="pt-BR" dirty="0" smtClean="0"/>
              <a:t>A água distribuída encontrou-se dentro dos padrões da Portaria;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34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Ações mitigadoras:</a:t>
            </a:r>
          </a:p>
          <a:p>
            <a:pPr algn="just"/>
            <a:r>
              <a:rPr lang="pt-BR" dirty="0" smtClean="0"/>
              <a:t>Permuta dos poços 21 pelo 22;</a:t>
            </a:r>
          </a:p>
          <a:p>
            <a:pPr algn="just"/>
            <a:r>
              <a:rPr lang="pt-BR" dirty="0" smtClean="0"/>
              <a:t>Aumento de vazão do poço 17 de 22 L/s para 40 L/s;</a:t>
            </a:r>
          </a:p>
          <a:p>
            <a:pPr algn="just"/>
            <a:r>
              <a:rPr lang="pt-BR" dirty="0" smtClean="0"/>
              <a:t>Aumento de vazão do poço 07 de 24 L/s para 30 L/s.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2143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Ocorrência de moradores nas proximidades contribuíram para a elevação do nitrato nos poços;</a:t>
            </a:r>
          </a:p>
          <a:p>
            <a:pPr algn="just"/>
            <a:r>
              <a:rPr lang="pt-BR" dirty="0" smtClean="0"/>
              <a:t>Medidas para ampliação de extensão de redes de esgoto;</a:t>
            </a:r>
          </a:p>
          <a:p>
            <a:pPr algn="just"/>
            <a:r>
              <a:rPr lang="pt-BR" dirty="0" smtClean="0"/>
              <a:t>Aplicação de ações de permuta de bombas de poços;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523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Aumento de vazões dos poços com índices normais de nitrato, para redução do nitrato da água distribuída;</a:t>
            </a:r>
          </a:p>
          <a:p>
            <a:pPr algn="just"/>
            <a:r>
              <a:rPr lang="pt-BR" dirty="0"/>
              <a:t>Monitoramento </a:t>
            </a:r>
            <a:r>
              <a:rPr lang="pt-BR" dirty="0" smtClean="0"/>
              <a:t>periódico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Novos estudos relacionados a re</a:t>
            </a:r>
            <a:r>
              <a:rPr lang="pt-BR" dirty="0" smtClean="0"/>
              <a:t>mediação;</a:t>
            </a:r>
          </a:p>
          <a:p>
            <a:pPr algn="just"/>
            <a:r>
              <a:rPr lang="pt-BR" dirty="0" smtClean="0"/>
              <a:t>Profilaxia </a:t>
            </a:r>
            <a:r>
              <a:rPr lang="pt-BR" dirty="0"/>
              <a:t>através da proteção dos mananciais, por meio do controle do uso e ocupação do solo, das instalações de rede de esgotos contribuem para a preservação da água subterrânea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73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INTRODUÇÃO/ </a:t>
            </a:r>
            <a:r>
              <a:rPr lang="pt-BR" dirty="0"/>
              <a:t>O</a:t>
            </a:r>
            <a:r>
              <a:rPr lang="pt-BR" dirty="0" smtClean="0"/>
              <a:t>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Fatores que influenciam na contaminação das águas: indústrias, </a:t>
            </a:r>
            <a:r>
              <a:rPr lang="pt-BR" dirty="0"/>
              <a:t>cultivos agrícolas, efluentes não tratados e </a:t>
            </a:r>
            <a:r>
              <a:rPr lang="pt-BR" dirty="0" smtClean="0"/>
              <a:t>lixões;</a:t>
            </a:r>
          </a:p>
          <a:p>
            <a:pPr algn="just"/>
            <a:r>
              <a:rPr lang="pt-BR" dirty="0" smtClean="0"/>
              <a:t>Água subterrânea: ocorrência de nitrato naturalmente ou por ação antrópica (fossas sépticas);</a:t>
            </a:r>
          </a:p>
          <a:p>
            <a:pPr algn="just"/>
            <a:r>
              <a:rPr lang="pt-BR" dirty="0" smtClean="0"/>
              <a:t>Percolação do nitrato e contaminação da água subterrânea.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857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OBRIGADO!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err="1"/>
              <a:t>e</a:t>
            </a:r>
            <a:r>
              <a:rPr lang="pt-BR" dirty="0" err="1" smtClean="0"/>
              <a:t>mail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adrianoasilva610@hotmail.com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Contato: (75) 99860-8199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6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INTRODUÇÃO/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Serviço Autônomo de Água e Esgoto de Alagoinhas</a:t>
            </a:r>
          </a:p>
          <a:p>
            <a:pPr algn="just"/>
            <a:r>
              <a:rPr lang="pt-BR" dirty="0" smtClean="0"/>
              <a:t>Estação </a:t>
            </a:r>
            <a:r>
              <a:rPr lang="pt-BR" dirty="0" err="1" smtClean="0"/>
              <a:t>Sobocó</a:t>
            </a:r>
            <a:r>
              <a:rPr lang="pt-BR" dirty="0"/>
              <a:t> </a:t>
            </a:r>
            <a:r>
              <a:rPr lang="pt-BR" dirty="0" smtClean="0"/>
              <a:t>ocorre a captação da água subterrânea para o consumo humano. </a:t>
            </a:r>
          </a:p>
          <a:p>
            <a:pPr algn="just"/>
            <a:r>
              <a:rPr lang="pt-BR" dirty="0" smtClean="0"/>
              <a:t>11 Poços tubulares com </a:t>
            </a:r>
            <a:r>
              <a:rPr lang="pt-BR" dirty="0" smtClean="0"/>
              <a:t>profundidades entre </a:t>
            </a:r>
            <a:r>
              <a:rPr lang="pt-BR" dirty="0" smtClean="0"/>
              <a:t>44 e 170 metros.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0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INTRODUÇÃO/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Criação do Plano Municipal de Saneamento Ambiental (PMSA) pela Lei 1460/01;</a:t>
            </a:r>
          </a:p>
          <a:p>
            <a:pPr algn="just"/>
            <a:r>
              <a:rPr lang="pt-BR" dirty="0" smtClean="0"/>
              <a:t>PMSA- Poços 08, 11 e 22 com nitrato acima de 10 mg/L;</a:t>
            </a:r>
          </a:p>
          <a:p>
            <a:pPr algn="just"/>
            <a:r>
              <a:rPr lang="pt-BR" dirty="0" smtClean="0"/>
              <a:t>As fossas foram citadas;</a:t>
            </a:r>
          </a:p>
          <a:p>
            <a:pPr algn="just"/>
            <a:r>
              <a:rPr lang="pt-BR" dirty="0" smtClean="0"/>
              <a:t>O Plano diretor- Uso </a:t>
            </a:r>
            <a:r>
              <a:rPr lang="pt-BR" dirty="0"/>
              <a:t>e Ocupação do Solo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50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INTRODUÇÃO/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Avaliação quantitativa do nitrato dos poços;</a:t>
            </a:r>
          </a:p>
          <a:p>
            <a:pPr algn="just"/>
            <a:r>
              <a:rPr lang="pt-BR" dirty="0" smtClean="0"/>
              <a:t>Comparar com as informações do PMSA;</a:t>
            </a:r>
          </a:p>
          <a:p>
            <a:pPr algn="just"/>
            <a:r>
              <a:rPr lang="pt-BR" dirty="0" smtClean="0"/>
              <a:t>Sugerir medidas mitigadoras para minimização dos impactos.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067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Município de Alagoinhas: Potencial hídrico que influenciou na economia da cidade;</a:t>
            </a:r>
          </a:p>
          <a:p>
            <a:pPr algn="just"/>
            <a:r>
              <a:rPr lang="pt-BR" dirty="0"/>
              <a:t>Estação </a:t>
            </a:r>
            <a:r>
              <a:rPr lang="pt-BR" dirty="0" err="1"/>
              <a:t>Sobocó</a:t>
            </a:r>
            <a:r>
              <a:rPr lang="pt-BR" dirty="0"/>
              <a:t> é considerada a maior estação de abastecimento da cidade, correspondendo aproximadamente </a:t>
            </a:r>
            <a:r>
              <a:rPr lang="pt-BR" dirty="0" smtClean="0"/>
              <a:t>59% da água distribuída.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71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E MÉTODOS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Quantificação de nitrato em 11 poços tubulares e na água distribuída;</a:t>
            </a:r>
          </a:p>
          <a:p>
            <a:pPr algn="just"/>
            <a:r>
              <a:rPr lang="pt-BR" dirty="0" smtClean="0"/>
              <a:t>Poços 06, 07, 08, 14, 17, 18, 19, 21, 22, 23 A e 23 B;</a:t>
            </a:r>
          </a:p>
          <a:p>
            <a:pPr algn="just"/>
            <a:r>
              <a:rPr lang="pt-BR" dirty="0" smtClean="0"/>
              <a:t>Análises realizadas em Colorímetro DR 850 da Hexis utilizando Reagente de Nitrate Ver, programa 50;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26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Localização espacial dos poços amostrados na Estação Francisco Távora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6264696" cy="435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691680" y="1521447"/>
            <a:ext cx="6347048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0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sz="3100" b="1" dirty="0">
                <a:latin typeface="Arial" pitchFamily="34" charset="0"/>
                <a:ea typeface="Calibri" pitchFamily="34" charset="0"/>
                <a:cs typeface="Arial" pitchFamily="34" charset="0"/>
              </a:rPr>
              <a:t>Tabela 1- Informações gerais referentes aos poços da Estação </a:t>
            </a:r>
            <a:r>
              <a:rPr lang="pt-BR" sz="31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Sobocó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6254"/>
              </p:ext>
            </p:extLst>
          </p:nvPr>
        </p:nvGraphicFramePr>
        <p:xfrm>
          <a:off x="1043609" y="1268758"/>
          <a:ext cx="7416824" cy="4373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954"/>
                <a:gridCol w="1491696"/>
                <a:gridCol w="1371907"/>
                <a:gridCol w="1371907"/>
                <a:gridCol w="1805360"/>
              </a:tblGrid>
              <a:tr h="3792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>Poços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V. A.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N. E.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N. D.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C. A. V.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792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>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>65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10,5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12,7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7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24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4,0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7,15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Sim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24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11,85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14,85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Sim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13,6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2,5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6,7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22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5,98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11,27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Sim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31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16,05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17,06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23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3,6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9,0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26 L/s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8,1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15,0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Sim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52 L/ s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13,5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21,3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23 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25 L/s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17,5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21,05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  <a:tr h="32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23 B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22 L/s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9,4 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38,0 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822</Words>
  <Application>Microsoft Office PowerPoint</Application>
  <PresentationFormat>Apresentação na tela (4:3)</PresentationFormat>
  <Paragraphs>183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AVALIAÇÃO DOS ÍNDICES DE NITRATO NOS POÇOS TUBULARES DA ESTAÇÃO ENGENHEIRO FRANCISCO TÁVORA EM ALAGOINHAS BAHIA</vt:lpstr>
      <vt:lpstr>INTRODUÇÃO/ OBJETIVOS</vt:lpstr>
      <vt:lpstr>INTRODUÇÃO/ OBJETIVOS</vt:lpstr>
      <vt:lpstr>INTRODUÇÃO/ OBJETIVOS</vt:lpstr>
      <vt:lpstr>INTRODUÇÃO/ OBJETIVOS</vt:lpstr>
      <vt:lpstr>MATERIAL E MÉTODOS</vt:lpstr>
      <vt:lpstr>MATERIAL E MÉTODOS</vt:lpstr>
      <vt:lpstr>Localização espacial dos poços amostrados na Estação Francisco Távora</vt:lpstr>
      <vt:lpstr>Tabela 1- Informações gerais referentes aos poços da Estação Sobocó </vt:lpstr>
      <vt:lpstr> RESULTADOS/DISCUSSÃO </vt:lpstr>
      <vt:lpstr> Tabela 2 – Resumo dos resultados de NO3--N obtidos no estudo </vt:lpstr>
      <vt:lpstr>Gráfico comparativo PMSA em 2001 e em 2018</vt:lpstr>
      <vt:lpstr>RESULTADOS/DISCUSSÃO</vt:lpstr>
      <vt:lpstr>Localização das fossas sépticas nas proximidades da estação</vt:lpstr>
      <vt:lpstr>RESULTADOS/DISCUSSÃO</vt:lpstr>
      <vt:lpstr>RESULTADOS/DISCUSSÃO</vt:lpstr>
      <vt:lpstr>RESULTADOS/DISCUSSÃO</vt:lpstr>
      <vt:lpstr>CONCLUSÃO</vt:lpstr>
      <vt:lpstr>CONCLUSÃO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Usuario</cp:lastModifiedBy>
  <cp:revision>35</cp:revision>
  <dcterms:created xsi:type="dcterms:W3CDTF">2018-05-02T19:43:05Z</dcterms:created>
  <dcterms:modified xsi:type="dcterms:W3CDTF">2018-05-29T01:45:02Z</dcterms:modified>
</cp:coreProperties>
</file>