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93" r:id="rId2"/>
    <p:sldId id="594" r:id="rId3"/>
    <p:sldId id="595" r:id="rId4"/>
    <p:sldId id="596" r:id="rId5"/>
    <p:sldId id="597" r:id="rId6"/>
    <p:sldId id="598" r:id="rId7"/>
    <p:sldId id="599" r:id="rId8"/>
    <p:sldId id="600" r:id="rId9"/>
    <p:sldId id="601" r:id="rId10"/>
    <p:sldId id="602" r:id="rId11"/>
    <p:sldId id="603" r:id="rId12"/>
    <p:sldId id="604" r:id="rId13"/>
    <p:sldId id="605" r:id="rId14"/>
    <p:sldId id="606" r:id="rId15"/>
    <p:sldId id="607" r:id="rId16"/>
    <p:sldId id="623" r:id="rId17"/>
    <p:sldId id="620" r:id="rId18"/>
    <p:sldId id="621" r:id="rId19"/>
    <p:sldId id="617" r:id="rId20"/>
    <p:sldId id="618" r:id="rId21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2" autoAdjust="0"/>
  </p:normalViewPr>
  <p:slideViewPr>
    <p:cSldViewPr>
      <p:cViewPr varScale="1">
        <p:scale>
          <a:sx n="70" d="100"/>
          <a:sy n="70" d="100"/>
        </p:scale>
        <p:origin x="-13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-3048" y="-12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8572E-95F2-4813-A24D-3E048E742FB0}" type="datetimeFigureOut">
              <a:rPr lang="pt-BR" smtClean="0"/>
              <a:t>20/06/2017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C6743-0702-480A-B1A1-EB70F488E8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8837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05DEE7-D7D5-4C73-9156-C3A46D48C26F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B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6EB364-E31E-4471-A160-AC5B0795FD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8934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136257-1B25-4707-8129-A3CFC81D5DC6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3011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5D3678-AC2F-46F4-9E85-4A397BF8291E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503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4AA21B-0F84-4F19-9247-D38EDFAD39C8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7086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4AA21B-0F84-4F19-9247-D38EDFAD39C8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36994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DFB21-0715-4868-9D75-AB3B9B29088D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50343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752BF1-ED0D-4B63-A0D6-52CC7E6D78D7}" type="slidenum">
              <a:rPr lang="pt-BR" smtClean="0"/>
              <a:pPr>
                <a:defRPr/>
              </a:pPr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7049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FC93BC-2F76-4E94-B0BB-A7F538742DE2}" type="slidenum">
              <a:rPr lang="pt-BR" smtClean="0"/>
              <a:pPr>
                <a:defRPr/>
              </a:pPr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83143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FC93BC-2F76-4E94-B0BB-A7F538742DE2}" type="slidenum">
              <a:rPr lang="pt-BR" smtClean="0"/>
              <a:pPr>
                <a:defRPr/>
              </a:pPr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94775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136257-1B25-4707-8129-A3CFC81D5DC6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7582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4AA21B-0F84-4F19-9247-D38EDFAD39C8}" type="slidenum">
              <a:rPr lang="pt-BR" smtClean="0"/>
              <a:pPr>
                <a:defRPr/>
              </a:pPr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1226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4AA21B-0F84-4F19-9247-D38EDFAD39C8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3455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4AA21B-0F84-4F19-9247-D38EDFAD39C8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3558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4AA21B-0F84-4F19-9247-D38EDFAD39C8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7999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4AA21B-0F84-4F19-9247-D38EDFAD39C8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2947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4AA21B-0F84-4F19-9247-D38EDFAD39C8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7904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4AA21B-0F84-4F19-9247-D38EDFAD39C8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0158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4AA21B-0F84-4F19-9247-D38EDFAD39C8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1072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4145B82-A90E-4D02-A747-A4A605922AB4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13314E5-B301-4A2D-92A7-9E2E4EBD6A8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39ABBC7-02DC-4A5B-9A95-C3616E14EA37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372419C-6BAE-48B0-9F3A-7D41D7A628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E28722-1676-4943-A1CE-CD568AA508A8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296B470-6C85-4C74-B0DA-840C14F251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6E37351-DD75-4589-827C-5204913A09DC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4BB59E5-339B-4043-99BA-72438F534B4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A331353-3FE0-4A74-A2AA-E61D09113E74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8448625-2AAE-4692-9A72-901E67F736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FAE6803-B012-4083-BB8F-2BEC2BE66998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90EA275-B30B-41A2-8C3B-802FA90C21E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AEA216F-6F13-48A2-BFA1-CF08C6BAD2DC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17CC17-A3F1-45DD-B837-0A0AFA0F1E9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FB9AD11-CA87-41C3-90F5-E413FEAF76CC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B10947C-CD89-444B-9C75-91D13494A57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B28CD44-9280-40D9-AE27-547D6B749BB9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8FC4AAB-2E8E-4102-91D7-C4615B57E3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529B8C0-08F0-4BE4-B035-3FE153E29696}" type="datetimeFigureOut">
              <a:rPr lang="pt-BR"/>
              <a:pPr>
                <a:defRPr/>
              </a:pPr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93D6E3-E3BF-4570-9D04-D475C8A5C55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6" descr="ondas.wm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000625"/>
            <a:ext cx="914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 userDrawn="1"/>
        </p:nvSpPr>
        <p:spPr>
          <a:xfrm>
            <a:off x="6988155" y="6172200"/>
            <a:ext cx="1774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800" dirty="0" smtClean="0">
                <a:solidFill>
                  <a:schemeClr val="accent1"/>
                </a:solidFill>
                <a:latin typeface="Futura Md BT" pitchFamily="34" charset="0"/>
              </a:rPr>
              <a:t>www.funasa.gov.br</a:t>
            </a:r>
          </a:p>
          <a:p>
            <a:pPr algn="r"/>
            <a:r>
              <a:rPr lang="pt-BR" sz="800" dirty="0" smtClean="0">
                <a:solidFill>
                  <a:schemeClr val="accent1"/>
                </a:solidFill>
                <a:latin typeface="Futura Md BT" pitchFamily="34" charset="0"/>
              </a:rPr>
              <a:t>www.facebook.com/funasa.oficial</a:t>
            </a:r>
          </a:p>
          <a:p>
            <a:pPr algn="r"/>
            <a:r>
              <a:rPr lang="pt-BR" sz="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utura Md BT" pitchFamily="34" charset="0"/>
              </a:rPr>
              <a:t>twitter.com/</a:t>
            </a:r>
            <a:r>
              <a:rPr lang="pt-BR" sz="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Futura Md BT" pitchFamily="34" charset="0"/>
              </a:rPr>
              <a:t>funasa</a:t>
            </a:r>
            <a:endParaRPr lang="pt-BR" sz="800" dirty="0">
              <a:solidFill>
                <a:schemeClr val="tx2">
                  <a:lumMod val="60000"/>
                  <a:lumOff val="40000"/>
                </a:schemeClr>
              </a:solidFill>
              <a:latin typeface="Futura Md BT" pitchFamily="34" charset="0"/>
            </a:endParaRPr>
          </a:p>
        </p:txBody>
      </p:sp>
      <p:pic>
        <p:nvPicPr>
          <p:cNvPr id="7" name="Picture 5" descr="nOVAaSSINATURA01.t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072896" y="6096000"/>
            <a:ext cx="3727704" cy="609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cooperacao.tecnica@funasa.gov.br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nasa.gov.br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1928802"/>
            <a:ext cx="7500990" cy="3198944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ctr">
              <a:spcBef>
                <a:spcPts val="600"/>
              </a:spcBef>
              <a:defRPr/>
            </a:pPr>
            <a:endParaRPr lang="pt-BR" sz="2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</a:endParaRPr>
          </a:p>
        </p:txBody>
      </p:sp>
      <p:pic>
        <p:nvPicPr>
          <p:cNvPr id="9" name="Imagem 4" descr="ASS_FUNASA_HOR_COL_CURVA.wm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9474" b="6532"/>
          <a:stretch>
            <a:fillRect/>
          </a:stretch>
        </p:blipFill>
        <p:spPr>
          <a:xfrm>
            <a:off x="666955" y="214290"/>
            <a:ext cx="1976219" cy="928670"/>
          </a:xfrm>
          <a:prstGeom prst="rect">
            <a:avLst/>
          </a:prstGeom>
        </p:spPr>
      </p:pic>
      <p:sp>
        <p:nvSpPr>
          <p:cNvPr id="14" name="Rectangle 59"/>
          <p:cNvSpPr>
            <a:spLocks noChangeArrowheads="1"/>
          </p:cNvSpPr>
          <p:nvPr/>
        </p:nvSpPr>
        <p:spPr bwMode="auto">
          <a:xfrm>
            <a:off x="3" y="3714752"/>
            <a:ext cx="9143999" cy="3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572000" y="5429264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</a:rPr>
              <a:t>Campinas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</a:rPr>
              <a:t>, 21 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en-US" sz="1600" b="1" dirty="0" err="1" smtClean="0">
                <a:solidFill>
                  <a:schemeClr val="tx2">
                    <a:lumMod val="75000"/>
                  </a:schemeClr>
                </a:solidFill>
              </a:rPr>
              <a:t>junho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</a:rPr>
              <a:t>2017  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0" y="1428739"/>
            <a:ext cx="91440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Mesa Redonda</a:t>
            </a: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  <a:p>
            <a:pPr algn="ctr">
              <a:spcBef>
                <a:spcPts val="600"/>
              </a:spcBef>
            </a:pPr>
            <a:endParaRPr lang="pt-BR" sz="24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ts val="600"/>
              </a:spcBef>
            </a:pPr>
            <a:r>
              <a:rPr lang="pt-BR" sz="2400" b="1" dirty="0"/>
              <a:t> </a:t>
            </a:r>
            <a:r>
              <a:rPr lang="pt-BR" sz="2400" b="1" dirty="0" smtClean="0"/>
              <a:t>Acesso a recursos e oportunidades de financiamento</a:t>
            </a:r>
            <a:endParaRPr lang="pt-BR" sz="24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Imagem 9" descr="assemae_161x7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357166"/>
            <a:ext cx="1575549" cy="714380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3923928" y="3857628"/>
            <a:ext cx="50057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b="1" i="1" dirty="0" smtClean="0">
                <a:solidFill>
                  <a:schemeClr val="tx2">
                    <a:lumMod val="75000"/>
                  </a:schemeClr>
                </a:solidFill>
              </a:rPr>
              <a:t> Eng.º Ricardo </a:t>
            </a:r>
            <a:r>
              <a:rPr lang="en-US" sz="1600" b="1" i="1" dirty="0" err="1" smtClean="0">
                <a:solidFill>
                  <a:schemeClr val="tx2">
                    <a:lumMod val="75000"/>
                  </a:schemeClr>
                </a:solidFill>
              </a:rPr>
              <a:t>Frederico</a:t>
            </a:r>
            <a:r>
              <a:rPr lang="en-US" sz="1600" b="1" i="1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1600" b="1" i="1" dirty="0" err="1" smtClean="0">
                <a:solidFill>
                  <a:schemeClr val="tx2">
                    <a:lumMod val="75000"/>
                  </a:schemeClr>
                </a:solidFill>
              </a:rPr>
              <a:t>Melo</a:t>
            </a:r>
            <a:r>
              <a:rPr lang="en-US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600" b="1" i="1" dirty="0" err="1" smtClean="0">
                <a:solidFill>
                  <a:schemeClr val="tx2">
                    <a:lumMod val="75000"/>
                  </a:schemeClr>
                </a:solidFill>
              </a:rPr>
              <a:t>Arantes</a:t>
            </a:r>
            <a:endParaRPr lang="en-US" sz="1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Coordenador Geral de Engenharia e Arquitetura do Dep. de Engenharia de Saúde Pública da Fundação Nacional de Saúde</a:t>
            </a:r>
            <a:r>
              <a:rPr lang="pt-BR" sz="1600" dirty="0" smtClean="0"/>
              <a:t> </a:t>
            </a:r>
            <a:endParaRPr lang="en-US" sz="1600" b="1" i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" name="Imagem 12" descr="selo25_Colorido_docsFinal-0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  <p:pic>
        <p:nvPicPr>
          <p:cNvPr id="16" name="Picture 2" descr="logo congress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59908"/>
            <a:ext cx="2958749" cy="168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00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>
                <a:solidFill>
                  <a:schemeClr val="tx2"/>
                </a:solidFill>
              </a:rPr>
              <a:t>RECOMENDAÇÃO PARA VISITA TÉCNICA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sp>
        <p:nvSpPr>
          <p:cNvPr id="4" name="Espaço Reservado para Texto 1"/>
          <p:cNvSpPr txBox="1">
            <a:spLocks/>
          </p:cNvSpPr>
          <p:nvPr/>
        </p:nvSpPr>
        <p:spPr>
          <a:xfrm>
            <a:off x="57150" y="571500"/>
            <a:ext cx="9086850" cy="6286500"/>
          </a:xfrm>
          <a:prstGeom prst="rect">
            <a:avLst/>
          </a:prstGeom>
        </p:spPr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Propostas recomendadas</a:t>
            </a:r>
          </a:p>
          <a:p>
            <a:pPr marL="0" lvl="1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1.831 propostas </a:t>
            </a:r>
          </a:p>
          <a:p>
            <a:pPr marL="0" lvl="1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R$ 12,51 bilhões em etapa útil</a:t>
            </a: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lvl="1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Identificação das propostas que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atendiam a todos os critérios técnicos;</a:t>
            </a: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2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Priorização de uma única proposta por município;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pt-BR" sz="20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Exclusão de propostas 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que no PAC 2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encontravam-se 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em "Ação preparatória"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ou que 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receberam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1ª parcela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e não apresentaram execução física;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Priorização dos municípios quando da mesma apresentação de proposta pelo governo estadual;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Propostas com licenciamento ambiental;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Ranking através dos critérios sociais</a:t>
            </a: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914400" algn="just"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914400" algn="just"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 </a:t>
            </a: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pt-BR" sz="3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pt-BR" sz="3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Imagem 4" descr="selo25_Colorido_docsFinal-0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40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 smtClean="0">
                <a:solidFill>
                  <a:schemeClr val="tx2"/>
                </a:solidFill>
              </a:rPr>
              <a:t>VISITA TÉCNICA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7188" y="1497677"/>
            <a:ext cx="86074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eaLnBrk="0" hangingPunct="0">
              <a:buFont typeface="Wingdings" pitchFamily="2" charset="2"/>
              <a:buChar char="Ø"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 Técnicos da FUNASA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realizaram 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visita técnica aos municípios para verificação dos compatibilidade dos projetos de engenharia à localidade.</a:t>
            </a:r>
          </a:p>
          <a:p>
            <a:pPr algn="just" eaLnBrk="0" hangingPunct="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 eaLnBrk="0" hangingPunct="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 eaLnBrk="0" hangingPunct="0">
              <a:buFont typeface="Wingdings" pitchFamily="2" charset="2"/>
              <a:buChar char="Ø"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Análise para aprovação de projetos de engenharia.</a:t>
            </a:r>
          </a:p>
          <a:p>
            <a:pPr algn="just" eaLnBrk="0" hangingPunct="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 eaLnBrk="0" hangingPunct="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 eaLnBrk="0" hangingPunct="0">
              <a:buFont typeface="Wingdings" pitchFamily="2" charset="2"/>
              <a:buChar char="Ø"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 Deliberação do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GEPAC</a:t>
            </a: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Imagem 4" descr="selo25_Colorido_docsFinal-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334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 smtClean="0">
                <a:solidFill>
                  <a:schemeClr val="tx2"/>
                </a:solidFill>
              </a:rPr>
              <a:t>VISITA TÉCNICA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27584" y="764704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Propostas </a:t>
            </a:r>
            <a:r>
              <a:rPr lang="pt-BR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aprovadas</a:t>
            </a:r>
            <a:endParaRPr lang="pt-BR" sz="24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lvl="1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691 propostas </a:t>
            </a:r>
          </a:p>
          <a:p>
            <a:pPr marL="0" lvl="1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R$ 3,30  bilhões em etapa útil</a:t>
            </a: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4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lvl="1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Propostas 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que atendiam a todos os critérios técnicos;</a:t>
            </a:r>
          </a:p>
          <a:p>
            <a:pPr algn="just">
              <a:defRPr/>
            </a:pPr>
            <a:endParaRPr lang="pt-BR" sz="24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Propostas com licenciamento ambiental;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pt-BR" sz="24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Ranking através dos critérios sociais</a:t>
            </a:r>
          </a:p>
        </p:txBody>
      </p:sp>
      <p:pic>
        <p:nvPicPr>
          <p:cNvPr id="4" name="Imagem 3" descr="selo25_Colorido_docsFinal-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947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>
                <a:solidFill>
                  <a:schemeClr val="tx2"/>
                </a:solidFill>
              </a:rPr>
              <a:t>APROVADOS NA VISITA TÉCNICA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108450" y="785813"/>
            <a:ext cx="927100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BRASIL</a:t>
            </a:r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0163"/>
            <a:ext cx="91440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5" descr="selo25_Colorido_docsFinal-0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60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173538" y="785813"/>
            <a:ext cx="7969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AÇÃO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>
                <a:solidFill>
                  <a:schemeClr val="tx2"/>
                </a:solidFill>
              </a:rPr>
              <a:t>APROVADOS NA VISITA TÉCNICA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9144000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6" descr="selo25_Colorido_docsFinal-0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39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 smtClean="0">
                <a:solidFill>
                  <a:schemeClr val="tx2"/>
                </a:solidFill>
              </a:rPr>
              <a:t>RESULTADOS E AVANÇOS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42875" y="714375"/>
            <a:ext cx="8858250" cy="44627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pt-BR" sz="20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defRPr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RESULTADOS</a:t>
            </a:r>
          </a:p>
          <a:p>
            <a:pPr algn="just">
              <a:defRPr/>
            </a:pPr>
            <a:endParaRPr lang="pt-BR" sz="20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Total de 6.962 empreendimentos contratados no período de 2007-2014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Total de 4.042 obras concluídas (58%)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Total de 2.546 obras em execução (36%)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Total de 374 obras não iniciadas (5%)</a:t>
            </a:r>
          </a:p>
          <a:p>
            <a:pPr algn="just">
              <a:defRPr/>
            </a:pPr>
            <a:endParaRPr lang="pt-BR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pt-BR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pt-BR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pt-BR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4" name="Imagem 3" descr="selo25_Colorido_docsFinal-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95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 smtClean="0">
                <a:solidFill>
                  <a:schemeClr val="tx2"/>
                </a:solidFill>
              </a:rPr>
              <a:t>PROCESSOS SELETIVOS  A SEREM ABERTOS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42875" y="714375"/>
            <a:ext cx="8858250" cy="60324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pt-BR" sz="20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defRPr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SANEAMENTO RURAL</a:t>
            </a:r>
          </a:p>
          <a:p>
            <a:pPr algn="just">
              <a:defRPr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pPr algn="just">
              <a:defRPr/>
            </a:pPr>
            <a:endParaRPr lang="pt-BR" sz="20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defRPr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MELHORIAS SANITÁRIAS DOMICILIARES</a:t>
            </a:r>
            <a:endParaRPr lang="pt-B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pt-BR" sz="20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defRPr/>
            </a:pPr>
            <a:endParaRPr lang="pt-BR" sz="20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defRPr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MELHORIAS HABITACIONAIS PARA CONTROLE DA DOENÇA DE CHAGAS</a:t>
            </a:r>
            <a:endParaRPr lang="pt-B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pt-BR" sz="20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defRPr/>
            </a:pPr>
            <a:endParaRPr lang="pt-BR" sz="20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defRPr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RESÍDUOS SÓLIDOS</a:t>
            </a:r>
            <a:endParaRPr lang="pt-B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pt-BR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pt-BR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pt-BR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pt-BR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4" name="Imagem 3" descr="selo25_Colorido_docsFinal-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89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 smtClean="0">
                <a:solidFill>
                  <a:schemeClr val="tx2"/>
                </a:solidFill>
                <a:ea typeface="+mj-ea"/>
              </a:rPr>
              <a:t>NECESSIDADE FINANCEIRA E ORÇAMENTÁRIA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28596" y="1142984"/>
            <a:ext cx="792961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Atualmente a Funasa necessita do seguinte montante de recursos financeiros e orçamentários para atender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aos empreendimentos já contratados:</a:t>
            </a:r>
            <a:endParaRPr lang="pt-BR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endParaRPr lang="pt-BR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endParaRPr lang="pt-BR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673312"/>
              </p:ext>
            </p:extLst>
          </p:nvPr>
        </p:nvGraphicFramePr>
        <p:xfrm>
          <a:off x="827584" y="2132856"/>
          <a:ext cx="7530630" cy="20642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726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63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376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340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AÇÃO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Quantidade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Financeiro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Orçamentário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Abastecimento de Água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595,51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</a:rPr>
                        <a:t>500,52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</a:rPr>
                        <a:t>Esgotamento Sanitário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418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1.774,97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1.300,84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TOTAL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2.370,48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1.301,36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5" name="Imagem 4" descr="selo25_Colorido_docsFinal-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10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>
                <a:solidFill>
                  <a:schemeClr val="tx2"/>
                </a:solidFill>
                <a:ea typeface="+mj-ea"/>
              </a:rPr>
              <a:t>PAC </a:t>
            </a:r>
            <a:r>
              <a:rPr lang="pt-BR" sz="2500" b="1" dirty="0" smtClean="0">
                <a:solidFill>
                  <a:schemeClr val="tx2"/>
                </a:solidFill>
                <a:ea typeface="+mj-ea"/>
              </a:rPr>
              <a:t>– ORÇAMENTO DISPONIBILIZADO 2007 a 2016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370772"/>
              </p:ext>
            </p:extLst>
          </p:nvPr>
        </p:nvGraphicFramePr>
        <p:xfrm>
          <a:off x="2123728" y="620688"/>
          <a:ext cx="4968552" cy="5699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91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94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ANO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VALOR APROVADO</a:t>
                      </a:r>
                      <a:br>
                        <a:rPr lang="pt-BR" sz="2000" b="1" u="none" strike="noStrike" dirty="0">
                          <a:effectLst/>
                        </a:rPr>
                      </a:br>
                      <a:r>
                        <a:rPr lang="pt-BR" sz="2000" b="1" u="none" strike="noStrike" dirty="0">
                          <a:effectLst/>
                        </a:rPr>
                        <a:t> LOA + CRÉDITOS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9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2007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959,9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09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2008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975,0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09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2009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1.000,0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09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2010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867,0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09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2011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957,0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09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2012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1.007,1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09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2013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1.114,3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09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2014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499,5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09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2015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</a:rPr>
                        <a:t>293,05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209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2016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</a:rPr>
                        <a:t>321,1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09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450,0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09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TOTAL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8.443,9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pic>
        <p:nvPicPr>
          <p:cNvPr id="4" name="Imagem 3" descr="selo25_Colorido_docsFinal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69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 smtClean="0">
                <a:solidFill>
                  <a:schemeClr val="tx2"/>
                </a:solidFill>
                <a:ea typeface="+mj-ea"/>
              </a:rPr>
              <a:t>PERSPECTIVAS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28596" y="1142984"/>
            <a:ext cx="792961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AVANÇOS</a:t>
            </a:r>
          </a:p>
          <a:p>
            <a:pPr algn="just"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Continuidade da Funasa como órgão ligado ao MS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pt-B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pt-BR" dirty="0" err="1" smtClean="0">
                <a:solidFill>
                  <a:schemeClr val="accent1">
                    <a:lumMod val="50000"/>
                  </a:schemeClr>
                </a:solidFill>
              </a:rPr>
              <a:t>Perenização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de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recursos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Transparência por parte do Governo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Federal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Definição de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prioridades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Monitoramento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sistemático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Maior planejamento por parte dos proponentes (municípios x governos estaduais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Melhoria na qualidade dos projetos apresentados</a:t>
            </a:r>
          </a:p>
          <a:p>
            <a:pPr>
              <a:defRPr/>
            </a:pPr>
            <a:endParaRPr lang="pt-B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Imagem 4" descr="selo25_Colorido_docsFinal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84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 smtClean="0">
                <a:solidFill>
                  <a:schemeClr val="tx2"/>
                </a:solidFill>
              </a:rPr>
              <a:t>AÇÕES FINANCIADAS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7188" y="636282"/>
            <a:ext cx="7858125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 algn="just" eaLnBrk="0" hangingPunct="0">
              <a:buClr>
                <a:schemeClr val="accent6">
                  <a:lumMod val="75000"/>
                </a:schemeClr>
              </a:buClr>
              <a:defRPr/>
            </a:pPr>
            <a:endParaRPr lang="pt-BR" sz="2000" dirty="0" smtClean="0">
              <a:solidFill>
                <a:srgbClr val="00206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lvl="1" algn="just" eaLnBrk="0" hangingPunct="0">
              <a:buClr>
                <a:schemeClr val="accent6">
                  <a:lumMod val="75000"/>
                </a:schemeClr>
              </a:buClr>
              <a:defRPr/>
            </a:pPr>
            <a:endParaRPr lang="pt-BR" sz="2000" dirty="0">
              <a:solidFill>
                <a:srgbClr val="00206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lvl="1" indent="-285750" algn="just" eaLnBrk="0" fontAlgn="auto" hangingPunct="0">
              <a:spcBef>
                <a:spcPts val="6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Sistemas de Abastecimento de Água</a:t>
            </a:r>
          </a:p>
          <a:p>
            <a:pPr lvl="1" indent="-285750" algn="just" eaLnBrk="0" fontAlgn="auto" hangingPunct="0">
              <a:spcBef>
                <a:spcPts val="6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Sistemas de Esgotamento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Sanitário</a:t>
            </a:r>
          </a:p>
          <a:p>
            <a:pPr lvl="1" indent="-285750" algn="just" eaLnBrk="0" fontAlgn="auto" hangingPunct="0">
              <a:spcBef>
                <a:spcPts val="6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Sistemas de Resíduos Sólidos</a:t>
            </a:r>
            <a:endParaRPr lang="pt-BR" sz="2000" dirty="0">
              <a:solidFill>
                <a:schemeClr val="accent1">
                  <a:lumMod val="50000"/>
                </a:schemeClr>
              </a:solidFill>
              <a:cs typeface="Calibri" pitchFamily="34" charset="0"/>
            </a:endParaRPr>
          </a:p>
          <a:p>
            <a:pPr lvl="1" indent="-285750" algn="just" eaLnBrk="0" fontAlgn="auto" hangingPunct="0">
              <a:spcBef>
                <a:spcPts val="6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Melhorias Sanitárias Domiciliares</a:t>
            </a:r>
          </a:p>
          <a:p>
            <a:pPr lvl="1" indent="-285750" algn="just" eaLnBrk="0" fontAlgn="auto" hangingPunct="0">
              <a:spcBef>
                <a:spcPts val="6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Melhorias Habitacionais para controle da Doença de Chagas</a:t>
            </a:r>
          </a:p>
          <a:p>
            <a:pPr lvl="1" indent="-285750" algn="just" eaLnBrk="0" fontAlgn="auto" hangingPunct="0">
              <a:spcBef>
                <a:spcPts val="6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Drenagem em área de malária</a:t>
            </a:r>
          </a:p>
          <a:p>
            <a:pPr lvl="1" indent="-285750" algn="just" eaLnBrk="0" fontAlgn="auto" hangingPunct="0">
              <a:spcBef>
                <a:spcPts val="6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Apoio a projetos de coleta e reciclagem de materiais</a:t>
            </a:r>
          </a:p>
          <a:p>
            <a:pPr lvl="1" indent="-285750" algn="just" eaLnBrk="0" fontAlgn="auto" hangingPunct="0">
              <a:spcBef>
                <a:spcPts val="6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Saneamento Rural</a:t>
            </a:r>
          </a:p>
          <a:p>
            <a:pPr lvl="1" algn="just" eaLnBrk="0" hangingPunct="0">
              <a:buClr>
                <a:srgbClr val="FFC000"/>
              </a:buClr>
              <a:defRPr/>
            </a:pPr>
            <a:endParaRPr lang="pt-BR" dirty="0">
              <a:solidFill>
                <a:schemeClr val="tx2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lvl="1" algn="just" eaLnBrk="0" hangingPunct="0">
              <a:buFontTx/>
              <a:buChar char="•"/>
              <a:defRPr/>
            </a:pPr>
            <a:endParaRPr lang="pt-B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m 3" descr="selo25_Colorido_docsFinal-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14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14313" y="214313"/>
            <a:ext cx="8715375" cy="5000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dirty="0" smtClean="0">
                <a:solidFill>
                  <a:schemeClr val="tx2"/>
                </a:solidFill>
                <a:ea typeface="+mj-ea"/>
                <a:cs typeface="Arial" pitchFamily="34" charset="0"/>
              </a:rPr>
              <a:t>Obrigado!</a:t>
            </a:r>
            <a:endParaRPr lang="pt-BR" sz="2800" dirty="0">
              <a:solidFill>
                <a:schemeClr val="tx2"/>
              </a:solidFill>
              <a:ea typeface="+mj-ea"/>
              <a:cs typeface="Arial" pitchFamily="34" charset="0"/>
            </a:endParaRPr>
          </a:p>
        </p:txBody>
      </p:sp>
      <p:sp>
        <p:nvSpPr>
          <p:cNvPr id="68611" name="CaixaDeTexto 2"/>
          <p:cNvSpPr txBox="1">
            <a:spLocks noChangeArrowheads="1"/>
          </p:cNvSpPr>
          <p:nvPr/>
        </p:nvSpPr>
        <p:spPr bwMode="auto">
          <a:xfrm>
            <a:off x="642938" y="2492896"/>
            <a:ext cx="807402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tx2"/>
                </a:solidFill>
                <a:latin typeface="Calibri" pitchFamily="34" charset="0"/>
              </a:rPr>
              <a:t>Ricardo Frederico de Melo Arantes</a:t>
            </a:r>
          </a:p>
          <a:p>
            <a:pPr algn="ctr"/>
            <a:r>
              <a:rPr lang="pt-BR" sz="2000" b="1" dirty="0" smtClean="0">
                <a:solidFill>
                  <a:schemeClr val="tx2"/>
                </a:solidFill>
                <a:latin typeface="Calibri" pitchFamily="34" charset="0"/>
              </a:rPr>
              <a:t>Coordenador Geral de Engenharia e Arquitetura</a:t>
            </a:r>
          </a:p>
          <a:p>
            <a:pPr algn="ctr"/>
            <a:r>
              <a:rPr lang="pt-BR" sz="2000" b="1" dirty="0" smtClean="0">
                <a:solidFill>
                  <a:schemeClr val="tx2"/>
                </a:solidFill>
                <a:latin typeface="Calibri" pitchFamily="34" charset="0"/>
              </a:rPr>
              <a:t>Departamento de Engenharia de Saúde Pública</a:t>
            </a:r>
            <a:endParaRPr lang="pt-BR" dirty="0" smtClean="0">
              <a:latin typeface="Calibri" pitchFamily="34" charset="0"/>
            </a:endParaRPr>
          </a:p>
          <a:p>
            <a:pPr algn="ctr"/>
            <a:r>
              <a:rPr lang="pt-BR" sz="2000" dirty="0">
                <a:latin typeface="Calibri" pitchFamily="34" charset="0"/>
                <a:hlinkClick r:id="rId2"/>
              </a:rPr>
              <a:t>r</a:t>
            </a:r>
            <a:r>
              <a:rPr lang="pt-BR" sz="2000" dirty="0" smtClean="0">
                <a:latin typeface="Calibri" pitchFamily="34" charset="0"/>
                <a:hlinkClick r:id="rId2"/>
              </a:rPr>
              <a:t>icardo.arantes@funasa.gov.br</a:t>
            </a:r>
            <a:endParaRPr lang="pt-BR" sz="2000" dirty="0">
              <a:latin typeface="Calibri" pitchFamily="34" charset="0"/>
            </a:endParaRPr>
          </a:p>
          <a:p>
            <a:pPr algn="ctr"/>
            <a:r>
              <a:rPr lang="pt-BR" sz="2000" dirty="0" smtClean="0">
                <a:latin typeface="Calibri" pitchFamily="34" charset="0"/>
              </a:rPr>
              <a:t>(61) 3314-6377 </a:t>
            </a:r>
            <a:endParaRPr lang="pt-BR" sz="2000" dirty="0">
              <a:latin typeface="Calibri" pitchFamily="34" charset="0"/>
            </a:endParaRPr>
          </a:p>
        </p:txBody>
      </p:sp>
      <p:pic>
        <p:nvPicPr>
          <p:cNvPr id="4" name="Imagem 3" descr="selo25_Colorido_docsFinal-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87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 smtClean="0">
                <a:solidFill>
                  <a:schemeClr val="tx2"/>
                </a:solidFill>
              </a:rPr>
              <a:t>PAC 1 (2007-2010) 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sp>
        <p:nvSpPr>
          <p:cNvPr id="11" name="Espaço Reservado para Texto 1"/>
          <p:cNvSpPr txBox="1">
            <a:spLocks/>
          </p:cNvSpPr>
          <p:nvPr/>
        </p:nvSpPr>
        <p:spPr>
          <a:xfrm>
            <a:off x="428625" y="857250"/>
            <a:ext cx="8229600" cy="4900613"/>
          </a:xfrm>
          <a:prstGeom prst="rect">
            <a:avLst/>
          </a:prstGeom>
        </p:spPr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Sistemas de abastecimento de água e esgotamento sanitário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000" b="1" dirty="0">
              <a:solidFill>
                <a:schemeClr val="accent1">
                  <a:lumMod val="50000"/>
                </a:schemeClr>
              </a:solidFill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Seleção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a partir de indicadores de saúde</a:t>
            </a:r>
          </a:p>
          <a:p>
            <a:pPr lvl="1" algn="just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1.000 municípios com maiores Taxas de mortalidade infantil</a:t>
            </a:r>
          </a:p>
          <a:p>
            <a:pPr lvl="1" algn="just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300 municípios com os piores indicadores de saneamento</a:t>
            </a:r>
          </a:p>
          <a:p>
            <a:pPr lvl="1" algn="just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30 municípios com maiores números de casos de malária</a:t>
            </a:r>
          </a:p>
          <a:p>
            <a:pPr lvl="1" algn="just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622 municípios com alto risco de doença de chagas</a:t>
            </a:r>
          </a:p>
          <a:p>
            <a:pPr lvl="2" algn="just"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 Número de empreendimentos contratados</a:t>
            </a:r>
          </a:p>
          <a:p>
            <a:pPr lvl="1" algn="just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6.334 empreendimentos</a:t>
            </a:r>
          </a:p>
          <a:p>
            <a:pPr lvl="1" algn="just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 Inexistência ou má qualidade dos projetos de engenharia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pt-BR" sz="3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pt-BR" sz="3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Imagem 3" descr="selo25_Colorido_docsFinal-0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151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 smtClean="0">
                <a:solidFill>
                  <a:schemeClr val="tx2"/>
                </a:solidFill>
              </a:rPr>
              <a:t>PAC 2 (2011-2014) 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sp>
        <p:nvSpPr>
          <p:cNvPr id="11" name="Espaço Reservado para Texto 1"/>
          <p:cNvSpPr txBox="1">
            <a:spLocks/>
          </p:cNvSpPr>
          <p:nvPr/>
        </p:nvSpPr>
        <p:spPr>
          <a:xfrm>
            <a:off x="428625" y="857250"/>
            <a:ext cx="8229600" cy="4900613"/>
          </a:xfrm>
          <a:prstGeom prst="rect">
            <a:avLst/>
          </a:prstGeom>
        </p:spPr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Sistemas de abastecimento de água e esgotamento sanitário</a:t>
            </a:r>
            <a:endParaRPr lang="pt-BR" sz="2000" b="1" dirty="0">
              <a:solidFill>
                <a:schemeClr val="accent1">
                  <a:lumMod val="50000"/>
                </a:schemeClr>
              </a:solidFill>
              <a:cs typeface="Calibri" pitchFamily="34" charset="0"/>
            </a:endParaRPr>
          </a:p>
          <a:p>
            <a:pPr marL="342900" indent="-342900" algn="just" eaLnBrk="0" hangingPunct="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pt-BR" kern="0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Municípios com projetos básicos de engenharia devidamente elaborados</a:t>
            </a:r>
          </a:p>
          <a:p>
            <a:pPr marL="342900" indent="-342900" algn="just" eaLnBrk="0" hangingPunct="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pt-BR" kern="0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Municípios com gestão estruturada em órgão especializado para a prestação dos serviços </a:t>
            </a:r>
          </a:p>
          <a:p>
            <a:pPr marL="342900" indent="-342900" algn="just" eaLnBrk="0" hangingPunct="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pt-BR" kern="0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Complementação de empreendimentos iniciados no PAC 1</a:t>
            </a:r>
          </a:p>
          <a:p>
            <a:pPr marL="342900" indent="-342900" algn="just" eaLnBrk="0" hangingPunct="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pt-BR" kern="0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Empreendimentos que promovam a universalização dos serviços de abastecimento de água e esgotamento sanitário</a:t>
            </a:r>
          </a:p>
          <a:p>
            <a:pPr marL="355600" indent="-355600" algn="just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Municípios com elevado risco de transmissão de doenças relacionadas à falta ou inadequação das condições de saneamento, em especial, esquistossomose, tracoma e Dengue</a:t>
            </a:r>
          </a:p>
          <a:p>
            <a:pPr marL="355600" indent="-355600" algn="just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Municípios com os menores IDH / PNUD</a:t>
            </a:r>
          </a:p>
          <a:p>
            <a:pPr marL="355600" indent="-355600" algn="just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Municípios com os menores índices de cobertura dos serviços de abastecimento de água e esgotamento sanitário </a:t>
            </a:r>
          </a:p>
          <a:p>
            <a:pPr marL="355600" indent="-355600" algn="just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Municípios com as maiores taxas de mortalidade infantil (MS)</a:t>
            </a:r>
          </a:p>
          <a:p>
            <a:pPr marL="355600" indent="-355600" algn="just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  <a:cs typeface="Calibri" pitchFamily="34" charset="0"/>
              </a:rPr>
              <a:t>Municípios inseridos nos Bolsões de Pobreza (MDS)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pt-BR" sz="3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pt-BR" sz="3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Imagem 3" descr="selo25_Colorido_docsFinal-0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80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>
                <a:solidFill>
                  <a:schemeClr val="tx2"/>
                </a:solidFill>
              </a:rPr>
              <a:t>PROCESSO SELETIVO </a:t>
            </a:r>
            <a:r>
              <a:rPr lang="pt-BR" sz="2500" b="1" dirty="0" smtClean="0">
                <a:solidFill>
                  <a:schemeClr val="tx2"/>
                </a:solidFill>
              </a:rPr>
              <a:t>2013/2014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sp>
        <p:nvSpPr>
          <p:cNvPr id="11" name="Espaço Reservado para Texto 1"/>
          <p:cNvSpPr txBox="1">
            <a:spLocks/>
          </p:cNvSpPr>
          <p:nvPr/>
        </p:nvSpPr>
        <p:spPr>
          <a:xfrm>
            <a:off x="428625" y="857250"/>
            <a:ext cx="8229600" cy="4900613"/>
          </a:xfrm>
          <a:prstGeom prst="rect">
            <a:avLst/>
          </a:prstGeom>
        </p:spPr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Sistema de Carta consulta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3.887 propostas recebidas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Análise das cartas consultas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pela Funasa</a:t>
            </a: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Convocação para apresentação de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projeto</a:t>
            </a: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Divulgação da Pré-seleção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Entrevista técnica para apresentação dos projetos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ealização 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 visita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técnica</a:t>
            </a: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0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Conclusão de análise técnica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Divulgação da seleção</a:t>
            </a: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pt-BR" sz="3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pt-BR" sz="3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Imagem 3" descr="selo25_Colorido_docsFinal-0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9311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 smtClean="0">
                <a:solidFill>
                  <a:schemeClr val="tx2"/>
                </a:solidFill>
              </a:rPr>
              <a:t>TRANSMISSÃO DE CARTAS-CONSULTA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sp>
        <p:nvSpPr>
          <p:cNvPr id="11" name="Espaço Reservado para Texto 1"/>
          <p:cNvSpPr txBox="1">
            <a:spLocks/>
          </p:cNvSpPr>
          <p:nvPr/>
        </p:nvSpPr>
        <p:spPr>
          <a:xfrm>
            <a:off x="428625" y="857250"/>
            <a:ext cx="8229600" cy="4900613"/>
          </a:xfrm>
          <a:prstGeom prst="rect">
            <a:avLst/>
          </a:prstGeom>
        </p:spPr>
        <p:txBody>
          <a:bodyPr/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pt-BR" b="1" dirty="0">
                <a:solidFill>
                  <a:schemeClr val="tx2"/>
                </a:solidFill>
              </a:rPr>
              <a:t>PERÍODO DE TRANSMISSÃO DE PLEITOS: </a:t>
            </a:r>
            <a:r>
              <a:rPr lang="pt-BR" dirty="0">
                <a:solidFill>
                  <a:schemeClr val="tx2"/>
                </a:solidFill>
              </a:rPr>
              <a:t>04 de fevereiro a 07 de abril</a:t>
            </a:r>
          </a:p>
          <a:p>
            <a:pPr lvl="1" algn="just" eaLnBrk="0" hangingPunct="0">
              <a:defRPr/>
            </a:pPr>
            <a:endParaRPr lang="pt-BR" dirty="0">
              <a:solidFill>
                <a:schemeClr val="tx2"/>
              </a:solidFill>
            </a:endParaRPr>
          </a:p>
          <a:p>
            <a:pPr marL="0" lvl="1" algn="just" eaLnBrk="0" hangingPunct="0">
              <a:buFont typeface="Wingdings" pitchFamily="2" charset="2"/>
              <a:buChar char="Ø"/>
              <a:defRPr/>
            </a:pPr>
            <a:r>
              <a:rPr lang="pt-BR" b="1" dirty="0">
                <a:solidFill>
                  <a:schemeClr val="tx2"/>
                </a:solidFill>
              </a:rPr>
              <a:t>SISTEMA DE ACESSO: </a:t>
            </a:r>
            <a:r>
              <a:rPr lang="pt-BR" dirty="0">
                <a:solidFill>
                  <a:schemeClr val="tx2"/>
                </a:solidFill>
              </a:rPr>
              <a:t>Carta consulta será inserida no sistema SIGOB, disponível no sítio eletrônico: </a:t>
            </a:r>
            <a:r>
              <a:rPr lang="pt-BR" dirty="0">
                <a:solidFill>
                  <a:srgbClr val="FF0000"/>
                </a:solidFill>
                <a:hlinkClick r:id="rId3"/>
              </a:rPr>
              <a:t>www.funasa.gov.br</a:t>
            </a:r>
            <a:r>
              <a:rPr lang="pt-BR" dirty="0" smtClean="0">
                <a:solidFill>
                  <a:schemeClr val="tx2"/>
                </a:solidFill>
              </a:rPr>
              <a:t>;</a:t>
            </a:r>
            <a:endParaRPr lang="pt-BR" b="1" dirty="0">
              <a:solidFill>
                <a:srgbClr val="FF0000"/>
              </a:solidFill>
            </a:endParaRPr>
          </a:p>
          <a:p>
            <a:pPr marL="0" lvl="1" algn="just" eaLnBrk="0" hangingPunct="0">
              <a:buFont typeface="Wingdings" pitchFamily="2" charset="2"/>
              <a:buChar char="Ø"/>
              <a:defRPr/>
            </a:pPr>
            <a:endParaRPr lang="pt-BR" b="1" dirty="0">
              <a:solidFill>
                <a:srgbClr val="FF0000"/>
              </a:solidFill>
            </a:endParaRPr>
          </a:p>
          <a:p>
            <a:pPr marL="0" lvl="1" algn="just" eaLnBrk="0" hangingPunct="0">
              <a:buFont typeface="Wingdings" pitchFamily="2" charset="2"/>
              <a:buChar char="Ø"/>
              <a:defRPr/>
            </a:pPr>
            <a:r>
              <a:rPr lang="pt-BR" b="1" dirty="0">
                <a:solidFill>
                  <a:schemeClr val="tx2"/>
                </a:solidFill>
              </a:rPr>
              <a:t>RETIRADA DE SENHA: </a:t>
            </a:r>
            <a:r>
              <a:rPr lang="pt-BR" dirty="0">
                <a:solidFill>
                  <a:schemeClr val="tx2"/>
                </a:solidFill>
              </a:rPr>
              <a:t>As senhas serão retiradas nas agências da Caixa Econômica Federal</a:t>
            </a:r>
            <a:r>
              <a:rPr lang="pt-BR" dirty="0" smtClean="0">
                <a:solidFill>
                  <a:schemeClr val="tx2"/>
                </a:solidFill>
              </a:rPr>
              <a:t>;</a:t>
            </a:r>
            <a:endParaRPr lang="pt-BR" b="1" dirty="0">
              <a:solidFill>
                <a:schemeClr val="tx2"/>
              </a:solidFill>
            </a:endParaRPr>
          </a:p>
          <a:p>
            <a:pPr marL="0" lvl="1" algn="just" eaLnBrk="0" hangingPunct="0">
              <a:buFont typeface="Wingdings" pitchFamily="2" charset="2"/>
              <a:buChar char="Ø"/>
              <a:defRPr/>
            </a:pPr>
            <a:endParaRPr lang="pt-BR" b="1" dirty="0">
              <a:solidFill>
                <a:schemeClr val="tx2"/>
              </a:solidFill>
            </a:endParaRPr>
          </a:p>
          <a:p>
            <a:pPr marL="0" lvl="1" algn="just" eaLnBrk="0" hangingPunct="0">
              <a:buFont typeface="Wingdings" pitchFamily="2" charset="2"/>
              <a:buChar char="Ø"/>
              <a:defRPr/>
            </a:pPr>
            <a:r>
              <a:rPr lang="pt-BR" b="1" dirty="0">
                <a:solidFill>
                  <a:schemeClr val="tx2"/>
                </a:solidFill>
              </a:rPr>
              <a:t>REPRESENTANTE LEGAL: </a:t>
            </a:r>
            <a:r>
              <a:rPr lang="pt-BR" dirty="0">
                <a:solidFill>
                  <a:schemeClr val="tx2"/>
                </a:solidFill>
              </a:rPr>
              <a:t>A apresentação da Carta-consulta nos prazos e condições estabelecidas será de responsabilidade do Chefe do Poder Executivo Municipal ou Estadual, ou de seu representante legal. </a:t>
            </a:r>
            <a:endParaRPr lang="pt-BR" dirty="0" smtClean="0">
              <a:solidFill>
                <a:schemeClr val="tx2"/>
              </a:solidFill>
            </a:endParaRPr>
          </a:p>
          <a:p>
            <a:pPr marL="0" lvl="1" algn="just" eaLnBrk="0" hangingPunct="0">
              <a:buFont typeface="Wingdings" pitchFamily="2" charset="2"/>
              <a:buChar char="Ø"/>
              <a:defRPr/>
            </a:pPr>
            <a:endParaRPr lang="pt-BR" dirty="0">
              <a:solidFill>
                <a:schemeClr val="tx2"/>
              </a:solidFill>
            </a:endParaRPr>
          </a:p>
          <a:p>
            <a:pPr marL="0" lvl="1" algn="just" eaLnBrk="0" hangingPunct="0">
              <a:buFont typeface="Wingdings" pitchFamily="2" charset="2"/>
              <a:buChar char="Ø"/>
              <a:defRPr/>
            </a:pPr>
            <a:r>
              <a:rPr lang="pt-BR" b="1" dirty="0" smtClean="0">
                <a:solidFill>
                  <a:schemeClr val="tx2"/>
                </a:solidFill>
              </a:rPr>
              <a:t>QUANTIDADE </a:t>
            </a:r>
            <a:r>
              <a:rPr lang="pt-BR" b="1" dirty="0">
                <a:solidFill>
                  <a:schemeClr val="tx2"/>
                </a:solidFill>
              </a:rPr>
              <a:t>DE PLEITOS: </a:t>
            </a:r>
            <a:r>
              <a:rPr lang="pt-BR" dirty="0">
                <a:solidFill>
                  <a:schemeClr val="tx2"/>
                </a:solidFill>
              </a:rPr>
              <a:t>1 pleito por ação (</a:t>
            </a:r>
            <a:r>
              <a:rPr lang="pt-BR" dirty="0" smtClean="0">
                <a:solidFill>
                  <a:schemeClr val="tx2"/>
                </a:solidFill>
              </a:rPr>
              <a:t>SAA e SES).</a:t>
            </a:r>
          </a:p>
          <a:p>
            <a:pPr marL="0" lvl="1" algn="just" eaLnBrk="0" hangingPunct="0">
              <a:buFont typeface="Wingdings" pitchFamily="2" charset="2"/>
              <a:buChar char="Ø"/>
              <a:defRPr/>
            </a:pPr>
            <a:endParaRPr lang="pt-BR" dirty="0" smtClean="0">
              <a:solidFill>
                <a:schemeClr val="tx2"/>
              </a:solidFill>
            </a:endParaRPr>
          </a:p>
          <a:p>
            <a:pPr marL="0" lvl="1" algn="just" eaLnBrk="0" hangingPunct="0">
              <a:buFont typeface="Wingdings" pitchFamily="2" charset="2"/>
              <a:buChar char="Ø"/>
              <a:defRPr/>
            </a:pPr>
            <a:r>
              <a:rPr lang="pt-BR" b="1" dirty="0" smtClean="0">
                <a:solidFill>
                  <a:schemeClr val="tx2"/>
                </a:solidFill>
              </a:rPr>
              <a:t>OBSERVAÇÃO</a:t>
            </a:r>
            <a:r>
              <a:rPr lang="pt-BR" b="1" dirty="0">
                <a:solidFill>
                  <a:schemeClr val="tx2"/>
                </a:solidFill>
              </a:rPr>
              <a:t>: </a:t>
            </a:r>
            <a:r>
              <a:rPr lang="pt-BR" dirty="0">
                <a:solidFill>
                  <a:schemeClr val="tx2"/>
                </a:solidFill>
              </a:rPr>
              <a:t>Neste momento não será necessária apresentação do projeto. Esse será apresentado após a divulgação do resultado da pré-seleção.</a:t>
            </a:r>
          </a:p>
          <a:p>
            <a:pPr marL="0" lvl="1" algn="just" eaLnBrk="0" hangingPunct="0">
              <a:buFont typeface="Wingdings" pitchFamily="2" charset="2"/>
              <a:buChar char="Ø"/>
              <a:defRPr/>
            </a:pPr>
            <a:endParaRPr lang="pt-BR" b="1" dirty="0">
              <a:solidFill>
                <a:schemeClr val="tx2"/>
              </a:solidFill>
            </a:endParaRPr>
          </a:p>
          <a:p>
            <a:pPr marL="0" lvl="1" algn="just" eaLnBrk="0" hangingPunct="0">
              <a:buFont typeface="Wingdings" pitchFamily="2" charset="2"/>
              <a:buChar char="Ø"/>
              <a:defRPr/>
            </a:pPr>
            <a:endParaRPr lang="pt-BR" b="1" dirty="0">
              <a:solidFill>
                <a:schemeClr val="tx2"/>
              </a:solidFill>
            </a:endParaRPr>
          </a:p>
          <a:p>
            <a:pPr marL="0" lvl="1" algn="just" eaLnBrk="0" hangingPunct="0">
              <a:buFont typeface="Wingdings" pitchFamily="2" charset="2"/>
              <a:buChar char="Ø"/>
              <a:defRPr/>
            </a:pPr>
            <a:endParaRPr lang="pt-BR" b="1" dirty="0">
              <a:solidFill>
                <a:schemeClr val="tx2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4"/>
              </a:buBlip>
              <a:defRPr/>
            </a:pPr>
            <a:endParaRPr lang="pt-BR" sz="3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4"/>
              </a:buBlip>
              <a:defRPr/>
            </a:pPr>
            <a:endParaRPr lang="pt-BR" sz="3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Imagem 3" descr="selo25_Colorido_docsFinal-0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693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 smtClean="0">
                <a:solidFill>
                  <a:schemeClr val="tx2"/>
                </a:solidFill>
              </a:rPr>
              <a:t>PRÉ-SELEÇÃO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14313" y="560458"/>
            <a:ext cx="8607425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 Fase interna de análise e enquadramento de pleitos, conforme Portaria Funasa específica.</a:t>
            </a:r>
          </a:p>
          <a:p>
            <a:pPr marL="342900" indent="-34290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 Pré-seleção das propostas enquadradas e </a:t>
            </a:r>
          </a:p>
          <a:p>
            <a:pPr marL="342900" indent="-34290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Divulgação da pré-seleção e convocação para apresentação de projetos.</a:t>
            </a: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endParaRPr lang="pt-BR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4" name="Imagem 3" descr="selo25_Colorido_docsFinal-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055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 smtClean="0">
                <a:solidFill>
                  <a:schemeClr val="tx2"/>
                </a:solidFill>
              </a:rPr>
              <a:t>APRESENTAÇÃO DE PROJETOS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14313" y="1022122"/>
            <a:ext cx="8607425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Recebimento dos projetos e verificação quanto ao conteúdo mínimo necessário a análise técnica.</a:t>
            </a: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 Divulgação dos proponentes que cumpriram o solicitado na portaria e convocação para entrevista técnica.</a:t>
            </a: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endParaRPr lang="pt-BR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4" name="Imagem 3" descr="selo25_Colorido_docsFinal-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370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b="1" dirty="0" smtClean="0">
                <a:solidFill>
                  <a:schemeClr val="tx2"/>
                </a:solidFill>
              </a:rPr>
              <a:t>ENTREVISTA TÉCNICA</a:t>
            </a:r>
            <a:endParaRPr lang="pt-BR" sz="2500" b="1" dirty="0">
              <a:solidFill>
                <a:schemeClr val="tx2"/>
              </a:solidFill>
              <a:ea typeface="+mj-ea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7188" y="361402"/>
            <a:ext cx="8607425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lvl="1" algn="just" eaLnBrk="0" hangingPunct="0">
              <a:buFont typeface="Wingdings" pitchFamily="2" charset="2"/>
              <a:buChar char="Ø"/>
            </a:pPr>
            <a:endParaRPr lang="pt-B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2" algn="just" eaLnBrk="0" hangingPunct="0"/>
            <a:endParaRPr lang="pt-BR" sz="20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457200" lvl="2" algn="just" eaLnBrk="0" hangingPunct="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457200" lvl="2" algn="just" eaLnBrk="0" hangingPunct="0">
              <a:buFont typeface="Wingdings" pitchFamily="2" charset="2"/>
              <a:buChar char="Ø"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 Apresentação e defesa do Projeto de Engenharia, com respectiva documentação do projeto.</a:t>
            </a:r>
          </a:p>
          <a:p>
            <a:pPr marL="457200" lvl="2" algn="just" eaLnBrk="0" hangingPunct="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457200" lvl="2" algn="just" eaLnBrk="0" hangingPunct="0">
              <a:buFont typeface="Wingdings" pitchFamily="2" charset="2"/>
              <a:buChar char="Ø"/>
            </a:pPr>
            <a:r>
              <a:rPr lang="pt-BR" sz="2000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 Realização das entrevistas nas Superintendências Estaduais – FUNASA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.</a:t>
            </a:r>
          </a:p>
          <a:p>
            <a:pPr marL="457200" lvl="2" algn="just" eaLnBrk="0" hangingPunct="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457200" lvl="2" algn="just" eaLnBrk="0" hangingPunct="0">
              <a:buFont typeface="Wingdings" pitchFamily="2" charset="2"/>
              <a:buChar char="Ø"/>
            </a:pP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Análise pelas equipes técnicas estaduais quanto a viabilidade técnica dos projetos apresentados</a:t>
            </a:r>
          </a:p>
          <a:p>
            <a:pPr marL="457200" lvl="2" algn="just" eaLnBrk="0" hangingPunct="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457200" lvl="2" algn="just" eaLnBrk="0" hangingPunct="0">
              <a:buFont typeface="Wingdings" pitchFamily="2" charset="2"/>
              <a:buChar char="Ø"/>
            </a:pP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Recomendação para visita técnica</a:t>
            </a:r>
            <a:endParaRPr lang="pt-BR" sz="20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457200" lvl="2" algn="just" eaLnBrk="0" hangingPunct="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457200" lvl="2" algn="just" eaLnBrk="0" hangingPunct="0"/>
            <a:endParaRPr lang="pt-BR" sz="20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457200" lvl="2" algn="just" eaLnBrk="0" hangingPunct="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marL="457200" lvl="2" algn="just" eaLnBrk="0" hangingPunct="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914400" lvl="3" algn="just" eaLnBrk="0" hangingPunct="0"/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914400" lvl="3" algn="just" eaLnBrk="0" hangingPunct="0">
              <a:buFont typeface="Wingdings" pitchFamily="2" charset="2"/>
              <a:buChar char="Ø"/>
            </a:pPr>
            <a:endParaRPr lang="pt-BR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Imagem 3" descr="selo25_Colorido_docsFinal-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16416" y="44606"/>
            <a:ext cx="792482" cy="115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128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Reunião DENSP 04 08 2016</Template>
  <TotalTime>695</TotalTime>
  <Words>900</Words>
  <Application>Microsoft Office PowerPoint</Application>
  <PresentationFormat>Apresentação na tela (4:3)</PresentationFormat>
  <Paragraphs>284</Paragraphs>
  <Slides>20</Slides>
  <Notes>17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Claudia Elisabeth Bezerra Marques</dc:creator>
  <cp:lastModifiedBy>User</cp:lastModifiedBy>
  <cp:revision>104</cp:revision>
  <cp:lastPrinted>2016-11-17T13:05:37Z</cp:lastPrinted>
  <dcterms:created xsi:type="dcterms:W3CDTF">2016-11-16T14:21:07Z</dcterms:created>
  <dcterms:modified xsi:type="dcterms:W3CDTF">2017-06-20T12:54:02Z</dcterms:modified>
</cp:coreProperties>
</file>