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75" r:id="rId13"/>
    <p:sldId id="276" r:id="rId14"/>
    <p:sldId id="277" r:id="rId15"/>
    <p:sldId id="266" r:id="rId16"/>
    <p:sldId id="278" r:id="rId17"/>
    <p:sldId id="279" r:id="rId18"/>
    <p:sldId id="270" r:id="rId19"/>
    <p:sldId id="273" r:id="rId20"/>
    <p:sldId id="274" r:id="rId21"/>
    <p:sldId id="271" r:id="rId22"/>
    <p:sldId id="272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3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olemos@gmail.co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pt-BR" sz="2200" b="1" dirty="0" smtClean="0"/>
              <a:t>Autores: </a:t>
            </a:r>
            <a:r>
              <a:rPr lang="pt-BR" sz="2200" b="1" dirty="0"/>
              <a:t>Alba de Oliveira </a:t>
            </a:r>
            <a:r>
              <a:rPr lang="pt-BR" sz="2200" b="1" dirty="0" smtClean="0"/>
              <a:t>Lemos</a:t>
            </a:r>
          </a:p>
          <a:p>
            <a:pPr marL="1371600" lvl="3" indent="0" algn="r">
              <a:buNone/>
            </a:pPr>
            <a:r>
              <a:rPr lang="pt-BR" sz="1600" b="1" dirty="0"/>
              <a:t>	</a:t>
            </a:r>
            <a:r>
              <a:rPr lang="pt-BR" sz="2200" b="1" dirty="0"/>
              <a:t>Amauri Batista da </a:t>
            </a:r>
            <a:r>
              <a:rPr lang="pt-BR" sz="2200" b="1" dirty="0" smtClean="0"/>
              <a:t>Silva</a:t>
            </a:r>
          </a:p>
          <a:p>
            <a:pPr marL="1371600" lvl="3" indent="0" algn="r">
              <a:buNone/>
            </a:pPr>
            <a:r>
              <a:rPr lang="pt-BR" sz="2200" b="1" dirty="0"/>
              <a:t>Gerardo Marcelo Cabral Guerra</a:t>
            </a:r>
            <a:endParaRPr lang="pt-BR" sz="2200" dirty="0"/>
          </a:p>
          <a:p>
            <a:pPr marL="1371600" lvl="3" indent="0" algn="r">
              <a:buNone/>
            </a:pPr>
            <a:r>
              <a:rPr lang="pt-BR" sz="2200" b="1" dirty="0"/>
              <a:t>Luiz Marcos da Silva</a:t>
            </a:r>
            <a:endParaRPr lang="pt-BR" sz="2200" dirty="0"/>
          </a:p>
          <a:p>
            <a:pPr marL="1371600" lvl="3" indent="0" algn="r">
              <a:buNone/>
            </a:pPr>
            <a:r>
              <a:rPr lang="pt-BR" sz="2200" b="1" dirty="0" err="1"/>
              <a:t>Ozildo</a:t>
            </a:r>
            <a:r>
              <a:rPr lang="pt-BR" sz="2200" b="1" dirty="0"/>
              <a:t> Pereira de Arruda</a:t>
            </a:r>
            <a:endParaRPr lang="pt-BR" sz="2200" dirty="0"/>
          </a:p>
          <a:p>
            <a:pPr marL="1371600" lvl="3" indent="0">
              <a:buNone/>
            </a:pPr>
            <a:endParaRPr lang="pt-BR" sz="2200" dirty="0"/>
          </a:p>
          <a:p>
            <a:pPr marL="1371600" lvl="3" indent="0">
              <a:buNone/>
            </a:pPr>
            <a:endParaRPr lang="pt-BR" sz="2200" b="1" dirty="0" smtClean="0"/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/>
              <a:t>RESTABELECIMENTO DO ABASTECIMENTO DE ÁGUA EM MOMENTO DE CRISE, PÓS-DESASTRE POR INUNDAÇÃO</a:t>
            </a: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 E DISCUSSÃO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r>
              <a:rPr lang="pt-BR" dirty="0" smtClean="0"/>
              <a:t>Recuperação </a:t>
            </a:r>
            <a:r>
              <a:rPr lang="pt-BR" dirty="0"/>
              <a:t>da ETA e realizado o conserto do gerador de energia da estação, bem como foram instaladas bombas dosadoras de sulfato de alumínio e de cloro e realizada a troca do leito filtrante, além de ser recuperada uma bomba de captação da água bruta. </a:t>
            </a:r>
          </a:p>
        </p:txBody>
      </p:sp>
    </p:spTree>
    <p:extLst>
      <p:ext uri="{BB962C8B-B14F-4D97-AF65-F5344CB8AC3E}">
        <p14:creationId xmlns:p14="http://schemas.microsoft.com/office/powerpoint/2010/main" val="108118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 E DISCUSSÃO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r>
              <a:rPr lang="pt-BR" dirty="0"/>
              <a:t>Com a recuperação da ETA, foi iniciada a operação da UMTA, que, no período de 26 a 30 de junho, tratou a água do município, beneficiando cerca de 5.500 habitantes. </a:t>
            </a:r>
            <a:endParaRPr lang="pt-BR" dirty="0" smtClean="0"/>
          </a:p>
          <a:p>
            <a:r>
              <a:rPr lang="pt-BR" dirty="0" smtClean="0"/>
              <a:t>Volume </a:t>
            </a:r>
            <a:r>
              <a:rPr lang="pt-BR" dirty="0"/>
              <a:t>médio de água tratada </a:t>
            </a:r>
            <a:r>
              <a:rPr lang="pt-BR" dirty="0" smtClean="0"/>
              <a:t>de </a:t>
            </a:r>
            <a:r>
              <a:rPr lang="pt-BR" dirty="0"/>
              <a:t>60 mil litros por dia.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88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binha\Documents\Jaqueira\ações enchentes 2017\IMG-20171107-WA0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24"/>
            <a:ext cx="7185248" cy="538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0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binha\Pictures\Jaqueira\UMTA\IMG-20171107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29163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lbinha\Pictures\Jaqueira\UMTA\IMG-20171107-WA0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116632"/>
            <a:ext cx="29163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lbinha\Pictures\Jaqueira\UMTA\IMG-20171107-WA00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928044" cy="520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72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lbinha\Pictures\Jaqueira\UMTA\IMG-20171107-WA0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608" y="260648"/>
            <a:ext cx="2722336" cy="4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lbinha\Pictures\Jaqueira\UMTA\IMG-20171107-WA0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83" y="260649"/>
            <a:ext cx="2735837" cy="48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63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-20171107-WA0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04664"/>
            <a:ext cx="846094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21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binha\Pictures\Jaqueira\UMTA\IMG-20171107-WA0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6049"/>
            <a:ext cx="2684897" cy="477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binha\Pictures\Jaqueira\UMTA\IMG-20171107-WA0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56049"/>
            <a:ext cx="2684897" cy="477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71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2808312" cy="499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Albinha\Pictures\Jaqueira\UMTA\IMG-20171107-WA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2808312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77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 E DISCUSSÃO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964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Tabela 01 – Resultados das análises de turbidez (UNT) e de cloro residual livre (CRL) da água previamente tratada pela ETA e após o tratamento pela UMTA</a:t>
            </a:r>
            <a:r>
              <a:rPr lang="pt-BR" sz="2000" b="1" dirty="0" smtClean="0"/>
              <a:t>. </a:t>
            </a:r>
            <a:endParaRPr lang="pt-BR" sz="2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906837"/>
              </p:ext>
            </p:extLst>
          </p:nvPr>
        </p:nvGraphicFramePr>
        <p:xfrm>
          <a:off x="1331640" y="1916830"/>
          <a:ext cx="6696743" cy="3528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902"/>
                <a:gridCol w="892180"/>
                <a:gridCol w="2154511"/>
                <a:gridCol w="488001"/>
                <a:gridCol w="792588"/>
                <a:gridCol w="620506"/>
                <a:gridCol w="504055"/>
              </a:tblGrid>
              <a:tr h="5205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Data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Água previamente tratada pela ETA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Água tratada pela UMTA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901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UNT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CRL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UNT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CRL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CT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EC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26/06/2017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NR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10,1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0,34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2,2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27/06/2017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4,04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2,5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0,98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2,3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28/06/2017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6,61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1,0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2,25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5,0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29/06/2017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15,30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NR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2,65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3,0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30/06/2017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15,80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NR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2,51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2,0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0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33095"/>
            <a:ext cx="4482714" cy="252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Albinha\Downloads\IMG-20170803-WA0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70" y="2924944"/>
            <a:ext cx="4501069" cy="25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lbinha\Documents\Jaqueira\fotos capacitação clorador\IMG-20170223-WA0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624"/>
            <a:ext cx="4838854" cy="272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INTRODUÇÃO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04800" y="1556792"/>
            <a:ext cx="28270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800" b="1" dirty="0" smtClean="0"/>
              <a:t>População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b="1" dirty="0" smtClean="0"/>
              <a:t>Localização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b="1" dirty="0" smtClean="0"/>
              <a:t>Rede de abastecimento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b="1" dirty="0" smtClean="0"/>
              <a:t>Rede de </a:t>
            </a:r>
            <a:r>
              <a:rPr lang="pt-BR" sz="2800" b="1" dirty="0" smtClean="0"/>
              <a:t>esgotamento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b="1" dirty="0" smtClean="0"/>
              <a:t>Ação educativa</a:t>
            </a:r>
            <a:endParaRPr lang="pt-BR" sz="28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6" name="Picture 2" descr="http://mw2.google.com/mw-panoramio/photos/medium/56931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10" y="1556792"/>
            <a:ext cx="583848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lbinha\Downloads\IMG-20170803-WA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42" y="2801171"/>
            <a:ext cx="4828554" cy="271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lbinha\Documents\Jaqueira\fotos capacitação clorador\IMG-20170223-WA0047 - Co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828554" cy="27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268760"/>
            <a:ext cx="9036496" cy="4752528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Apesar do manancial Bálsamo das Freiras ter apresentado uma turbidez elevada, superior à capacidade de tratamento da UMTA, o seu uso foi viabilizado pelo tratamento prévio da água bruta, garantindo o fornecimento de água potável à população que se encontrava vulnerável, beneficiando cerca de 5.500 pessoas.</a:t>
            </a:r>
          </a:p>
          <a:p>
            <a:pPr algn="just"/>
            <a:r>
              <a:rPr lang="pt-BR" sz="2000" dirty="0"/>
              <a:t>A operação da UMTA, após o desastre, permitiu a recuperação e reativação da ETA, que estava sem operar há 14 anos, a qual manteve a continuidade de sua operação após a finalização da missão com a UMTA.</a:t>
            </a:r>
          </a:p>
          <a:p>
            <a:pPr algn="just"/>
            <a:r>
              <a:rPr lang="pt-BR" sz="2000" dirty="0"/>
              <a:t>As ações desenvolvidas dentro do Plano de Melhoria da Água de Jaqueira subsidiaram a atuação dos ACS, após as inundações no município, os quais, nos primeiros dias pós-desastre, visitaram a população orientando quanto ao tratamento e armazenamento da água e distribuindo a solução de hipoclorito de sódio à  2,5%.</a:t>
            </a:r>
          </a:p>
        </p:txBody>
      </p:sp>
    </p:spTree>
    <p:extLst>
      <p:ext uri="{BB962C8B-B14F-4D97-AF65-F5344CB8AC3E}">
        <p14:creationId xmlns:p14="http://schemas.microsoft.com/office/powerpoint/2010/main" val="2104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25960"/>
            <a:ext cx="8229600" cy="2943200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latin typeface="Comic Sans MS" panose="030F0702030302020204" pitchFamily="66" charset="0"/>
              </a:rPr>
              <a:t>OBRIGADA!</a:t>
            </a:r>
            <a:br>
              <a:rPr lang="pt-BR" sz="6000" b="1" dirty="0" smtClean="0">
                <a:latin typeface="Comic Sans MS" panose="030F0702030302020204" pitchFamily="66" charset="0"/>
              </a:rPr>
            </a:br>
            <a:r>
              <a:rPr lang="pt-BR" sz="2800" b="1" dirty="0" smtClean="0">
                <a:latin typeface="Comic Sans MS" panose="030F0702030302020204" pitchFamily="66" charset="0"/>
                <a:hlinkClick r:id="rId2"/>
              </a:rPr>
              <a:t>aolemos@gmail.com</a:t>
            </a:r>
            <a:r>
              <a:rPr lang="pt-BR" sz="2800" b="1" dirty="0" smtClean="0">
                <a:latin typeface="Comic Sans MS" panose="030F0702030302020204" pitchFamily="66" charset="0"/>
              </a:rPr>
              <a:t> </a:t>
            </a:r>
            <a:endParaRPr lang="pt-BR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5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/>
              <a:t>INTRODUÇÃO</a:t>
            </a:r>
            <a:endParaRPr lang="pt-BR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Rio Una: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Nascente a 900 de altitude, em Capoeiras/PE;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Intermitente até Altinho;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Principais afluentes: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dirty="0" smtClean="0"/>
              <a:t>Margem direita: riacho </a:t>
            </a:r>
            <a:r>
              <a:rPr lang="pt-BR" dirty="0"/>
              <a:t>Quatis, </a:t>
            </a:r>
            <a:r>
              <a:rPr lang="pt-BR" dirty="0" smtClean="0"/>
              <a:t>rio </a:t>
            </a:r>
            <a:r>
              <a:rPr lang="pt-BR" dirty="0"/>
              <a:t>da Chata, </a:t>
            </a:r>
            <a:r>
              <a:rPr lang="pt-BR" dirty="0" smtClean="0"/>
              <a:t>rio </a:t>
            </a:r>
            <a:r>
              <a:rPr lang="pt-BR" b="1" dirty="0" err="1" smtClean="0">
                <a:solidFill>
                  <a:srgbClr val="FF0000"/>
                </a:solidFill>
              </a:rPr>
              <a:t>Pirangi</a:t>
            </a:r>
            <a:r>
              <a:rPr lang="pt-BR" dirty="0" smtClean="0"/>
              <a:t>, rio </a:t>
            </a:r>
            <a:r>
              <a:rPr lang="pt-BR" dirty="0"/>
              <a:t>Jacuípe </a:t>
            </a:r>
            <a:r>
              <a:rPr lang="pt-BR" dirty="0" smtClean="0"/>
              <a:t>e rio </a:t>
            </a:r>
            <a:r>
              <a:rPr lang="pt-BR" dirty="0" err="1" smtClean="0"/>
              <a:t>Caraçu</a:t>
            </a:r>
            <a:r>
              <a:rPr lang="pt-BR" dirty="0" smtClean="0"/>
              <a:t>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dirty="0" smtClean="0"/>
              <a:t>Margem esquerda:  </a:t>
            </a:r>
            <a:r>
              <a:rPr lang="pt-BR" dirty="0"/>
              <a:t>riacho Riachão, riacho Mentirosas, riacho do Sapo, rio </a:t>
            </a:r>
            <a:r>
              <a:rPr lang="pt-BR" dirty="0" err="1"/>
              <a:t>Camevô</a:t>
            </a:r>
            <a:r>
              <a:rPr lang="pt-BR" dirty="0"/>
              <a:t> e rio </a:t>
            </a:r>
            <a:r>
              <a:rPr lang="pt-BR" dirty="0" smtClean="0"/>
              <a:t>Preto.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50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/>
              <a:t>INTRODUÇÃO</a:t>
            </a:r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19674"/>
              </p:ext>
            </p:extLst>
          </p:nvPr>
        </p:nvGraphicFramePr>
        <p:xfrm>
          <a:off x="1403648" y="1484784"/>
          <a:ext cx="6408712" cy="324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8712"/>
              </a:tblGrid>
              <a:tr h="420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</a:rPr>
                        <a:t>Características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420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Área de Drenagem: 6705471906,19583 m²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717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Perímetro: 622318,40736 m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420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Comprimento do Eixo da Bacia: 174.400,644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420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Coeficiente de Compacidade: </a:t>
                      </a:r>
                      <a:r>
                        <a:rPr lang="pt-BR" sz="2400" b="0" dirty="0" err="1">
                          <a:solidFill>
                            <a:schemeClr val="tx1"/>
                          </a:solidFill>
                          <a:effectLst/>
                        </a:rPr>
                        <a:t>Kc</a:t>
                      </a: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= 2,12792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420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Fator de Forma: F= 0,220461 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420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Índice de Circularidade: IC= 0,217640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99592" y="4797152"/>
            <a:ext cx="50487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Fonte: Adaptado de Monteiro </a:t>
            </a: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 al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(2014).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367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/>
              <a:t>INTRODUÇÃO</a:t>
            </a:r>
            <a:endParaRPr lang="pt-BR"/>
          </a:p>
        </p:txBody>
      </p:sp>
      <p:pic>
        <p:nvPicPr>
          <p:cNvPr id="4" name="Picture 2" descr="Resultado de imagem para jaqueira pernambuco enchente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59" y="1124744"/>
            <a:ext cx="6109185" cy="45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5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/>
              <a:t>INTRODUÇÃO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Rompimento da adutora, </a:t>
            </a:r>
            <a:r>
              <a:rPr lang="pt-BR" dirty="0"/>
              <a:t>interrompendo o abastecimento de água para a população. </a:t>
            </a:r>
            <a:endParaRPr lang="pt-BR" dirty="0" smtClean="0"/>
          </a:p>
          <a:p>
            <a:r>
              <a:rPr lang="pt-BR" dirty="0" smtClean="0"/>
              <a:t>Decretado </a:t>
            </a:r>
            <a:r>
              <a:rPr lang="pt-BR" dirty="0"/>
              <a:t>estado de calamidade pública, por meio do Decreto nº 002/2017. </a:t>
            </a:r>
            <a:endParaRPr lang="pt-BR" dirty="0" smtClean="0"/>
          </a:p>
          <a:p>
            <a:r>
              <a:rPr lang="pt-BR" dirty="0" smtClean="0"/>
              <a:t>Jaqueira </a:t>
            </a:r>
            <a:r>
              <a:rPr lang="pt-BR" dirty="0"/>
              <a:t>já apresentava problemas no abastecimento de água potável, em que boa parte da sua população recorria a fontes naturais ou outras formas de abastecimento (IBGE, 2010), utilizando fontes não seguras sem tratamento, apresentando riscos à saúde pública, o que foi agravado pelas inundações.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782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r>
              <a:rPr lang="pt-BR" dirty="0"/>
              <a:t>R</a:t>
            </a:r>
            <a:r>
              <a:rPr lang="pt-BR" dirty="0" smtClean="0"/>
              <a:t>estabelecer </a:t>
            </a:r>
            <a:r>
              <a:rPr lang="pt-BR" dirty="0"/>
              <a:t>o abastecimento da água para consumo humano em caráter emergencial para a população de Jaqueira</a:t>
            </a:r>
          </a:p>
        </p:txBody>
      </p:sp>
    </p:spTree>
    <p:extLst>
      <p:ext uri="{BB962C8B-B14F-4D97-AF65-F5344CB8AC3E}">
        <p14:creationId xmlns:p14="http://schemas.microsoft.com/office/powerpoint/2010/main" val="231895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r>
              <a:rPr lang="pt-BR" dirty="0" smtClean="0"/>
              <a:t>Avaliação </a:t>
            </a:r>
            <a:r>
              <a:rPr lang="pt-BR" dirty="0"/>
              <a:t>situacional </a:t>
            </a:r>
            <a:r>
              <a:rPr lang="pt-BR" dirty="0" smtClean="0"/>
              <a:t>e levantamento da capacidade instalada.</a:t>
            </a:r>
          </a:p>
          <a:p>
            <a:r>
              <a:rPr lang="pt-BR" dirty="0"/>
              <a:t>M</a:t>
            </a:r>
            <a:r>
              <a:rPr lang="pt-BR" dirty="0" smtClean="0"/>
              <a:t>ontagem </a:t>
            </a:r>
            <a:r>
              <a:rPr lang="pt-BR" dirty="0"/>
              <a:t>e a operação da </a:t>
            </a:r>
            <a:r>
              <a:rPr lang="pt-BR" dirty="0" smtClean="0"/>
              <a:t>UMTA.</a:t>
            </a:r>
          </a:p>
          <a:p>
            <a:r>
              <a:rPr lang="pt-BR" dirty="0" smtClean="0"/>
              <a:t>Recuperação da ETA.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620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 E DISCUSSÃO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r>
              <a:rPr lang="pt-BR" dirty="0"/>
              <a:t>As análises da água manancial Bálsamo das Freiras, apresentaram turbidez de 192 UNT densidade de bactérias de CT &gt; 2.419,6 números mais prováveis (NMP) e EC de 15,8 NMP</a:t>
            </a:r>
            <a:r>
              <a:rPr lang="pt-BR" dirty="0" smtClean="0"/>
              <a:t>.</a:t>
            </a:r>
          </a:p>
          <a:p>
            <a:r>
              <a:rPr lang="pt-BR" dirty="0"/>
              <a:t>T</a:t>
            </a:r>
            <a:r>
              <a:rPr lang="pt-BR" dirty="0" smtClean="0"/>
              <a:t>ratamento </a:t>
            </a:r>
            <a:r>
              <a:rPr lang="pt-BR" dirty="0"/>
              <a:t>prévio, para reduzir a turbidez elevada da água bruta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41198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639</Words>
  <Application>Microsoft Office PowerPoint</Application>
  <PresentationFormat>Apresentação na tela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RESTABELECIMENTO DO ABASTECIMENTO DE ÁGUA EM MOMENTO DE CRISE, PÓS-DESASTRE POR INUNDAÇÃO</vt:lpstr>
      <vt:lpstr>INTRODUÇÃO</vt:lpstr>
      <vt:lpstr>INTRODUÇÃO</vt:lpstr>
      <vt:lpstr>INTRODUÇÃO</vt:lpstr>
      <vt:lpstr>INTRODUÇÃO</vt:lpstr>
      <vt:lpstr>INTRODUÇÃO</vt:lpstr>
      <vt:lpstr>OBJETIVO</vt:lpstr>
      <vt:lpstr>METODOLOGIA </vt:lpstr>
      <vt:lpstr>RESULTADOS E DISCUSSÃO </vt:lpstr>
      <vt:lpstr>RESULTADOS E DISCUSSÃO </vt:lpstr>
      <vt:lpstr>RESULTADOS E DISCUSSÃO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E DISCUSSÃO </vt:lpstr>
      <vt:lpstr>Apresentação do PowerPoint</vt:lpstr>
      <vt:lpstr>Apresentação do PowerPoint</vt:lpstr>
      <vt:lpstr>CONCLUSÕES</vt:lpstr>
      <vt:lpstr>OBRIGADA! aolemos@gmail.com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Albinha</cp:lastModifiedBy>
  <cp:revision>19</cp:revision>
  <dcterms:created xsi:type="dcterms:W3CDTF">2018-05-02T19:43:05Z</dcterms:created>
  <dcterms:modified xsi:type="dcterms:W3CDTF">2018-05-28T17:28:49Z</dcterms:modified>
</cp:coreProperties>
</file>