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9" r:id="rId2"/>
    <p:sldId id="262" r:id="rId3"/>
    <p:sldId id="263" r:id="rId4"/>
    <p:sldId id="264" r:id="rId5"/>
    <p:sldId id="265" r:id="rId6"/>
    <p:sldId id="266" r:id="rId7"/>
    <p:sldId id="268" r:id="rId8"/>
    <p:sldId id="267" r:id="rId9"/>
    <p:sldId id="269" r:id="rId10"/>
    <p:sldId id="270" r:id="rId11"/>
    <p:sldId id="271" r:id="rId12"/>
    <p:sldId id="274" r:id="rId13"/>
    <p:sldId id="275" r:id="rId14"/>
    <p:sldId id="273" r:id="rId15"/>
    <p:sldId id="272" r:id="rId16"/>
    <p:sldId id="277" r:id="rId17"/>
    <p:sldId id="276" r:id="rId18"/>
    <p:sldId id="280" r:id="rId19"/>
    <p:sldId id="279" r:id="rId20"/>
    <p:sldId id="282" r:id="rId21"/>
    <p:sldId id="278" r:id="rId22"/>
    <p:sldId id="285" r:id="rId23"/>
    <p:sldId id="284" r:id="rId24"/>
    <p:sldId id="281" r:id="rId25"/>
    <p:sldId id="283" r:id="rId2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1" d="100"/>
          <a:sy n="71" d="100"/>
        </p:scale>
        <p:origin x="-270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fs-dmae\DMAE-DT-Diretoria$\ABES20181204\Compilado_Quantitativos%20revDT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fs-dmae\DMAE-DT-Diretoria$\ABES20181204\Compilado_Quantitativos%20revDT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800" dirty="0" err="1" smtClean="0">
                <a:latin typeface="Calibri" panose="020F0502020204030204" pitchFamily="34" charset="0"/>
              </a:rPr>
              <a:t>Parâmetros</a:t>
            </a:r>
            <a:endParaRPr lang="en-US" sz="2800" dirty="0">
              <a:latin typeface="Calibri" panose="020F0502020204030204" pitchFamily="34" charset="0"/>
            </a:endParaRPr>
          </a:p>
        </c:rich>
      </c:tx>
      <c:layout>
        <c:manualLayout>
          <c:xMode val="edge"/>
          <c:yMode val="edge"/>
          <c:x val="0.11497418642792478"/>
          <c:y val="0.11150635172289229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Resumo!$E$1</c:f>
              <c:strCache>
                <c:ptCount val="1"/>
                <c:pt idx="0">
                  <c:v>Parâmetros</c:v>
                </c:pt>
              </c:strCache>
            </c:strRef>
          </c:tx>
          <c:dLbls>
            <c:txPr>
              <a:bodyPr/>
              <a:lstStyle/>
              <a:p>
                <a: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Resumo!$A$2:$A$5</c:f>
              <c:strCache>
                <c:ptCount val="4"/>
                <c:pt idx="0">
                  <c:v>Operacional ETAs</c:v>
                </c:pt>
                <c:pt idx="1">
                  <c:v>Apoio Analítico Dmae</c:v>
                </c:pt>
                <c:pt idx="2">
                  <c:v>Contratação (Portaria Consolidação MS 5/2017)</c:v>
                </c:pt>
                <c:pt idx="3">
                  <c:v>Contratação (Portaria SES 320/2014)</c:v>
                </c:pt>
              </c:strCache>
            </c:strRef>
          </c:cat>
          <c:val>
            <c:numRef>
              <c:f>Resumo!$E$2:$E$5</c:f>
              <c:numCache>
                <c:formatCode>0%</c:formatCode>
                <c:ptCount val="4"/>
                <c:pt idx="0">
                  <c:v>5.3892215568862277E-2</c:v>
                </c:pt>
                <c:pt idx="1">
                  <c:v>0.33532934131736525</c:v>
                </c:pt>
                <c:pt idx="2">
                  <c:v>0.32934131736526945</c:v>
                </c:pt>
                <c:pt idx="3">
                  <c:v>0.28143712574850299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1600" b="1">
                <a:latin typeface="+mj-lt"/>
                <a:cs typeface="Arial" panose="020B0604020202020204" pitchFamily="34" charset="0"/>
              </a:defRPr>
            </a:pPr>
            <a:endParaRPr lang="pt-BR"/>
          </a:p>
        </c:txPr>
      </c:legendEntry>
      <c:legendEntry>
        <c:idx val="1"/>
        <c:txPr>
          <a:bodyPr/>
          <a:lstStyle/>
          <a:p>
            <a:pPr>
              <a:defRPr sz="1600" b="1">
                <a:latin typeface="+mj-lt"/>
                <a:cs typeface="Arial" panose="020B0604020202020204" pitchFamily="34" charset="0"/>
              </a:defRPr>
            </a:pPr>
            <a:endParaRPr lang="pt-BR"/>
          </a:p>
        </c:txPr>
      </c:legendEntry>
      <c:legendEntry>
        <c:idx val="2"/>
        <c:txPr>
          <a:bodyPr/>
          <a:lstStyle/>
          <a:p>
            <a:pPr>
              <a:defRPr sz="1600" b="1">
                <a:latin typeface="+mj-lt"/>
                <a:cs typeface="Arial" panose="020B0604020202020204" pitchFamily="34" charset="0"/>
              </a:defRPr>
            </a:pPr>
            <a:endParaRPr lang="pt-BR"/>
          </a:p>
        </c:txPr>
      </c:legendEntry>
      <c:legendEntry>
        <c:idx val="3"/>
        <c:txPr>
          <a:bodyPr/>
          <a:lstStyle/>
          <a:p>
            <a:pPr>
              <a:defRPr sz="1600" b="1">
                <a:latin typeface="+mj-lt"/>
                <a:cs typeface="Arial" panose="020B0604020202020204" pitchFamily="34" charset="0"/>
              </a:defRPr>
            </a:pPr>
            <a:endParaRPr lang="pt-BR"/>
          </a:p>
        </c:txPr>
      </c:legendEntry>
      <c:layout>
        <c:manualLayout>
          <c:xMode val="edge"/>
          <c:yMode val="edge"/>
          <c:x val="0.58824216601581614"/>
          <c:y val="3.767384454835538E-2"/>
          <c:w val="0.3963078304691775"/>
          <c:h val="0.84960753276204615"/>
        </c:manualLayout>
      </c:layout>
      <c:overlay val="0"/>
      <c:txPr>
        <a:bodyPr/>
        <a:lstStyle/>
        <a:p>
          <a:pPr>
            <a:defRPr>
              <a:latin typeface="Arial" panose="020B0604020202020204" pitchFamily="34" charset="0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sz="2800" dirty="0" err="1">
                <a:latin typeface="Calibri" panose="020F0502020204030204" pitchFamily="34" charset="0"/>
                <a:cs typeface="Arial" panose="020B0604020202020204" pitchFamily="34" charset="0"/>
              </a:rPr>
              <a:t>Análises</a:t>
            </a:r>
            <a:endParaRPr lang="en-US" sz="2800" dirty="0">
              <a:latin typeface="Calibri" panose="020F0502020204030204" pitchFamily="34" charset="0"/>
              <a:cs typeface="Arial" panose="020B0604020202020204" pitchFamily="34" charset="0"/>
            </a:endParaRP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Resumo!$D$1</c:f>
              <c:strCache>
                <c:ptCount val="1"/>
                <c:pt idx="0">
                  <c:v>Análises</c:v>
                </c:pt>
              </c:strCache>
            </c:strRef>
          </c:tx>
          <c:dLbls>
            <c:dLbl>
              <c:idx val="0"/>
              <c:layout>
                <c:manualLayout>
                  <c:x val="-0.10019995473006864"/>
                  <c:y val="-0.283258038378877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5265310586176726E-2"/>
                  <c:y val="0.150634660250801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340625903173978E-2"/>
                  <c:y val="-9.0507185025418631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7047638456180034"/>
                  <c:y val="1.56043485589723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Resumo!$A$2:$A$5</c:f>
              <c:strCache>
                <c:ptCount val="4"/>
                <c:pt idx="0">
                  <c:v>Operacional ETAs</c:v>
                </c:pt>
                <c:pt idx="1">
                  <c:v>Apoio Analítico Dmae</c:v>
                </c:pt>
                <c:pt idx="2">
                  <c:v>Contratação (Portaria Consolidação MS 5/2017)</c:v>
                </c:pt>
                <c:pt idx="3">
                  <c:v>Contratação (Portaria SES 320/2014)</c:v>
                </c:pt>
              </c:strCache>
            </c:strRef>
          </c:cat>
          <c:val>
            <c:numRef>
              <c:f>Resumo!$D$2:$D$5</c:f>
              <c:numCache>
                <c:formatCode>0.00%</c:formatCode>
                <c:ptCount val="4"/>
                <c:pt idx="0">
                  <c:v>0.95846833106741913</c:v>
                </c:pt>
                <c:pt idx="1">
                  <c:v>3.9608535507186377E-2</c:v>
                </c:pt>
                <c:pt idx="2">
                  <c:v>1.1699061671149526E-3</c:v>
                </c:pt>
                <c:pt idx="3">
                  <c:v>7.5322725827949E-4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48AA22-89A4-4CA1-A2D4-78FB884F934E}" type="datetimeFigureOut">
              <a:rPr lang="pt-BR" smtClean="0"/>
              <a:t>03/05/2019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C3A9E8-EF9C-4540-ACF4-4051308097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65080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F86FC5-0056-4EEE-AFA2-08C0A303EACF}" type="datetimeFigureOut">
              <a:rPr lang="pt-BR" smtClean="0"/>
              <a:t>03/05/2019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20860-5CC6-4AAD-ADA7-11A6F81A66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1938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20860-5CC6-4AAD-ADA7-11A6F81A6642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93527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20860-5CC6-4AAD-ADA7-11A6F81A6642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9352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20860-5CC6-4AAD-ADA7-11A6F81A6642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93527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20860-5CC6-4AAD-ADA7-11A6F81A6642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93527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20860-5CC6-4AAD-ADA7-11A6F81A6642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93527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20860-5CC6-4AAD-ADA7-11A6F81A6642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93527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20860-5CC6-4AAD-ADA7-11A6F81A6642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9352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20860-5CC6-4AAD-ADA7-11A6F81A6642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93527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20860-5CC6-4AAD-ADA7-11A6F81A6642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93527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20860-5CC6-4AAD-ADA7-11A6F81A6642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93527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20860-5CC6-4AAD-ADA7-11A6F81A6642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9352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20860-5CC6-4AAD-ADA7-11A6F81A6642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93527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20860-5CC6-4AAD-ADA7-11A6F81A6642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93527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20860-5CC6-4AAD-ADA7-11A6F81A6642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93527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20860-5CC6-4AAD-ADA7-11A6F81A6642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93527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20860-5CC6-4AAD-ADA7-11A6F81A6642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93527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20860-5CC6-4AAD-ADA7-11A6F81A6642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9352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20860-5CC6-4AAD-ADA7-11A6F81A6642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9352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20860-5CC6-4AAD-ADA7-11A6F81A6642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9352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20860-5CC6-4AAD-ADA7-11A6F81A6642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9352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20860-5CC6-4AAD-ADA7-11A6F81A6642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9352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20860-5CC6-4AAD-ADA7-11A6F81A6642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9352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20860-5CC6-4AAD-ADA7-11A6F81A6642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9352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20860-5CC6-4AAD-ADA7-11A6F81A6642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9352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03/05/2019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2523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03/05/2019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5381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03/05/2019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1142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03/05/2019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6933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03/05/2019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5335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1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03/05/2019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746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03/05/2019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2077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03/05/2019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9908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03/05/2019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8107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03/05/2019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4891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03/05/2019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1768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C5135-C6EC-4FEB-97E1-E7A17BEAE96C}" type="datetimeFigureOut">
              <a:rPr lang="pt-BR" smtClean="0"/>
              <a:t>03/05/2019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  <p:pic>
        <p:nvPicPr>
          <p:cNvPr id="9" name="Picture 2" descr="C:\Users\gabriel.silva\Desktop\Template-49CNSA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281121" cy="694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76672"/>
            <a:ext cx="1078877" cy="41620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827" y="937453"/>
            <a:ext cx="1007402" cy="39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9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gauchazh.clicrbs.com.br/porto-alegre/noticia/2016/07/vigilancia-afirma-que-agua-da-torneira-e-potavel-em-porto-alegre-6571345.html" TargetMode="External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g1.globo.com/rs/rio-grande-do-sul/noticia/2016/07/fepam-aponta-possivel-rota-de-gosto-e-cheiro-ruim-da-agua-em-porto-alegre.html" TargetMode="External"/><Relationship Id="rId5" Type="http://schemas.openxmlformats.org/officeDocument/2006/relationships/image" Target="../media/image44.png"/><Relationship Id="rId10" Type="http://schemas.openxmlformats.org/officeDocument/2006/relationships/hyperlink" Target="http://jcrs.uol.com.br/_conteudo/2017/02/geral/549128-moradores-voltam-a-reclamar-de-odor-e-gosto-da-agua-em-porto-alegre.html" TargetMode="External"/><Relationship Id="rId4" Type="http://schemas.openxmlformats.org/officeDocument/2006/relationships/hyperlink" Target="http://diariogaucho.clicrbs.com.br/rs/dia-a-dia/noticia/2016/05/a-agua-na-sua-casa-esta-com-cheiro-e-gosto-ruins-entenda-o-motivo-e-saiba-quando-ela-vai-voltar-ao-normal-5821011.html" TargetMode="External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nacoesunidas.org/unicef-lanca-plano-preventivo-contra-diarreia-e-colera-entre-refugiados-rohingya-em-bangladesh/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hyperlink" Target="https://nacoesunidas.org/onu-e-parceiros-se-comprometem-a-reduzir-mortes-por-colera-em-90-ate-2030/" TargetMode="External"/><Relationship Id="rId4" Type="http://schemas.openxmlformats.org/officeDocument/2006/relationships/hyperlink" Target="https://www.youtube.com/watch?v=RNIOFxQiWfs" TargetMode="External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5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lproweb.procempa.com.br/pmpa/prefpoa/dmae/usu_doc/press_kit_revisado.pdf" TargetMode="External"/><Relationship Id="rId5" Type="http://schemas.openxmlformats.org/officeDocument/2006/relationships/image" Target="../media/image86.png"/><Relationship Id="rId10" Type="http://schemas.openxmlformats.org/officeDocument/2006/relationships/hyperlink" Target="http://www2.portoalegre.rs.gov.br/dmae/default.php?p_secao=352" TargetMode="External"/><Relationship Id="rId4" Type="http://schemas.openxmlformats.org/officeDocument/2006/relationships/hyperlink" Target="http://lproweb.procempa.com.br/pmpa/prefpoa/dmae/usu_doc/ecos_39_e_ecos_tecnica_final.pdf" TargetMode="External"/><Relationship Id="rId9" Type="http://schemas.openxmlformats.org/officeDocument/2006/relationships/image" Target="../media/image8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2.correiodopovo.com.br/Noticias/Cidades/2017/09/629906/Rio-Grande-do-Sul-abriga-tres-dos-10-rios-mais-poluidos-do-Brasil-" TargetMode="External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hyperlink" Target="http://www.sema.rs.gov.br/bacias-hidrograficas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novohamburgo.org/site/noticias/pelo-estado/pela-regiao-pelo-estado/2012/02/01/racionamento-nivel-do-rio-dos-sinos-chega-a-limite-estabelecido-em-sao-leopoldo/" TargetMode="External"/><Relationship Id="rId3" Type="http://schemas.openxmlformats.org/officeDocument/2006/relationships/image" Target="../media/image23.png"/><Relationship Id="rId7" Type="http://schemas.openxmlformats.org/officeDocument/2006/relationships/hyperlink" Target="http://g1.globo.com/rs/rio-grande-do-sul/noticia/2017/01/lama-de-enchente-deixa-oito-cidades-sem-agua-no-vale-do-rio-do-sinos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g1.globo.com/rs/rio-grande-do-sul/noticia/2016/10/apos-problema-em-rio-fornecimento-de-agua-e-normalizado-em-gravatai.html" TargetMode="External"/><Relationship Id="rId5" Type="http://schemas.openxmlformats.org/officeDocument/2006/relationships/image" Target="../media/image25.png"/><Relationship Id="rId10" Type="http://schemas.openxmlformats.org/officeDocument/2006/relationships/hyperlink" Target="http://www.popa.com.br/imagens/paisagens/guaiba_verde.htm" TargetMode="External"/><Relationship Id="rId4" Type="http://schemas.openxmlformats.org/officeDocument/2006/relationships/image" Target="../media/image24.png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gauchazh.clicrbs.com.br/geral/noticia/2016/12/nao-falta-estrutura-foram-problemas-acidentais-diz-diretor-da-corsan-sobre-falta-de-agua-8932320.html" TargetMode="External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correiodopovo.com.br/Noticias/Geral/2016/8/596329/Moradores-voltam-a-reclamar-da-cor-e-do-cheiro-da-agua-em-Porto-Alegre" TargetMode="External"/><Relationship Id="rId5" Type="http://schemas.openxmlformats.org/officeDocument/2006/relationships/image" Target="../media/image28.png"/><Relationship Id="rId4" Type="http://schemas.openxmlformats.org/officeDocument/2006/relationships/hyperlink" Target="http://g1.globo.com/ap/amapa/noticia/2014/01/ligava-torneira-e-saia-oleo-ao-inves-de-agua-diz-morador-do-amapa.html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ctrTitle" idx="4294967295"/>
          </p:nvPr>
        </p:nvSpPr>
        <p:spPr>
          <a:xfrm>
            <a:off x="35496" y="2780928"/>
            <a:ext cx="8928992" cy="1368152"/>
          </a:xfrm>
        </p:spPr>
        <p:txBody>
          <a:bodyPr anchor="ctr" anchorCtr="0">
            <a:noAutofit/>
          </a:bodyPr>
          <a:lstStyle/>
          <a:p>
            <a:r>
              <a:rPr lang="pt-BR" sz="3200" b="1" dirty="0" smtClean="0"/>
              <a:t>Qualidade da Água para Consumo Humano: </a:t>
            </a:r>
            <a:r>
              <a:rPr lang="pt-BR" sz="3200" b="1" dirty="0" smtClean="0"/>
              <a:t>alterações </a:t>
            </a:r>
            <a:r>
              <a:rPr lang="pt-BR" sz="3200" b="1" dirty="0" smtClean="0"/>
              <a:t>de gosto e odor, controle analítico </a:t>
            </a:r>
            <a:r>
              <a:rPr lang="pt-BR" sz="3200" b="1" dirty="0" smtClean="0"/>
              <a:t/>
            </a:r>
            <a:br>
              <a:rPr lang="pt-BR" sz="3200" b="1" dirty="0" smtClean="0"/>
            </a:br>
            <a:r>
              <a:rPr lang="pt-BR" sz="3200" b="1" dirty="0" smtClean="0"/>
              <a:t>e </a:t>
            </a:r>
            <a:r>
              <a:rPr lang="pt-BR" sz="3200" b="1" dirty="0" smtClean="0"/>
              <a:t>operacional</a:t>
            </a:r>
            <a:endParaRPr lang="pt-BR" sz="3200" b="1" dirty="0"/>
          </a:p>
        </p:txBody>
      </p:sp>
      <p:sp>
        <p:nvSpPr>
          <p:cNvPr id="4" name="Subtítulo 2"/>
          <p:cNvSpPr>
            <a:spLocks noGrp="1"/>
          </p:cNvSpPr>
          <p:nvPr>
            <p:ph type="subTitle" idx="4294967295"/>
          </p:nvPr>
        </p:nvSpPr>
        <p:spPr>
          <a:xfrm>
            <a:off x="827584" y="4869160"/>
            <a:ext cx="7776864" cy="7920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1800" b="1" dirty="0" smtClean="0"/>
              <a:t>Marcelo Gil Faccin – Diretor de Tratamento e Meio </a:t>
            </a:r>
            <a:r>
              <a:rPr lang="pt-BR" sz="1800" b="1" dirty="0" smtClean="0"/>
              <a:t>Ambiente</a:t>
            </a:r>
          </a:p>
          <a:p>
            <a:pPr marL="0" indent="0" algn="ctr">
              <a:buNone/>
            </a:pPr>
            <a:r>
              <a:rPr lang="pt-BR" sz="1800" b="1" dirty="0" smtClean="0"/>
              <a:t>Departamento Municipal de Água e Esgotos de Porto Alegre/RS</a:t>
            </a:r>
            <a:endParaRPr lang="pt-BR" sz="1800" b="1" dirty="0" smtClean="0"/>
          </a:p>
          <a:p>
            <a:pPr algn="l"/>
            <a:endParaRPr lang="pt-BR" sz="2800" dirty="0"/>
          </a:p>
        </p:txBody>
      </p:sp>
      <p:sp>
        <p:nvSpPr>
          <p:cNvPr id="8" name="Título 1"/>
          <p:cNvSpPr>
            <a:spLocks noGrp="1"/>
          </p:cNvSpPr>
          <p:nvPr>
            <p:ph type="ctrTitle" idx="4294967295"/>
          </p:nvPr>
        </p:nvSpPr>
        <p:spPr>
          <a:xfrm>
            <a:off x="395536" y="1412776"/>
            <a:ext cx="8573064" cy="504056"/>
          </a:xfrm>
        </p:spPr>
        <p:txBody>
          <a:bodyPr anchor="ctr" anchorCtr="0">
            <a:noAutofit/>
          </a:bodyPr>
          <a:lstStyle/>
          <a:p>
            <a:r>
              <a:rPr lang="pt-BR" sz="2800" b="1" dirty="0" smtClean="0"/>
              <a:t>Mesa-Redonda 2: Qualidade da Água e Laboratórios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126957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284984"/>
            <a:ext cx="1689100" cy="281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987800"/>
            <a:ext cx="1685925" cy="282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139951" cy="561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484784"/>
            <a:ext cx="2987824" cy="2109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>
            <a:extLst>
              <a:ext uri="{FF2B5EF4-FFF2-40B4-BE49-F238E27FC236}"/>
            </a:extLst>
          </p:cNvPr>
          <p:cNvSpPr/>
          <p:nvPr/>
        </p:nvSpPr>
        <p:spPr>
          <a:xfrm>
            <a:off x="3131840" y="620936"/>
            <a:ext cx="4067175" cy="3024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pt-BR" sz="2000" b="1" spc="-1" dirty="0">
                <a:solidFill>
                  <a:schemeClr val="tx1"/>
                </a:solidFill>
              </a:rPr>
              <a:t>5 captações</a:t>
            </a:r>
          </a:p>
          <a:p>
            <a:pPr eaLnBrk="1" hangingPunct="1">
              <a:defRPr/>
            </a:pPr>
            <a:r>
              <a:rPr lang="pt-BR" sz="2000" b="1" spc="-1" dirty="0">
                <a:solidFill>
                  <a:schemeClr val="tx1"/>
                </a:solidFill>
              </a:rPr>
              <a:t>4 foz dos rios</a:t>
            </a:r>
          </a:p>
          <a:p>
            <a:pPr eaLnBrk="1" hangingPunct="1">
              <a:defRPr/>
            </a:pPr>
            <a:r>
              <a:rPr lang="pt-BR" sz="2000" b="1" spc="-1" dirty="0">
                <a:solidFill>
                  <a:schemeClr val="tx1"/>
                </a:solidFill>
              </a:rPr>
              <a:t>7 canal e margens</a:t>
            </a:r>
          </a:p>
          <a:p>
            <a:pPr eaLnBrk="1" hangingPunct="1">
              <a:defRPr/>
            </a:pPr>
            <a:r>
              <a:rPr lang="pt-BR" sz="2000" b="1" spc="-1" dirty="0">
                <a:solidFill>
                  <a:schemeClr val="tx1"/>
                </a:solidFill>
              </a:rPr>
              <a:t>Mais de 5 mil análises (</a:t>
            </a:r>
            <a:r>
              <a:rPr lang="pt-BR" sz="2000" b="1" spc="-1" dirty="0" smtClean="0">
                <a:solidFill>
                  <a:schemeClr val="tx1"/>
                </a:solidFill>
              </a:rPr>
              <a:t>2018)</a:t>
            </a:r>
            <a:endParaRPr lang="pt-BR" sz="2000" b="1" spc="-1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endParaRPr lang="pt-BR" sz="2000" b="1" spc="-1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pt-BR" sz="2000" b="1" spc="-1" dirty="0" smtClean="0">
                <a:solidFill>
                  <a:schemeClr val="tx1"/>
                </a:solidFill>
              </a:rPr>
              <a:t>6 </a:t>
            </a:r>
            <a:r>
              <a:rPr lang="pt-BR" sz="2000" b="1" spc="-1" dirty="0">
                <a:solidFill>
                  <a:schemeClr val="tx1"/>
                </a:solidFill>
              </a:rPr>
              <a:t>Estações de Tratamento</a:t>
            </a:r>
          </a:p>
          <a:p>
            <a:pPr eaLnBrk="1" hangingPunct="1">
              <a:defRPr/>
            </a:pPr>
            <a:r>
              <a:rPr lang="pt-BR" sz="2000" b="1" spc="-1" dirty="0">
                <a:solidFill>
                  <a:schemeClr val="tx1"/>
                </a:solidFill>
              </a:rPr>
              <a:t>346 pontos no Município</a:t>
            </a:r>
          </a:p>
          <a:p>
            <a:pPr eaLnBrk="1" hangingPunct="1">
              <a:defRPr/>
            </a:pPr>
            <a:r>
              <a:rPr lang="pt-BR" sz="2000" b="1" spc="-1" dirty="0">
                <a:solidFill>
                  <a:schemeClr val="tx1"/>
                </a:solidFill>
              </a:rPr>
              <a:t>Mais de 900 coletas mensais</a:t>
            </a:r>
          </a:p>
          <a:p>
            <a:pPr eaLnBrk="1" hangingPunct="1">
              <a:defRPr/>
            </a:pPr>
            <a:r>
              <a:rPr lang="pt-BR" sz="2000" b="1" spc="-1" dirty="0" smtClean="0">
                <a:solidFill>
                  <a:schemeClr val="tx1"/>
                </a:solidFill>
              </a:rPr>
              <a:t>1 milhão análises </a:t>
            </a:r>
            <a:r>
              <a:rPr lang="pt-BR" sz="2000" b="1" spc="-1" dirty="0">
                <a:solidFill>
                  <a:schemeClr val="tx1"/>
                </a:solidFill>
              </a:rPr>
              <a:t>(</a:t>
            </a:r>
            <a:r>
              <a:rPr lang="pt-BR" sz="2000" b="1" spc="-1" dirty="0" smtClean="0">
                <a:solidFill>
                  <a:schemeClr val="tx1"/>
                </a:solidFill>
              </a:rPr>
              <a:t>2018)</a:t>
            </a:r>
            <a:endParaRPr lang="pt-BR" sz="2000" b="1" spc="-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07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70" y="188640"/>
            <a:ext cx="3206750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1916832"/>
            <a:ext cx="3222625" cy="181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73016"/>
            <a:ext cx="2727325" cy="202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987675" y="4248497"/>
            <a:ext cx="3168650" cy="1628775"/>
          </a:xfrm>
          <a:prstGeom prst="rect">
            <a:avLst/>
          </a:prstGeom>
          <a:blipFill dpi="0" rotWithShape="0">
            <a:blip r:embed="rId6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1800">
              <a:solidFill>
                <a:srgbClr val="00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1800">
              <a:solidFill>
                <a:srgbClr val="00000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4" y="4509120"/>
            <a:ext cx="2911475" cy="164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913" y="2635548"/>
            <a:ext cx="2824162" cy="2112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060848"/>
            <a:ext cx="3008313" cy="199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1750"/>
            <a:ext cx="3168352" cy="2375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340768"/>
            <a:ext cx="2664867" cy="1870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aixaDeTexto 10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2555527" y="3573016"/>
            <a:ext cx="4176713" cy="101600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000" b="1" spc="-1" dirty="0">
                <a:solidFill>
                  <a:schemeClr val="tx2"/>
                </a:solidFill>
                <a:latin typeface="+mn-lt"/>
                <a:cs typeface="+mn-cs"/>
              </a:rPr>
              <a:t>O </a:t>
            </a:r>
            <a:r>
              <a:rPr lang="pt-BR" sz="2000" b="1" spc="-1" dirty="0" smtClean="0">
                <a:solidFill>
                  <a:schemeClr val="tx2"/>
                </a:solidFill>
                <a:latin typeface="+mn-lt"/>
                <a:cs typeface="+mn-cs"/>
              </a:rPr>
              <a:t>Dmae </a:t>
            </a:r>
            <a:r>
              <a:rPr lang="pt-BR" sz="2000" b="1" spc="-1" dirty="0">
                <a:solidFill>
                  <a:schemeClr val="tx2"/>
                </a:solidFill>
                <a:latin typeface="+mn-lt"/>
                <a:cs typeface="+mn-cs"/>
              </a:rPr>
              <a:t>monitora regularmente:</a:t>
            </a:r>
          </a:p>
          <a:p>
            <a:pPr eaLnBrk="1" hangingPunct="1">
              <a:defRPr/>
            </a:pPr>
            <a:r>
              <a:rPr lang="pt-BR" sz="2000" b="1" spc="-1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pt-BR" sz="2000" b="1" spc="-1" dirty="0" smtClean="0">
                <a:solidFill>
                  <a:schemeClr val="tx2"/>
                </a:solidFill>
                <a:latin typeface="+mn-lt"/>
                <a:cs typeface="+mn-cs"/>
              </a:rPr>
              <a:t>   98 </a:t>
            </a:r>
            <a:r>
              <a:rPr lang="pt-BR" sz="2000" b="1" spc="-1" dirty="0">
                <a:solidFill>
                  <a:schemeClr val="tx2"/>
                </a:solidFill>
                <a:latin typeface="+mn-lt"/>
                <a:cs typeface="+mn-cs"/>
              </a:rPr>
              <a:t>parâmetros 5/2017/MS</a:t>
            </a:r>
          </a:p>
          <a:p>
            <a:pPr eaLnBrk="1" hangingPunct="1">
              <a:defRPr/>
            </a:pPr>
            <a:r>
              <a:rPr lang="pt-BR" sz="2000" b="1" spc="-1" dirty="0">
                <a:solidFill>
                  <a:schemeClr val="tx2"/>
                </a:solidFill>
                <a:latin typeface="+mn-lt"/>
                <a:cs typeface="+mn-cs"/>
              </a:rPr>
              <a:t>  </a:t>
            </a:r>
            <a:r>
              <a:rPr lang="pt-BR" sz="2000" b="1" spc="-1" dirty="0" smtClean="0">
                <a:solidFill>
                  <a:schemeClr val="tx2"/>
                </a:solidFill>
                <a:latin typeface="+mn-lt"/>
                <a:cs typeface="+mn-cs"/>
              </a:rPr>
              <a:t>  46 </a:t>
            </a:r>
            <a:r>
              <a:rPr lang="pt-BR" sz="2000" b="1" spc="-1" dirty="0">
                <a:solidFill>
                  <a:schemeClr val="tx2"/>
                </a:solidFill>
                <a:latin typeface="+mn-lt"/>
                <a:cs typeface="+mn-cs"/>
              </a:rPr>
              <a:t>parâmetros </a:t>
            </a:r>
            <a:r>
              <a:rPr lang="pt-BR" sz="2000" b="1" spc="-1" dirty="0" smtClean="0">
                <a:solidFill>
                  <a:schemeClr val="tx2"/>
                </a:solidFill>
                <a:latin typeface="+mn-lt"/>
                <a:cs typeface="+mn-cs"/>
              </a:rPr>
              <a:t>320/2014/SES</a:t>
            </a:r>
            <a:endParaRPr lang="pt-BR" sz="2000" b="1" spc="-1" dirty="0">
              <a:solidFill>
                <a:schemeClr val="tx2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07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836712"/>
            <a:ext cx="2194736" cy="302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-36511" y="3861048"/>
            <a:ext cx="2226838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pt-BR" altLang="pt-BR" sz="1200" b="1" dirty="0">
                <a:latin typeface="+mj-lt"/>
                <a:cs typeface="Arial" panose="020B0604020202020204" pitchFamily="34" charset="0"/>
                <a:hlinkClick r:id="rId4"/>
              </a:rPr>
              <a:t>http://</a:t>
            </a:r>
            <a:r>
              <a:rPr lang="pt-BR" altLang="pt-BR" sz="1200" b="1" dirty="0" smtClean="0">
                <a:latin typeface="+mj-lt"/>
                <a:cs typeface="Arial" panose="020B0604020202020204" pitchFamily="34" charset="0"/>
                <a:hlinkClick r:id="rId4"/>
              </a:rPr>
              <a:t>diariogaucho.clicrbs.com.br/rs/dia-a-dia/noticia/2016/05/a-agua-na-sua-casa-esta-com-cheiro-e-gosto-ruins-entenda-o-motivo-e-saiba-quando-ela-vai-voltar-ao-normal-5821011.html</a:t>
            </a:r>
            <a:endParaRPr lang="pt-BR" altLang="pt-BR" sz="1200" b="1" dirty="0" smtClean="0">
              <a:latin typeface="+mj-lt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pt-BR" altLang="pt-BR" sz="1200" b="1" dirty="0" smtClean="0">
                <a:latin typeface="+mj-lt"/>
                <a:cs typeface="Arial" panose="020B0604020202020204" pitchFamily="34" charset="0"/>
              </a:rPr>
              <a:t>Maio de 2016.</a:t>
            </a:r>
            <a:endParaRPr lang="pt-BR" altLang="pt-BR" sz="12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519192"/>
            <a:ext cx="2363926" cy="3061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2051720" y="4581128"/>
            <a:ext cx="2435934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pt-BR" altLang="pt-BR" sz="1200" b="1" dirty="0">
                <a:latin typeface="+mj-lt"/>
                <a:cs typeface="Arial" panose="020B0604020202020204" pitchFamily="34" charset="0"/>
                <a:hlinkClick r:id="rId6"/>
              </a:rPr>
              <a:t>http://</a:t>
            </a:r>
            <a:r>
              <a:rPr lang="pt-BR" altLang="pt-BR" sz="1200" b="1" dirty="0" smtClean="0">
                <a:latin typeface="+mj-lt"/>
                <a:cs typeface="Arial" panose="020B0604020202020204" pitchFamily="34" charset="0"/>
                <a:hlinkClick r:id="rId6"/>
              </a:rPr>
              <a:t>g1.globo.com/rs/rio-grande-do-sul/noticia/2016/07/fepam-aponta-possivel-rota-de-gosto-e-cheiro-ruim-da-agua-em-porto-alegre.html</a:t>
            </a:r>
            <a:endParaRPr lang="pt-BR" altLang="pt-BR" sz="1200" b="1" dirty="0" smtClean="0">
              <a:latin typeface="+mj-lt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pt-BR" altLang="pt-BR" sz="1200" b="1" dirty="0" smtClean="0">
                <a:latin typeface="+mj-lt"/>
                <a:cs typeface="Arial" panose="020B0604020202020204" pitchFamily="34" charset="0"/>
              </a:rPr>
              <a:t>Julho de 2016.</a:t>
            </a:r>
            <a:endParaRPr lang="pt-BR" altLang="pt-BR" sz="12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085" y="908720"/>
            <a:ext cx="2217601" cy="303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4427984" y="3933056"/>
            <a:ext cx="2232248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pt-BR" altLang="pt-BR" sz="1200" b="1" dirty="0">
                <a:latin typeface="+mj-lt"/>
                <a:cs typeface="Arial" panose="020B0604020202020204" pitchFamily="34" charset="0"/>
                <a:hlinkClick r:id="rId8"/>
              </a:rPr>
              <a:t>https://</a:t>
            </a:r>
            <a:r>
              <a:rPr lang="pt-BR" altLang="pt-BR" sz="1200" b="1" dirty="0" smtClean="0">
                <a:latin typeface="+mj-lt"/>
                <a:cs typeface="Arial" panose="020B0604020202020204" pitchFamily="34" charset="0"/>
                <a:hlinkClick r:id="rId8"/>
              </a:rPr>
              <a:t>gauchazh.clicrbs.com.br/porto-alegre/noticia/2016/07/vigilancia-afirma-que-agua-da-torneira-e-potavel-em-porto-alegre-6571345.html</a:t>
            </a:r>
            <a:endParaRPr lang="pt-BR" altLang="pt-BR" sz="1200" b="1" dirty="0" smtClean="0">
              <a:latin typeface="+mj-lt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pt-BR" altLang="pt-BR" sz="1200" b="1" dirty="0" smtClean="0">
                <a:latin typeface="+mj-lt"/>
                <a:cs typeface="Arial" panose="020B0604020202020204" pitchFamily="34" charset="0"/>
              </a:rPr>
              <a:t>Julho de 2016.</a:t>
            </a:r>
            <a:endParaRPr lang="pt-BR" altLang="pt-BR" sz="12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5" y="1700808"/>
            <a:ext cx="2555776" cy="3081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6588225" y="4797152"/>
            <a:ext cx="2517351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pt-BR" altLang="pt-BR" sz="1200" b="1" dirty="0">
                <a:latin typeface="+mj-lt"/>
                <a:cs typeface="Arial" panose="020B0604020202020204" pitchFamily="34" charset="0"/>
                <a:hlinkClick r:id="rId10"/>
              </a:rPr>
              <a:t>http://jcrs.uol.com.br/_</a:t>
            </a:r>
            <a:r>
              <a:rPr lang="pt-BR" altLang="pt-BR" sz="1200" b="1" dirty="0" smtClean="0">
                <a:latin typeface="+mj-lt"/>
                <a:cs typeface="Arial" panose="020B0604020202020204" pitchFamily="34" charset="0"/>
                <a:hlinkClick r:id="rId10"/>
              </a:rPr>
              <a:t>conteudo/2017/02/geral/549128-moradores-voltam-a-reclamar-de-odor-e-gosto-da-agua-em-porto-alegre.html</a:t>
            </a:r>
            <a:endParaRPr lang="pt-BR" altLang="pt-BR" sz="1200" b="1" dirty="0" smtClean="0">
              <a:latin typeface="+mj-lt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pt-BR" altLang="pt-BR" sz="1200" b="1" dirty="0" smtClean="0">
                <a:latin typeface="+mj-lt"/>
                <a:cs typeface="Arial" panose="020B0604020202020204" pitchFamily="34" charset="0"/>
              </a:rPr>
              <a:t>Fevereiro de 2017.</a:t>
            </a:r>
            <a:endParaRPr lang="pt-BR" altLang="pt-BR" sz="12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TextShape 2">
            <a:extLst>
              <a:ext uri="{FF2B5EF4-FFF2-40B4-BE49-F238E27FC236}"/>
            </a:extLst>
          </p:cNvPr>
          <p:cNvSpPr txBox="1"/>
          <p:nvPr/>
        </p:nvSpPr>
        <p:spPr>
          <a:xfrm>
            <a:off x="323528" y="332656"/>
            <a:ext cx="7416824" cy="43204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spc="-1" dirty="0" smtClean="0">
                <a:latin typeface="+mj-lt"/>
              </a:rPr>
              <a:t>Segurança da Água para Consumo Humano</a:t>
            </a:r>
            <a:endParaRPr lang="pt-BR" sz="2800" b="1" spc="-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6713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836711"/>
            <a:ext cx="2839896" cy="489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003400"/>
            <a:ext cx="5040560" cy="292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140968"/>
            <a:ext cx="2443163" cy="267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044" y="3861047"/>
            <a:ext cx="3412460" cy="216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Shape 2">
            <a:extLst>
              <a:ext uri="{FF2B5EF4-FFF2-40B4-BE49-F238E27FC236}"/>
            </a:extLst>
          </p:cNvPr>
          <p:cNvSpPr txBox="1"/>
          <p:nvPr/>
        </p:nvSpPr>
        <p:spPr>
          <a:xfrm>
            <a:off x="323528" y="332656"/>
            <a:ext cx="7416824" cy="43204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spc="-1" dirty="0" smtClean="0">
                <a:latin typeface="+mj-lt"/>
              </a:rPr>
              <a:t>Cadastro Técnico</a:t>
            </a:r>
            <a:endParaRPr lang="pt-BR" sz="2800" b="1" spc="-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210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862961"/>
            <a:ext cx="5759149" cy="363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76672"/>
            <a:ext cx="2505185" cy="165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276872"/>
            <a:ext cx="2520280" cy="165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77072"/>
            <a:ext cx="2520279" cy="1598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754" y="4221088"/>
            <a:ext cx="2321294" cy="1598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228752"/>
            <a:ext cx="2376264" cy="157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Shape 2">
            <a:extLst>
              <a:ext uri="{FF2B5EF4-FFF2-40B4-BE49-F238E27FC236}"/>
            </a:extLst>
          </p:cNvPr>
          <p:cNvSpPr txBox="1"/>
          <p:nvPr/>
        </p:nvSpPr>
        <p:spPr>
          <a:xfrm>
            <a:off x="323528" y="332656"/>
            <a:ext cx="7416824" cy="43204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spc="-1" dirty="0" smtClean="0">
                <a:latin typeface="+mj-lt"/>
              </a:rPr>
              <a:t>Controle Operacional</a:t>
            </a:r>
            <a:endParaRPr lang="pt-BR" sz="2800" b="1" spc="-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9690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5524948" cy="338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96340"/>
            <a:ext cx="3868490" cy="2064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333" y="2852937"/>
            <a:ext cx="4516179" cy="25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eta em curva para a esquerda 4"/>
          <p:cNvSpPr/>
          <p:nvPr/>
        </p:nvSpPr>
        <p:spPr>
          <a:xfrm>
            <a:off x="6516216" y="1268760"/>
            <a:ext cx="731520" cy="121615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" name="TextShape 2">
            <a:extLst>
              <a:ext uri="{FF2B5EF4-FFF2-40B4-BE49-F238E27FC236}"/>
            </a:extLst>
          </p:cNvPr>
          <p:cNvSpPr txBox="1"/>
          <p:nvPr/>
        </p:nvSpPr>
        <p:spPr>
          <a:xfrm>
            <a:off x="323528" y="332656"/>
            <a:ext cx="7416824" cy="43204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spc="-1" dirty="0" smtClean="0">
                <a:latin typeface="+mj-lt"/>
              </a:rPr>
              <a:t>Sistema 156 POA</a:t>
            </a:r>
            <a:endParaRPr lang="pt-BR" sz="2800" b="1" spc="-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1550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3004"/>
            <a:ext cx="7704856" cy="481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853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2">
            <a:extLst>
              <a:ext uri="{FF2B5EF4-FFF2-40B4-BE49-F238E27FC236}"/>
            </a:extLst>
          </p:cNvPr>
          <p:cNvSpPr txBox="1"/>
          <p:nvPr/>
        </p:nvSpPr>
        <p:spPr>
          <a:xfrm>
            <a:off x="323528" y="332656"/>
            <a:ext cx="7416824" cy="43204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spc="-1" dirty="0" smtClean="0">
                <a:latin typeface="+mj-lt"/>
              </a:rPr>
              <a:t>156POA. Registros de Gosto e Odor em 2016</a:t>
            </a:r>
            <a:endParaRPr lang="pt-BR" sz="2800" b="1" spc="-1" dirty="0">
              <a:latin typeface="+mj-lt"/>
            </a:endParaRPr>
          </a:p>
        </p:txBody>
      </p:sp>
      <p:pic>
        <p:nvPicPr>
          <p:cNvPr id="3" name="Imagem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65" y="764704"/>
            <a:ext cx="2064579" cy="255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eta para a direita 3"/>
          <p:cNvSpPr/>
          <p:nvPr/>
        </p:nvSpPr>
        <p:spPr>
          <a:xfrm>
            <a:off x="2339752" y="1916832"/>
            <a:ext cx="432048" cy="2880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497" y="764704"/>
            <a:ext cx="2079551" cy="255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764704"/>
            <a:ext cx="2069206" cy="255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356992"/>
            <a:ext cx="2086959" cy="255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356992"/>
            <a:ext cx="2069958" cy="255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88" y="3356992"/>
            <a:ext cx="2074156" cy="255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eta para a direita 9"/>
          <p:cNvSpPr/>
          <p:nvPr/>
        </p:nvSpPr>
        <p:spPr>
          <a:xfrm>
            <a:off x="5076056" y="1916832"/>
            <a:ext cx="432048" cy="2880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 para a direita 10"/>
          <p:cNvSpPr/>
          <p:nvPr/>
        </p:nvSpPr>
        <p:spPr>
          <a:xfrm rot="10800000">
            <a:off x="5076057" y="4653136"/>
            <a:ext cx="432048" cy="2880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 para a direita 11"/>
          <p:cNvSpPr/>
          <p:nvPr/>
        </p:nvSpPr>
        <p:spPr>
          <a:xfrm rot="10800000">
            <a:off x="2339753" y="4653136"/>
            <a:ext cx="432048" cy="2880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 em curva para a esquerda 12"/>
          <p:cNvSpPr/>
          <p:nvPr/>
        </p:nvSpPr>
        <p:spPr>
          <a:xfrm>
            <a:off x="7956376" y="2708920"/>
            <a:ext cx="576064" cy="1296144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395536" y="2996952"/>
            <a:ext cx="1647503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pt-BR" sz="1800" b="1" spc="-1" dirty="0" smtClean="0">
                <a:latin typeface="Arial"/>
                <a:ea typeface="DejaVu Sans" pitchFamily="34" charset="0"/>
                <a:cs typeface="DejaVu Sans" pitchFamily="34" charset="0"/>
              </a:rPr>
              <a:t>Abril</a:t>
            </a:r>
            <a:endParaRPr lang="pt-BR" sz="1800" b="1" spc="-1" dirty="0">
              <a:latin typeface="Arial"/>
              <a:ea typeface="DejaVu Sans" pitchFamily="34" charset="0"/>
              <a:cs typeface="DejaVu Sans" pitchFamily="34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3271059" y="2979373"/>
            <a:ext cx="1647503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pt-BR" sz="1800" b="1" spc="-1" dirty="0" smtClean="0">
                <a:latin typeface="Arial"/>
                <a:ea typeface="DejaVu Sans" pitchFamily="34" charset="0"/>
                <a:cs typeface="DejaVu Sans" pitchFamily="34" charset="0"/>
              </a:rPr>
              <a:t>Maio</a:t>
            </a:r>
            <a:endParaRPr lang="pt-BR" sz="1800" b="1" spc="-1" dirty="0">
              <a:latin typeface="Arial"/>
              <a:ea typeface="DejaVu Sans" pitchFamily="34" charset="0"/>
              <a:cs typeface="DejaVu Sans" pitchFamily="34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395535" y="5571661"/>
            <a:ext cx="1647503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pt-BR" sz="1800" b="1" spc="-1" dirty="0" smtClean="0">
                <a:latin typeface="Arial"/>
                <a:ea typeface="DejaVu Sans" pitchFamily="34" charset="0"/>
                <a:cs typeface="DejaVu Sans" pitchFamily="34" charset="0"/>
              </a:rPr>
              <a:t>Setembro</a:t>
            </a:r>
            <a:endParaRPr lang="pt-BR" sz="1800" b="1" spc="-1" dirty="0">
              <a:latin typeface="Arial"/>
              <a:ea typeface="DejaVu Sans" pitchFamily="34" charset="0"/>
              <a:cs typeface="DejaVu Sans" pitchFamily="34" charset="0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6161152" y="2996952"/>
            <a:ext cx="1647503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pt-BR" sz="1800" b="1" spc="-1" dirty="0" smtClean="0">
                <a:latin typeface="Arial"/>
                <a:ea typeface="DejaVu Sans" pitchFamily="34" charset="0"/>
                <a:cs typeface="DejaVu Sans" pitchFamily="34" charset="0"/>
              </a:rPr>
              <a:t>Junho</a:t>
            </a:r>
            <a:endParaRPr lang="pt-BR" sz="1800" b="1" spc="-1" dirty="0">
              <a:latin typeface="Arial"/>
              <a:ea typeface="DejaVu Sans" pitchFamily="34" charset="0"/>
              <a:cs typeface="DejaVu Sans" pitchFamily="34" charset="0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3275855" y="5571661"/>
            <a:ext cx="1647503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pt-BR" sz="1800" b="1" spc="-1" dirty="0" smtClean="0">
                <a:latin typeface="Arial"/>
                <a:ea typeface="DejaVu Sans" pitchFamily="34" charset="0"/>
                <a:cs typeface="DejaVu Sans" pitchFamily="34" charset="0"/>
              </a:rPr>
              <a:t>Agosto</a:t>
            </a:r>
            <a:endParaRPr lang="pt-BR" sz="1800" b="1" spc="-1" dirty="0">
              <a:latin typeface="Arial"/>
              <a:ea typeface="DejaVu Sans" pitchFamily="34" charset="0"/>
              <a:cs typeface="DejaVu Sans" pitchFamily="34" charset="0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6170029" y="5571661"/>
            <a:ext cx="1647503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pt-BR" sz="1800" b="1" spc="-1" dirty="0" smtClean="0">
                <a:latin typeface="Arial"/>
                <a:ea typeface="DejaVu Sans" pitchFamily="34" charset="0"/>
                <a:cs typeface="DejaVu Sans" pitchFamily="34" charset="0"/>
              </a:rPr>
              <a:t>Julho</a:t>
            </a:r>
            <a:endParaRPr lang="pt-BR" sz="1800" b="1" spc="-1" dirty="0">
              <a:latin typeface="Arial"/>
              <a:ea typeface="DejaVu Sans" pitchFamily="34" charset="0"/>
              <a:cs typeface="DejaVu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09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2">
            <a:extLst>
              <a:ext uri="{FF2B5EF4-FFF2-40B4-BE49-F238E27FC236}"/>
            </a:extLst>
          </p:cNvPr>
          <p:cNvSpPr txBox="1"/>
          <p:nvPr/>
        </p:nvSpPr>
        <p:spPr>
          <a:xfrm>
            <a:off x="323528" y="332656"/>
            <a:ext cx="7416824" cy="43204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spc="-1" dirty="0" smtClean="0">
                <a:latin typeface="+mj-lt"/>
              </a:rPr>
              <a:t>Aplicação de Carvão Ativado e Dióxido de Cloro</a:t>
            </a:r>
            <a:endParaRPr lang="pt-BR" sz="2800" b="1" spc="-1" dirty="0">
              <a:latin typeface="+mj-lt"/>
            </a:endParaRPr>
          </a:p>
        </p:txBody>
      </p:sp>
      <p:pic>
        <p:nvPicPr>
          <p:cNvPr id="3" name="Picture 6" descr="ETA MV 22 06 2007 0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764704"/>
            <a:ext cx="3419227" cy="25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EBAB JLS antes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947108"/>
            <a:ext cx="3478224" cy="260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EBAB Tristeza 0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140968"/>
            <a:ext cx="3456384" cy="255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DSC0469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4"/>
          <a:stretch>
            <a:fillRect/>
          </a:stretch>
        </p:blipFill>
        <p:spPr bwMode="auto">
          <a:xfrm>
            <a:off x="5076056" y="3356992"/>
            <a:ext cx="3502906" cy="2577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542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712" y="4221088"/>
            <a:ext cx="2482496" cy="1657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5"/>
            <a:ext cx="4608512" cy="3796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361" y="4149080"/>
            <a:ext cx="2865159" cy="180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6632"/>
            <a:ext cx="3528392" cy="2450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789040"/>
            <a:ext cx="2520280" cy="1659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m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457748"/>
            <a:ext cx="2016224" cy="1139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77072"/>
            <a:ext cx="1276146" cy="175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36912"/>
            <a:ext cx="1998697" cy="170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560" y="2566666"/>
            <a:ext cx="2643430" cy="151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322" y="3239095"/>
            <a:ext cx="1982662" cy="1126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Shape 2">
            <a:extLst>
              <a:ext uri="{FF2B5EF4-FFF2-40B4-BE49-F238E27FC236}"/>
            </a:extLst>
          </p:cNvPr>
          <p:cNvSpPr txBox="1"/>
          <p:nvPr/>
        </p:nvSpPr>
        <p:spPr>
          <a:xfrm>
            <a:off x="323528" y="332656"/>
            <a:ext cx="7416824" cy="43204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spc="-1" dirty="0" smtClean="0">
                <a:solidFill>
                  <a:schemeClr val="bg1"/>
                </a:solidFill>
                <a:latin typeface="+mj-lt"/>
              </a:rPr>
              <a:t>Evento Gosto e Odor 2016</a:t>
            </a:r>
            <a:endParaRPr lang="pt-BR" sz="2800" b="1" spc="-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3618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2">
            <a:extLst>
              <a:ext uri="{FF2B5EF4-FFF2-40B4-BE49-F238E27FC236}"/>
            </a:extLst>
          </p:cNvPr>
          <p:cNvSpPr txBox="1"/>
          <p:nvPr/>
        </p:nvSpPr>
        <p:spPr>
          <a:xfrm>
            <a:off x="291208" y="390203"/>
            <a:ext cx="3200672" cy="95056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spc="-1" dirty="0">
                <a:latin typeface="+mj-lt"/>
                <a:ea typeface="+mn-ea"/>
                <a:cs typeface="+mn-cs"/>
              </a:rPr>
              <a:t>No “mundo ideal”, a </a:t>
            </a:r>
            <a:endParaRPr lang="pt-BR" sz="2800" b="1" spc="-1" dirty="0" smtClean="0">
              <a:latin typeface="+mj-lt"/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spc="-1" dirty="0" smtClean="0">
                <a:latin typeface="+mj-lt"/>
                <a:ea typeface="+mn-ea"/>
                <a:cs typeface="+mn-cs"/>
              </a:rPr>
              <a:t>água </a:t>
            </a:r>
            <a:r>
              <a:rPr lang="pt-BR" sz="2800" b="1" spc="-1" dirty="0">
                <a:latin typeface="+mj-lt"/>
                <a:ea typeface="+mn-ea"/>
                <a:cs typeface="+mn-cs"/>
              </a:rPr>
              <a:t>potável é:</a:t>
            </a:r>
          </a:p>
        </p:txBody>
      </p:sp>
      <p:sp>
        <p:nvSpPr>
          <p:cNvPr id="5" name="TextShape 2">
            <a:extLst>
              <a:ext uri="{FF2B5EF4-FFF2-40B4-BE49-F238E27FC236}"/>
            </a:extLst>
          </p:cNvPr>
          <p:cNvSpPr txBox="1"/>
          <p:nvPr/>
        </p:nvSpPr>
        <p:spPr>
          <a:xfrm>
            <a:off x="-36512" y="1269628"/>
            <a:ext cx="2808312" cy="15113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571500" indent="-571500"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pt-BR" sz="2800" b="1" spc="-1" dirty="0">
                <a:latin typeface="+mj-lt"/>
                <a:ea typeface="+mn-ea"/>
                <a:cs typeface="+mn-cs"/>
              </a:rPr>
              <a:t>Insípida</a:t>
            </a:r>
          </a:p>
          <a:p>
            <a:pPr marL="571500" indent="-571500"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pt-BR" sz="2800" b="1" spc="-1" dirty="0">
                <a:latin typeface="+mj-lt"/>
                <a:ea typeface="+mn-ea"/>
                <a:cs typeface="+mn-cs"/>
              </a:rPr>
              <a:t>Inodora</a:t>
            </a:r>
          </a:p>
          <a:p>
            <a:pPr marL="571500" indent="-571500"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pt-BR" sz="2800" b="1" spc="-1" dirty="0">
                <a:latin typeface="+mj-lt"/>
                <a:ea typeface="+mn-ea"/>
                <a:cs typeface="+mn-cs"/>
              </a:rPr>
              <a:t>Incolor!</a:t>
            </a:r>
            <a:endParaRPr sz="2800" b="1" spc="-1" dirty="0">
              <a:latin typeface="+mj-lt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76672"/>
            <a:ext cx="4336440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3275856" y="2780928"/>
            <a:ext cx="4537075" cy="576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pt-BR" altLang="pt-BR" sz="1200" b="1" dirty="0">
                <a:latin typeface="+mj-lt"/>
                <a:cs typeface="Calibri" pitchFamily="34" charset="0"/>
                <a:hlinkClick r:id="rId4"/>
              </a:rPr>
              <a:t>https://www.youtube.com/watch?v=RNIOFxQiWfs</a:t>
            </a:r>
            <a:endParaRPr lang="pt-BR" altLang="pt-BR" sz="1200" b="1" dirty="0">
              <a:latin typeface="+mj-lt"/>
              <a:cs typeface="Calibri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altLang="pt-BR" sz="1200" b="1" dirty="0">
                <a:latin typeface="+mj-lt"/>
                <a:cs typeface="Calibri" pitchFamily="34" charset="0"/>
              </a:rPr>
              <a:t>M-Wasser - Das Münchner Trinkwasser aus dem bayerischen Voralpenland</a:t>
            </a:r>
            <a:endParaRPr lang="pt-BR" altLang="pt-BR" sz="1200" b="1" dirty="0">
              <a:latin typeface="+mj-lt"/>
              <a:cs typeface="Calibri" pitchFamily="34" charset="0"/>
            </a:endParaRPr>
          </a:p>
        </p:txBody>
      </p:sp>
      <p:sp>
        <p:nvSpPr>
          <p:cNvPr id="8" name="TextShape 2">
            <a:extLst>
              <a:ext uri="{FF2B5EF4-FFF2-40B4-BE49-F238E27FC236}"/>
            </a:extLst>
          </p:cNvPr>
          <p:cNvSpPr txBox="1"/>
          <p:nvPr/>
        </p:nvSpPr>
        <p:spPr>
          <a:xfrm>
            <a:off x="291208" y="3068960"/>
            <a:ext cx="3416696" cy="51879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spc="-1" dirty="0">
                <a:latin typeface="+mj-lt"/>
                <a:ea typeface="+mn-ea"/>
                <a:cs typeface="+mn-cs"/>
              </a:rPr>
              <a:t>Já no “mundo real”...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014788"/>
            <a:ext cx="3816350" cy="279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090988"/>
            <a:ext cx="1362075" cy="272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486150"/>
            <a:ext cx="140176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5148064" y="3486150"/>
            <a:ext cx="3870325" cy="51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pt-BR" altLang="pt-BR" sz="1200" b="1" dirty="0">
                <a:latin typeface="+mj-lt"/>
                <a:cs typeface="Calibri" pitchFamily="34" charset="0"/>
                <a:hlinkClick r:id="rId8"/>
              </a:rPr>
              <a:t>https://nacoesunidas.org/unicef-lanca-plano-preventivo-contra-diarreia-e-colera-entre-refugiados-rohingya-em-bangladesh</a:t>
            </a:r>
            <a:r>
              <a:rPr lang="pt-BR" altLang="pt-BR" sz="1050" b="1" dirty="0">
                <a:cs typeface="Calibri" pitchFamily="34" charset="0"/>
                <a:hlinkClick r:id="rId8"/>
              </a:rPr>
              <a:t>/</a:t>
            </a:r>
            <a:endParaRPr lang="pt-BR" altLang="pt-BR" sz="1050" b="1" dirty="0">
              <a:cs typeface="Calibri" pitchFamily="34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0" y="4014788"/>
            <a:ext cx="3870325" cy="279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-36513" y="3572446"/>
            <a:ext cx="3887788" cy="43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pt-BR" altLang="pt-BR" sz="1200" b="1" dirty="0">
                <a:latin typeface="+mj-lt"/>
                <a:cs typeface="Calibri" pitchFamily="34" charset="0"/>
                <a:hlinkClick r:id="rId10"/>
              </a:rPr>
              <a:t>https://nacoesunidas.org/onu-e-parceiros-se-comprometem-a-reduzir-mortes-por-colera-em-90-ate-2030/</a:t>
            </a:r>
            <a:endParaRPr lang="pt-BR" altLang="pt-BR" sz="1200" b="1" dirty="0">
              <a:latin typeface="+mj-lt"/>
              <a:cs typeface="Calibri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242" y="4402442"/>
            <a:ext cx="748854" cy="75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457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5" y="-4296"/>
            <a:ext cx="3312369" cy="292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7" y="188640"/>
            <a:ext cx="3888431" cy="2977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52936"/>
            <a:ext cx="3312368" cy="2910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m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140968"/>
            <a:ext cx="5472608" cy="269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2"/>
          <p:cNvSpPr txBox="1"/>
          <p:nvPr/>
        </p:nvSpPr>
        <p:spPr>
          <a:xfrm>
            <a:off x="2699792" y="5373216"/>
            <a:ext cx="6336704" cy="50405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-1" dirty="0" smtClean="0">
                <a:solidFill>
                  <a:srgbClr val="FF0000"/>
                </a:solidFill>
                <a:latin typeface="+mj-lt"/>
              </a:rPr>
              <a:t>Ação Civil Pública</a:t>
            </a:r>
            <a:endParaRPr sz="11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Elipse 6"/>
          <p:cNvSpPr/>
          <p:nvPr/>
        </p:nvSpPr>
        <p:spPr>
          <a:xfrm>
            <a:off x="8028384" y="5517232"/>
            <a:ext cx="936104" cy="3600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466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2">
            <a:extLst>
              <a:ext uri="{FF2B5EF4-FFF2-40B4-BE49-F238E27FC236}"/>
            </a:extLst>
          </p:cNvPr>
          <p:cNvSpPr txBox="1"/>
          <p:nvPr/>
        </p:nvSpPr>
        <p:spPr>
          <a:xfrm>
            <a:off x="323528" y="332656"/>
            <a:ext cx="7416824" cy="43204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spc="-1" dirty="0" smtClean="0">
                <a:latin typeface="+mj-lt"/>
              </a:rPr>
              <a:t>Evento Gosto e Odor 2017</a:t>
            </a:r>
            <a:endParaRPr lang="pt-BR" sz="2800" b="1" spc="-1" dirty="0">
              <a:latin typeface="+mj-lt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6553317"/>
              </p:ext>
            </p:extLst>
          </p:nvPr>
        </p:nvGraphicFramePr>
        <p:xfrm>
          <a:off x="94951" y="754806"/>
          <a:ext cx="7573393" cy="23861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6542"/>
                <a:gridCol w="1613631"/>
                <a:gridCol w="1883220"/>
              </a:tblGrid>
              <a:tr h="215622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Resultados analíticos de 2-Metilisoborneol (MIB) e </a:t>
                      </a:r>
                      <a:r>
                        <a:rPr lang="pt-BR" sz="1100" u="none" strike="noStrike" dirty="0" err="1">
                          <a:effectLst/>
                        </a:rPr>
                        <a:t>Geosmina</a:t>
                      </a:r>
                      <a:r>
                        <a:rPr lang="pt-BR" sz="1100" u="none" strike="noStrike" dirty="0">
                          <a:effectLst/>
                        </a:rPr>
                        <a:t> nas amostras coletadas em 24/02/2017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8768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Amostra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MIB (</a:t>
                      </a:r>
                      <a:r>
                        <a:rPr lang="el-GR" sz="1100" u="none" strike="noStrike">
                          <a:effectLst/>
                        </a:rPr>
                        <a:t>μ</a:t>
                      </a:r>
                      <a:r>
                        <a:rPr lang="pt-BR" sz="1100" u="none" strike="noStrike">
                          <a:effectLst/>
                        </a:rPr>
                        <a:t>g/L)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Geosmina (</a:t>
                      </a:r>
                      <a:r>
                        <a:rPr lang="el-GR" sz="1100" u="none" strike="noStrike">
                          <a:effectLst/>
                        </a:rPr>
                        <a:t>μ</a:t>
                      </a:r>
                      <a:r>
                        <a:rPr lang="pt-BR" sz="1100" u="none" strike="noStrike">
                          <a:effectLst/>
                        </a:rPr>
                        <a:t>g/L)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1344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São João Bruta – coletada na ETA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0,068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&lt;0,01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1344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Moinhos de Vento Bruta – coletada na ETA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0,111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&lt;0,01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1344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José Loureiro da  Silva Bruta – coletada na ETA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0,042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&lt;0,01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1344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São João Tratada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0,063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&lt;0,01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1344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Moinhos de Vento Tratada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0,048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&lt;0,01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1562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José Loureiro da  Silva Tratada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0,053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&lt;0,01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974995"/>
              </p:ext>
            </p:extLst>
          </p:nvPr>
        </p:nvGraphicFramePr>
        <p:xfrm>
          <a:off x="107504" y="3212977"/>
          <a:ext cx="8928991" cy="23762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04256"/>
                <a:gridCol w="1080120"/>
                <a:gridCol w="1512168"/>
                <a:gridCol w="1512168"/>
                <a:gridCol w="2520279"/>
              </a:tblGrid>
              <a:tr h="355453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 </a:t>
                      </a:r>
                      <a:r>
                        <a:rPr lang="pt-BR" sz="1100" u="none" strike="noStrike" dirty="0" smtClean="0">
                          <a:effectLst/>
                        </a:rPr>
                        <a:t>MIB </a:t>
                      </a:r>
                      <a:r>
                        <a:rPr lang="pt-BR" sz="1100" u="none" strike="noStrike" dirty="0">
                          <a:effectLst/>
                        </a:rPr>
                        <a:t>e </a:t>
                      </a:r>
                      <a:r>
                        <a:rPr lang="pt-BR" sz="1100" u="none" strike="noStrike" dirty="0" err="1">
                          <a:effectLst/>
                        </a:rPr>
                        <a:t>Geosmina</a:t>
                      </a:r>
                      <a:r>
                        <a:rPr lang="pt-BR" sz="1100" u="none" strike="noStrike" dirty="0">
                          <a:effectLst/>
                        </a:rPr>
                        <a:t> </a:t>
                      </a:r>
                      <a:r>
                        <a:rPr lang="pt-BR" sz="1100" u="none" strike="noStrike" dirty="0" smtClean="0">
                          <a:effectLst/>
                        </a:rPr>
                        <a:t>x Cianobactérias x </a:t>
                      </a:r>
                      <a:r>
                        <a:rPr lang="pt-BR" sz="1100" u="none" strike="noStrike" dirty="0">
                          <a:effectLst/>
                        </a:rPr>
                        <a:t>Intensidade G1 </a:t>
                      </a:r>
                      <a:r>
                        <a:rPr lang="pt-BR" sz="1100" u="none" strike="noStrike" dirty="0" smtClean="0">
                          <a:effectLst/>
                        </a:rPr>
                        <a:t>(Painel Sensorial) nas </a:t>
                      </a:r>
                      <a:r>
                        <a:rPr lang="pt-BR" sz="1100" u="none" strike="noStrike" dirty="0">
                          <a:effectLst/>
                        </a:rPr>
                        <a:t>amostras coletadas em 02 e 03/03/2017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2241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Amostra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MIB (</a:t>
                      </a:r>
                      <a:r>
                        <a:rPr lang="el-GR" sz="1100" u="none" strike="noStrike">
                          <a:effectLst/>
                        </a:rPr>
                        <a:t>μ</a:t>
                      </a:r>
                      <a:r>
                        <a:rPr lang="pt-BR" sz="1100" u="none" strike="noStrike">
                          <a:effectLst/>
                        </a:rPr>
                        <a:t>g/L)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 err="1">
                          <a:effectLst/>
                        </a:rPr>
                        <a:t>Geosmina</a:t>
                      </a:r>
                      <a:r>
                        <a:rPr lang="pt-BR" sz="1100" u="none" strike="noStrike" dirty="0">
                          <a:effectLst/>
                        </a:rPr>
                        <a:t> (</a:t>
                      </a:r>
                      <a:r>
                        <a:rPr lang="el-GR" sz="1100" u="none" strike="noStrike" dirty="0">
                          <a:effectLst/>
                        </a:rPr>
                        <a:t>μ</a:t>
                      </a:r>
                      <a:r>
                        <a:rPr lang="pt-BR" sz="1100" u="none" strike="noStrike" dirty="0">
                          <a:effectLst/>
                        </a:rPr>
                        <a:t>g/L)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Cianobactérias </a:t>
                      </a:r>
                      <a:r>
                        <a:rPr lang="pt-BR" sz="1100" u="none" strike="noStrike" dirty="0" smtClean="0">
                          <a:effectLst/>
                        </a:rPr>
                        <a:t>(</a:t>
                      </a:r>
                      <a:r>
                        <a:rPr lang="pt-BR" sz="1100" u="none" strike="noStrike" dirty="0" err="1" smtClean="0">
                          <a:effectLst/>
                        </a:rPr>
                        <a:t>cel</a:t>
                      </a:r>
                      <a:r>
                        <a:rPr lang="pt-BR" sz="1100" u="none" strike="noStrike" dirty="0" smtClean="0">
                          <a:effectLst/>
                        </a:rPr>
                        <a:t>/</a:t>
                      </a:r>
                      <a:r>
                        <a:rPr lang="pt-BR" sz="1100" u="none" strike="noStrike" dirty="0" err="1" smtClean="0">
                          <a:effectLst/>
                        </a:rPr>
                        <a:t>mL</a:t>
                      </a:r>
                      <a:r>
                        <a:rPr lang="pt-BR" sz="1100" u="none" strike="noStrike" dirty="0">
                          <a:effectLst/>
                        </a:rPr>
                        <a:t>)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Intensidade G1 </a:t>
                      </a:r>
                      <a:r>
                        <a:rPr lang="pt-BR" sz="1100" u="none" strike="noStrike" dirty="0" smtClean="0">
                          <a:effectLst/>
                        </a:rPr>
                        <a:t>(Painel Sensorial)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4152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u="none" strike="noStrike">
                          <a:effectLst/>
                        </a:rPr>
                        <a:t>Ponto 31 (foz do rio Gravataí)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0,284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&lt;0,01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52.339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7,3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4152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u="none" strike="noStrike" dirty="0">
                          <a:effectLst/>
                        </a:rPr>
                        <a:t>Ponto 36 (Captação </a:t>
                      </a:r>
                      <a:r>
                        <a:rPr lang="pt-BR" sz="1100" u="none" strike="noStrike" dirty="0" err="1">
                          <a:effectLst/>
                        </a:rPr>
                        <a:t>ETAs</a:t>
                      </a:r>
                      <a:r>
                        <a:rPr lang="pt-BR" sz="1100" u="none" strike="noStrike" dirty="0">
                          <a:effectLst/>
                        </a:rPr>
                        <a:t> MV/SJ)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0,224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&lt;0,01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737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6,3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4152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u="none" strike="noStrike">
                          <a:effectLst/>
                        </a:rPr>
                        <a:t>Ponto 41b (Captação ETA JLS)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0,047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&lt;0,01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322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2,0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4152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u="none" strike="noStrike" dirty="0">
                          <a:effectLst/>
                        </a:rPr>
                        <a:t>Ponto 45 E (Captação ETA T)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0,021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&lt;0,01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49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2,3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32308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u="none" strike="noStrike">
                          <a:effectLst/>
                        </a:rPr>
                        <a:t>Ponto 47-8b (Captação ETA BN)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0,020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&lt;0,01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567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1,3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2483768" y="4077072"/>
            <a:ext cx="93615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5292080" y="4077072"/>
            <a:ext cx="93615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7308304" y="4077072"/>
            <a:ext cx="93615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942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2">
            <a:extLst>
              <a:ext uri="{FF2B5EF4-FFF2-40B4-BE49-F238E27FC236}"/>
            </a:extLst>
          </p:cNvPr>
          <p:cNvSpPr txBox="1"/>
          <p:nvPr/>
        </p:nvSpPr>
        <p:spPr>
          <a:xfrm>
            <a:off x="323528" y="332656"/>
            <a:ext cx="7416824" cy="43204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spc="-1" dirty="0" smtClean="0">
                <a:latin typeface="+mj-lt"/>
              </a:rPr>
              <a:t>Diagnóstico Apoio Analítico 2018</a:t>
            </a:r>
            <a:endParaRPr lang="pt-BR" sz="2800" b="1" spc="-1" dirty="0">
              <a:latin typeface="+mj-lt"/>
            </a:endParaRPr>
          </a:p>
        </p:txBody>
      </p:sp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572855"/>
              </p:ext>
            </p:extLst>
          </p:nvPr>
        </p:nvGraphicFramePr>
        <p:xfrm>
          <a:off x="-7552" y="980728"/>
          <a:ext cx="5803688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1514605"/>
              </p:ext>
            </p:extLst>
          </p:nvPr>
        </p:nvGraphicFramePr>
        <p:xfrm>
          <a:off x="5148064" y="1484784"/>
          <a:ext cx="3989403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3065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2">
            <a:extLst>
              <a:ext uri="{FF2B5EF4-FFF2-40B4-BE49-F238E27FC236}"/>
            </a:extLst>
          </p:cNvPr>
          <p:cNvSpPr txBox="1"/>
          <p:nvPr/>
        </p:nvSpPr>
        <p:spPr>
          <a:xfrm>
            <a:off x="323528" y="332656"/>
            <a:ext cx="7416824" cy="43204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spc="-1" dirty="0" smtClean="0">
                <a:latin typeface="+mj-lt"/>
              </a:rPr>
              <a:t>Considerações Finais</a:t>
            </a:r>
            <a:endParaRPr lang="pt-BR" sz="2800" b="1" spc="-1" dirty="0">
              <a:latin typeface="+mj-lt"/>
            </a:endParaRPr>
          </a:p>
        </p:txBody>
      </p:sp>
      <p:sp>
        <p:nvSpPr>
          <p:cNvPr id="3" name="TextShape 1">
            <a:extLst>
              <a:ext uri="{FF2B5EF4-FFF2-40B4-BE49-F238E27FC236}"/>
            </a:extLst>
          </p:cNvPr>
          <p:cNvSpPr txBox="1"/>
          <p:nvPr/>
        </p:nvSpPr>
        <p:spPr>
          <a:xfrm>
            <a:off x="360363" y="908050"/>
            <a:ext cx="8423275" cy="5257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eaLnBrk="1" hangingPunct="1">
              <a:defRPr/>
            </a:pPr>
            <a:r>
              <a:rPr lang="pt-BR" sz="2800" spc="-1" dirty="0">
                <a:latin typeface="+mj-lt"/>
              </a:rPr>
              <a:t>Como garantir recursos para </a:t>
            </a:r>
            <a:r>
              <a:rPr lang="pt-BR" sz="2800" spc="-1" dirty="0" smtClean="0">
                <a:latin typeface="+mj-lt"/>
              </a:rPr>
              <a:t>o </a:t>
            </a:r>
            <a:r>
              <a:rPr lang="pt-BR" sz="2800" spc="-1" dirty="0" smtClean="0">
                <a:latin typeface="+mj-lt"/>
              </a:rPr>
              <a:t>Setor Saneamento?</a:t>
            </a:r>
            <a:endParaRPr lang="pt-BR" sz="2800" spc="-1" dirty="0">
              <a:latin typeface="+mj-lt"/>
            </a:endParaRPr>
          </a:p>
          <a:p>
            <a:pPr eaLnBrk="1" hangingPunct="1">
              <a:defRPr/>
            </a:pPr>
            <a:endParaRPr lang="pt-BR" sz="2800" spc="-1" dirty="0">
              <a:latin typeface="+mj-lt"/>
            </a:endParaRPr>
          </a:p>
          <a:p>
            <a:pPr eaLnBrk="1" hangingPunct="1">
              <a:defRPr/>
            </a:pPr>
            <a:r>
              <a:rPr lang="pt-BR" sz="2800" spc="-1" dirty="0">
                <a:latin typeface="+mj-lt"/>
              </a:rPr>
              <a:t>Importância das diferentes visões na revisão da Portaria de Potabilidade:</a:t>
            </a:r>
          </a:p>
          <a:p>
            <a:pPr marL="342900" indent="-342900" eaLnBrk="1" hangingPunct="1">
              <a:buFontTx/>
              <a:buChar char="-"/>
              <a:defRPr/>
            </a:pPr>
            <a:r>
              <a:rPr lang="pt-BR" sz="2800" spc="-1" dirty="0">
                <a:latin typeface="+mj-lt"/>
              </a:rPr>
              <a:t>Reduzir frequência de parâmetros sem resultados analíticos?</a:t>
            </a:r>
          </a:p>
          <a:p>
            <a:pPr marL="342900" indent="-342900" eaLnBrk="1" hangingPunct="1">
              <a:buFontTx/>
              <a:buChar char="-"/>
              <a:defRPr/>
            </a:pPr>
            <a:r>
              <a:rPr lang="pt-BR" sz="2800" spc="-1" dirty="0" smtClean="0">
                <a:latin typeface="+mj-lt"/>
              </a:rPr>
              <a:t>Para </a:t>
            </a:r>
            <a:r>
              <a:rPr lang="pt-BR" sz="2800" spc="-1" dirty="0" smtClean="0">
                <a:latin typeface="+mj-lt"/>
              </a:rPr>
              <a:t>o Setor Saneamento</a:t>
            </a:r>
            <a:r>
              <a:rPr lang="pt-BR" sz="2800" spc="-1" dirty="0">
                <a:latin typeface="+mj-lt"/>
              </a:rPr>
              <a:t>, é mais significativo a pesquisa científica de poluentes emergentes ou o aumento nos índices de coleta e tratamento de esgotos?</a:t>
            </a:r>
          </a:p>
          <a:p>
            <a:pPr marL="342900" indent="-342900" eaLnBrk="1" hangingPunct="1">
              <a:buFontTx/>
              <a:buChar char="-"/>
              <a:defRPr/>
            </a:pPr>
            <a:r>
              <a:rPr lang="pt-BR" sz="2800" spc="-1" dirty="0" smtClean="0">
                <a:latin typeface="+mj-lt"/>
              </a:rPr>
              <a:t>Buscar o </a:t>
            </a:r>
            <a:r>
              <a:rPr lang="pt-BR" sz="2800" spc="-1" dirty="0">
                <a:latin typeface="+mj-lt"/>
              </a:rPr>
              <a:t>apoio da </a:t>
            </a:r>
            <a:r>
              <a:rPr lang="pt-BR" sz="2800" spc="-1" dirty="0" smtClean="0">
                <a:latin typeface="+mj-lt"/>
              </a:rPr>
              <a:t>ASSEMAE na </a:t>
            </a:r>
            <a:r>
              <a:rPr lang="pt-BR" sz="2800" spc="-1" dirty="0">
                <a:latin typeface="+mj-lt"/>
              </a:rPr>
              <a:t>razoabilidade da norma!</a:t>
            </a:r>
          </a:p>
          <a:p>
            <a:pPr marL="342900" indent="-342900" eaLnBrk="1" hangingPunct="1">
              <a:buFontTx/>
              <a:buChar char="-"/>
              <a:defRPr/>
            </a:pPr>
            <a:endParaRPr lang="pt-BR" sz="2600" spc="-1" dirty="0">
              <a:latin typeface="Arial"/>
              <a:ea typeface="+mn-ea"/>
              <a:cs typeface="+mn-cs"/>
            </a:endParaRPr>
          </a:p>
          <a:p>
            <a:pPr eaLnBrk="1" hangingPunct="1">
              <a:defRPr/>
            </a:pPr>
            <a:endParaRPr lang="pt-BR" sz="2500" spc="-1" dirty="0">
              <a:latin typeface="Arial"/>
              <a:ea typeface="+mn-ea"/>
              <a:cs typeface="+mn-cs"/>
            </a:endParaRPr>
          </a:p>
          <a:p>
            <a:pPr eaLnBrk="1" hangingPunct="1">
              <a:defRPr/>
            </a:pPr>
            <a:endParaRPr lang="pt-BR" sz="2500" spc="-1" dirty="0">
              <a:latin typeface="Arial"/>
              <a:ea typeface="+mn-ea"/>
              <a:cs typeface="+mn-cs"/>
            </a:endParaRPr>
          </a:p>
          <a:p>
            <a:pPr eaLnBrk="1" hangingPunct="1">
              <a:defRPr/>
            </a:pPr>
            <a:endParaRPr lang="pt-BR" sz="2900" spc="-1" dirty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83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108" y="1918244"/>
            <a:ext cx="2793044" cy="381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3059832" y="1196752"/>
            <a:ext cx="2793044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pt-BR" altLang="pt-BR" sz="1200" b="1" dirty="0">
                <a:latin typeface="+mj-lt"/>
                <a:cs typeface="Arial" panose="020B0604020202020204" pitchFamily="34" charset="0"/>
                <a:hlinkClick r:id="rId4"/>
              </a:rPr>
              <a:t>http://</a:t>
            </a:r>
            <a:r>
              <a:rPr lang="pt-BR" altLang="pt-BR" sz="1200" b="1" dirty="0" smtClean="0">
                <a:latin typeface="+mj-lt"/>
                <a:cs typeface="Arial" panose="020B0604020202020204" pitchFamily="34" charset="0"/>
                <a:hlinkClick r:id="rId4"/>
              </a:rPr>
              <a:t>lproweb.procempa.com.br/pmpa/prefpoa/dmae/usu_doc/ecos_39_e_ecos_tecnica_final.pdf</a:t>
            </a:r>
            <a:endParaRPr lang="pt-BR" altLang="pt-BR" sz="1200" b="1" dirty="0" smtClean="0">
              <a:latin typeface="+mj-lt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pt-BR" altLang="pt-BR" sz="1200" b="1" dirty="0" smtClean="0">
                <a:latin typeface="+mj-lt"/>
                <a:cs typeface="Arial" panose="020B0604020202020204" pitchFamily="34" charset="0"/>
              </a:rPr>
              <a:t>Revista ECOS, Dezembro de 2016.</a:t>
            </a:r>
            <a:endParaRPr lang="pt-BR" altLang="pt-BR" sz="12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510" y="1484784"/>
            <a:ext cx="2423946" cy="3425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6156176" y="4941168"/>
            <a:ext cx="2567962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pt-BR" altLang="pt-BR" sz="1200" b="1" dirty="0">
                <a:latin typeface="+mj-lt"/>
                <a:cs typeface="Arial" panose="020B0604020202020204" pitchFamily="34" charset="0"/>
                <a:hlinkClick r:id="rId6"/>
              </a:rPr>
              <a:t>http://</a:t>
            </a:r>
            <a:r>
              <a:rPr lang="pt-BR" altLang="pt-BR" sz="1200" b="1" dirty="0" smtClean="0">
                <a:latin typeface="+mj-lt"/>
                <a:cs typeface="Arial" panose="020B0604020202020204" pitchFamily="34" charset="0"/>
                <a:hlinkClick r:id="rId6"/>
              </a:rPr>
              <a:t>lproweb.procempa.com.br/pmpa/prefpoa/dmae/usu_doc/press_kit_revisado.pdf</a:t>
            </a:r>
            <a:endParaRPr lang="pt-BR" altLang="pt-BR" sz="1200" b="1" dirty="0" smtClean="0">
              <a:latin typeface="+mj-lt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pt-BR" altLang="pt-BR" sz="1200" b="1" dirty="0" smtClean="0">
                <a:latin typeface="+mj-lt"/>
                <a:cs typeface="Arial" panose="020B0604020202020204" pitchFamily="34" charset="0"/>
              </a:rPr>
              <a:t>Press Kit, Março de 2017.</a:t>
            </a:r>
            <a:endParaRPr lang="pt-BR" altLang="pt-BR" sz="12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764704"/>
            <a:ext cx="2005136" cy="284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00" y="1772816"/>
            <a:ext cx="2015268" cy="2851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38" y="2780928"/>
            <a:ext cx="1962886" cy="277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-36512" y="5589241"/>
            <a:ext cx="2042893" cy="7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pt-BR" sz="1200" b="1" dirty="0">
                <a:latin typeface="+mj-lt"/>
                <a:cs typeface="Arial" panose="020B0604020202020204" pitchFamily="34" charset="0"/>
                <a:hlinkClick r:id="rId10"/>
              </a:rPr>
              <a:t>http://</a:t>
            </a:r>
            <a:r>
              <a:rPr lang="pt-BR" sz="1200" b="1" dirty="0" smtClean="0">
                <a:latin typeface="+mj-lt"/>
                <a:cs typeface="Arial" panose="020B0604020202020204" pitchFamily="34" charset="0"/>
                <a:hlinkClick r:id="rId10"/>
              </a:rPr>
              <a:t>www2.portoalegre.rs.gov.br/dmae/default.php?p_secao=352</a:t>
            </a:r>
            <a:endParaRPr lang="pt-BR" sz="1200" b="1" dirty="0" smtClean="0">
              <a:latin typeface="+mj-lt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pt-BR" altLang="pt-BR" sz="1200" b="1" dirty="0" smtClean="0">
                <a:latin typeface="+mj-lt"/>
                <a:cs typeface="Arial" panose="020B0604020202020204" pitchFamily="34" charset="0"/>
              </a:rPr>
              <a:t>PMSB, Dezembro de 2015.</a:t>
            </a:r>
            <a:endParaRPr lang="pt-BR" altLang="pt-BR" sz="12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TextShape 2">
            <a:extLst>
              <a:ext uri="{FF2B5EF4-FFF2-40B4-BE49-F238E27FC236}"/>
            </a:extLst>
          </p:cNvPr>
          <p:cNvSpPr txBox="1"/>
          <p:nvPr/>
        </p:nvSpPr>
        <p:spPr>
          <a:xfrm>
            <a:off x="323528" y="332656"/>
            <a:ext cx="7416824" cy="43204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spc="-1" dirty="0" smtClean="0">
                <a:latin typeface="+mj-lt"/>
              </a:rPr>
              <a:t>Informações Complementares</a:t>
            </a:r>
            <a:endParaRPr lang="pt-BR" sz="2800" b="1" spc="-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2114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68" y="692696"/>
            <a:ext cx="6959446" cy="4850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074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56" y="1428904"/>
            <a:ext cx="8100392" cy="4210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51520" y="621407"/>
            <a:ext cx="7488832" cy="5753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pt-BR" sz="2800" b="1" spc="-1" dirty="0" smtClean="0">
                <a:ea typeface="DejaVu Sans" pitchFamily="34" charset="0"/>
                <a:cs typeface="DejaVu Sans" pitchFamily="34" charset="0"/>
              </a:rPr>
              <a:t>Departamento Municipal de Água e Esgotos</a:t>
            </a:r>
            <a:endParaRPr lang="pt-BR" sz="2800" b="1" spc="-1" dirty="0">
              <a:ea typeface="DejaVu Sans" pitchFamily="34" charset="0"/>
              <a:cs typeface="DejaVu Sans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827584" y="4221088"/>
            <a:ext cx="7488832" cy="1346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pt-BR" altLang="pt-BR" sz="2800" b="1" dirty="0" smtClean="0">
                <a:solidFill>
                  <a:schemeClr val="bg1"/>
                </a:solidFill>
                <a:latin typeface="+mj-lt"/>
              </a:rPr>
              <a:t>Autarquia da </a:t>
            </a:r>
            <a:r>
              <a:rPr lang="pt-BR" altLang="pt-BR" sz="2800" b="1" dirty="0">
                <a:solidFill>
                  <a:schemeClr val="bg1"/>
                </a:solidFill>
                <a:latin typeface="+mj-lt"/>
              </a:rPr>
              <a:t>Prefeitura de Porto </a:t>
            </a:r>
            <a:r>
              <a:rPr lang="pt-BR" altLang="pt-BR" sz="2800" b="1" dirty="0" smtClean="0">
                <a:solidFill>
                  <a:schemeClr val="bg1"/>
                </a:solidFill>
                <a:latin typeface="+mj-lt"/>
              </a:rPr>
              <a:t>Alegre/RS</a:t>
            </a:r>
            <a:endParaRPr lang="pt-BR" altLang="pt-BR" sz="2800" b="1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pt-BR" altLang="pt-BR" sz="2800" b="1" dirty="0" smtClean="0">
                <a:solidFill>
                  <a:schemeClr val="bg1"/>
                </a:solidFill>
                <a:latin typeface="+mj-lt"/>
              </a:rPr>
              <a:t>Força </a:t>
            </a:r>
            <a:r>
              <a:rPr lang="pt-BR" altLang="pt-BR" sz="2800" b="1" dirty="0">
                <a:solidFill>
                  <a:schemeClr val="bg1"/>
                </a:solidFill>
                <a:latin typeface="+mj-lt"/>
              </a:rPr>
              <a:t>de </a:t>
            </a:r>
            <a:r>
              <a:rPr lang="pt-BR" altLang="pt-BR" sz="2800" b="1" dirty="0" smtClean="0">
                <a:solidFill>
                  <a:schemeClr val="bg1"/>
                </a:solidFill>
                <a:latin typeface="+mj-lt"/>
              </a:rPr>
              <a:t>Trabalho </a:t>
            </a:r>
            <a:r>
              <a:rPr lang="pt-BR" altLang="pt-BR" sz="2800" b="1" dirty="0">
                <a:solidFill>
                  <a:schemeClr val="bg1"/>
                </a:solidFill>
                <a:latin typeface="+mj-lt"/>
              </a:rPr>
              <a:t>(</a:t>
            </a:r>
            <a:r>
              <a:rPr lang="pt-BR" altLang="pt-BR" sz="2800" b="1" dirty="0" smtClean="0">
                <a:solidFill>
                  <a:schemeClr val="bg1"/>
                </a:solidFill>
                <a:latin typeface="+mj-lt"/>
              </a:rPr>
              <a:t>2018): 1.787 servidores</a:t>
            </a:r>
            <a:endParaRPr lang="pt-BR" altLang="pt-BR" sz="2800" b="1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pt-BR" altLang="pt-BR" sz="2800" b="1" dirty="0" smtClean="0">
                <a:solidFill>
                  <a:schemeClr val="bg1"/>
                </a:solidFill>
                <a:latin typeface="+mj-lt"/>
              </a:rPr>
              <a:t>Total Receita (2018): </a:t>
            </a:r>
            <a:r>
              <a:rPr lang="pt-BR" altLang="pt-BR" sz="2800" b="1" dirty="0">
                <a:solidFill>
                  <a:schemeClr val="bg1"/>
                </a:solidFill>
                <a:latin typeface="+mj-lt"/>
              </a:rPr>
              <a:t>R$ </a:t>
            </a:r>
            <a:r>
              <a:rPr lang="pt-BR" altLang="pt-BR" sz="2800" b="1" dirty="0" smtClean="0">
                <a:solidFill>
                  <a:schemeClr val="bg1"/>
                </a:solidFill>
                <a:latin typeface="+mj-lt"/>
              </a:rPr>
              <a:t>586 milhões</a:t>
            </a:r>
            <a:endParaRPr lang="pt-BR" altLang="pt-BR" sz="2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4661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7646623" cy="43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077072"/>
            <a:ext cx="2803525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463" y="4217193"/>
            <a:ext cx="3128962" cy="151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4005064"/>
            <a:ext cx="3290887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350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7560840" cy="422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3789040"/>
            <a:ext cx="3008313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413" y="4149080"/>
            <a:ext cx="3146425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38" y="4509542"/>
            <a:ext cx="3170237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>
            <a:extLst>
              <a:ext uri="{FF2B5EF4-FFF2-40B4-BE49-F238E27FC236}"/>
            </a:extLst>
          </p:cNvPr>
          <p:cNvSpPr/>
          <p:nvPr/>
        </p:nvSpPr>
        <p:spPr>
          <a:xfrm>
            <a:off x="5364088" y="3728070"/>
            <a:ext cx="3257550" cy="78105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marL="68263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pt-BR" altLang="pt-BR" sz="2800" b="1" dirty="0">
                <a:solidFill>
                  <a:schemeClr val="bg2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DBO removida: 9.385 toneladas em 2017</a:t>
            </a:r>
          </a:p>
        </p:txBody>
      </p:sp>
    </p:spTree>
    <p:extLst>
      <p:ext uri="{BB962C8B-B14F-4D97-AF65-F5344CB8AC3E}">
        <p14:creationId xmlns:p14="http://schemas.microsoft.com/office/powerpoint/2010/main" val="31797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2">
            <a:extLst>
              <a:ext uri="{FF2B5EF4-FFF2-40B4-BE49-F238E27FC236}"/>
            </a:extLst>
          </p:cNvPr>
          <p:cNvSpPr txBox="1"/>
          <p:nvPr/>
        </p:nvSpPr>
        <p:spPr>
          <a:xfrm>
            <a:off x="323528" y="332656"/>
            <a:ext cx="7416824" cy="43204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spc="-1" dirty="0">
                <a:latin typeface="+mj-lt"/>
              </a:rPr>
              <a:t>O</a:t>
            </a:r>
            <a:r>
              <a:rPr lang="pt-BR" sz="2800" b="1" spc="-1" dirty="0" smtClean="0">
                <a:latin typeface="+mj-lt"/>
              </a:rPr>
              <a:t> </a:t>
            </a:r>
            <a:r>
              <a:rPr lang="pt-BR" sz="2800" b="1" spc="-1" dirty="0">
                <a:latin typeface="+mj-lt"/>
              </a:rPr>
              <a:t>Lago Guaíba</a:t>
            </a:r>
          </a:p>
        </p:txBody>
      </p:sp>
      <p:pic>
        <p:nvPicPr>
          <p:cNvPr id="3" name="Picture 5" descr="http://www.sema.rs.gov.br/upload/recortes/201710/18142018_47804_GD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848579"/>
            <a:ext cx="4176464" cy="264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1">
            <a:extLst>
              <a:ext uri="{FF2B5EF4-FFF2-40B4-BE49-F238E27FC236}"/>
            </a:extLst>
          </p:cNvPr>
          <p:cNvSpPr txBox="1"/>
          <p:nvPr/>
        </p:nvSpPr>
        <p:spPr>
          <a:xfrm>
            <a:off x="6876256" y="2204864"/>
            <a:ext cx="1944216" cy="633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108000" eaLnBrk="1" fontAlgn="auto" hangingPunct="1">
              <a:spcBef>
                <a:spcPts val="1284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r>
              <a:rPr lang="pt-BR" sz="1200" b="1" spc="-1" dirty="0">
                <a:latin typeface="+mj-lt"/>
                <a:ea typeface="+mn-ea"/>
                <a:cs typeface="+mn-cs"/>
                <a:hlinkClick r:id="rId4"/>
              </a:rPr>
              <a:t>http://www.sema.rs.gov.br/bacias-hidrograficas</a:t>
            </a:r>
            <a:endParaRPr lang="pt-BR" sz="1200" b="1" spc="-1" dirty="0">
              <a:latin typeface="+mj-lt"/>
              <a:ea typeface="+mn-ea"/>
              <a:cs typeface="+mn-cs"/>
            </a:endParaRPr>
          </a:p>
        </p:txBody>
      </p:sp>
      <p:sp>
        <p:nvSpPr>
          <p:cNvPr id="5" name="object 2"/>
          <p:cNvSpPr>
            <a:spLocks noChangeArrowheads="1"/>
          </p:cNvSpPr>
          <p:nvPr/>
        </p:nvSpPr>
        <p:spPr bwMode="auto">
          <a:xfrm>
            <a:off x="2987824" y="2708920"/>
            <a:ext cx="5688633" cy="3096344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13564"/>
            <a:ext cx="2520280" cy="241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43" y="3208053"/>
            <a:ext cx="2401333" cy="2237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107505" y="5450146"/>
            <a:ext cx="2088232" cy="121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pt-BR" altLang="pt-BR" sz="1200" b="1" dirty="0">
                <a:latin typeface="+mj-lt"/>
                <a:cs typeface="Arial" panose="020B0604020202020204" pitchFamily="34" charset="0"/>
                <a:hlinkClick r:id="rId8"/>
              </a:rPr>
              <a:t>http://</a:t>
            </a:r>
            <a:r>
              <a:rPr lang="pt-BR" altLang="pt-BR" sz="1200" b="1" dirty="0" smtClean="0">
                <a:latin typeface="+mj-lt"/>
                <a:cs typeface="Arial" panose="020B0604020202020204" pitchFamily="34" charset="0"/>
                <a:hlinkClick r:id="rId8"/>
              </a:rPr>
              <a:t>www2.correiodopovo.com.br/Noticias/Cidades/2017/09/629906/Rio-Grande-do-Sul-abriga-tres-dos-10-rios-mais-poluidos-do-Brasil-</a:t>
            </a:r>
            <a:endParaRPr lang="pt-BR" altLang="pt-BR" sz="1200" b="1" dirty="0" smtClean="0">
              <a:latin typeface="+mj-lt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pt-BR" altLang="pt-BR" sz="1200" b="1" dirty="0" smtClean="0">
                <a:latin typeface="+mj-lt"/>
                <a:cs typeface="Arial" panose="020B0604020202020204" pitchFamily="34" charset="0"/>
              </a:rPr>
              <a:t>Porto Alegre, Setembro de 2017.</a:t>
            </a:r>
            <a:endParaRPr lang="pt-BR" altLang="pt-BR" sz="1200" b="1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09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8" y="32339"/>
            <a:ext cx="3024627" cy="3540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4624"/>
            <a:ext cx="2796664" cy="331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437217"/>
            <a:ext cx="3600401" cy="2558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7524327" y="1525960"/>
            <a:ext cx="1566831" cy="15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pt-BR" altLang="pt-BR" sz="1200" b="1" dirty="0">
                <a:latin typeface="+mj-lt"/>
                <a:cs typeface="Arial" panose="020B0604020202020204" pitchFamily="34" charset="0"/>
                <a:hlinkClick r:id="rId6"/>
              </a:rPr>
              <a:t>http://</a:t>
            </a:r>
            <a:r>
              <a:rPr lang="pt-BR" altLang="pt-BR" sz="1200" b="1" dirty="0" smtClean="0">
                <a:latin typeface="+mj-lt"/>
                <a:cs typeface="Arial" panose="020B0604020202020204" pitchFamily="34" charset="0"/>
                <a:hlinkClick r:id="rId6"/>
              </a:rPr>
              <a:t>g1.globo.com/rs/rio-grande-do-sul/noticia/2016/10/apos-problema-em-rio-fornecimento-de-agua-e-normalizado-em-gravatai.html</a:t>
            </a:r>
            <a:endParaRPr lang="pt-BR" altLang="pt-BR" sz="1200" b="1" dirty="0" smtClean="0">
              <a:latin typeface="+mj-lt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pt-BR" altLang="pt-BR" sz="1200" b="1" dirty="0" smtClean="0">
                <a:latin typeface="+mj-lt"/>
                <a:cs typeface="Arial" panose="020B0604020202020204" pitchFamily="34" charset="0"/>
              </a:rPr>
              <a:t>Atividade Agrícola em Outubro de 2016.</a:t>
            </a:r>
            <a:endParaRPr lang="pt-BR" altLang="pt-BR" sz="12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3059832" y="332656"/>
            <a:ext cx="1728192" cy="1724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pt-BR" altLang="pt-BR" sz="1200" b="1" dirty="0">
                <a:latin typeface="+mj-lt"/>
                <a:cs typeface="Arial" panose="020B0604020202020204" pitchFamily="34" charset="0"/>
                <a:hlinkClick r:id="rId7"/>
              </a:rPr>
              <a:t>http://</a:t>
            </a:r>
            <a:r>
              <a:rPr lang="pt-BR" altLang="pt-BR" sz="1200" b="1" dirty="0" smtClean="0">
                <a:latin typeface="+mj-lt"/>
                <a:cs typeface="Arial" panose="020B0604020202020204" pitchFamily="34" charset="0"/>
                <a:hlinkClick r:id="rId7"/>
              </a:rPr>
              <a:t>g1.globo.com/rs/rio-grande-do-sul/noticia/2017/01/lama-de-enchente-deixa-oito-cidades-sem-agua-no-vale-do-rio-do-sinos.html</a:t>
            </a:r>
            <a:endParaRPr lang="pt-BR" altLang="pt-BR" sz="1200" b="1" dirty="0" smtClean="0">
              <a:latin typeface="+mj-lt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pt-BR" altLang="pt-BR" sz="1200" b="1" dirty="0" smtClean="0">
                <a:latin typeface="+mj-lt"/>
                <a:cs typeface="Arial" panose="020B0604020202020204" pitchFamily="34" charset="0"/>
              </a:rPr>
              <a:t>Enchente em Janeiro de 2017.</a:t>
            </a:r>
            <a:endParaRPr lang="pt-BR" altLang="pt-BR" sz="12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3059832" y="1844824"/>
            <a:ext cx="1664496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pt-BR" altLang="pt-BR" sz="1200" b="1" dirty="0">
                <a:latin typeface="+mj-lt"/>
                <a:cs typeface="Arial" panose="020B0604020202020204" pitchFamily="34" charset="0"/>
                <a:hlinkClick r:id="rId8"/>
              </a:rPr>
              <a:t>http://novohamburgo.org/site/noticias/pelo-estado/pela-regiao-pelo-estado/2012/02/01/racionamento-nivel-do-rio-dos-sinos-chega-a-limite-estabelecido-em-sao-leopoldo</a:t>
            </a:r>
            <a:r>
              <a:rPr lang="pt-BR" altLang="pt-BR" sz="1200" b="1" dirty="0" smtClean="0">
                <a:latin typeface="+mj-lt"/>
                <a:cs typeface="Arial" panose="020B0604020202020204" pitchFamily="34" charset="0"/>
                <a:hlinkClick r:id="rId8"/>
              </a:rPr>
              <a:t>/</a:t>
            </a:r>
            <a:endParaRPr lang="pt-BR" altLang="pt-BR" sz="1200" b="1" dirty="0" smtClean="0">
              <a:latin typeface="+mj-lt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pt-BR" altLang="pt-BR" sz="1200" b="1" dirty="0" smtClean="0">
                <a:latin typeface="+mj-lt"/>
                <a:cs typeface="Arial" panose="020B0604020202020204" pitchFamily="34" charset="0"/>
              </a:rPr>
              <a:t>Estiagem em Fevereiro de 2012.</a:t>
            </a:r>
            <a:endParaRPr lang="pt-BR" altLang="pt-BR" sz="12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8" name="Picture 6" descr="http://www.popa.com.br/imagens/paisagens/arvore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93543"/>
            <a:ext cx="4320479" cy="173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-36512" y="3573016"/>
            <a:ext cx="48245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pt-BR" altLang="pt-BR" sz="1200" b="1" dirty="0">
                <a:latin typeface="+mj-lt"/>
                <a:cs typeface="Arial" panose="020B0604020202020204" pitchFamily="34" charset="0"/>
                <a:hlinkClick r:id="rId10"/>
              </a:rPr>
              <a:t>http://</a:t>
            </a:r>
            <a:r>
              <a:rPr lang="pt-BR" altLang="pt-BR" sz="1200" b="1" dirty="0" smtClean="0">
                <a:latin typeface="+mj-lt"/>
                <a:cs typeface="Arial" panose="020B0604020202020204" pitchFamily="34" charset="0"/>
                <a:hlinkClick r:id="rId10"/>
              </a:rPr>
              <a:t>www.popa.com.br/imagens/paisagens/guaiba_verde.htm</a:t>
            </a:r>
            <a:endParaRPr lang="pt-BR" altLang="pt-BR" sz="1200" b="1" dirty="0" smtClean="0">
              <a:latin typeface="+mj-lt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pt-BR" sz="1200" b="1" dirty="0">
                <a:latin typeface="+mj-lt"/>
                <a:cs typeface="Arial" panose="020B0604020202020204" pitchFamily="34" charset="0"/>
              </a:rPr>
              <a:t>Proliferação de </a:t>
            </a:r>
            <a:r>
              <a:rPr lang="pt-BR" sz="1200" b="1" dirty="0" smtClean="0">
                <a:latin typeface="+mj-lt"/>
                <a:cs typeface="Arial" panose="020B0604020202020204" pitchFamily="34" charset="0"/>
              </a:rPr>
              <a:t>algas. </a:t>
            </a:r>
            <a:r>
              <a:rPr lang="pt-BR" sz="1200" b="1" dirty="0" smtClean="0">
                <a:latin typeface="+mj-lt"/>
                <a:cs typeface="Arial" panose="020B0604020202020204" pitchFamily="34" charset="0"/>
              </a:rPr>
              <a:t>Lago </a:t>
            </a:r>
            <a:r>
              <a:rPr lang="pt-BR" sz="1200" b="1" dirty="0" smtClean="0">
                <a:latin typeface="+mj-lt"/>
                <a:cs typeface="Arial" panose="020B0604020202020204" pitchFamily="34" charset="0"/>
              </a:rPr>
              <a:t>Guaíba, Março de 2004.</a:t>
            </a:r>
            <a:endParaRPr lang="pt-BR" altLang="pt-BR" sz="1200" b="1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19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88840"/>
            <a:ext cx="3744416" cy="299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0" y="5013176"/>
            <a:ext cx="5076056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pt-BR" altLang="pt-BR" sz="1200" b="1" dirty="0">
                <a:latin typeface="+mj-lt"/>
                <a:cs typeface="Arial" panose="020B0604020202020204" pitchFamily="34" charset="0"/>
                <a:hlinkClick r:id="rId4"/>
              </a:rPr>
              <a:t>http://g1.globo.com/ap/amapa/noticia/2014/01/ligava-torneira-e-saia-oleo-ao-inves-de-agua-diz-morador-do-amapa.html</a:t>
            </a:r>
            <a:endParaRPr lang="pt-BR" altLang="pt-BR" sz="1200" b="1" dirty="0">
              <a:latin typeface="+mj-lt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pt-BR" altLang="pt-BR" sz="1200" b="1" dirty="0" smtClean="0">
                <a:latin typeface="+mj-lt"/>
                <a:cs typeface="Arial" panose="020B0604020202020204" pitchFamily="34" charset="0"/>
              </a:rPr>
              <a:t>Contaminação por Óleo Diesel em Poços Rasos.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pt-BR" altLang="pt-BR" sz="1200" b="1" dirty="0" smtClean="0">
                <a:latin typeface="+mj-lt"/>
                <a:cs typeface="Arial" panose="020B0604020202020204" pitchFamily="34" charset="0"/>
              </a:rPr>
              <a:t>Macapá, Janeiro de 2014.</a:t>
            </a:r>
            <a:endParaRPr lang="pt-BR" altLang="pt-BR" sz="12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016" y="949376"/>
            <a:ext cx="3851480" cy="4237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5127700" y="5229200"/>
            <a:ext cx="4016299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pt-BR" altLang="pt-BR" sz="1200" b="1" dirty="0">
                <a:latin typeface="+mj-lt"/>
                <a:cs typeface="Arial" panose="020B0604020202020204" pitchFamily="34" charset="0"/>
                <a:hlinkClick r:id="rId6"/>
              </a:rPr>
              <a:t>http://www.correiodopovo.com.br/Noticias/Geral/2016/8/596329/Moradores-voltam-a-reclamar-da-cor-e-do-cheiro-da-agua-em-Porto-Alegre</a:t>
            </a:r>
            <a:endParaRPr lang="pt-BR" altLang="pt-BR" sz="1200" b="1" dirty="0">
              <a:latin typeface="+mj-lt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pt-BR" altLang="pt-BR" sz="1200" b="1" dirty="0" smtClean="0">
                <a:latin typeface="+mj-lt"/>
                <a:cs typeface="Arial" panose="020B0604020202020204" pitchFamily="34" charset="0"/>
              </a:rPr>
              <a:t>Porto Alegre, Agosto de 2016.</a:t>
            </a:r>
            <a:endParaRPr lang="pt-BR" altLang="pt-BR" sz="12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5" y="116632"/>
            <a:ext cx="1966123" cy="3461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1929610" y="404664"/>
            <a:ext cx="3074438" cy="128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pt-BR" altLang="pt-BR" sz="1200" b="1" dirty="0">
                <a:latin typeface="+mj-lt"/>
                <a:cs typeface="Arial" panose="020B0604020202020204" pitchFamily="34" charset="0"/>
                <a:hlinkClick r:id="rId8"/>
              </a:rPr>
              <a:t>https://</a:t>
            </a:r>
            <a:r>
              <a:rPr lang="pt-BR" altLang="pt-BR" sz="1200" b="1" dirty="0" smtClean="0">
                <a:latin typeface="+mj-lt"/>
                <a:cs typeface="Arial" panose="020B0604020202020204" pitchFamily="34" charset="0"/>
                <a:hlinkClick r:id="rId8"/>
              </a:rPr>
              <a:t>gauchazh.clicrbs.com.br/geral/noticia/2016/12/nao-falta-estrutura-foram-problemas-acidentais-diz-diretor-da-corsan-sobre-falta-de-agua-8932320.html</a:t>
            </a:r>
            <a:endParaRPr lang="pt-BR" altLang="pt-BR" sz="1200" b="1" dirty="0" smtClean="0">
              <a:latin typeface="+mj-lt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pt-BR" altLang="pt-BR" sz="1200" b="1" dirty="0" smtClean="0">
                <a:latin typeface="+mj-lt"/>
                <a:cs typeface="Arial" panose="020B0604020202020204" pitchFamily="34" charset="0"/>
              </a:rPr>
              <a:t>Arraste de Partículas após Manobras de Redes de Água.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pt-BR" altLang="pt-BR" sz="1200" b="1" dirty="0" smtClean="0">
                <a:latin typeface="+mj-lt"/>
                <a:cs typeface="Arial" panose="020B0604020202020204" pitchFamily="34" charset="0"/>
              </a:rPr>
              <a:t>Gravataí, Dezembro de 2016.</a:t>
            </a:r>
            <a:endParaRPr lang="pt-BR" altLang="pt-BR" sz="1200" b="1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35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51520" y="476672"/>
            <a:ext cx="7488831" cy="5753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pt-BR" sz="2800" b="1" spc="-1" dirty="0" smtClean="0">
                <a:ea typeface="DejaVu Sans" pitchFamily="34" charset="0"/>
                <a:cs typeface="DejaVu Sans" pitchFamily="34" charset="0"/>
              </a:rPr>
              <a:t>Legislação Qualidade Água Consumo Humano</a:t>
            </a:r>
            <a:endParaRPr lang="pt-BR" sz="2800" b="1" spc="-1" dirty="0">
              <a:ea typeface="DejaVu Sans" pitchFamily="34" charset="0"/>
              <a:cs typeface="DejaVu Sans" pitchFamily="34" charset="0"/>
            </a:endParaRPr>
          </a:p>
        </p:txBody>
      </p:sp>
      <p:sp>
        <p:nvSpPr>
          <p:cNvPr id="3" name="TextShape 1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251521" y="1124744"/>
            <a:ext cx="7776863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marL="571500" indent="-5715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pt-BR" sz="2800" b="1" spc="-1" dirty="0">
                <a:latin typeface="+mj-lt"/>
                <a:ea typeface="+mn-ea"/>
                <a:cs typeface="+mn-cs"/>
              </a:rPr>
              <a:t>Portaria nº </a:t>
            </a:r>
            <a:r>
              <a:rPr lang="pt-BR" sz="2800" b="1" spc="-1" dirty="0" smtClean="0">
                <a:latin typeface="+mj-lt"/>
                <a:ea typeface="+mn-ea"/>
                <a:cs typeface="+mn-cs"/>
              </a:rPr>
              <a:t>56, </a:t>
            </a:r>
            <a:r>
              <a:rPr lang="pt-BR" sz="2800" b="1" spc="-1" dirty="0">
                <a:latin typeface="+mj-lt"/>
                <a:ea typeface="+mn-ea"/>
                <a:cs typeface="+mn-cs"/>
              </a:rPr>
              <a:t>de 14 de março de </a:t>
            </a:r>
            <a:r>
              <a:rPr lang="pt-BR" sz="2800" b="1" spc="-1" dirty="0" smtClean="0">
                <a:latin typeface="+mj-lt"/>
                <a:ea typeface="+mn-ea"/>
                <a:cs typeface="+mn-cs"/>
              </a:rPr>
              <a:t>1977;</a:t>
            </a:r>
            <a:endParaRPr lang="pt-BR" sz="2800" b="1" spc="-1" dirty="0">
              <a:latin typeface="+mj-lt"/>
              <a:ea typeface="+mn-ea"/>
              <a:cs typeface="+mn-cs"/>
            </a:endParaRPr>
          </a:p>
          <a:p>
            <a:pPr marL="571500" indent="-5715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pt-BR" sz="2800" b="1" spc="-1" dirty="0" smtClean="0">
                <a:latin typeface="+mj-lt"/>
                <a:ea typeface="+mn-ea"/>
                <a:cs typeface="+mn-cs"/>
              </a:rPr>
              <a:t>Portaria nº </a:t>
            </a:r>
            <a:r>
              <a:rPr lang="pt-BR" sz="2800" b="1" spc="-1" dirty="0">
                <a:latin typeface="+mj-lt"/>
                <a:ea typeface="+mn-ea"/>
                <a:cs typeface="+mn-cs"/>
              </a:rPr>
              <a:t>36, </a:t>
            </a:r>
            <a:r>
              <a:rPr lang="pt-BR" sz="2800" b="1" spc="-1" dirty="0" smtClean="0">
                <a:latin typeface="+mj-lt"/>
                <a:ea typeface="+mn-ea"/>
                <a:cs typeface="+mn-cs"/>
              </a:rPr>
              <a:t>de </a:t>
            </a:r>
            <a:r>
              <a:rPr lang="pt-BR" sz="2800" b="1" spc="-1" dirty="0">
                <a:latin typeface="+mj-lt"/>
                <a:ea typeface="+mn-ea"/>
                <a:cs typeface="+mn-cs"/>
              </a:rPr>
              <a:t>19 </a:t>
            </a:r>
            <a:r>
              <a:rPr lang="pt-BR" sz="2800" b="1" spc="-1" dirty="0" smtClean="0">
                <a:latin typeface="+mj-lt"/>
                <a:ea typeface="+mn-ea"/>
                <a:cs typeface="+mn-cs"/>
              </a:rPr>
              <a:t>de janeiro de 1990;</a:t>
            </a:r>
            <a:endParaRPr lang="pt-BR" sz="2800" b="1" spc="-1" dirty="0">
              <a:latin typeface="+mj-lt"/>
              <a:ea typeface="+mn-ea"/>
              <a:cs typeface="+mn-cs"/>
            </a:endParaRPr>
          </a:p>
          <a:p>
            <a:pPr marL="571500" indent="-5715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pt-BR" sz="2800" b="1" spc="-1" dirty="0">
                <a:latin typeface="+mj-lt"/>
                <a:ea typeface="+mn-ea"/>
                <a:cs typeface="+mn-cs"/>
              </a:rPr>
              <a:t>Portaria nº 1469, de 29 de dezembro de </a:t>
            </a:r>
            <a:r>
              <a:rPr lang="pt-BR" sz="2800" b="1" spc="-1" dirty="0" smtClean="0">
                <a:latin typeface="+mj-lt"/>
                <a:ea typeface="+mn-ea"/>
                <a:cs typeface="+mn-cs"/>
              </a:rPr>
              <a:t>2000;</a:t>
            </a:r>
            <a:endParaRPr lang="pt-BR" sz="2800" b="1" spc="-1" dirty="0">
              <a:latin typeface="+mj-lt"/>
              <a:ea typeface="+mn-ea"/>
              <a:cs typeface="+mn-cs"/>
            </a:endParaRPr>
          </a:p>
          <a:p>
            <a:pPr marL="571500" indent="-5715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pt-BR" sz="2800" b="1" spc="-1" dirty="0">
                <a:latin typeface="+mj-lt"/>
                <a:ea typeface="+mn-ea"/>
                <a:cs typeface="+mn-cs"/>
              </a:rPr>
              <a:t>Portaria n° 518, de 25 de março de </a:t>
            </a:r>
            <a:r>
              <a:rPr lang="pt-BR" sz="2800" b="1" spc="-1" dirty="0" smtClean="0">
                <a:latin typeface="+mj-lt"/>
                <a:ea typeface="+mn-ea"/>
                <a:cs typeface="+mn-cs"/>
              </a:rPr>
              <a:t>2004;</a:t>
            </a:r>
            <a:endParaRPr lang="pt-BR" sz="2800" b="1" spc="-1" dirty="0">
              <a:latin typeface="+mj-lt"/>
              <a:ea typeface="+mn-ea"/>
              <a:cs typeface="+mn-cs"/>
            </a:endParaRPr>
          </a:p>
          <a:p>
            <a:pPr marL="571500" indent="-5715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pt-BR" sz="2800" b="1" spc="-1" dirty="0" smtClean="0">
                <a:latin typeface="+mj-lt"/>
                <a:ea typeface="+mn-ea"/>
                <a:cs typeface="+mn-cs"/>
              </a:rPr>
              <a:t>Portaria nº 2914</a:t>
            </a:r>
            <a:r>
              <a:rPr lang="pt-BR" sz="2800" b="1" spc="-1" dirty="0">
                <a:latin typeface="+mj-lt"/>
                <a:ea typeface="+mn-ea"/>
                <a:cs typeface="+mn-cs"/>
              </a:rPr>
              <a:t>, </a:t>
            </a:r>
            <a:r>
              <a:rPr lang="pt-BR" sz="2800" b="1" spc="-1" dirty="0" smtClean="0">
                <a:latin typeface="+mj-lt"/>
                <a:ea typeface="+mn-ea"/>
                <a:cs typeface="+mn-cs"/>
              </a:rPr>
              <a:t>de 12 de dezembro de 2011;</a:t>
            </a:r>
            <a:endParaRPr lang="pt-BR" sz="2800" b="1" spc="-1" dirty="0">
              <a:latin typeface="+mj-lt"/>
              <a:ea typeface="+mn-ea"/>
              <a:cs typeface="+mn-cs"/>
            </a:endParaRPr>
          </a:p>
          <a:p>
            <a:pPr marL="571500" indent="-5715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pt-BR" sz="2800" b="1" spc="-1" dirty="0" smtClean="0">
                <a:latin typeface="+mj-lt"/>
                <a:ea typeface="+mn-ea"/>
                <a:cs typeface="+mn-cs"/>
              </a:rPr>
              <a:t>Portaria de Consolidação nº 5, de 03 de outubro de 2017 </a:t>
            </a:r>
            <a:r>
              <a:rPr lang="pt-BR" sz="2800" b="1" spc="-1" dirty="0">
                <a:latin typeface="+mj-lt"/>
                <a:ea typeface="+mn-ea"/>
                <a:cs typeface="+mn-cs"/>
              </a:rPr>
              <a:t>(</a:t>
            </a:r>
            <a:r>
              <a:rPr lang="pt-BR" sz="2800" b="1" spc="-1" dirty="0" smtClean="0">
                <a:latin typeface="+mj-lt"/>
                <a:ea typeface="+mn-ea"/>
                <a:cs typeface="+mn-cs"/>
              </a:rPr>
              <a:t>Anexo </a:t>
            </a:r>
            <a:r>
              <a:rPr lang="pt-BR" sz="2800" b="1" spc="-1" dirty="0">
                <a:latin typeface="+mj-lt"/>
                <a:ea typeface="+mn-ea"/>
                <a:cs typeface="+mn-cs"/>
              </a:rPr>
              <a:t>XX</a:t>
            </a:r>
            <a:r>
              <a:rPr lang="pt-BR" sz="2800" b="1" spc="-1" dirty="0" smtClean="0">
                <a:latin typeface="+mj-lt"/>
                <a:ea typeface="+mn-ea"/>
                <a:cs typeface="+mn-cs"/>
              </a:rPr>
              <a:t>).</a:t>
            </a:r>
            <a:endParaRPr lang="pt-BR" sz="2800" b="1" spc="-1" dirty="0"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1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Arial"/>
      <a:ea typeface="DejaVu Sans"/>
      <a:cs typeface="DejaVu Sans"/>
    </a:majorFont>
    <a:minorFont>
      <a:latin typeface="Arial"/>
      <a:ea typeface="DejaVu Sans"/>
      <a:cs typeface="DejaVu Sans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Arial"/>
      <a:ea typeface="DejaVu Sans"/>
      <a:cs typeface="DejaVu Sans"/>
    </a:majorFont>
    <a:minorFont>
      <a:latin typeface="Arial"/>
      <a:ea typeface="DejaVu Sans"/>
      <a:cs typeface="DejaVu Sans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737</Words>
  <Application>Microsoft Office PowerPoint</Application>
  <PresentationFormat>Apresentação na tela (4:3)</PresentationFormat>
  <Paragraphs>181</Paragraphs>
  <Slides>25</Slides>
  <Notes>24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26" baseType="lpstr">
      <vt:lpstr>Tema do Office</vt:lpstr>
      <vt:lpstr>Qualidade da Água para Consumo Humano: alterações de gosto e odor, controle analítico  e operacional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Gabriel Silva</dc:creator>
  <cp:lastModifiedBy>Marcelo Gil Faccin</cp:lastModifiedBy>
  <cp:revision>43</cp:revision>
  <dcterms:created xsi:type="dcterms:W3CDTF">2018-05-02T19:43:05Z</dcterms:created>
  <dcterms:modified xsi:type="dcterms:W3CDTF">2019-05-03T14:24:02Z</dcterms:modified>
</cp:coreProperties>
</file>