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38"/>
  </p:notesMasterIdLst>
  <p:sldIdLst>
    <p:sldId id="261" r:id="rId3"/>
    <p:sldId id="881" r:id="rId4"/>
    <p:sldId id="874" r:id="rId5"/>
    <p:sldId id="897" r:id="rId6"/>
    <p:sldId id="882" r:id="rId7"/>
    <p:sldId id="291" r:id="rId8"/>
    <p:sldId id="292" r:id="rId9"/>
    <p:sldId id="259" r:id="rId10"/>
    <p:sldId id="258" r:id="rId11"/>
    <p:sldId id="896" r:id="rId12"/>
    <p:sldId id="887" r:id="rId13"/>
    <p:sldId id="352" r:id="rId14"/>
    <p:sldId id="376" r:id="rId15"/>
    <p:sldId id="375" r:id="rId16"/>
    <p:sldId id="373" r:id="rId17"/>
    <p:sldId id="374" r:id="rId18"/>
    <p:sldId id="386" r:id="rId19"/>
    <p:sldId id="391" r:id="rId20"/>
    <p:sldId id="878" r:id="rId21"/>
    <p:sldId id="393" r:id="rId22"/>
    <p:sldId id="877" r:id="rId23"/>
    <p:sldId id="395" r:id="rId24"/>
    <p:sldId id="398" r:id="rId25"/>
    <p:sldId id="397" r:id="rId26"/>
    <p:sldId id="895" r:id="rId27"/>
    <p:sldId id="883" r:id="rId28"/>
    <p:sldId id="890" r:id="rId29"/>
    <p:sldId id="891" r:id="rId30"/>
    <p:sldId id="892" r:id="rId31"/>
    <p:sldId id="893" r:id="rId32"/>
    <p:sldId id="894" r:id="rId33"/>
    <p:sldId id="879" r:id="rId34"/>
    <p:sldId id="290" r:id="rId35"/>
    <p:sldId id="898" r:id="rId36"/>
    <p:sldId id="880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00"/>
    <a:srgbClr val="800000"/>
    <a:srgbClr val="FFC1C1"/>
    <a:srgbClr val="A3FFA3"/>
    <a:srgbClr val="00CC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018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C47DA-4CF3-4F0A-8CF3-38B8CCEF8249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95760-7A08-4E41-998B-27DD707A82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6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11B66EE-AF11-4894-956E-BF82865B59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0F6C18-3443-4346-B699-418ED6EA8202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4C80B3F4-222D-4922-A886-868A9EF7E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49AD052D-3BCB-4D65-A31C-EE251CA30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B35A7D5E-A2A9-4A1B-AC10-A097FE17A6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F4E6B3-CF89-4051-A071-A8D3620B16F9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739D0964-4B89-403D-83CA-3B15F0C5B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785CF756-16A9-414C-B190-127C0E523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CC2EF2D-C0DE-44F3-878D-DA32D0BE9A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8619EF-77B4-49BC-8EED-E47FC0E3159D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C04FA0-2CC3-4911-805A-AEE29881B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C44335EF-8093-4216-AFC1-16135EADC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7EE1736-570D-4611-9BD9-79DE8406CA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77F724-7138-40E6-BAE8-ECB3EA0BBDF7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6EE8DE66-0530-4408-AB25-D59D779BF1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3F0D9834-14B3-49D6-902F-AE3FD9FC96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AEE8DACB-B86B-4D9B-92AC-1883184924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5184B4-9FE2-447B-803C-9963EE9DD748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B8071A5A-89E0-4B22-9D30-3697689F4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8E4C05D8-6FD5-4B60-AC6E-1E4BF54E2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633F8BC-7F9E-4AFA-AC3A-4FB8D5D1E3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FE1D4A-0833-4172-806F-F697E68A77C8}" type="slidenum">
              <a:rPr lang="pt-BR" altLang="en-U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t-BR" altLang="en-US">
              <a:latin typeface="Arial" panose="020B0604020202020204" pitchFamily="34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id="{31A2DA0B-81DE-4FA6-A84C-9B632F08E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4F1339A7-8D43-4FAD-BD11-499D73752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2468DE0F-1EA9-4CA9-958F-AA1641FB45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89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0249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458200" y="6400800"/>
            <a:ext cx="685800" cy="457200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1B169EF-F29B-45BC-B0F8-5524EFB0338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Data 3"/>
          <p:cNvSpPr>
            <a:spLocks noGrp="1"/>
          </p:cNvSpPr>
          <p:nvPr userDrawn="1"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2699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0"/>
            <a:ext cx="81534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534400" y="6553200"/>
            <a:ext cx="609600" cy="457200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6CDF5C6E-3625-4D94-880E-F69DBB18176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 userDrawn="1"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51189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16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C2D1-8571-45BE-A3AD-1C8B164C381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 userDrawn="1"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0246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16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9632B-90F8-4C5C-BBFE-EB4636845C7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Data 3"/>
          <p:cNvSpPr>
            <a:spLocks noGrp="1"/>
          </p:cNvSpPr>
          <p:nvPr userDrawn="1"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3012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7E50C-8867-4504-98E0-57E279EE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99CA5D-A4B9-4FDF-AC19-0FBCE98CB9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E3CF5B-6043-498A-828D-1C8280C29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D4ED7-4A7B-4DDF-8806-D4ADA5812CD1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0FE631F-6C93-4CC2-8056-469BF7FC27E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792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>
            <a:lvl1pPr>
              <a:defRPr sz="3600">
                <a:solidFill>
                  <a:srgbClr val="8000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990000"/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rgbClr val="990000"/>
                </a:solidFill>
              </a:defRPr>
            </a:lvl3pPr>
            <a:lvl4pPr>
              <a:defRPr>
                <a:solidFill>
                  <a:srgbClr val="990000"/>
                </a:solidFill>
              </a:defRPr>
            </a:lvl4pPr>
            <a:lvl5pPr>
              <a:defRPr>
                <a:solidFill>
                  <a:srgbClr val="990000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949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808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438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121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Data 3"/>
          <p:cNvSpPr>
            <a:spLocks noGrp="1"/>
          </p:cNvSpPr>
          <p:nvPr>
            <p:ph type="dt" sz="half" idx="13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770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750"/>
            <a:ext cx="10699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685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B4EFAD54-D341-40E6-AB1B-DF771BA02B4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Data 3"/>
          <p:cNvSpPr>
            <a:spLocks noGrp="1"/>
          </p:cNvSpPr>
          <p:nvPr userDrawn="1"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63352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10/05/2017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558E1-9AC7-418D-8A4E-12204D2B01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914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99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99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99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-762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dirty="0"/>
              <a:t>Clique para editar os estilos do texto mestre</a:t>
            </a:r>
          </a:p>
          <a:p>
            <a:pPr lvl="1"/>
            <a:r>
              <a:rPr lang="pt-BR" altLang="pt-BR" dirty="0"/>
              <a:t>Segundo nível</a:t>
            </a:r>
          </a:p>
          <a:p>
            <a:pPr lvl="2"/>
            <a:r>
              <a:rPr lang="pt-BR" altLang="pt-BR" dirty="0"/>
              <a:t>Terceiro nível</a:t>
            </a:r>
          </a:p>
          <a:p>
            <a:pPr lvl="3"/>
            <a:r>
              <a:rPr lang="pt-BR" altLang="pt-BR" dirty="0"/>
              <a:t>Quarto nível</a:t>
            </a:r>
          </a:p>
          <a:p>
            <a:pPr lvl="4"/>
            <a:r>
              <a:rPr lang="pt-BR" altLang="pt-BR" dirty="0"/>
              <a:t>Quinto nível</a:t>
            </a:r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8D4ED7-4A7B-4DDF-8806-D4ADA5812CD1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Data 3"/>
          <p:cNvSpPr>
            <a:spLocks noGrp="1"/>
          </p:cNvSpPr>
          <p:nvPr userDrawn="1">
            <p:ph type="dt" sz="quarter" idx="2"/>
          </p:nvPr>
        </p:nvSpPr>
        <p:spPr>
          <a:xfrm>
            <a:off x="0" y="6400800"/>
            <a:ext cx="1371600" cy="457200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2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660000"/>
                </a:solidFill>
              </a:rPr>
              <a:t>10/05/2017</a:t>
            </a:r>
            <a:endParaRPr lang="pt-BR">
              <a:solidFill>
                <a:srgbClr val="6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transition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800">
          <a:solidFill>
            <a:srgbClr val="006600"/>
          </a:solidFill>
          <a:latin typeface="Calibri" pitchFamily="34" charset="0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bg2"/>
          </a:solidFill>
          <a:latin typeface="Calibri" pitchFamily="34" charset="0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Calibri" pitchFamily="34" charset="0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Calibri" pitchFamily="34" charset="0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susana.org/en/about/vision-mission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hyperlink" Target="http://www.funasa.gov.br/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://saberesemacao.ucdb.br/Files/livro_saberes2018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hyperlink" Target="http://dx.doi.org/10.20435/inter.v18i2.1435" TargetMode="External"/><Relationship Id="rId4" Type="http://schemas.openxmlformats.org/officeDocument/2006/relationships/hyperlink" Target="https://doi.org/10.3390/ijerph1607111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stainable_Development_Goal_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gabriel.silva\Desktop\Template-49CNSA.jpg">
            <a:extLst>
              <a:ext uri="{FF2B5EF4-FFF2-40B4-BE49-F238E27FC236}">
                <a16:creationId xmlns:a16="http://schemas.microsoft.com/office/drawing/2014/main" id="{4EA409BA-D4EC-47B9-8C8F-9C897A68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706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0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pt-BR">
              <a:latin typeface="Times New Roman" pitchFamily="18" charset="0"/>
            </a:endParaRP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609600" y="2133600"/>
            <a:ext cx="777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br>
              <a:rPr lang="pt-BR" altLang="pt-BR" sz="3600" b="1">
                <a:solidFill>
                  <a:schemeClr val="tx2"/>
                </a:solidFill>
                <a:latin typeface="Times New Roman" pitchFamily="18" charset="0"/>
              </a:rPr>
            </a:br>
            <a:br>
              <a:rPr lang="pt-BR" altLang="pt-BR" sz="2400" b="1">
                <a:latin typeface="Times New Roman" pitchFamily="18" charset="0"/>
              </a:rPr>
            </a:br>
            <a:endParaRPr lang="pt-BR" altLang="pt-BR" sz="2400" b="1">
              <a:latin typeface="Times New Roman" pitchFamily="18" charset="0"/>
            </a:endParaRPr>
          </a:p>
        </p:txBody>
      </p:sp>
      <p:sp>
        <p:nvSpPr>
          <p:cNvPr id="5124" name="Título 6"/>
          <p:cNvSpPr>
            <a:spLocks noGrp="1"/>
          </p:cNvSpPr>
          <p:nvPr>
            <p:ph type="ctrTitle" idx="4294967295"/>
          </p:nvPr>
        </p:nvSpPr>
        <p:spPr>
          <a:xfrm>
            <a:off x="323528" y="1332852"/>
            <a:ext cx="8568952" cy="2057400"/>
          </a:xfrm>
        </p:spPr>
        <p:txBody>
          <a:bodyPr>
            <a:normAutofit/>
          </a:bodyPr>
          <a:lstStyle/>
          <a:p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</a:rPr>
              <a:t>Ferramenta de gestão de saneamento sustentável para tomada de decisão em áreas isoladas no Brasil</a:t>
            </a:r>
          </a:p>
        </p:txBody>
      </p:sp>
      <p:sp>
        <p:nvSpPr>
          <p:cNvPr id="5125" name="Subtítulo 7"/>
          <p:cNvSpPr>
            <a:spLocks noGrp="1"/>
          </p:cNvSpPr>
          <p:nvPr>
            <p:ph type="subTitle" idx="4294967295"/>
          </p:nvPr>
        </p:nvSpPr>
        <p:spPr>
          <a:xfrm>
            <a:off x="0" y="3771252"/>
            <a:ext cx="9144000" cy="1524000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chemeClr val="tx2">
                    <a:lumMod val="75000"/>
                  </a:schemeClr>
                </a:solidFill>
              </a:rPr>
              <a:t>Paula Loureiro Paulo - UFMS</a:t>
            </a:r>
          </a:p>
          <a:p>
            <a:pPr marL="0" indent="0" algn="ctr">
              <a:spcBef>
                <a:spcPct val="0"/>
              </a:spcBef>
              <a:buNone/>
            </a:pPr>
            <a:endParaRPr lang="pt-BR" altLang="pt-BR" sz="2800" b="1" dirty="0">
              <a:solidFill>
                <a:srgbClr val="0070C0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0070C0"/>
                </a:solidFill>
              </a:rPr>
              <a:t>Mesa-Redonda 3: Saneamento Rural</a:t>
            </a:r>
          </a:p>
          <a:p>
            <a:pPr marL="0" indent="0" algn="ctr">
              <a:spcBef>
                <a:spcPct val="0"/>
              </a:spcBef>
              <a:buNone/>
            </a:pPr>
            <a:endParaRPr lang="pt-BR" altLang="pt-BR" sz="2800" b="1" dirty="0">
              <a:solidFill>
                <a:srgbClr val="0070C0"/>
              </a:solidFill>
            </a:endParaRPr>
          </a:p>
        </p:txBody>
      </p:sp>
      <p:sp>
        <p:nvSpPr>
          <p:cNvPr id="13" name="Subtítulo 7">
            <a:extLst>
              <a:ext uri="{FF2B5EF4-FFF2-40B4-BE49-F238E27FC236}">
                <a16:creationId xmlns:a16="http://schemas.microsoft.com/office/drawing/2014/main" id="{890B38F6-1358-4C2A-AB3D-A0E490527AF9}"/>
              </a:ext>
            </a:extLst>
          </p:cNvPr>
          <p:cNvSpPr txBox="1">
            <a:spLocks/>
          </p:cNvSpPr>
          <p:nvPr/>
        </p:nvSpPr>
        <p:spPr>
          <a:xfrm>
            <a:off x="21122" y="6448200"/>
            <a:ext cx="142204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1050" b="1" dirty="0">
                <a:solidFill>
                  <a:srgbClr val="0070C0"/>
                </a:solidFill>
              </a:rPr>
              <a:t>07 de maio de 2019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D297DF0-9E84-4696-81E9-EFF5FCB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70F4F3-5F00-40F9-B855-27B522B4B4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47485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2">
            <a:extLst>
              <a:ext uri="{FF2B5EF4-FFF2-40B4-BE49-F238E27FC236}">
                <a16:creationId xmlns:a16="http://schemas.microsoft.com/office/drawing/2014/main" id="{A43976BD-EE4A-42B9-8269-5B4435FB61B6}"/>
              </a:ext>
            </a:extLst>
          </p:cNvPr>
          <p:cNvGrpSpPr/>
          <p:nvPr/>
        </p:nvGrpSpPr>
        <p:grpSpPr>
          <a:xfrm>
            <a:off x="113668" y="23190"/>
            <a:ext cx="8718682" cy="6733767"/>
            <a:chOff x="113668" y="23190"/>
            <a:chExt cx="8718682" cy="6733767"/>
          </a:xfrm>
        </p:grpSpPr>
        <p:sp>
          <p:nvSpPr>
            <p:cNvPr id="6" name="Fluxograma: Dados 5">
              <a:extLst>
                <a:ext uri="{FF2B5EF4-FFF2-40B4-BE49-F238E27FC236}">
                  <a16:creationId xmlns:a16="http://schemas.microsoft.com/office/drawing/2014/main" id="{2EE2BABA-76DF-4B37-BCB2-29F4FD86346A}"/>
                </a:ext>
              </a:extLst>
            </p:cNvPr>
            <p:cNvSpPr/>
            <p:nvPr/>
          </p:nvSpPr>
          <p:spPr>
            <a:xfrm>
              <a:off x="6672233" y="6072869"/>
              <a:ext cx="2160117" cy="684088"/>
            </a:xfrm>
            <a:prstGeom prst="flowChartInputOutpu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5" tIns="45717" rIns="91435" bIns="45717" rtlCol="0" anchor="ctr"/>
            <a:lstStyle/>
            <a:p>
              <a:pPr algn="ctr"/>
              <a:r>
                <a:rPr lang="pt-B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Tecnologias selecionadas pela comunidade</a:t>
              </a:r>
            </a:p>
          </p:txBody>
        </p:sp>
        <p:grpSp>
          <p:nvGrpSpPr>
            <p:cNvPr id="7" name="Grupo 1">
              <a:extLst>
                <a:ext uri="{FF2B5EF4-FFF2-40B4-BE49-F238E27FC236}">
                  <a16:creationId xmlns:a16="http://schemas.microsoft.com/office/drawing/2014/main" id="{D2611577-1E1F-49AE-80EA-65AC7AD8E582}"/>
                </a:ext>
              </a:extLst>
            </p:cNvPr>
            <p:cNvGrpSpPr/>
            <p:nvPr/>
          </p:nvGrpSpPr>
          <p:grpSpPr>
            <a:xfrm>
              <a:off x="113668" y="23190"/>
              <a:ext cx="8706681" cy="6717946"/>
              <a:chOff x="113668" y="23190"/>
              <a:chExt cx="8706681" cy="6717946"/>
            </a:xfrm>
          </p:grpSpPr>
          <p:sp>
            <p:nvSpPr>
              <p:cNvPr id="8" name="Fluxograma: Documento 7">
                <a:extLst>
                  <a:ext uri="{FF2B5EF4-FFF2-40B4-BE49-F238E27FC236}">
                    <a16:creationId xmlns:a16="http://schemas.microsoft.com/office/drawing/2014/main" id="{2A7A51FF-E8D3-4759-93F3-AC90422C0878}"/>
                  </a:ext>
                </a:extLst>
              </p:cNvPr>
              <p:cNvSpPr/>
              <p:nvPr/>
            </p:nvSpPr>
            <p:spPr>
              <a:xfrm>
                <a:off x="956750" y="4514956"/>
                <a:ext cx="1152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Compendium</a:t>
                </a:r>
              </a:p>
            </p:txBody>
          </p:sp>
          <p:sp>
            <p:nvSpPr>
              <p:cNvPr id="9" name="Fluxograma: Documento 8">
                <a:extLst>
                  <a:ext uri="{FF2B5EF4-FFF2-40B4-BE49-F238E27FC236}">
                    <a16:creationId xmlns:a16="http://schemas.microsoft.com/office/drawing/2014/main" id="{A238ACAF-860A-4FE3-97DB-0CA556676C5D}"/>
                  </a:ext>
                </a:extLst>
              </p:cNvPr>
              <p:cNvSpPr/>
              <p:nvPr/>
            </p:nvSpPr>
            <p:spPr>
              <a:xfrm>
                <a:off x="2267744" y="4514956"/>
                <a:ext cx="1152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Greywater Management</a:t>
                </a:r>
              </a:p>
            </p:txBody>
          </p:sp>
          <p:sp>
            <p:nvSpPr>
              <p:cNvPr id="10" name="Fluxograma: Documento 9">
                <a:extLst>
                  <a:ext uri="{FF2B5EF4-FFF2-40B4-BE49-F238E27FC236}">
                    <a16:creationId xmlns:a16="http://schemas.microsoft.com/office/drawing/2014/main" id="{7BAA151F-94AF-4491-93EC-0E861D9C2F3D}"/>
                  </a:ext>
                </a:extLst>
              </p:cNvPr>
              <p:cNvSpPr/>
              <p:nvPr/>
            </p:nvSpPr>
            <p:spPr>
              <a:xfrm>
                <a:off x="1331640" y="332656"/>
                <a:ext cx="1476000" cy="576000"/>
              </a:xfrm>
              <a:prstGeom prst="flowChart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Sanitation 21</a:t>
                </a:r>
              </a:p>
            </p:txBody>
          </p:sp>
          <p:sp>
            <p:nvSpPr>
              <p:cNvPr id="11" name="Fluxograma: Documento 10">
                <a:extLst>
                  <a:ext uri="{FF2B5EF4-FFF2-40B4-BE49-F238E27FC236}">
                    <a16:creationId xmlns:a16="http://schemas.microsoft.com/office/drawing/2014/main" id="{1F6473AD-F9FA-472E-A48E-6E3D2F41E4A5}"/>
                  </a:ext>
                </a:extLst>
              </p:cNvPr>
              <p:cNvSpPr/>
              <p:nvPr/>
            </p:nvSpPr>
            <p:spPr>
              <a:xfrm>
                <a:off x="2483768" y="1553290"/>
                <a:ext cx="1476000" cy="720000"/>
              </a:xfrm>
              <a:prstGeom prst="flowChartDocumen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SSWM Toolbox</a:t>
                </a:r>
              </a:p>
            </p:txBody>
          </p:sp>
          <p:sp>
            <p:nvSpPr>
              <p:cNvPr id="12" name="Fluxograma: Documento 11">
                <a:extLst>
                  <a:ext uri="{FF2B5EF4-FFF2-40B4-BE49-F238E27FC236}">
                    <a16:creationId xmlns:a16="http://schemas.microsoft.com/office/drawing/2014/main" id="{FFC193A5-F1F1-4809-85C5-45CCDBD5F78A}"/>
                  </a:ext>
                </a:extLst>
              </p:cNvPr>
              <p:cNvSpPr/>
              <p:nvPr/>
            </p:nvSpPr>
            <p:spPr>
              <a:xfrm>
                <a:off x="3543038" y="4490534"/>
                <a:ext cx="1080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NBRs</a:t>
                </a:r>
              </a:p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(ABNT)</a:t>
                </a:r>
              </a:p>
            </p:txBody>
          </p:sp>
          <p:sp>
            <p:nvSpPr>
              <p:cNvPr id="13" name="Fluxograma: Documento 12">
                <a:extLst>
                  <a:ext uri="{FF2B5EF4-FFF2-40B4-BE49-F238E27FC236}">
                    <a16:creationId xmlns:a16="http://schemas.microsoft.com/office/drawing/2014/main" id="{4C6E62B9-EB82-4E06-B9EE-5FA7E73587B8}"/>
                  </a:ext>
                </a:extLst>
              </p:cNvPr>
              <p:cNvSpPr/>
              <p:nvPr/>
            </p:nvSpPr>
            <p:spPr>
              <a:xfrm>
                <a:off x="3203848" y="5856694"/>
                <a:ext cx="1476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lvl="0"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Household water treatment and safe storage</a:t>
                </a:r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7917E8F6-58AE-4056-8C9E-1AF2FA4C0E7B}"/>
                  </a:ext>
                </a:extLst>
              </p:cNvPr>
              <p:cNvSpPr/>
              <p:nvPr/>
            </p:nvSpPr>
            <p:spPr>
              <a:xfrm rot="16200000">
                <a:off x="-930500" y="2609506"/>
                <a:ext cx="2808336" cy="72000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Diagnóstico</a:t>
                </a: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C5A3EE54-D2B2-41F5-A715-C18120924905}"/>
                  </a:ext>
                </a:extLst>
              </p:cNvPr>
              <p:cNvSpPr/>
              <p:nvPr/>
            </p:nvSpPr>
            <p:spPr>
              <a:xfrm rot="16200000">
                <a:off x="-639422" y="5268046"/>
                <a:ext cx="2226180" cy="72000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Alternativas</a:t>
                </a:r>
              </a:p>
            </p:txBody>
          </p: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12731E2B-166D-4E13-8DD3-055EABC5565D}"/>
                  </a:ext>
                </a:extLst>
              </p:cNvPr>
              <p:cNvCxnSpPr/>
              <p:nvPr/>
            </p:nvCxnSpPr>
            <p:spPr>
              <a:xfrm>
                <a:off x="1667700" y="5529267"/>
                <a:ext cx="345313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Fluxograma: Disco magnético 35">
                <a:extLst>
                  <a:ext uri="{FF2B5EF4-FFF2-40B4-BE49-F238E27FC236}">
                    <a16:creationId xmlns:a16="http://schemas.microsoft.com/office/drawing/2014/main" id="{7653CC17-A697-4547-BAC7-319960E6DBB8}"/>
                  </a:ext>
                </a:extLst>
              </p:cNvPr>
              <p:cNvSpPr/>
              <p:nvPr/>
            </p:nvSpPr>
            <p:spPr>
              <a:xfrm>
                <a:off x="5076056" y="5013176"/>
                <a:ext cx="1224136" cy="1008112"/>
              </a:xfrm>
              <a:prstGeom prst="flowChartMagneticDisk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Banco de dados</a:t>
                </a:r>
              </a:p>
              <a:p>
                <a:pPr algn="ctr"/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luxograma: Disco magnético 48">
                <a:extLst>
                  <a:ext uri="{FF2B5EF4-FFF2-40B4-BE49-F238E27FC236}">
                    <a16:creationId xmlns:a16="http://schemas.microsoft.com/office/drawing/2014/main" id="{D0B430B6-2335-4338-9A97-FCFFE5342789}"/>
                  </a:ext>
                </a:extLst>
              </p:cNvPr>
              <p:cNvSpPr/>
              <p:nvPr/>
            </p:nvSpPr>
            <p:spPr>
              <a:xfrm>
                <a:off x="5076056" y="1412776"/>
                <a:ext cx="1224136" cy="1008112"/>
              </a:xfrm>
              <a:prstGeom prst="flowChartMagneticDisk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Banco de dados</a:t>
                </a:r>
              </a:p>
              <a:p>
                <a:pPr algn="ctr"/>
                <a:endPara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Conector de seta reta 49">
                <a:extLst>
                  <a:ext uri="{FF2B5EF4-FFF2-40B4-BE49-F238E27FC236}">
                    <a16:creationId xmlns:a16="http://schemas.microsoft.com/office/drawing/2014/main" id="{B30EE89F-A143-41E6-8063-6B977CD37672}"/>
                  </a:ext>
                </a:extLst>
              </p:cNvPr>
              <p:cNvCxnSpPr>
                <a:stCxn id="11" idx="3"/>
                <a:endCxn id="18" idx="2"/>
              </p:cNvCxnSpPr>
              <p:nvPr/>
            </p:nvCxnSpPr>
            <p:spPr>
              <a:xfrm>
                <a:off x="3959768" y="1913290"/>
                <a:ext cx="1116288" cy="35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Fluxograma: Dados 19">
                <a:extLst>
                  <a:ext uri="{FF2B5EF4-FFF2-40B4-BE49-F238E27FC236}">
                    <a16:creationId xmlns:a16="http://schemas.microsoft.com/office/drawing/2014/main" id="{C57D00D8-EE38-4776-AB94-48DF392FEE20}"/>
                  </a:ext>
                </a:extLst>
              </p:cNvPr>
              <p:cNvSpPr/>
              <p:nvPr/>
            </p:nvSpPr>
            <p:spPr>
              <a:xfrm>
                <a:off x="1108390" y="2625159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Manancial</a:t>
                </a:r>
              </a:p>
            </p:txBody>
          </p:sp>
          <p:sp>
            <p:nvSpPr>
              <p:cNvPr id="21" name="Fluxograma: Dados 20">
                <a:extLst>
                  <a:ext uri="{FF2B5EF4-FFF2-40B4-BE49-F238E27FC236}">
                    <a16:creationId xmlns:a16="http://schemas.microsoft.com/office/drawing/2014/main" id="{B173B341-F390-4923-8FC7-86A20AF09109}"/>
                  </a:ext>
                </a:extLst>
              </p:cNvPr>
              <p:cNvSpPr/>
              <p:nvPr/>
            </p:nvSpPr>
            <p:spPr>
              <a:xfrm>
                <a:off x="1036382" y="2913191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Captação</a:t>
                </a:r>
              </a:p>
            </p:txBody>
          </p:sp>
          <p:sp>
            <p:nvSpPr>
              <p:cNvPr id="22" name="Fluxograma: Dados 21">
                <a:extLst>
                  <a:ext uri="{FF2B5EF4-FFF2-40B4-BE49-F238E27FC236}">
                    <a16:creationId xmlns:a16="http://schemas.microsoft.com/office/drawing/2014/main" id="{CAF7C72D-4DE6-4E47-A109-DC5957AC8957}"/>
                  </a:ext>
                </a:extLst>
              </p:cNvPr>
              <p:cNvSpPr/>
              <p:nvPr/>
            </p:nvSpPr>
            <p:spPr>
              <a:xfrm>
                <a:off x="1036382" y="3489279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Reservação</a:t>
                </a:r>
              </a:p>
            </p:txBody>
          </p:sp>
          <p:sp>
            <p:nvSpPr>
              <p:cNvPr id="23" name="Fluxograma: Dados 22">
                <a:extLst>
                  <a:ext uri="{FF2B5EF4-FFF2-40B4-BE49-F238E27FC236}">
                    <a16:creationId xmlns:a16="http://schemas.microsoft.com/office/drawing/2014/main" id="{FEBCB231-35D9-4236-8015-DC1B60C69445}"/>
                  </a:ext>
                </a:extLst>
              </p:cNvPr>
              <p:cNvSpPr/>
              <p:nvPr/>
            </p:nvSpPr>
            <p:spPr>
              <a:xfrm>
                <a:off x="934307" y="3777311"/>
                <a:ext cx="1793691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Distribuição</a:t>
                </a:r>
              </a:p>
            </p:txBody>
          </p:sp>
          <p:sp>
            <p:nvSpPr>
              <p:cNvPr id="24" name="Fluxograma: Dados 23">
                <a:extLst>
                  <a:ext uri="{FF2B5EF4-FFF2-40B4-BE49-F238E27FC236}">
                    <a16:creationId xmlns:a16="http://schemas.microsoft.com/office/drawing/2014/main" id="{486EE4D1-261C-4B63-BAE6-7533B336298A}"/>
                  </a:ext>
                </a:extLst>
              </p:cNvPr>
              <p:cNvSpPr/>
              <p:nvPr/>
            </p:nvSpPr>
            <p:spPr>
              <a:xfrm>
                <a:off x="1036382" y="4065319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Usos</a:t>
                </a:r>
              </a:p>
            </p:txBody>
          </p:sp>
          <p:sp>
            <p:nvSpPr>
              <p:cNvPr id="25" name="Fluxograma: Dados 24">
                <a:extLst>
                  <a:ext uri="{FF2B5EF4-FFF2-40B4-BE49-F238E27FC236}">
                    <a16:creationId xmlns:a16="http://schemas.microsoft.com/office/drawing/2014/main" id="{4BA232DC-62A9-4EE9-BB2F-249C315D33C2}"/>
                  </a:ext>
                </a:extLst>
              </p:cNvPr>
              <p:cNvSpPr/>
              <p:nvPr/>
            </p:nvSpPr>
            <p:spPr>
              <a:xfrm>
                <a:off x="3209848" y="2702476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Coleta</a:t>
                </a:r>
              </a:p>
            </p:txBody>
          </p:sp>
          <p:sp>
            <p:nvSpPr>
              <p:cNvPr id="26" name="Fluxograma: Dados 25">
                <a:extLst>
                  <a:ext uri="{FF2B5EF4-FFF2-40B4-BE49-F238E27FC236}">
                    <a16:creationId xmlns:a16="http://schemas.microsoft.com/office/drawing/2014/main" id="{4F13E5DA-BB1E-4C5C-8EBA-E66F36E130B6}"/>
                  </a:ext>
                </a:extLst>
              </p:cNvPr>
              <p:cNvSpPr/>
              <p:nvPr/>
            </p:nvSpPr>
            <p:spPr>
              <a:xfrm>
                <a:off x="3141115" y="2990508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Tratamento</a:t>
                </a:r>
              </a:p>
            </p:txBody>
          </p:sp>
          <p:sp>
            <p:nvSpPr>
              <p:cNvPr id="27" name="Fluxograma: Dados 26">
                <a:extLst>
                  <a:ext uri="{FF2B5EF4-FFF2-40B4-BE49-F238E27FC236}">
                    <a16:creationId xmlns:a16="http://schemas.microsoft.com/office/drawing/2014/main" id="{12B5C287-81CA-4700-90F9-64C7DB50C427}"/>
                  </a:ext>
                </a:extLst>
              </p:cNvPr>
              <p:cNvSpPr/>
              <p:nvPr/>
            </p:nvSpPr>
            <p:spPr>
              <a:xfrm>
                <a:off x="2771800" y="3278540"/>
                <a:ext cx="2016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Disposição final</a:t>
                </a:r>
              </a:p>
            </p:txBody>
          </p:sp>
          <p:cxnSp>
            <p:nvCxnSpPr>
              <p:cNvPr id="28" name="Conector reto 27">
                <a:extLst>
                  <a:ext uri="{FF2B5EF4-FFF2-40B4-BE49-F238E27FC236}">
                    <a16:creationId xmlns:a16="http://schemas.microsoft.com/office/drawing/2014/main" id="{CFFB681D-23DA-4D37-A78A-A25D1E248876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>
                <a:off x="3221768" y="2225690"/>
                <a:ext cx="0" cy="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AC7778E2-6553-4EDF-BBF9-D7F5141284B3}"/>
                  </a:ext>
                </a:extLst>
              </p:cNvPr>
              <p:cNvCxnSpPr/>
              <p:nvPr/>
            </p:nvCxnSpPr>
            <p:spPr>
              <a:xfrm>
                <a:off x="2482734" y="2414837"/>
                <a:ext cx="1513202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75">
                <a:extLst>
                  <a:ext uri="{FF2B5EF4-FFF2-40B4-BE49-F238E27FC236}">
                    <a16:creationId xmlns:a16="http://schemas.microsoft.com/office/drawing/2014/main" id="{1AA50AAC-CDC4-406E-A31B-6490F62C3C36}"/>
                  </a:ext>
                </a:extLst>
              </p:cNvPr>
              <p:cNvCxnSpPr/>
              <p:nvPr/>
            </p:nvCxnSpPr>
            <p:spPr>
              <a:xfrm>
                <a:off x="3995936" y="2417386"/>
                <a:ext cx="0" cy="2850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Conector de seta reta 78">
                <a:extLst>
                  <a:ext uri="{FF2B5EF4-FFF2-40B4-BE49-F238E27FC236}">
                    <a16:creationId xmlns:a16="http://schemas.microsoft.com/office/drawing/2014/main" id="{CD94498F-EDB8-411C-B36D-4CB70156D616}"/>
                  </a:ext>
                </a:extLst>
              </p:cNvPr>
              <p:cNvCxnSpPr/>
              <p:nvPr/>
            </p:nvCxnSpPr>
            <p:spPr>
              <a:xfrm flipH="1">
                <a:off x="2482732" y="2414837"/>
                <a:ext cx="1036" cy="21032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Fluxograma: Documento 31">
                <a:extLst>
                  <a:ext uri="{FF2B5EF4-FFF2-40B4-BE49-F238E27FC236}">
                    <a16:creationId xmlns:a16="http://schemas.microsoft.com/office/drawing/2014/main" id="{A275C255-3346-4E4F-9997-9031E5CF2B18}"/>
                  </a:ext>
                </a:extLst>
              </p:cNvPr>
              <p:cNvSpPr/>
              <p:nvPr/>
            </p:nvSpPr>
            <p:spPr>
              <a:xfrm>
                <a:off x="3095671" y="332656"/>
                <a:ext cx="2097788" cy="576000"/>
              </a:xfrm>
              <a:prstGeom prst="flowChart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Safety Sanitation Planning</a:t>
                </a:r>
              </a:p>
            </p:txBody>
          </p:sp>
          <p:sp>
            <p:nvSpPr>
              <p:cNvPr id="33" name="Fluxograma: Dados 32">
                <a:extLst>
                  <a:ext uri="{FF2B5EF4-FFF2-40B4-BE49-F238E27FC236}">
                    <a16:creationId xmlns:a16="http://schemas.microsoft.com/office/drawing/2014/main" id="{FEBBEC34-0EC4-4397-8E4F-664FE1ACA802}"/>
                  </a:ext>
                </a:extLst>
              </p:cNvPr>
              <p:cNvSpPr/>
              <p:nvPr/>
            </p:nvSpPr>
            <p:spPr>
              <a:xfrm>
                <a:off x="1108226" y="3201223"/>
                <a:ext cx="1548000" cy="216000"/>
              </a:xfrm>
              <a:prstGeom prst="flowChartInputOutpu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Tratamento</a:t>
                </a:r>
              </a:p>
            </p:txBody>
          </p:sp>
          <p:sp>
            <p:nvSpPr>
              <p:cNvPr id="34" name="Fluxograma: Documento 33">
                <a:extLst>
                  <a:ext uri="{FF2B5EF4-FFF2-40B4-BE49-F238E27FC236}">
                    <a16:creationId xmlns:a16="http://schemas.microsoft.com/office/drawing/2014/main" id="{31499767-35E2-4A72-BDB1-FBBA8DCD767A}"/>
                  </a:ext>
                </a:extLst>
              </p:cNvPr>
              <p:cNvSpPr/>
              <p:nvPr/>
            </p:nvSpPr>
            <p:spPr>
              <a:xfrm>
                <a:off x="941760" y="5883156"/>
                <a:ext cx="864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Funasa</a:t>
                </a:r>
              </a:p>
            </p:txBody>
          </p:sp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5A91D779-BC7B-4307-8D4C-5D561E287C79}"/>
                  </a:ext>
                </a:extLst>
              </p:cNvPr>
              <p:cNvCxnSpPr/>
              <p:nvPr/>
            </p:nvCxnSpPr>
            <p:spPr>
              <a:xfrm>
                <a:off x="1670923" y="5553097"/>
                <a:ext cx="0" cy="297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Fluxograma: Documento 35">
                <a:extLst>
                  <a:ext uri="{FF2B5EF4-FFF2-40B4-BE49-F238E27FC236}">
                    <a16:creationId xmlns:a16="http://schemas.microsoft.com/office/drawing/2014/main" id="{246835F4-CCC3-4C7D-8EA6-341557D7F898}"/>
                  </a:ext>
                </a:extLst>
              </p:cNvPr>
              <p:cNvSpPr/>
              <p:nvPr/>
            </p:nvSpPr>
            <p:spPr>
              <a:xfrm>
                <a:off x="1979712" y="5883156"/>
                <a:ext cx="1080000" cy="828000"/>
              </a:xfrm>
              <a:prstGeom prst="flowChartDocumen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Outras referências</a:t>
                </a:r>
              </a:p>
            </p:txBody>
          </p: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C2483C7E-6132-4417-BAA9-2C12AFB23B53}"/>
                  </a:ext>
                </a:extLst>
              </p:cNvPr>
              <p:cNvCxnSpPr/>
              <p:nvPr/>
            </p:nvCxnSpPr>
            <p:spPr>
              <a:xfrm>
                <a:off x="1667700" y="5229200"/>
                <a:ext cx="0" cy="3600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23F94D70-41DC-4245-968C-AF20FA93A2BA}"/>
                  </a:ext>
                </a:extLst>
              </p:cNvPr>
              <p:cNvCxnSpPr/>
              <p:nvPr/>
            </p:nvCxnSpPr>
            <p:spPr>
              <a:xfrm>
                <a:off x="2999872" y="5235084"/>
                <a:ext cx="0" cy="297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BF0F1C13-F127-415C-9098-0A3BD7D64D71}"/>
                  </a:ext>
                </a:extLst>
              </p:cNvPr>
              <p:cNvCxnSpPr/>
              <p:nvPr/>
            </p:nvCxnSpPr>
            <p:spPr>
              <a:xfrm>
                <a:off x="3949678" y="5543682"/>
                <a:ext cx="0" cy="297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2A955D2E-E53C-4809-B64D-C0A058016F26}"/>
                  </a:ext>
                </a:extLst>
              </p:cNvPr>
              <p:cNvCxnSpPr/>
              <p:nvPr/>
            </p:nvCxnSpPr>
            <p:spPr>
              <a:xfrm>
                <a:off x="2699447" y="5543682"/>
                <a:ext cx="0" cy="297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Fluxograma: Documento 40">
                <a:extLst>
                  <a:ext uri="{FF2B5EF4-FFF2-40B4-BE49-F238E27FC236}">
                    <a16:creationId xmlns:a16="http://schemas.microsoft.com/office/drawing/2014/main" id="{1431739B-664D-4DEA-9CF5-A1C01B925E3C}"/>
                  </a:ext>
                </a:extLst>
              </p:cNvPr>
              <p:cNvSpPr/>
              <p:nvPr/>
            </p:nvSpPr>
            <p:spPr>
              <a:xfrm>
                <a:off x="5449127" y="332720"/>
                <a:ext cx="2097788" cy="576000"/>
              </a:xfrm>
              <a:prstGeom prst="flowChartDocumen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 PMSB Funasa</a:t>
                </a:r>
              </a:p>
            </p:txBody>
          </p:sp>
          <p:cxnSp>
            <p:nvCxnSpPr>
              <p:cNvPr id="42" name="Conector de seta reta 39">
                <a:extLst>
                  <a:ext uri="{FF2B5EF4-FFF2-40B4-BE49-F238E27FC236}">
                    <a16:creationId xmlns:a16="http://schemas.microsoft.com/office/drawing/2014/main" id="{745F70F8-5664-40F1-AB4E-17D12305C552}"/>
                  </a:ext>
                </a:extLst>
              </p:cNvPr>
              <p:cNvCxnSpPr>
                <a:stCxn id="18" idx="3"/>
                <a:endCxn id="44" idx="0"/>
              </p:cNvCxnSpPr>
              <p:nvPr/>
            </p:nvCxnSpPr>
            <p:spPr>
              <a:xfrm>
                <a:off x="5688124" y="2420888"/>
                <a:ext cx="82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ector de seta reta 46">
                <a:extLst>
                  <a:ext uri="{FF2B5EF4-FFF2-40B4-BE49-F238E27FC236}">
                    <a16:creationId xmlns:a16="http://schemas.microsoft.com/office/drawing/2014/main" id="{42F68854-58CF-4488-8B0A-D785DD8A1C48}"/>
                  </a:ext>
                </a:extLst>
              </p:cNvPr>
              <p:cNvCxnSpPr>
                <a:stCxn id="17" idx="1"/>
                <a:endCxn id="44" idx="2"/>
              </p:cNvCxnSpPr>
              <p:nvPr/>
            </p:nvCxnSpPr>
            <p:spPr>
              <a:xfrm flipV="1">
                <a:off x="5688124" y="3717008"/>
                <a:ext cx="82" cy="12961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Fluxograma: Decisão 43">
                <a:extLst>
                  <a:ext uri="{FF2B5EF4-FFF2-40B4-BE49-F238E27FC236}">
                    <a16:creationId xmlns:a16="http://schemas.microsoft.com/office/drawing/2014/main" id="{AD0A65A7-9496-44CB-BB70-CF9F0F7D49C1}"/>
                  </a:ext>
                </a:extLst>
              </p:cNvPr>
              <p:cNvSpPr/>
              <p:nvPr/>
            </p:nvSpPr>
            <p:spPr>
              <a:xfrm>
                <a:off x="5004048" y="2636912"/>
                <a:ext cx="1368316" cy="1080096"/>
              </a:xfrm>
              <a:prstGeom prst="flowChartDecis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Árvore de Decisão</a:t>
                </a:r>
              </a:p>
            </p:txBody>
          </p:sp>
          <p:sp>
            <p:nvSpPr>
              <p:cNvPr id="45" name="Retângulo 44">
                <a:extLst>
                  <a:ext uri="{FF2B5EF4-FFF2-40B4-BE49-F238E27FC236}">
                    <a16:creationId xmlns:a16="http://schemas.microsoft.com/office/drawing/2014/main" id="{E547D006-80BD-4044-A2B5-C0FDDA34D77A}"/>
                  </a:ext>
                </a:extLst>
              </p:cNvPr>
              <p:cNvSpPr/>
              <p:nvPr/>
            </p:nvSpPr>
            <p:spPr>
              <a:xfrm rot="16200000">
                <a:off x="-246412" y="383270"/>
                <a:ext cx="1440160" cy="7200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Conceitos da ferramenta</a:t>
                </a:r>
              </a:p>
            </p:txBody>
          </p:sp>
          <p:cxnSp>
            <p:nvCxnSpPr>
              <p:cNvPr id="46" name="Conector reto 45">
                <a:extLst>
                  <a:ext uri="{FF2B5EF4-FFF2-40B4-BE49-F238E27FC236}">
                    <a16:creationId xmlns:a16="http://schemas.microsoft.com/office/drawing/2014/main" id="{82CFF035-5A29-476A-980F-D780B73D98E7}"/>
                  </a:ext>
                </a:extLst>
              </p:cNvPr>
              <p:cNvCxnSpPr/>
              <p:nvPr/>
            </p:nvCxnSpPr>
            <p:spPr>
              <a:xfrm>
                <a:off x="4147048" y="5229200"/>
                <a:ext cx="0" cy="29744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Fluxograma: Dados 46">
                <a:extLst>
                  <a:ext uri="{FF2B5EF4-FFF2-40B4-BE49-F238E27FC236}">
                    <a16:creationId xmlns:a16="http://schemas.microsoft.com/office/drawing/2014/main" id="{C49C36DB-5F9A-4B57-91BD-CC07681CD601}"/>
                  </a:ext>
                </a:extLst>
              </p:cNvPr>
              <p:cNvSpPr/>
              <p:nvPr/>
            </p:nvSpPr>
            <p:spPr>
              <a:xfrm>
                <a:off x="6652364" y="1238046"/>
                <a:ext cx="2160117" cy="684088"/>
              </a:xfrm>
              <a:prstGeom prst="flowChartInputOutpu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Sistemas e tecnologias mais apropriadas</a:t>
                </a:r>
              </a:p>
            </p:txBody>
          </p:sp>
          <p:cxnSp>
            <p:nvCxnSpPr>
              <p:cNvPr id="48" name="Conector de seta reta 59">
                <a:extLst>
                  <a:ext uri="{FF2B5EF4-FFF2-40B4-BE49-F238E27FC236}">
                    <a16:creationId xmlns:a16="http://schemas.microsoft.com/office/drawing/2014/main" id="{670FF359-239B-4862-8B8C-52CD1B43A83C}"/>
                  </a:ext>
                </a:extLst>
              </p:cNvPr>
              <p:cNvCxnSpPr>
                <a:stCxn id="47" idx="4"/>
                <a:endCxn id="50" idx="0"/>
              </p:cNvCxnSpPr>
              <p:nvPr/>
            </p:nvCxnSpPr>
            <p:spPr>
              <a:xfrm>
                <a:off x="7732423" y="1922134"/>
                <a:ext cx="6955" cy="2793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Fluxograma: Dados 48">
                <a:extLst>
                  <a:ext uri="{FF2B5EF4-FFF2-40B4-BE49-F238E27FC236}">
                    <a16:creationId xmlns:a16="http://schemas.microsoft.com/office/drawing/2014/main" id="{1C328463-978E-44F3-A2EB-0D02C20BE747}"/>
                  </a:ext>
                </a:extLst>
              </p:cNvPr>
              <p:cNvSpPr/>
              <p:nvPr/>
            </p:nvSpPr>
            <p:spPr>
              <a:xfrm>
                <a:off x="6660232" y="3658976"/>
                <a:ext cx="2160117" cy="684088"/>
              </a:xfrm>
              <a:prstGeom prst="flowChartInputOutpu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91435" tIns="45717" rIns="91435" bIns="45717"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Sugestão de tecnologias</a:t>
                </a:r>
              </a:p>
            </p:txBody>
          </p:sp>
          <p:sp>
            <p:nvSpPr>
              <p:cNvPr id="50" name="Fluxograma: Decisão 49">
                <a:extLst>
                  <a:ext uri="{FF2B5EF4-FFF2-40B4-BE49-F238E27FC236}">
                    <a16:creationId xmlns:a16="http://schemas.microsoft.com/office/drawing/2014/main" id="{82D31095-0B6E-4A2C-A926-87525D258B4F}"/>
                  </a:ext>
                </a:extLst>
              </p:cNvPr>
              <p:cNvSpPr/>
              <p:nvPr/>
            </p:nvSpPr>
            <p:spPr>
              <a:xfrm>
                <a:off x="7055220" y="2201492"/>
                <a:ext cx="1368316" cy="1080096"/>
              </a:xfrm>
              <a:prstGeom prst="flowChartDecis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Opinião técnica</a:t>
                </a:r>
              </a:p>
            </p:txBody>
          </p:sp>
          <p:cxnSp>
            <p:nvCxnSpPr>
              <p:cNvPr id="51" name="Conector angulado 67">
                <a:extLst>
                  <a:ext uri="{FF2B5EF4-FFF2-40B4-BE49-F238E27FC236}">
                    <a16:creationId xmlns:a16="http://schemas.microsoft.com/office/drawing/2014/main" id="{4F82AD74-766D-4757-A440-7913713D79E8}"/>
                  </a:ext>
                </a:extLst>
              </p:cNvPr>
              <p:cNvCxnSpPr>
                <a:stCxn id="44" idx="3"/>
                <a:endCxn id="47" idx="2"/>
              </p:cNvCxnSpPr>
              <p:nvPr/>
            </p:nvCxnSpPr>
            <p:spPr>
              <a:xfrm flipV="1">
                <a:off x="6372364" y="1580090"/>
                <a:ext cx="496012" cy="1596870"/>
              </a:xfrm>
              <a:prstGeom prst="bentConnector3">
                <a:avLst>
                  <a:gd name="adj1" fmla="val 23664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luxograma: Decisão 51">
                <a:extLst>
                  <a:ext uri="{FF2B5EF4-FFF2-40B4-BE49-F238E27FC236}">
                    <a16:creationId xmlns:a16="http://schemas.microsoft.com/office/drawing/2014/main" id="{F42844B0-6C8F-4B6B-B206-1E31798ADA25}"/>
                  </a:ext>
                </a:extLst>
              </p:cNvPr>
              <p:cNvSpPr/>
              <p:nvPr/>
            </p:nvSpPr>
            <p:spPr>
              <a:xfrm>
                <a:off x="6797870" y="4682750"/>
                <a:ext cx="1899184" cy="1080096"/>
              </a:xfrm>
              <a:prstGeom prst="flowChartDecision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t-B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Decisão da comunidade</a:t>
                </a:r>
              </a:p>
            </p:txBody>
          </p:sp>
          <p:cxnSp>
            <p:nvCxnSpPr>
              <p:cNvPr id="53" name="Conector de seta reta 84">
                <a:extLst>
                  <a:ext uri="{FF2B5EF4-FFF2-40B4-BE49-F238E27FC236}">
                    <a16:creationId xmlns:a16="http://schemas.microsoft.com/office/drawing/2014/main" id="{286E8F3A-D9D1-4791-91E5-E9C80BE59E23}"/>
                  </a:ext>
                </a:extLst>
              </p:cNvPr>
              <p:cNvCxnSpPr>
                <a:stCxn id="50" idx="2"/>
                <a:endCxn id="49" idx="1"/>
              </p:cNvCxnSpPr>
              <p:nvPr/>
            </p:nvCxnSpPr>
            <p:spPr>
              <a:xfrm>
                <a:off x="7739378" y="3281588"/>
                <a:ext cx="913" cy="3773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ector de seta reta 87">
                <a:extLst>
                  <a:ext uri="{FF2B5EF4-FFF2-40B4-BE49-F238E27FC236}">
                    <a16:creationId xmlns:a16="http://schemas.microsoft.com/office/drawing/2014/main" id="{A9D9DD13-6492-4F67-B5BF-DD81920641A7}"/>
                  </a:ext>
                </a:extLst>
              </p:cNvPr>
              <p:cNvCxnSpPr>
                <a:stCxn id="49" idx="4"/>
                <a:endCxn id="52" idx="0"/>
              </p:cNvCxnSpPr>
              <p:nvPr/>
            </p:nvCxnSpPr>
            <p:spPr>
              <a:xfrm>
                <a:off x="7740291" y="4343064"/>
                <a:ext cx="7171" cy="3396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Conector de seta reta 90">
                <a:extLst>
                  <a:ext uri="{FF2B5EF4-FFF2-40B4-BE49-F238E27FC236}">
                    <a16:creationId xmlns:a16="http://schemas.microsoft.com/office/drawing/2014/main" id="{BCF96D0A-2FD5-44BC-A02C-DFAAFD364DC8}"/>
                  </a:ext>
                </a:extLst>
              </p:cNvPr>
              <p:cNvCxnSpPr>
                <a:stCxn id="52" idx="2"/>
                <a:endCxn id="6" idx="1"/>
              </p:cNvCxnSpPr>
              <p:nvPr/>
            </p:nvCxnSpPr>
            <p:spPr>
              <a:xfrm>
                <a:off x="7747462" y="5762846"/>
                <a:ext cx="4830" cy="31002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Forma livre 7">
            <a:extLst>
              <a:ext uri="{FF2B5EF4-FFF2-40B4-BE49-F238E27FC236}">
                <a16:creationId xmlns:a16="http://schemas.microsoft.com/office/drawing/2014/main" id="{08A1BF74-6769-494B-8A3D-1DD673F9FD10}"/>
              </a:ext>
            </a:extLst>
          </p:cNvPr>
          <p:cNvSpPr/>
          <p:nvPr/>
        </p:nvSpPr>
        <p:spPr>
          <a:xfrm>
            <a:off x="4811843" y="2533338"/>
            <a:ext cx="1888798" cy="1409075"/>
          </a:xfrm>
          <a:custGeom>
            <a:avLst/>
            <a:gdLst>
              <a:gd name="connsiteX0" fmla="*/ 569626 w 1888798"/>
              <a:gd name="connsiteY0" fmla="*/ 44970 h 1409075"/>
              <a:gd name="connsiteX1" fmla="*/ 494675 w 1888798"/>
              <a:gd name="connsiteY1" fmla="*/ 59960 h 1409075"/>
              <a:gd name="connsiteX2" fmla="*/ 359764 w 1888798"/>
              <a:gd name="connsiteY2" fmla="*/ 164892 h 1409075"/>
              <a:gd name="connsiteX3" fmla="*/ 299803 w 1888798"/>
              <a:gd name="connsiteY3" fmla="*/ 194872 h 1409075"/>
              <a:gd name="connsiteX4" fmla="*/ 254832 w 1888798"/>
              <a:gd name="connsiteY4" fmla="*/ 224852 h 1409075"/>
              <a:gd name="connsiteX5" fmla="*/ 224852 w 1888798"/>
              <a:gd name="connsiteY5" fmla="*/ 269823 h 1409075"/>
              <a:gd name="connsiteX6" fmla="*/ 134911 w 1888798"/>
              <a:gd name="connsiteY6" fmla="*/ 329783 h 1409075"/>
              <a:gd name="connsiteX7" fmla="*/ 104931 w 1888798"/>
              <a:gd name="connsiteY7" fmla="*/ 374754 h 1409075"/>
              <a:gd name="connsiteX8" fmla="*/ 29980 w 1888798"/>
              <a:gd name="connsiteY8" fmla="*/ 449705 h 1409075"/>
              <a:gd name="connsiteX9" fmla="*/ 0 w 1888798"/>
              <a:gd name="connsiteY9" fmla="*/ 509665 h 1409075"/>
              <a:gd name="connsiteX10" fmla="*/ 29980 w 1888798"/>
              <a:gd name="connsiteY10" fmla="*/ 554636 h 1409075"/>
              <a:gd name="connsiteX11" fmla="*/ 59960 w 1888798"/>
              <a:gd name="connsiteY11" fmla="*/ 734518 h 1409075"/>
              <a:gd name="connsiteX12" fmla="*/ 89941 w 1888798"/>
              <a:gd name="connsiteY12" fmla="*/ 764498 h 1409075"/>
              <a:gd name="connsiteX13" fmla="*/ 134911 w 1888798"/>
              <a:gd name="connsiteY13" fmla="*/ 899410 h 1409075"/>
              <a:gd name="connsiteX14" fmla="*/ 164891 w 1888798"/>
              <a:gd name="connsiteY14" fmla="*/ 959370 h 1409075"/>
              <a:gd name="connsiteX15" fmla="*/ 209862 w 1888798"/>
              <a:gd name="connsiteY15" fmla="*/ 989351 h 1409075"/>
              <a:gd name="connsiteX16" fmla="*/ 269823 w 1888798"/>
              <a:gd name="connsiteY16" fmla="*/ 1124262 h 1409075"/>
              <a:gd name="connsiteX17" fmla="*/ 329783 w 1888798"/>
              <a:gd name="connsiteY17" fmla="*/ 1169232 h 1409075"/>
              <a:gd name="connsiteX18" fmla="*/ 464695 w 1888798"/>
              <a:gd name="connsiteY18" fmla="*/ 1259173 h 1409075"/>
              <a:gd name="connsiteX19" fmla="*/ 509665 w 1888798"/>
              <a:gd name="connsiteY19" fmla="*/ 1289154 h 1409075"/>
              <a:gd name="connsiteX20" fmla="*/ 614596 w 1888798"/>
              <a:gd name="connsiteY20" fmla="*/ 1319134 h 1409075"/>
              <a:gd name="connsiteX21" fmla="*/ 704537 w 1888798"/>
              <a:gd name="connsiteY21" fmla="*/ 1394085 h 1409075"/>
              <a:gd name="connsiteX22" fmla="*/ 749508 w 1888798"/>
              <a:gd name="connsiteY22" fmla="*/ 1409075 h 1409075"/>
              <a:gd name="connsiteX23" fmla="*/ 1394085 w 1888798"/>
              <a:gd name="connsiteY23" fmla="*/ 1394085 h 1409075"/>
              <a:gd name="connsiteX24" fmla="*/ 1424065 w 1888798"/>
              <a:gd name="connsiteY24" fmla="*/ 1349114 h 1409075"/>
              <a:gd name="connsiteX25" fmla="*/ 1469036 w 1888798"/>
              <a:gd name="connsiteY25" fmla="*/ 1334124 h 1409075"/>
              <a:gd name="connsiteX26" fmla="*/ 1528996 w 1888798"/>
              <a:gd name="connsiteY26" fmla="*/ 1259173 h 1409075"/>
              <a:gd name="connsiteX27" fmla="*/ 1573967 w 1888798"/>
              <a:gd name="connsiteY27" fmla="*/ 1244183 h 1409075"/>
              <a:gd name="connsiteX28" fmla="*/ 1663908 w 1888798"/>
              <a:gd name="connsiteY28" fmla="*/ 1154242 h 1409075"/>
              <a:gd name="connsiteX29" fmla="*/ 1693888 w 1888798"/>
              <a:gd name="connsiteY29" fmla="*/ 1109272 h 1409075"/>
              <a:gd name="connsiteX30" fmla="*/ 1738859 w 1888798"/>
              <a:gd name="connsiteY30" fmla="*/ 1079292 h 1409075"/>
              <a:gd name="connsiteX31" fmla="*/ 1798819 w 1888798"/>
              <a:gd name="connsiteY31" fmla="*/ 1004341 h 1409075"/>
              <a:gd name="connsiteX32" fmla="*/ 1858780 w 1888798"/>
              <a:gd name="connsiteY32" fmla="*/ 929390 h 1409075"/>
              <a:gd name="connsiteX33" fmla="*/ 1888760 w 1888798"/>
              <a:gd name="connsiteY33" fmla="*/ 839449 h 1409075"/>
              <a:gd name="connsiteX34" fmla="*/ 1843790 w 1888798"/>
              <a:gd name="connsiteY34" fmla="*/ 584616 h 1409075"/>
              <a:gd name="connsiteX35" fmla="*/ 1813809 w 1888798"/>
              <a:gd name="connsiteY35" fmla="*/ 554636 h 1409075"/>
              <a:gd name="connsiteX36" fmla="*/ 1753849 w 1888798"/>
              <a:gd name="connsiteY36" fmla="*/ 434714 h 1409075"/>
              <a:gd name="connsiteX37" fmla="*/ 1723868 w 1888798"/>
              <a:gd name="connsiteY37" fmla="*/ 389744 h 1409075"/>
              <a:gd name="connsiteX38" fmla="*/ 1678898 w 1888798"/>
              <a:gd name="connsiteY38" fmla="*/ 374754 h 1409075"/>
              <a:gd name="connsiteX39" fmla="*/ 1648918 w 1888798"/>
              <a:gd name="connsiteY39" fmla="*/ 314793 h 1409075"/>
              <a:gd name="connsiteX40" fmla="*/ 1588957 w 1888798"/>
              <a:gd name="connsiteY40" fmla="*/ 254832 h 1409075"/>
              <a:gd name="connsiteX41" fmla="*/ 1573967 w 1888798"/>
              <a:gd name="connsiteY41" fmla="*/ 209862 h 1409075"/>
              <a:gd name="connsiteX42" fmla="*/ 1528996 w 1888798"/>
              <a:gd name="connsiteY42" fmla="*/ 194872 h 1409075"/>
              <a:gd name="connsiteX43" fmla="*/ 1484026 w 1888798"/>
              <a:gd name="connsiteY43" fmla="*/ 164892 h 1409075"/>
              <a:gd name="connsiteX44" fmla="*/ 1439055 w 1888798"/>
              <a:gd name="connsiteY44" fmla="*/ 119921 h 1409075"/>
              <a:gd name="connsiteX45" fmla="*/ 1379095 w 1888798"/>
              <a:gd name="connsiteY45" fmla="*/ 89941 h 1409075"/>
              <a:gd name="connsiteX46" fmla="*/ 1349114 w 1888798"/>
              <a:gd name="connsiteY46" fmla="*/ 59960 h 1409075"/>
              <a:gd name="connsiteX47" fmla="*/ 1304144 w 1888798"/>
              <a:gd name="connsiteY47" fmla="*/ 44970 h 1409075"/>
              <a:gd name="connsiteX48" fmla="*/ 1139252 w 1888798"/>
              <a:gd name="connsiteY48" fmla="*/ 0 h 1409075"/>
              <a:gd name="connsiteX49" fmla="*/ 1049311 w 1888798"/>
              <a:gd name="connsiteY49" fmla="*/ 14990 h 1409075"/>
              <a:gd name="connsiteX50" fmla="*/ 1004341 w 1888798"/>
              <a:gd name="connsiteY50" fmla="*/ 0 h 1409075"/>
              <a:gd name="connsiteX51" fmla="*/ 614596 w 1888798"/>
              <a:gd name="connsiteY51" fmla="*/ 14990 h 1409075"/>
              <a:gd name="connsiteX52" fmla="*/ 569626 w 1888798"/>
              <a:gd name="connsiteY52" fmla="*/ 44970 h 140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88798" h="1409075">
                <a:moveTo>
                  <a:pt x="569626" y="44970"/>
                </a:moveTo>
                <a:cubicBezTo>
                  <a:pt x="549639" y="52465"/>
                  <a:pt x="517870" y="49417"/>
                  <a:pt x="494675" y="59960"/>
                </a:cubicBezTo>
                <a:cubicBezTo>
                  <a:pt x="343232" y="128798"/>
                  <a:pt x="456019" y="96138"/>
                  <a:pt x="359764" y="164892"/>
                </a:cubicBezTo>
                <a:cubicBezTo>
                  <a:pt x="341580" y="177880"/>
                  <a:pt x="319205" y="183785"/>
                  <a:pt x="299803" y="194872"/>
                </a:cubicBezTo>
                <a:cubicBezTo>
                  <a:pt x="284161" y="203810"/>
                  <a:pt x="269822" y="214859"/>
                  <a:pt x="254832" y="224852"/>
                </a:cubicBezTo>
                <a:cubicBezTo>
                  <a:pt x="244839" y="239842"/>
                  <a:pt x="238410" y="257959"/>
                  <a:pt x="224852" y="269823"/>
                </a:cubicBezTo>
                <a:cubicBezTo>
                  <a:pt x="197735" y="293550"/>
                  <a:pt x="134911" y="329783"/>
                  <a:pt x="134911" y="329783"/>
                </a:cubicBezTo>
                <a:cubicBezTo>
                  <a:pt x="124918" y="344773"/>
                  <a:pt x="116795" y="361196"/>
                  <a:pt x="104931" y="374754"/>
                </a:cubicBezTo>
                <a:cubicBezTo>
                  <a:pt x="81665" y="401344"/>
                  <a:pt x="45781" y="418103"/>
                  <a:pt x="29980" y="449705"/>
                </a:cubicBezTo>
                <a:lnTo>
                  <a:pt x="0" y="509665"/>
                </a:lnTo>
                <a:cubicBezTo>
                  <a:pt x="9993" y="524655"/>
                  <a:pt x="23654" y="537767"/>
                  <a:pt x="29980" y="554636"/>
                </a:cubicBezTo>
                <a:cubicBezTo>
                  <a:pt x="59364" y="632993"/>
                  <a:pt x="31016" y="647686"/>
                  <a:pt x="59960" y="734518"/>
                </a:cubicBezTo>
                <a:cubicBezTo>
                  <a:pt x="64429" y="747926"/>
                  <a:pt x="79947" y="754505"/>
                  <a:pt x="89941" y="764498"/>
                </a:cubicBezTo>
                <a:cubicBezTo>
                  <a:pt x="112541" y="900097"/>
                  <a:pt x="85317" y="812619"/>
                  <a:pt x="134911" y="899410"/>
                </a:cubicBezTo>
                <a:cubicBezTo>
                  <a:pt x="145998" y="918812"/>
                  <a:pt x="150586" y="942204"/>
                  <a:pt x="164891" y="959370"/>
                </a:cubicBezTo>
                <a:cubicBezTo>
                  <a:pt x="176425" y="973210"/>
                  <a:pt x="194872" y="979357"/>
                  <a:pt x="209862" y="989351"/>
                </a:cubicBezTo>
                <a:cubicBezTo>
                  <a:pt x="224706" y="1033884"/>
                  <a:pt x="234189" y="1088628"/>
                  <a:pt x="269823" y="1124262"/>
                </a:cubicBezTo>
                <a:cubicBezTo>
                  <a:pt x="287489" y="1141928"/>
                  <a:pt x="311110" y="1152634"/>
                  <a:pt x="329783" y="1169232"/>
                </a:cubicBezTo>
                <a:cubicBezTo>
                  <a:pt x="434870" y="1262643"/>
                  <a:pt x="361379" y="1233344"/>
                  <a:pt x="464695" y="1259173"/>
                </a:cubicBezTo>
                <a:cubicBezTo>
                  <a:pt x="479685" y="1269167"/>
                  <a:pt x="493551" y="1281097"/>
                  <a:pt x="509665" y="1289154"/>
                </a:cubicBezTo>
                <a:cubicBezTo>
                  <a:pt x="531168" y="1299906"/>
                  <a:pt x="595387" y="1314332"/>
                  <a:pt x="614596" y="1319134"/>
                </a:cubicBezTo>
                <a:cubicBezTo>
                  <a:pt x="645443" y="1349980"/>
                  <a:pt x="662970" y="1370332"/>
                  <a:pt x="704537" y="1394085"/>
                </a:cubicBezTo>
                <a:cubicBezTo>
                  <a:pt x="718256" y="1401925"/>
                  <a:pt x="734518" y="1404078"/>
                  <a:pt x="749508" y="1409075"/>
                </a:cubicBezTo>
                <a:cubicBezTo>
                  <a:pt x="964367" y="1404078"/>
                  <a:pt x="1180012" y="1413114"/>
                  <a:pt x="1394085" y="1394085"/>
                </a:cubicBezTo>
                <a:cubicBezTo>
                  <a:pt x="1412030" y="1392490"/>
                  <a:pt x="1409997" y="1360369"/>
                  <a:pt x="1424065" y="1349114"/>
                </a:cubicBezTo>
                <a:cubicBezTo>
                  <a:pt x="1436404" y="1339243"/>
                  <a:pt x="1454046" y="1339121"/>
                  <a:pt x="1469036" y="1334124"/>
                </a:cubicBezTo>
                <a:cubicBezTo>
                  <a:pt x="1482651" y="1313701"/>
                  <a:pt x="1505265" y="1273412"/>
                  <a:pt x="1528996" y="1259173"/>
                </a:cubicBezTo>
                <a:cubicBezTo>
                  <a:pt x="1542545" y="1251043"/>
                  <a:pt x="1558977" y="1249180"/>
                  <a:pt x="1573967" y="1244183"/>
                </a:cubicBezTo>
                <a:cubicBezTo>
                  <a:pt x="1603947" y="1214203"/>
                  <a:pt x="1640389" y="1189520"/>
                  <a:pt x="1663908" y="1154242"/>
                </a:cubicBezTo>
                <a:cubicBezTo>
                  <a:pt x="1673901" y="1139252"/>
                  <a:pt x="1681149" y="1122011"/>
                  <a:pt x="1693888" y="1109272"/>
                </a:cubicBezTo>
                <a:cubicBezTo>
                  <a:pt x="1706627" y="1096533"/>
                  <a:pt x="1724791" y="1090547"/>
                  <a:pt x="1738859" y="1079292"/>
                </a:cubicBezTo>
                <a:cubicBezTo>
                  <a:pt x="1779072" y="1047122"/>
                  <a:pt x="1764194" y="1047622"/>
                  <a:pt x="1798819" y="1004341"/>
                </a:cubicBezTo>
                <a:cubicBezTo>
                  <a:pt x="1884258" y="897543"/>
                  <a:pt x="1766506" y="1067800"/>
                  <a:pt x="1858780" y="929390"/>
                </a:cubicBezTo>
                <a:cubicBezTo>
                  <a:pt x="1868773" y="899410"/>
                  <a:pt x="1886904" y="870996"/>
                  <a:pt x="1888760" y="839449"/>
                </a:cubicBezTo>
                <a:cubicBezTo>
                  <a:pt x="1889473" y="827329"/>
                  <a:pt x="1880593" y="621418"/>
                  <a:pt x="1843790" y="584616"/>
                </a:cubicBezTo>
                <a:lnTo>
                  <a:pt x="1813809" y="554636"/>
                </a:lnTo>
                <a:cubicBezTo>
                  <a:pt x="1762648" y="401151"/>
                  <a:pt x="1813648" y="509463"/>
                  <a:pt x="1753849" y="434714"/>
                </a:cubicBezTo>
                <a:cubicBezTo>
                  <a:pt x="1742595" y="420646"/>
                  <a:pt x="1737936" y="400998"/>
                  <a:pt x="1723868" y="389744"/>
                </a:cubicBezTo>
                <a:cubicBezTo>
                  <a:pt x="1711530" y="379873"/>
                  <a:pt x="1693888" y="379751"/>
                  <a:pt x="1678898" y="374754"/>
                </a:cubicBezTo>
                <a:cubicBezTo>
                  <a:pt x="1668905" y="354767"/>
                  <a:pt x="1662326" y="332670"/>
                  <a:pt x="1648918" y="314793"/>
                </a:cubicBezTo>
                <a:cubicBezTo>
                  <a:pt x="1631959" y="292180"/>
                  <a:pt x="1588957" y="254832"/>
                  <a:pt x="1588957" y="254832"/>
                </a:cubicBezTo>
                <a:cubicBezTo>
                  <a:pt x="1583960" y="239842"/>
                  <a:pt x="1585140" y="221035"/>
                  <a:pt x="1573967" y="209862"/>
                </a:cubicBezTo>
                <a:cubicBezTo>
                  <a:pt x="1562794" y="198689"/>
                  <a:pt x="1543129" y="201938"/>
                  <a:pt x="1528996" y="194872"/>
                </a:cubicBezTo>
                <a:cubicBezTo>
                  <a:pt x="1512882" y="186815"/>
                  <a:pt x="1497866" y="176425"/>
                  <a:pt x="1484026" y="164892"/>
                </a:cubicBezTo>
                <a:cubicBezTo>
                  <a:pt x="1467740" y="151320"/>
                  <a:pt x="1456306" y="132243"/>
                  <a:pt x="1439055" y="119921"/>
                </a:cubicBezTo>
                <a:cubicBezTo>
                  <a:pt x="1420872" y="106933"/>
                  <a:pt x="1397688" y="102336"/>
                  <a:pt x="1379095" y="89941"/>
                </a:cubicBezTo>
                <a:cubicBezTo>
                  <a:pt x="1367336" y="82101"/>
                  <a:pt x="1361233" y="67232"/>
                  <a:pt x="1349114" y="59960"/>
                </a:cubicBezTo>
                <a:cubicBezTo>
                  <a:pt x="1335565" y="51830"/>
                  <a:pt x="1319388" y="49127"/>
                  <a:pt x="1304144" y="44970"/>
                </a:cubicBezTo>
                <a:cubicBezTo>
                  <a:pt x="1118169" y="-5750"/>
                  <a:pt x="1242765" y="34503"/>
                  <a:pt x="1139252" y="0"/>
                </a:cubicBezTo>
                <a:cubicBezTo>
                  <a:pt x="1109272" y="4997"/>
                  <a:pt x="1079705" y="14990"/>
                  <a:pt x="1049311" y="14990"/>
                </a:cubicBezTo>
                <a:cubicBezTo>
                  <a:pt x="1033510" y="14990"/>
                  <a:pt x="1020142" y="0"/>
                  <a:pt x="1004341" y="0"/>
                </a:cubicBezTo>
                <a:cubicBezTo>
                  <a:pt x="874330" y="0"/>
                  <a:pt x="744530" y="10510"/>
                  <a:pt x="614596" y="14990"/>
                </a:cubicBezTo>
                <a:cubicBezTo>
                  <a:pt x="599615" y="15507"/>
                  <a:pt x="589613" y="37475"/>
                  <a:pt x="569626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spaço Reservado para Número de Slide 3">
            <a:extLst>
              <a:ext uri="{FF2B5EF4-FFF2-40B4-BE49-F238E27FC236}">
                <a16:creationId xmlns:a16="http://schemas.microsoft.com/office/drawing/2014/main" id="{F6871EA8-C2F4-4081-A1C8-B4EDE74E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4524846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26060DB3-1F9A-4DA0-98E0-21C825896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-315416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3600" dirty="0">
                <a:solidFill>
                  <a:srgbClr val="002060"/>
                </a:solidFill>
              </a:rPr>
              <a:t>Árvore de decisão</a:t>
            </a:r>
            <a:endParaRPr lang="pt-BR" altLang="en-US" sz="2800" dirty="0">
              <a:solidFill>
                <a:srgbClr val="002060"/>
              </a:solidFill>
            </a:endParaRP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4F4D0255-A1E6-4E76-9A49-EBE065F1D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93863" y="7700963"/>
            <a:ext cx="1465263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6E0000"/>
                </a:solidFill>
              </a:rPr>
              <a:t>Level loggers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6E0000"/>
                </a:solidFill>
              </a:rPr>
              <a:t>Ultrasound flow meter</a:t>
            </a: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056D54B6-E4D9-4627-9BCC-939C263C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14935" r="16805" b="15182"/>
          <a:stretch>
            <a:fillRect/>
          </a:stretch>
        </p:blipFill>
        <p:spPr bwMode="auto">
          <a:xfrm>
            <a:off x="190500" y="1498600"/>
            <a:ext cx="8736013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94" t="14935" r="16805" b="151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4CB515B3-A0C6-4A12-B06B-398A1BE5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11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41DD7F8-BC6E-48CF-B008-E704B3D00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87667E-5263-407E-820F-BA79634D3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539552" y="3038256"/>
            <a:ext cx="1490423" cy="8640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2850" y="299695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Comunidade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369609" y="3212976"/>
            <a:ext cx="1490423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82907" y="321297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Diagnóstico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724128" y="3176972"/>
            <a:ext cx="1202391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724128" y="3176972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</a:t>
            </a:r>
          </a:p>
        </p:txBody>
      </p:sp>
      <p:cxnSp>
        <p:nvCxnSpPr>
          <p:cNvPr id="33" name="Conector de seta reta 32"/>
          <p:cNvCxnSpPr>
            <a:stCxn id="13" idx="3"/>
          </p:cNvCxnSpPr>
          <p:nvPr/>
        </p:nvCxnSpPr>
        <p:spPr>
          <a:xfrm>
            <a:off x="2029975" y="3470304"/>
            <a:ext cx="131788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4796593" y="3645024"/>
            <a:ext cx="9275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06811" y="4100374"/>
            <a:ext cx="1490423" cy="4087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20109" y="4059070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1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06810" y="4622432"/>
            <a:ext cx="1490423" cy="4320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20108" y="4581128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Residência2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24562" y="5182909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537860" y="515719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39552" y="5758973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2850" y="573325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2000" y="450912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Árvore de decisão</a:t>
            </a:r>
          </a:p>
        </p:txBody>
      </p:sp>
      <p:sp>
        <p:nvSpPr>
          <p:cNvPr id="5" name="Losango 4"/>
          <p:cNvSpPr/>
          <p:nvPr/>
        </p:nvSpPr>
        <p:spPr>
          <a:xfrm>
            <a:off x="4391980" y="4290916"/>
            <a:ext cx="1656184" cy="115165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220072" y="3645024"/>
            <a:ext cx="0" cy="612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Forma livre 44"/>
          <p:cNvSpPr/>
          <p:nvPr/>
        </p:nvSpPr>
        <p:spPr>
          <a:xfrm>
            <a:off x="2029976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/>
          <p:cNvSpPr txBox="1"/>
          <p:nvPr/>
        </p:nvSpPr>
        <p:spPr>
          <a:xfrm>
            <a:off x="4198780" y="2195572"/>
            <a:ext cx="119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software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Espaço Reservado para Número de Slide 3">
            <a:extLst>
              <a:ext uri="{FF2B5EF4-FFF2-40B4-BE49-F238E27FC236}">
                <a16:creationId xmlns:a16="http://schemas.microsoft.com/office/drawing/2014/main" id="{A7FB6868-89CC-4A97-BB68-1B0C0BA9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12</a:t>
            </a:fld>
            <a:endParaRPr lang="pt-BR" dirty="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654E6BCE-FF35-44E4-A4B1-8C2299A6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64" y="-27384"/>
            <a:ext cx="4618856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2060"/>
                </a:solidFill>
              </a:rPr>
              <a:t>A ferramenta</a:t>
            </a: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1DE437B7-89E4-4B25-8603-DCDBEF360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9744647-A70B-43EF-BC00-7F129ACF6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51268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539552" y="3038256"/>
            <a:ext cx="1490423" cy="8640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2850" y="299695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Comunidade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369609" y="3212976"/>
            <a:ext cx="1490423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82907" y="321297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Diagnóstico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724128" y="3176972"/>
            <a:ext cx="1202391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724128" y="3176972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1</a:t>
            </a:r>
          </a:p>
        </p:txBody>
      </p:sp>
      <p:cxnSp>
        <p:nvCxnSpPr>
          <p:cNvPr id="33" name="Conector de seta reta 32"/>
          <p:cNvCxnSpPr>
            <a:stCxn id="13" idx="3"/>
          </p:cNvCxnSpPr>
          <p:nvPr/>
        </p:nvCxnSpPr>
        <p:spPr>
          <a:xfrm>
            <a:off x="2029975" y="3470304"/>
            <a:ext cx="131788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4796593" y="3645024"/>
            <a:ext cx="9275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06811" y="4100374"/>
            <a:ext cx="1490423" cy="4087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20109" y="4059070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1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06810" y="4622432"/>
            <a:ext cx="1490423" cy="4320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20108" y="4581128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Residência2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24562" y="5182909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537860" y="515719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39552" y="5758973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2850" y="573325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2000" y="452411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Árvore de decisão</a:t>
            </a:r>
          </a:p>
        </p:txBody>
      </p:sp>
      <p:sp>
        <p:nvSpPr>
          <p:cNvPr id="5" name="Losango 4"/>
          <p:cNvSpPr/>
          <p:nvPr/>
        </p:nvSpPr>
        <p:spPr>
          <a:xfrm>
            <a:off x="4427984" y="4257092"/>
            <a:ext cx="1656184" cy="115165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220072" y="3645024"/>
            <a:ext cx="0" cy="612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Forma livre 44"/>
          <p:cNvSpPr/>
          <p:nvPr/>
        </p:nvSpPr>
        <p:spPr>
          <a:xfrm>
            <a:off x="2029976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7258041" y="3212976"/>
            <a:ext cx="1202391" cy="864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/>
          <p:cNvSpPr/>
          <p:nvPr/>
        </p:nvSpPr>
        <p:spPr>
          <a:xfrm>
            <a:off x="7258041" y="3212976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2</a:t>
            </a:r>
          </a:p>
        </p:txBody>
      </p:sp>
      <p:cxnSp>
        <p:nvCxnSpPr>
          <p:cNvPr id="48" name="Conector de seta reta 47"/>
          <p:cNvCxnSpPr/>
          <p:nvPr/>
        </p:nvCxnSpPr>
        <p:spPr>
          <a:xfrm>
            <a:off x="6926519" y="3645024"/>
            <a:ext cx="3414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ta para baixo 50"/>
          <p:cNvSpPr/>
          <p:nvPr/>
        </p:nvSpPr>
        <p:spPr>
          <a:xfrm rot="1713748">
            <a:off x="6096756" y="995871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1 </a:t>
            </a:r>
            <a:r>
              <a:rPr lang="pt-BR" b="1" dirty="0">
                <a:solidFill>
                  <a:schemeClr val="tx1"/>
                </a:solidFill>
              </a:rPr>
              <a:t>Técnica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CaixaDeTexto 54"/>
          <p:cNvSpPr txBox="1"/>
          <p:nvPr/>
        </p:nvSpPr>
        <p:spPr>
          <a:xfrm rot="20246013">
            <a:off x="2187280" y="2078134"/>
            <a:ext cx="119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software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ítulo 1"/>
          <p:cNvSpPr>
            <a:spLocks noGrp="1"/>
          </p:cNvSpPr>
          <p:nvPr>
            <p:ph type="title"/>
          </p:nvPr>
        </p:nvSpPr>
        <p:spPr>
          <a:xfrm>
            <a:off x="1033264" y="-27384"/>
            <a:ext cx="4618856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2060"/>
                </a:solidFill>
              </a:rPr>
              <a:t>A ferramenta</a:t>
            </a:r>
          </a:p>
        </p:txBody>
      </p:sp>
      <p:sp>
        <p:nvSpPr>
          <p:cNvPr id="38" name="Espaço Reservado para Número de Slide 3">
            <a:extLst>
              <a:ext uri="{FF2B5EF4-FFF2-40B4-BE49-F238E27FC236}">
                <a16:creationId xmlns:a16="http://schemas.microsoft.com/office/drawing/2014/main" id="{84033A0F-1EEB-428B-92E1-36DEB3BE7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13</a:t>
            </a:fld>
            <a:endParaRPr lang="pt-BR" dirty="0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9535F3D2-D17D-4400-B7E8-828E23B6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2F2AF7CB-359D-467A-B5BF-9C86B9643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79124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539552" y="3038256"/>
            <a:ext cx="1490423" cy="8640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2850" y="299695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Comunidade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369609" y="3212976"/>
            <a:ext cx="1490423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82907" y="321297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Diagnóstico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724128" y="3176972"/>
            <a:ext cx="1202391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724128" y="3176972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1</a:t>
            </a:r>
          </a:p>
        </p:txBody>
      </p:sp>
      <p:cxnSp>
        <p:nvCxnSpPr>
          <p:cNvPr id="33" name="Conector de seta reta 32"/>
          <p:cNvCxnSpPr>
            <a:stCxn id="13" idx="3"/>
          </p:cNvCxnSpPr>
          <p:nvPr/>
        </p:nvCxnSpPr>
        <p:spPr>
          <a:xfrm>
            <a:off x="2029975" y="3470304"/>
            <a:ext cx="131788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4796593" y="3645024"/>
            <a:ext cx="9275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06811" y="4100374"/>
            <a:ext cx="1490423" cy="4087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20109" y="4059070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1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06810" y="4622432"/>
            <a:ext cx="1490423" cy="4320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20108" y="4581128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Residência2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24562" y="5182909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537860" y="515719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39552" y="5758973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2850" y="573325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2000" y="452411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Árvore de decisão</a:t>
            </a:r>
          </a:p>
        </p:txBody>
      </p:sp>
      <p:sp>
        <p:nvSpPr>
          <p:cNvPr id="5" name="Losango 4"/>
          <p:cNvSpPr/>
          <p:nvPr/>
        </p:nvSpPr>
        <p:spPr>
          <a:xfrm>
            <a:off x="4427984" y="4257092"/>
            <a:ext cx="1656184" cy="115165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220072" y="3645024"/>
            <a:ext cx="0" cy="612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Forma livre 44"/>
          <p:cNvSpPr/>
          <p:nvPr/>
        </p:nvSpPr>
        <p:spPr>
          <a:xfrm>
            <a:off x="2029976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7258041" y="3212976"/>
            <a:ext cx="1202391" cy="864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/>
          <p:cNvSpPr/>
          <p:nvPr/>
        </p:nvSpPr>
        <p:spPr>
          <a:xfrm>
            <a:off x="7258041" y="3212976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2</a:t>
            </a:r>
          </a:p>
        </p:txBody>
      </p:sp>
      <p:cxnSp>
        <p:nvCxnSpPr>
          <p:cNvPr id="48" name="Conector de seta reta 47"/>
          <p:cNvCxnSpPr/>
          <p:nvPr/>
        </p:nvCxnSpPr>
        <p:spPr>
          <a:xfrm>
            <a:off x="6926519" y="3645024"/>
            <a:ext cx="3414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ta para baixo 50"/>
          <p:cNvSpPr/>
          <p:nvPr/>
        </p:nvSpPr>
        <p:spPr>
          <a:xfrm rot="1713748">
            <a:off x="6096756" y="995871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1 </a:t>
            </a:r>
            <a:r>
              <a:rPr lang="pt-BR" b="1" dirty="0">
                <a:solidFill>
                  <a:schemeClr val="tx1"/>
                </a:solidFill>
              </a:rPr>
              <a:t>Técnica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Seta para baixo 51"/>
          <p:cNvSpPr/>
          <p:nvPr/>
        </p:nvSpPr>
        <p:spPr>
          <a:xfrm rot="1650303">
            <a:off x="7704052" y="1067224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2 </a:t>
            </a:r>
            <a:r>
              <a:rPr lang="pt-BR" b="1" dirty="0">
                <a:solidFill>
                  <a:schemeClr val="tx1"/>
                </a:solidFill>
              </a:rPr>
              <a:t>Comunidade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7330049" y="4869160"/>
            <a:ext cx="1202391" cy="8640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7330049" y="4761148"/>
            <a:ext cx="1202391" cy="468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Solução escolhida</a:t>
            </a:r>
          </a:p>
        </p:txBody>
      </p:sp>
      <p:cxnSp>
        <p:nvCxnSpPr>
          <p:cNvPr id="46" name="Conector de seta reta 45"/>
          <p:cNvCxnSpPr/>
          <p:nvPr/>
        </p:nvCxnSpPr>
        <p:spPr>
          <a:xfrm>
            <a:off x="7884368" y="4103458"/>
            <a:ext cx="0" cy="6216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 rot="20246013">
            <a:off x="2187280" y="2078134"/>
            <a:ext cx="119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software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Título 1"/>
          <p:cNvSpPr>
            <a:spLocks noGrp="1"/>
          </p:cNvSpPr>
          <p:nvPr>
            <p:ph type="title"/>
          </p:nvPr>
        </p:nvSpPr>
        <p:spPr>
          <a:xfrm>
            <a:off x="1033264" y="-27384"/>
            <a:ext cx="4618856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2060"/>
                </a:solidFill>
              </a:rPr>
              <a:t>A ferramenta</a:t>
            </a:r>
          </a:p>
        </p:txBody>
      </p:sp>
      <p:sp>
        <p:nvSpPr>
          <p:cNvPr id="38" name="Espaço Reservado para Número de Slide 3">
            <a:extLst>
              <a:ext uri="{FF2B5EF4-FFF2-40B4-BE49-F238E27FC236}">
                <a16:creationId xmlns:a16="http://schemas.microsoft.com/office/drawing/2014/main" id="{7061D694-A1C6-4347-91BC-225F58FCC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14</a:t>
            </a:fld>
            <a:endParaRPr lang="pt-BR" dirty="0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0F00892A-DAAE-4C88-B12B-2DD125EA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4AEA24BF-ED50-4E46-8264-C58E7C4ED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88428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rma livre 44"/>
          <p:cNvSpPr/>
          <p:nvPr/>
        </p:nvSpPr>
        <p:spPr>
          <a:xfrm>
            <a:off x="2029976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39552" y="3038256"/>
            <a:ext cx="1490423" cy="8640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2850" y="299695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Comunidade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369609" y="3212976"/>
            <a:ext cx="1490423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82907" y="321297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Diagnóstico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724128" y="3176972"/>
            <a:ext cx="1202391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724128" y="3176972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1</a:t>
            </a:r>
          </a:p>
        </p:txBody>
      </p:sp>
      <p:cxnSp>
        <p:nvCxnSpPr>
          <p:cNvPr id="33" name="Conector de seta reta 32"/>
          <p:cNvCxnSpPr>
            <a:stCxn id="13" idx="3"/>
          </p:cNvCxnSpPr>
          <p:nvPr/>
        </p:nvCxnSpPr>
        <p:spPr>
          <a:xfrm>
            <a:off x="2029975" y="3470304"/>
            <a:ext cx="131788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4796593" y="3645024"/>
            <a:ext cx="9275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06811" y="4100374"/>
            <a:ext cx="1490423" cy="4087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20109" y="4059070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1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06810" y="4622432"/>
            <a:ext cx="1490423" cy="4320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20108" y="4581128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Residência2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24562" y="5182909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537860" y="515719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39552" y="5758973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2850" y="573325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2000" y="452411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Árvore de decisão</a:t>
            </a:r>
          </a:p>
        </p:txBody>
      </p:sp>
      <p:sp>
        <p:nvSpPr>
          <p:cNvPr id="5" name="Losango 4"/>
          <p:cNvSpPr/>
          <p:nvPr/>
        </p:nvSpPr>
        <p:spPr>
          <a:xfrm>
            <a:off x="4427984" y="4257092"/>
            <a:ext cx="1656184" cy="115165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220072" y="3645024"/>
            <a:ext cx="0" cy="612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258041" y="3212976"/>
            <a:ext cx="1202391" cy="864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/>
          <p:cNvSpPr/>
          <p:nvPr/>
        </p:nvSpPr>
        <p:spPr>
          <a:xfrm>
            <a:off x="7258041" y="3212976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2</a:t>
            </a:r>
          </a:p>
        </p:txBody>
      </p:sp>
      <p:cxnSp>
        <p:nvCxnSpPr>
          <p:cNvPr id="48" name="Conector de seta reta 47"/>
          <p:cNvCxnSpPr/>
          <p:nvPr/>
        </p:nvCxnSpPr>
        <p:spPr>
          <a:xfrm>
            <a:off x="6926519" y="3645024"/>
            <a:ext cx="3414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ta para baixo 50"/>
          <p:cNvSpPr/>
          <p:nvPr/>
        </p:nvSpPr>
        <p:spPr>
          <a:xfrm rot="1713748">
            <a:off x="6096756" y="995871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1 </a:t>
            </a:r>
            <a:r>
              <a:rPr lang="pt-BR" b="1" dirty="0">
                <a:solidFill>
                  <a:schemeClr val="tx1"/>
                </a:solidFill>
              </a:rPr>
              <a:t>Técnica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Seta para baixo 51"/>
          <p:cNvSpPr/>
          <p:nvPr/>
        </p:nvSpPr>
        <p:spPr>
          <a:xfrm rot="1650303">
            <a:off x="7704052" y="1067224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2 </a:t>
            </a:r>
            <a:r>
              <a:rPr lang="pt-BR" b="1" dirty="0">
                <a:solidFill>
                  <a:schemeClr val="tx1"/>
                </a:solidFill>
              </a:rPr>
              <a:t>Comunidade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7236296" y="4869160"/>
            <a:ext cx="1202391" cy="864096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7236296" y="4761148"/>
            <a:ext cx="1202391" cy="468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Solução escolhida</a:t>
            </a:r>
          </a:p>
        </p:txBody>
      </p:sp>
      <p:sp>
        <p:nvSpPr>
          <p:cNvPr id="31" name="Seta para baixo 30"/>
          <p:cNvSpPr/>
          <p:nvPr/>
        </p:nvSpPr>
        <p:spPr>
          <a:xfrm rot="13840672">
            <a:off x="4600621" y="3998484"/>
            <a:ext cx="2550614" cy="28668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Aspectos de gestão (econômico, O &amp; M)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Onde intervir?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9" name="Conector de seta reta 38"/>
          <p:cNvCxnSpPr/>
          <p:nvPr/>
        </p:nvCxnSpPr>
        <p:spPr>
          <a:xfrm>
            <a:off x="7884368" y="4103458"/>
            <a:ext cx="0" cy="6216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/>
          <p:cNvSpPr txBox="1"/>
          <p:nvPr/>
        </p:nvSpPr>
        <p:spPr>
          <a:xfrm rot="20246013">
            <a:off x="2187280" y="2078134"/>
            <a:ext cx="119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software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ítulo 1"/>
          <p:cNvSpPr>
            <a:spLocks noGrp="1"/>
          </p:cNvSpPr>
          <p:nvPr>
            <p:ph type="title"/>
          </p:nvPr>
        </p:nvSpPr>
        <p:spPr>
          <a:xfrm>
            <a:off x="1033264" y="-27384"/>
            <a:ext cx="4618856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2060"/>
                </a:solidFill>
              </a:rPr>
              <a:t>A ferramenta</a:t>
            </a:r>
          </a:p>
        </p:txBody>
      </p:sp>
      <p:sp>
        <p:nvSpPr>
          <p:cNvPr id="38" name="Espaço Reservado para Número de Slide 3">
            <a:extLst>
              <a:ext uri="{FF2B5EF4-FFF2-40B4-BE49-F238E27FC236}">
                <a16:creationId xmlns:a16="http://schemas.microsoft.com/office/drawing/2014/main" id="{436FCAC1-5E6C-4D2E-B121-7C78A082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67419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rma livre 37"/>
          <p:cNvSpPr/>
          <p:nvPr/>
        </p:nvSpPr>
        <p:spPr>
          <a:xfrm>
            <a:off x="2029976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solidFill>
            <a:srgbClr val="FFC1C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orma livre 35"/>
          <p:cNvSpPr/>
          <p:nvPr/>
        </p:nvSpPr>
        <p:spPr>
          <a:xfrm>
            <a:off x="3958885" y="908720"/>
            <a:ext cx="5185116" cy="5949280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solidFill>
            <a:srgbClr val="A3FFA3"/>
          </a:solidFill>
          <a:ln w="57150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3264" y="-27384"/>
            <a:ext cx="4618856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2060"/>
                </a:solidFill>
              </a:rPr>
              <a:t>A ferramenta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39552" y="3038256"/>
            <a:ext cx="1490423" cy="8640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2850" y="299695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Comunidade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369609" y="3212976"/>
            <a:ext cx="1490423" cy="864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3382907" y="321297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Diagnóstico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5724128" y="3176972"/>
            <a:ext cx="1202391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724128" y="3176972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1</a:t>
            </a:r>
          </a:p>
        </p:txBody>
      </p:sp>
      <p:cxnSp>
        <p:nvCxnSpPr>
          <p:cNvPr id="33" name="Conector de seta reta 32"/>
          <p:cNvCxnSpPr>
            <a:stCxn id="13" idx="3"/>
          </p:cNvCxnSpPr>
          <p:nvPr/>
        </p:nvCxnSpPr>
        <p:spPr>
          <a:xfrm>
            <a:off x="2029975" y="3470304"/>
            <a:ext cx="131788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4796593" y="3645024"/>
            <a:ext cx="92753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506811" y="4100374"/>
            <a:ext cx="1490423" cy="40874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20109" y="4059070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1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506810" y="4622432"/>
            <a:ext cx="1490423" cy="43204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20108" y="4581128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Residência2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524562" y="5182909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537860" y="5157192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3</a:t>
            </a:r>
          </a:p>
        </p:txBody>
      </p:sp>
      <p:sp>
        <p:nvSpPr>
          <p:cNvPr id="35" name="Retângulo 34"/>
          <p:cNvSpPr/>
          <p:nvPr/>
        </p:nvSpPr>
        <p:spPr>
          <a:xfrm>
            <a:off x="539552" y="5758973"/>
            <a:ext cx="1490423" cy="4516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552850" y="5733256"/>
            <a:ext cx="1477125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Residência n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572000" y="452411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Árvore de decisão</a:t>
            </a:r>
          </a:p>
        </p:txBody>
      </p:sp>
      <p:sp>
        <p:nvSpPr>
          <p:cNvPr id="5" name="Losango 4"/>
          <p:cNvSpPr/>
          <p:nvPr/>
        </p:nvSpPr>
        <p:spPr>
          <a:xfrm>
            <a:off x="4427984" y="4257092"/>
            <a:ext cx="1656184" cy="1151659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/>
          <p:nvPr/>
        </p:nvCxnSpPr>
        <p:spPr>
          <a:xfrm>
            <a:off x="5220072" y="3645024"/>
            <a:ext cx="0" cy="612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7258041" y="3212976"/>
            <a:ext cx="1202391" cy="8640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/>
          <p:cNvSpPr/>
          <p:nvPr/>
        </p:nvSpPr>
        <p:spPr>
          <a:xfrm>
            <a:off x="7258041" y="3212976"/>
            <a:ext cx="1202391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Laudo 2</a:t>
            </a:r>
          </a:p>
        </p:txBody>
      </p:sp>
      <p:cxnSp>
        <p:nvCxnSpPr>
          <p:cNvPr id="48" name="Conector de seta reta 47"/>
          <p:cNvCxnSpPr/>
          <p:nvPr/>
        </p:nvCxnSpPr>
        <p:spPr>
          <a:xfrm>
            <a:off x="6926519" y="3645024"/>
            <a:ext cx="3414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eta para baixo 50"/>
          <p:cNvSpPr/>
          <p:nvPr/>
        </p:nvSpPr>
        <p:spPr>
          <a:xfrm rot="1713748">
            <a:off x="6096756" y="995871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1 </a:t>
            </a:r>
            <a:r>
              <a:rPr lang="pt-BR" b="1" dirty="0">
                <a:solidFill>
                  <a:schemeClr val="tx1"/>
                </a:solidFill>
              </a:rPr>
              <a:t>Técnica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Seta para baixo 51"/>
          <p:cNvSpPr/>
          <p:nvPr/>
        </p:nvSpPr>
        <p:spPr>
          <a:xfrm rot="1650303">
            <a:off x="7704052" y="1067224"/>
            <a:ext cx="1201980" cy="210652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Intervenção 2 </a:t>
            </a:r>
            <a:r>
              <a:rPr lang="pt-BR" b="1" dirty="0">
                <a:solidFill>
                  <a:schemeClr val="tx1"/>
                </a:solidFill>
              </a:rPr>
              <a:t>Comunidade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etângulo 52"/>
          <p:cNvSpPr/>
          <p:nvPr/>
        </p:nvSpPr>
        <p:spPr>
          <a:xfrm>
            <a:off x="7236296" y="4869160"/>
            <a:ext cx="1202391" cy="864096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4" name="Retângulo 53"/>
          <p:cNvSpPr/>
          <p:nvPr/>
        </p:nvSpPr>
        <p:spPr>
          <a:xfrm>
            <a:off x="7236296" y="4761148"/>
            <a:ext cx="1202391" cy="468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Solução escolhida</a:t>
            </a:r>
          </a:p>
        </p:txBody>
      </p:sp>
      <p:sp>
        <p:nvSpPr>
          <p:cNvPr id="31" name="Seta para baixo 30"/>
          <p:cNvSpPr/>
          <p:nvPr/>
        </p:nvSpPr>
        <p:spPr>
          <a:xfrm rot="13840672">
            <a:off x="4600621" y="3998484"/>
            <a:ext cx="2550614" cy="286689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Aspectos de gestão (</a:t>
            </a:r>
            <a:r>
              <a:rPr lang="pt-BR" dirty="0" err="1">
                <a:solidFill>
                  <a:schemeClr val="tx1"/>
                </a:solidFill>
              </a:rPr>
              <a:t>economico</a:t>
            </a:r>
            <a:r>
              <a:rPr lang="pt-BR" dirty="0">
                <a:solidFill>
                  <a:schemeClr val="tx1"/>
                </a:solidFill>
              </a:rPr>
              <a:t>, O &amp; M)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Onde intervir?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Forma livre 38"/>
          <p:cNvSpPr/>
          <p:nvPr/>
        </p:nvSpPr>
        <p:spPr>
          <a:xfrm>
            <a:off x="2024989" y="2204864"/>
            <a:ext cx="5067291" cy="3708412"/>
          </a:xfrm>
          <a:custGeom>
            <a:avLst/>
            <a:gdLst>
              <a:gd name="connsiteX0" fmla="*/ 915098 w 2219242"/>
              <a:gd name="connsiteY0" fmla="*/ 44970 h 1789423"/>
              <a:gd name="connsiteX1" fmla="*/ 825157 w 2219242"/>
              <a:gd name="connsiteY1" fmla="*/ 29980 h 1789423"/>
              <a:gd name="connsiteX2" fmla="*/ 525354 w 2219242"/>
              <a:gd name="connsiteY2" fmla="*/ 59960 h 1789423"/>
              <a:gd name="connsiteX3" fmla="*/ 495373 w 2219242"/>
              <a:gd name="connsiteY3" fmla="*/ 89941 h 1789423"/>
              <a:gd name="connsiteX4" fmla="*/ 390442 w 2219242"/>
              <a:gd name="connsiteY4" fmla="*/ 134911 h 1789423"/>
              <a:gd name="connsiteX5" fmla="*/ 330482 w 2219242"/>
              <a:gd name="connsiteY5" fmla="*/ 149901 h 1789423"/>
              <a:gd name="connsiteX6" fmla="*/ 210560 w 2219242"/>
              <a:gd name="connsiteY6" fmla="*/ 194872 h 1789423"/>
              <a:gd name="connsiteX7" fmla="*/ 120619 w 2219242"/>
              <a:gd name="connsiteY7" fmla="*/ 239842 h 1789423"/>
              <a:gd name="connsiteX8" fmla="*/ 90639 w 2219242"/>
              <a:gd name="connsiteY8" fmla="*/ 269823 h 1789423"/>
              <a:gd name="connsiteX9" fmla="*/ 30678 w 2219242"/>
              <a:gd name="connsiteY9" fmla="*/ 359764 h 1789423"/>
              <a:gd name="connsiteX10" fmla="*/ 698 w 2219242"/>
              <a:gd name="connsiteY10" fmla="*/ 524655 h 1789423"/>
              <a:gd name="connsiteX11" fmla="*/ 15688 w 2219242"/>
              <a:gd name="connsiteY11" fmla="*/ 884419 h 1789423"/>
              <a:gd name="connsiteX12" fmla="*/ 30678 w 2219242"/>
              <a:gd name="connsiteY12" fmla="*/ 944380 h 1789423"/>
              <a:gd name="connsiteX13" fmla="*/ 60659 w 2219242"/>
              <a:gd name="connsiteY13" fmla="*/ 1004341 h 1789423"/>
              <a:gd name="connsiteX14" fmla="*/ 45669 w 2219242"/>
              <a:gd name="connsiteY14" fmla="*/ 1049311 h 1789423"/>
              <a:gd name="connsiteX15" fmla="*/ 75649 w 2219242"/>
              <a:gd name="connsiteY15" fmla="*/ 1079292 h 1789423"/>
              <a:gd name="connsiteX16" fmla="*/ 120619 w 2219242"/>
              <a:gd name="connsiteY16" fmla="*/ 1169233 h 1789423"/>
              <a:gd name="connsiteX17" fmla="*/ 135610 w 2219242"/>
              <a:gd name="connsiteY17" fmla="*/ 1274164 h 1789423"/>
              <a:gd name="connsiteX18" fmla="*/ 165590 w 2219242"/>
              <a:gd name="connsiteY18" fmla="*/ 1334124 h 1789423"/>
              <a:gd name="connsiteX19" fmla="*/ 180580 w 2219242"/>
              <a:gd name="connsiteY19" fmla="*/ 1514006 h 1789423"/>
              <a:gd name="connsiteX20" fmla="*/ 240541 w 2219242"/>
              <a:gd name="connsiteY20" fmla="*/ 1573967 h 1789423"/>
              <a:gd name="connsiteX21" fmla="*/ 270521 w 2219242"/>
              <a:gd name="connsiteY21" fmla="*/ 1618937 h 1789423"/>
              <a:gd name="connsiteX22" fmla="*/ 300501 w 2219242"/>
              <a:gd name="connsiteY22" fmla="*/ 1678898 h 1789423"/>
              <a:gd name="connsiteX23" fmla="*/ 345472 w 2219242"/>
              <a:gd name="connsiteY23" fmla="*/ 1693888 h 1789423"/>
              <a:gd name="connsiteX24" fmla="*/ 375452 w 2219242"/>
              <a:gd name="connsiteY24" fmla="*/ 1723869 h 1789423"/>
              <a:gd name="connsiteX25" fmla="*/ 465393 w 2219242"/>
              <a:gd name="connsiteY25" fmla="*/ 1783829 h 1789423"/>
              <a:gd name="connsiteX26" fmla="*/ 960069 w 2219242"/>
              <a:gd name="connsiteY26" fmla="*/ 1723869 h 1789423"/>
              <a:gd name="connsiteX27" fmla="*/ 1214901 w 2219242"/>
              <a:gd name="connsiteY27" fmla="*/ 1738859 h 1789423"/>
              <a:gd name="connsiteX28" fmla="*/ 1904449 w 2219242"/>
              <a:gd name="connsiteY28" fmla="*/ 1693888 h 1789423"/>
              <a:gd name="connsiteX29" fmla="*/ 1934429 w 2219242"/>
              <a:gd name="connsiteY29" fmla="*/ 1648918 h 1789423"/>
              <a:gd name="connsiteX30" fmla="*/ 1949419 w 2219242"/>
              <a:gd name="connsiteY30" fmla="*/ 1588957 h 1789423"/>
              <a:gd name="connsiteX31" fmla="*/ 2009380 w 2219242"/>
              <a:gd name="connsiteY31" fmla="*/ 1543987 h 1789423"/>
              <a:gd name="connsiteX32" fmla="*/ 2024370 w 2219242"/>
              <a:gd name="connsiteY32" fmla="*/ 1439055 h 1789423"/>
              <a:gd name="connsiteX33" fmla="*/ 2039360 w 2219242"/>
              <a:gd name="connsiteY33" fmla="*/ 1379095 h 1789423"/>
              <a:gd name="connsiteX34" fmla="*/ 2069341 w 2219242"/>
              <a:gd name="connsiteY34" fmla="*/ 1334124 h 1789423"/>
              <a:gd name="connsiteX35" fmla="*/ 2114311 w 2219242"/>
              <a:gd name="connsiteY35" fmla="*/ 1229193 h 1789423"/>
              <a:gd name="connsiteX36" fmla="*/ 2159282 w 2219242"/>
              <a:gd name="connsiteY36" fmla="*/ 1169233 h 1789423"/>
              <a:gd name="connsiteX37" fmla="*/ 2204252 w 2219242"/>
              <a:gd name="connsiteY37" fmla="*/ 1049311 h 1789423"/>
              <a:gd name="connsiteX38" fmla="*/ 2204252 w 2219242"/>
              <a:gd name="connsiteY38" fmla="*/ 809469 h 1789423"/>
              <a:gd name="connsiteX39" fmla="*/ 2189262 w 2219242"/>
              <a:gd name="connsiteY39" fmla="*/ 524655 h 1789423"/>
              <a:gd name="connsiteX40" fmla="*/ 2159282 w 2219242"/>
              <a:gd name="connsiteY40" fmla="*/ 404734 h 1789423"/>
              <a:gd name="connsiteX41" fmla="*/ 2099321 w 2219242"/>
              <a:gd name="connsiteY41" fmla="*/ 329783 h 1789423"/>
              <a:gd name="connsiteX42" fmla="*/ 2054350 w 2219242"/>
              <a:gd name="connsiteY42" fmla="*/ 224852 h 1789423"/>
              <a:gd name="connsiteX43" fmla="*/ 2009380 w 2219242"/>
              <a:gd name="connsiteY43" fmla="*/ 194872 h 1789423"/>
              <a:gd name="connsiteX44" fmla="*/ 1979400 w 2219242"/>
              <a:gd name="connsiteY44" fmla="*/ 149901 h 1789423"/>
              <a:gd name="connsiteX45" fmla="*/ 1949419 w 2219242"/>
              <a:gd name="connsiteY45" fmla="*/ 119921 h 1789423"/>
              <a:gd name="connsiteX46" fmla="*/ 1784528 w 2219242"/>
              <a:gd name="connsiteY46" fmla="*/ 29980 h 1789423"/>
              <a:gd name="connsiteX47" fmla="*/ 1664606 w 2219242"/>
              <a:gd name="connsiteY47" fmla="*/ 0 h 1789423"/>
              <a:gd name="connsiteX48" fmla="*/ 975059 w 2219242"/>
              <a:gd name="connsiteY48" fmla="*/ 14990 h 1789423"/>
              <a:gd name="connsiteX49" fmla="*/ 915098 w 2219242"/>
              <a:gd name="connsiteY49" fmla="*/ 44970 h 178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19242" h="1789423">
                <a:moveTo>
                  <a:pt x="915098" y="44970"/>
                </a:moveTo>
                <a:cubicBezTo>
                  <a:pt x="890114" y="47468"/>
                  <a:pt x="855551" y="29980"/>
                  <a:pt x="825157" y="29980"/>
                </a:cubicBezTo>
                <a:cubicBezTo>
                  <a:pt x="602304" y="29980"/>
                  <a:pt x="642181" y="21018"/>
                  <a:pt x="525354" y="59960"/>
                </a:cubicBezTo>
                <a:cubicBezTo>
                  <a:pt x="515360" y="69954"/>
                  <a:pt x="507132" y="82101"/>
                  <a:pt x="495373" y="89941"/>
                </a:cubicBezTo>
                <a:cubicBezTo>
                  <a:pt x="465392" y="109929"/>
                  <a:pt x="425420" y="124917"/>
                  <a:pt x="390442" y="134911"/>
                </a:cubicBezTo>
                <a:cubicBezTo>
                  <a:pt x="370633" y="140571"/>
                  <a:pt x="350469" y="144904"/>
                  <a:pt x="330482" y="149901"/>
                </a:cubicBezTo>
                <a:cubicBezTo>
                  <a:pt x="119286" y="255501"/>
                  <a:pt x="414642" y="113240"/>
                  <a:pt x="210560" y="194872"/>
                </a:cubicBezTo>
                <a:cubicBezTo>
                  <a:pt x="179438" y="207320"/>
                  <a:pt x="150599" y="224852"/>
                  <a:pt x="120619" y="239842"/>
                </a:cubicBezTo>
                <a:cubicBezTo>
                  <a:pt x="110626" y="249836"/>
                  <a:pt x="99119" y="258517"/>
                  <a:pt x="90639" y="269823"/>
                </a:cubicBezTo>
                <a:cubicBezTo>
                  <a:pt x="69020" y="298649"/>
                  <a:pt x="30678" y="359764"/>
                  <a:pt x="30678" y="359764"/>
                </a:cubicBezTo>
                <a:cubicBezTo>
                  <a:pt x="20685" y="414728"/>
                  <a:pt x="2293" y="468813"/>
                  <a:pt x="698" y="524655"/>
                </a:cubicBezTo>
                <a:cubicBezTo>
                  <a:pt x="-2730" y="644631"/>
                  <a:pt x="7137" y="764699"/>
                  <a:pt x="15688" y="884419"/>
                </a:cubicBezTo>
                <a:cubicBezTo>
                  <a:pt x="17156" y="904969"/>
                  <a:pt x="23444" y="925090"/>
                  <a:pt x="30678" y="944380"/>
                </a:cubicBezTo>
                <a:cubicBezTo>
                  <a:pt x="38524" y="965303"/>
                  <a:pt x="50665" y="984354"/>
                  <a:pt x="60659" y="1004341"/>
                </a:cubicBezTo>
                <a:cubicBezTo>
                  <a:pt x="55662" y="1019331"/>
                  <a:pt x="42570" y="1033817"/>
                  <a:pt x="45669" y="1049311"/>
                </a:cubicBezTo>
                <a:cubicBezTo>
                  <a:pt x="48441" y="1063169"/>
                  <a:pt x="68159" y="1067307"/>
                  <a:pt x="75649" y="1079292"/>
                </a:cubicBezTo>
                <a:cubicBezTo>
                  <a:pt x="93414" y="1107716"/>
                  <a:pt x="105629" y="1139253"/>
                  <a:pt x="120619" y="1169233"/>
                </a:cubicBezTo>
                <a:cubicBezTo>
                  <a:pt x="125616" y="1204210"/>
                  <a:pt x="126313" y="1240077"/>
                  <a:pt x="135610" y="1274164"/>
                </a:cubicBezTo>
                <a:cubicBezTo>
                  <a:pt x="141490" y="1295722"/>
                  <a:pt x="161472" y="1312161"/>
                  <a:pt x="165590" y="1334124"/>
                </a:cubicBezTo>
                <a:cubicBezTo>
                  <a:pt x="176678" y="1393262"/>
                  <a:pt x="162633" y="1456576"/>
                  <a:pt x="180580" y="1514006"/>
                </a:cubicBezTo>
                <a:cubicBezTo>
                  <a:pt x="189011" y="1540985"/>
                  <a:pt x="224862" y="1550448"/>
                  <a:pt x="240541" y="1573967"/>
                </a:cubicBezTo>
                <a:cubicBezTo>
                  <a:pt x="250534" y="1588957"/>
                  <a:pt x="261583" y="1603295"/>
                  <a:pt x="270521" y="1618937"/>
                </a:cubicBezTo>
                <a:cubicBezTo>
                  <a:pt x="281608" y="1638339"/>
                  <a:pt x="284700" y="1663097"/>
                  <a:pt x="300501" y="1678898"/>
                </a:cubicBezTo>
                <a:cubicBezTo>
                  <a:pt x="311674" y="1690071"/>
                  <a:pt x="330482" y="1688891"/>
                  <a:pt x="345472" y="1693888"/>
                </a:cubicBezTo>
                <a:cubicBezTo>
                  <a:pt x="355465" y="1703882"/>
                  <a:pt x="364146" y="1715389"/>
                  <a:pt x="375452" y="1723869"/>
                </a:cubicBezTo>
                <a:cubicBezTo>
                  <a:pt x="404277" y="1745488"/>
                  <a:pt x="465393" y="1783829"/>
                  <a:pt x="465393" y="1783829"/>
                </a:cubicBezTo>
                <a:cubicBezTo>
                  <a:pt x="849862" y="1731402"/>
                  <a:pt x="684687" y="1748903"/>
                  <a:pt x="960069" y="1723869"/>
                </a:cubicBezTo>
                <a:cubicBezTo>
                  <a:pt x="1045013" y="1728866"/>
                  <a:pt x="1129810" y="1738859"/>
                  <a:pt x="1214901" y="1738859"/>
                </a:cubicBezTo>
                <a:cubicBezTo>
                  <a:pt x="1299173" y="1738859"/>
                  <a:pt x="1756850" y="1878389"/>
                  <a:pt x="1904449" y="1693888"/>
                </a:cubicBezTo>
                <a:cubicBezTo>
                  <a:pt x="1915703" y="1679820"/>
                  <a:pt x="1924436" y="1663908"/>
                  <a:pt x="1934429" y="1648918"/>
                </a:cubicBezTo>
                <a:cubicBezTo>
                  <a:pt x="1939426" y="1628931"/>
                  <a:pt x="1937444" y="1605722"/>
                  <a:pt x="1949419" y="1588957"/>
                </a:cubicBezTo>
                <a:cubicBezTo>
                  <a:pt x="1963940" y="1568627"/>
                  <a:pt x="1998207" y="1566333"/>
                  <a:pt x="2009380" y="1543987"/>
                </a:cubicBezTo>
                <a:cubicBezTo>
                  <a:pt x="2025181" y="1512385"/>
                  <a:pt x="2018050" y="1473818"/>
                  <a:pt x="2024370" y="1439055"/>
                </a:cubicBezTo>
                <a:cubicBezTo>
                  <a:pt x="2028055" y="1418786"/>
                  <a:pt x="2031244" y="1398031"/>
                  <a:pt x="2039360" y="1379095"/>
                </a:cubicBezTo>
                <a:cubicBezTo>
                  <a:pt x="2046457" y="1362536"/>
                  <a:pt x="2061284" y="1350238"/>
                  <a:pt x="2069341" y="1334124"/>
                </a:cubicBezTo>
                <a:cubicBezTo>
                  <a:pt x="2086359" y="1300088"/>
                  <a:pt x="2096089" y="1262600"/>
                  <a:pt x="2114311" y="1229193"/>
                </a:cubicBezTo>
                <a:cubicBezTo>
                  <a:pt x="2126274" y="1207260"/>
                  <a:pt x="2147149" y="1191073"/>
                  <a:pt x="2159282" y="1169233"/>
                </a:cubicBezTo>
                <a:cubicBezTo>
                  <a:pt x="2174219" y="1142347"/>
                  <a:pt x="2193033" y="1082969"/>
                  <a:pt x="2204252" y="1049311"/>
                </a:cubicBezTo>
                <a:cubicBezTo>
                  <a:pt x="2229153" y="875001"/>
                  <a:pt x="2218646" y="1010983"/>
                  <a:pt x="2204252" y="809469"/>
                </a:cubicBezTo>
                <a:cubicBezTo>
                  <a:pt x="2197479" y="714641"/>
                  <a:pt x="2199761" y="619143"/>
                  <a:pt x="2189262" y="524655"/>
                </a:cubicBezTo>
                <a:cubicBezTo>
                  <a:pt x="2184712" y="483703"/>
                  <a:pt x="2188418" y="433869"/>
                  <a:pt x="2159282" y="404734"/>
                </a:cubicBezTo>
                <a:cubicBezTo>
                  <a:pt x="2116562" y="362015"/>
                  <a:pt x="2137140" y="386513"/>
                  <a:pt x="2099321" y="329783"/>
                </a:cubicBezTo>
                <a:cubicBezTo>
                  <a:pt x="2087853" y="283911"/>
                  <a:pt x="2088858" y="259360"/>
                  <a:pt x="2054350" y="224852"/>
                </a:cubicBezTo>
                <a:cubicBezTo>
                  <a:pt x="2041611" y="212113"/>
                  <a:pt x="2024370" y="204865"/>
                  <a:pt x="2009380" y="194872"/>
                </a:cubicBezTo>
                <a:cubicBezTo>
                  <a:pt x="1999387" y="179882"/>
                  <a:pt x="1990655" y="163969"/>
                  <a:pt x="1979400" y="149901"/>
                </a:cubicBezTo>
                <a:cubicBezTo>
                  <a:pt x="1970571" y="138865"/>
                  <a:pt x="1960725" y="128401"/>
                  <a:pt x="1949419" y="119921"/>
                </a:cubicBezTo>
                <a:cubicBezTo>
                  <a:pt x="1888547" y="74267"/>
                  <a:pt x="1854505" y="51511"/>
                  <a:pt x="1784528" y="29980"/>
                </a:cubicBezTo>
                <a:cubicBezTo>
                  <a:pt x="1745146" y="17863"/>
                  <a:pt x="1664606" y="0"/>
                  <a:pt x="1664606" y="0"/>
                </a:cubicBezTo>
                <a:lnTo>
                  <a:pt x="975059" y="14990"/>
                </a:lnTo>
                <a:cubicBezTo>
                  <a:pt x="530377" y="33140"/>
                  <a:pt x="940082" y="42472"/>
                  <a:pt x="915098" y="4497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de seta reta 42"/>
          <p:cNvCxnSpPr/>
          <p:nvPr/>
        </p:nvCxnSpPr>
        <p:spPr>
          <a:xfrm>
            <a:off x="7884368" y="4103458"/>
            <a:ext cx="0" cy="6216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 rot="20246013">
            <a:off x="2187280" y="2078134"/>
            <a:ext cx="1195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software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 rot="20246013">
            <a:off x="3540592" y="326188"/>
            <a:ext cx="384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8600"/>
                </a:solidFill>
              </a:rPr>
              <a:t>Sustentabilidade do sistema</a:t>
            </a:r>
          </a:p>
          <a:p>
            <a:r>
              <a:rPr lang="pt-BR" b="1" dirty="0">
                <a:solidFill>
                  <a:srgbClr val="008600"/>
                </a:solidFill>
              </a:rPr>
              <a:t>Técnica, econômica, social, ambiental</a:t>
            </a:r>
            <a:endParaRPr lang="en-US" b="1" dirty="0">
              <a:solidFill>
                <a:srgbClr val="008600"/>
              </a:solidFill>
            </a:endParaRPr>
          </a:p>
        </p:txBody>
      </p:sp>
      <p:sp>
        <p:nvSpPr>
          <p:cNvPr id="45" name="Espaço Reservado para Número de Slide 3">
            <a:extLst>
              <a:ext uri="{FF2B5EF4-FFF2-40B4-BE49-F238E27FC236}">
                <a16:creationId xmlns:a16="http://schemas.microsoft.com/office/drawing/2014/main" id="{76626619-CCE7-4EC1-9CA7-38BD7EBF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16</a:t>
            </a:fld>
            <a:endParaRPr lang="pt-BR" dirty="0"/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D7187755-FDAA-490B-B2DD-59B6C94B7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4E5F0306-BFD9-4401-95F2-87A414E68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7564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briel.silva\Desktop\Template-49CNSA.jpg">
            <a:extLst>
              <a:ext uri="{FF2B5EF4-FFF2-40B4-BE49-F238E27FC236}">
                <a16:creationId xmlns:a16="http://schemas.microsoft.com/office/drawing/2014/main" id="{A26E7079-1BDE-4599-88DB-75ADAA48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 – </a:t>
            </a:r>
            <a:r>
              <a:rPr lang="pt-BR" sz="3200" dirty="0" err="1">
                <a:solidFill>
                  <a:srgbClr val="002060"/>
                </a:solidFill>
              </a:rPr>
              <a:t>pilot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err="1">
                <a:solidFill>
                  <a:srgbClr val="002060"/>
                </a:solidFill>
              </a:rPr>
              <a:t>study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3021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	</a:t>
            </a:r>
            <a:r>
              <a:rPr lang="pt-BR" dirty="0">
                <a:solidFill>
                  <a:srgbClr val="002060"/>
                </a:solidFill>
              </a:rPr>
              <a:t>Etapas</a:t>
            </a:r>
            <a:endParaRPr lang="en-US" dirty="0">
              <a:solidFill>
                <a:srgbClr val="002060"/>
              </a:solidFill>
            </a:endParaRPr>
          </a:p>
          <a:p>
            <a:pPr lvl="1">
              <a:buClr>
                <a:srgbClr val="002060"/>
              </a:buClr>
            </a:pPr>
            <a:r>
              <a:rPr lang="pt-BR" dirty="0">
                <a:solidFill>
                  <a:srgbClr val="0070C0"/>
                </a:solidFill>
              </a:rPr>
              <a:t>Escolha da comunidade beneficiada (Furnas de Dionísio – MS)</a:t>
            </a:r>
            <a:endParaRPr lang="en-US" dirty="0">
              <a:solidFill>
                <a:srgbClr val="0070C0"/>
              </a:solidFill>
            </a:endParaRPr>
          </a:p>
          <a:p>
            <a:pPr lvl="1">
              <a:buClr>
                <a:srgbClr val="002060"/>
              </a:buClr>
            </a:pPr>
            <a:r>
              <a:rPr lang="pt-BR" dirty="0">
                <a:solidFill>
                  <a:srgbClr val="0070C0"/>
                </a:solidFill>
              </a:rPr>
              <a:t>Diagnóstico local</a:t>
            </a:r>
          </a:p>
          <a:p>
            <a:pPr lvl="1">
              <a:buClr>
                <a:srgbClr val="002060"/>
              </a:buClr>
            </a:pPr>
            <a:r>
              <a:rPr lang="pt-BR" dirty="0">
                <a:solidFill>
                  <a:srgbClr val="0070C0"/>
                </a:solidFill>
              </a:rPr>
              <a:t>“Aplicação do software”</a:t>
            </a:r>
          </a:p>
          <a:p>
            <a:pPr lvl="1">
              <a:buClr>
                <a:srgbClr val="002060"/>
              </a:buClr>
            </a:pPr>
            <a:r>
              <a:rPr lang="en-US" dirty="0" err="1">
                <a:solidFill>
                  <a:srgbClr val="0070C0"/>
                </a:solidFill>
              </a:rPr>
              <a:t>Intervenção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técnica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membros</a:t>
            </a:r>
            <a:r>
              <a:rPr lang="en-US" dirty="0">
                <a:solidFill>
                  <a:srgbClr val="0070C0"/>
                </a:solidFill>
              </a:rPr>
              <a:t> do </a:t>
            </a:r>
            <a:r>
              <a:rPr lang="en-US" dirty="0" err="1">
                <a:solidFill>
                  <a:srgbClr val="0070C0"/>
                </a:solidFill>
              </a:rPr>
              <a:t>projeto</a:t>
            </a:r>
            <a:endParaRPr lang="en-US" dirty="0">
              <a:solidFill>
                <a:srgbClr val="0070C0"/>
              </a:solidFill>
            </a:endParaRPr>
          </a:p>
          <a:p>
            <a:pPr lvl="1">
              <a:buClr>
                <a:srgbClr val="002060"/>
              </a:buClr>
            </a:pPr>
            <a:r>
              <a:rPr lang="pt-BR" dirty="0">
                <a:solidFill>
                  <a:srgbClr val="0070C0"/>
                </a:solidFill>
              </a:rPr>
              <a:t>intervenção da comunidade - oficina participativa </a:t>
            </a:r>
            <a:endParaRPr lang="en-US" dirty="0">
              <a:solidFill>
                <a:srgbClr val="0070C0"/>
              </a:solidFill>
            </a:endParaRPr>
          </a:p>
          <a:p>
            <a:pPr lvl="1">
              <a:buClr>
                <a:srgbClr val="002060"/>
              </a:buClr>
            </a:pPr>
            <a:r>
              <a:rPr lang="pt-BR" dirty="0">
                <a:solidFill>
                  <a:srgbClr val="0070C0"/>
                </a:solidFill>
              </a:rPr>
              <a:t>Oficina prática com implantação do projeto piloto na sede da Associação.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6458C9B-729F-4B62-A073-E05DB540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40466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8A804B-7429-4CA5-8CF1-2DD01A79F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28197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231E8219-1479-4C7C-94FB-9CDC5A6871EC}"/>
              </a:ext>
            </a:extLst>
          </p:cNvPr>
          <p:cNvSpPr txBox="1">
            <a:spLocks/>
          </p:cNvSpPr>
          <p:nvPr/>
        </p:nvSpPr>
        <p:spPr>
          <a:xfrm>
            <a:off x="8783434" y="6525344"/>
            <a:ext cx="397077" cy="365125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383122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gabriel.silva\Desktop\Template-49CNSA.jpg">
            <a:extLst>
              <a:ext uri="{FF2B5EF4-FFF2-40B4-BE49-F238E27FC236}">
                <a16:creationId xmlns:a16="http://schemas.microsoft.com/office/drawing/2014/main" id="{00BC9596-3FB7-429C-A9CF-7271E501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02125"/>
          </a:xfrm>
        </p:spPr>
        <p:txBody>
          <a:bodyPr/>
          <a:lstStyle/>
          <a:p>
            <a:pPr>
              <a:buClr>
                <a:srgbClr val="002060"/>
              </a:buClr>
            </a:pPr>
            <a:r>
              <a:rPr lang="pt-BR" dirty="0">
                <a:solidFill>
                  <a:srgbClr val="002060"/>
                </a:solidFill>
              </a:rPr>
              <a:t>Perguntas geradoras: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Que formas de saneamento são aplicadas na comunidade?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Que problemas ainda existem em relação ao saneamento na comunidade?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 Que trabalhos de manutenção são feitos nos sistemas de saneamento?</a:t>
            </a:r>
            <a:endParaRPr lang="pt-BR" sz="2400" dirty="0">
              <a:solidFill>
                <a:srgbClr val="002060"/>
              </a:solidFill>
            </a:endParaRP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Para onde vai o lixo da comunidade? 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De onde vem a água utilizada na comunidade?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 – </a:t>
            </a:r>
            <a:r>
              <a:rPr lang="pt-BR" sz="3200" dirty="0" err="1">
                <a:solidFill>
                  <a:srgbClr val="002060"/>
                </a:solidFill>
              </a:rPr>
              <a:t>pilot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err="1">
                <a:solidFill>
                  <a:srgbClr val="002060"/>
                </a:solidFill>
              </a:rPr>
              <a:t>study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8BF82E-C0B8-4AE5-932E-3F817ECB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4F0837D-B699-4EFF-AC8A-821655CCE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Número de Slide 3">
            <a:extLst>
              <a:ext uri="{FF2B5EF4-FFF2-40B4-BE49-F238E27FC236}">
                <a16:creationId xmlns:a16="http://schemas.microsoft.com/office/drawing/2014/main" id="{847AF4D4-DE42-4DE9-9F83-C0DEB8D0DB30}"/>
              </a:ext>
            </a:extLst>
          </p:cNvPr>
          <p:cNvSpPr txBox="1">
            <a:spLocks/>
          </p:cNvSpPr>
          <p:nvPr/>
        </p:nvSpPr>
        <p:spPr>
          <a:xfrm>
            <a:off x="8783434" y="6525344"/>
            <a:ext cx="397077" cy="365125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53670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6490519F-AECB-4CA2-8F27-29DF0312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76200"/>
            <a:ext cx="39385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2">
            <a:extLst>
              <a:ext uri="{FF2B5EF4-FFF2-40B4-BE49-F238E27FC236}">
                <a16:creationId xmlns:a16="http://schemas.microsoft.com/office/drawing/2014/main" id="{24D5C5CA-6745-470E-8324-38EEB9748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360613"/>
            <a:ext cx="3938588" cy="22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E6706A41-E3AB-47A3-B4DC-ABBE635F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-525463"/>
            <a:ext cx="4146550" cy="738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E1E72333-1D61-468B-8E18-106E5E6E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632325"/>
            <a:ext cx="3956050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gabriel.silva\Desktop\Template-49CNSA.jpg">
            <a:extLst>
              <a:ext uri="{FF2B5EF4-FFF2-40B4-BE49-F238E27FC236}">
                <a16:creationId xmlns:a16="http://schemas.microsoft.com/office/drawing/2014/main" id="{F34A7B3F-CD1C-455A-9CEE-C43F31F5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66DF98B-51AB-4BAA-9DCC-A7621991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8967DED-C457-41AB-980E-31D74C16C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FED5A96-9DCA-4C4B-90DE-34141E1B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5760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Sistema de saneamento sustentável</a:t>
            </a:r>
            <a:br>
              <a:rPr lang="pt-BR" sz="3200" dirty="0"/>
            </a:br>
            <a:r>
              <a:rPr lang="pt-BR" sz="2400" dirty="0">
                <a:solidFill>
                  <a:srgbClr val="0070C0"/>
                </a:solidFill>
              </a:rPr>
              <a:t>Aliança de saneamento sustentável (</a:t>
            </a:r>
            <a:r>
              <a:rPr lang="pt-BR" sz="2400" dirty="0" err="1">
                <a:solidFill>
                  <a:srgbClr val="0070C0"/>
                </a:solidFill>
              </a:rPr>
              <a:t>SuSanA</a:t>
            </a:r>
            <a:r>
              <a:rPr lang="pt-BR" sz="2400" dirty="0">
                <a:solidFill>
                  <a:srgbClr val="0070C0"/>
                </a:solidFill>
              </a:rPr>
              <a:t>)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D96DF29D-9E2D-4671-941D-A14B7616B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2060"/>
              </a:buClr>
            </a:pPr>
            <a:r>
              <a:rPr lang="pt-BR" dirty="0">
                <a:solidFill>
                  <a:srgbClr val="002060"/>
                </a:solidFill>
              </a:rPr>
              <a:t>Cinco critérios (ou dimensões) de sustentabilidade: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economicamente viáveis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socialmente aceitáveis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tecnicamente e institucionalmente apropriados</a:t>
            </a:r>
          </a:p>
          <a:p>
            <a:pPr lvl="1">
              <a:buClr>
                <a:srgbClr val="002060"/>
              </a:buClr>
            </a:pPr>
            <a:r>
              <a:rPr lang="pt-BR" sz="2400" dirty="0">
                <a:solidFill>
                  <a:srgbClr val="0070C0"/>
                </a:solidFill>
              </a:rPr>
              <a:t>proteger a saúde, o meio ambiente e os recursos naturais. 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https://www.susana.org/en/about/vision-mission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2" name="Espaço Reservado para Número de Slide 3">
            <a:extLst>
              <a:ext uri="{FF2B5EF4-FFF2-40B4-BE49-F238E27FC236}">
                <a16:creationId xmlns:a16="http://schemas.microsoft.com/office/drawing/2014/main" id="{060BD986-AFE7-40A5-9771-CE7997726036}"/>
              </a:ext>
            </a:extLst>
          </p:cNvPr>
          <p:cNvSpPr txBox="1">
            <a:spLocks/>
          </p:cNvSpPr>
          <p:nvPr/>
        </p:nvSpPr>
        <p:spPr>
          <a:xfrm>
            <a:off x="8855443" y="6525344"/>
            <a:ext cx="397077" cy="365125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3230422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m 20" descr="apresentacao Fur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55785"/>
            <a:ext cx="7278687" cy="545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43000" y="1041737"/>
            <a:ext cx="7010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3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8600"/>
                </a:solidFill>
                <a:latin typeface="Calibri" pitchFamily="34" charset="0"/>
              </a:rPr>
              <a:t>Arranjo 1                   Arranjo 2                   Arranjo 3</a:t>
            </a:r>
            <a:endParaRPr lang="en-US" dirty="0">
              <a:solidFill>
                <a:srgbClr val="008600"/>
              </a:solidFill>
              <a:latin typeface="Calibri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A3825DC-6900-4E73-8FEB-489B1F6B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 – </a:t>
            </a:r>
            <a:r>
              <a:rPr lang="pt-BR" sz="3200" dirty="0" err="1">
                <a:solidFill>
                  <a:srgbClr val="002060"/>
                </a:solidFill>
              </a:rPr>
              <a:t>pilot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err="1">
                <a:solidFill>
                  <a:srgbClr val="002060"/>
                </a:solidFill>
              </a:rPr>
              <a:t>study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Espaço Reservado para Número de Slide 3">
            <a:extLst>
              <a:ext uri="{FF2B5EF4-FFF2-40B4-BE49-F238E27FC236}">
                <a16:creationId xmlns:a16="http://schemas.microsoft.com/office/drawing/2014/main" id="{117B773F-DB30-404A-A267-EB309B426231}"/>
              </a:ext>
            </a:extLst>
          </p:cNvPr>
          <p:cNvSpPr txBox="1">
            <a:spLocks/>
          </p:cNvSpPr>
          <p:nvPr/>
        </p:nvSpPr>
        <p:spPr>
          <a:xfrm>
            <a:off x="8783434" y="6525344"/>
            <a:ext cx="397077" cy="365125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20</a:t>
            </a:fld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B6A217D-5235-482A-90E3-EBD3E189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5350BAA-5BF6-4085-8F19-D6E1C8B41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01780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>
            <a:extLst>
              <a:ext uri="{FF2B5EF4-FFF2-40B4-BE49-F238E27FC236}">
                <a16:creationId xmlns:a16="http://schemas.microsoft.com/office/drawing/2014/main" id="{988B57F7-57D8-4E27-9FE4-9C7F5D8F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t="28024" r="28336" b="21603"/>
          <a:stretch>
            <a:fillRect/>
          </a:stretch>
        </p:blipFill>
        <p:spPr bwMode="auto">
          <a:xfrm>
            <a:off x="251520" y="4497972"/>
            <a:ext cx="5184576" cy="23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138" t="28024" r="28336" b="216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39AF9EF1-2E9E-43EE-8F21-4A1E7B36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2576" y="4077073"/>
            <a:ext cx="4786536" cy="50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1800" b="1" dirty="0">
                <a:solidFill>
                  <a:srgbClr val="002060"/>
                </a:solidFill>
              </a:rPr>
              <a:t>Exemplo – ficha de informação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F650B4-8CC8-4472-8071-CAE718553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32040"/>
            <a:ext cx="3991887" cy="297302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E55E6F7-1AE4-4706-A43D-B4D454F0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 – </a:t>
            </a:r>
            <a:r>
              <a:rPr lang="pt-BR" sz="3200" dirty="0" err="1">
                <a:solidFill>
                  <a:srgbClr val="002060"/>
                </a:solidFill>
              </a:rPr>
              <a:t>pilot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err="1">
                <a:solidFill>
                  <a:srgbClr val="002060"/>
                </a:solidFill>
              </a:rPr>
              <a:t>study</a:t>
            </a:r>
            <a:endParaRPr lang="en-GB" sz="3200" dirty="0"/>
          </a:p>
        </p:txBody>
      </p:sp>
      <p:sp>
        <p:nvSpPr>
          <p:cNvPr id="13" name="Espaço Reservado para Número de Slide 3">
            <a:extLst>
              <a:ext uri="{FF2B5EF4-FFF2-40B4-BE49-F238E27FC236}">
                <a16:creationId xmlns:a16="http://schemas.microsoft.com/office/drawing/2014/main" id="{B5D1037A-AD37-4F86-A569-02D88A0A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21</a:t>
            </a:fld>
            <a:endParaRPr lang="pt-BR" dirty="0"/>
          </a:p>
        </p:txBody>
      </p:sp>
      <p:sp>
        <p:nvSpPr>
          <p:cNvPr id="16" name="Text Box 1">
            <a:extLst>
              <a:ext uri="{FF2B5EF4-FFF2-40B4-BE49-F238E27FC236}">
                <a16:creationId xmlns:a16="http://schemas.microsoft.com/office/drawing/2014/main" id="{C3263DA4-F365-4CAC-B366-6FF94AA34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92696"/>
            <a:ext cx="3338553" cy="40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1800" b="1" dirty="0">
                <a:solidFill>
                  <a:srgbClr val="002060"/>
                </a:solidFill>
              </a:rPr>
              <a:t>Apresentação para comunidade</a:t>
            </a:r>
            <a:endParaRPr lang="pt-BR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5E149A0-0BA2-49A9-BEEB-236D580D8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980" y="1079884"/>
            <a:ext cx="2095500" cy="51625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briel.silva\Desktop\Template-49CNSA.jpg">
            <a:extLst>
              <a:ext uri="{FF2B5EF4-FFF2-40B4-BE49-F238E27FC236}">
                <a16:creationId xmlns:a16="http://schemas.microsoft.com/office/drawing/2014/main" id="{7B88591F-354A-438F-8A6E-0646E69A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39632B-90F8-4C5C-BBFE-EB4636845C7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21506" name="Imagem 21" descr="apresentacao Furnas_4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89" y="838200"/>
            <a:ext cx="6483821" cy="486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B29E3EF-C23A-43A6-B676-C232A312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04800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 – </a:t>
            </a:r>
            <a:r>
              <a:rPr lang="pt-BR" sz="3200" dirty="0" err="1">
                <a:solidFill>
                  <a:srgbClr val="002060"/>
                </a:solidFill>
              </a:rPr>
              <a:t>pilot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err="1">
                <a:solidFill>
                  <a:srgbClr val="002060"/>
                </a:solidFill>
              </a:rPr>
              <a:t>study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9D1A55-D228-446D-8CC7-8E1198D2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2C714C3-C904-40FF-865E-4780F01BF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293993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39632B-90F8-4C5C-BBFE-EB4636845C7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24578" name="Imagem 9" descr="WhatsApp Image 2016-10-28 at 14.13.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1071"/>
            <a:ext cx="4860613" cy="272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10" descr="WhatsApp Image 2016-10-28 at 14.33.04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302575"/>
            <a:ext cx="4410075" cy="247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m 12" descr="CAM026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11" y="4054870"/>
            <a:ext cx="3746289" cy="281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8" descr="WhatsApp Image 2016-10-28 at 14.13.3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9806"/>
            <a:ext cx="4393989" cy="24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3400" y="-162272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</a:t>
            </a:r>
            <a:br>
              <a:rPr lang="pt-BR" sz="3200" dirty="0">
                <a:solidFill>
                  <a:srgbClr val="002060"/>
                </a:solidFill>
              </a:rPr>
            </a:br>
            <a:r>
              <a:rPr lang="pt-BR" sz="2400" dirty="0">
                <a:solidFill>
                  <a:srgbClr val="002060"/>
                </a:solidFill>
              </a:rPr>
              <a:t>Implementação </a:t>
            </a:r>
            <a:r>
              <a:rPr lang="pt-BR" sz="2400" dirty="0" err="1">
                <a:solidFill>
                  <a:srgbClr val="002060"/>
                </a:solidFill>
              </a:rPr>
              <a:t>Tevap</a:t>
            </a:r>
            <a:r>
              <a:rPr lang="pt-BR" sz="2400" dirty="0">
                <a:solidFill>
                  <a:srgbClr val="002060"/>
                </a:solidFill>
              </a:rPr>
              <a:t> (para o efluente bacia sanitária)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88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2" descr="CAM02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9200"/>
            <a:ext cx="447288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5" descr="WhatsApp Image 2016-10-28 at 13.31.2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920" y="1251797"/>
            <a:ext cx="4419079" cy="248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m 13" descr="WhatsApp Image 2016-10-28 at 14.33.0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42" y="4191000"/>
            <a:ext cx="4626198" cy="259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5DE10BC-8736-4E0C-B6D2-4F5AF76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62272"/>
            <a:ext cx="8153400" cy="1143000"/>
          </a:xfrm>
        </p:spPr>
        <p:txBody>
          <a:bodyPr/>
          <a:lstStyle/>
          <a:p>
            <a:r>
              <a:rPr lang="pt-BR" sz="3200" dirty="0">
                <a:solidFill>
                  <a:srgbClr val="002060"/>
                </a:solidFill>
              </a:rPr>
              <a:t>Estudo demonstrativo</a:t>
            </a:r>
            <a:br>
              <a:rPr lang="pt-BR" sz="3200" dirty="0">
                <a:solidFill>
                  <a:srgbClr val="002060"/>
                </a:solidFill>
              </a:rPr>
            </a:br>
            <a:r>
              <a:rPr lang="pt-BR" sz="2400" dirty="0">
                <a:solidFill>
                  <a:srgbClr val="002060"/>
                </a:solidFill>
              </a:rPr>
              <a:t>Linha de bananeiras (para as águas cinza)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0" name="Espaço Reservado para Número de Slide 3">
            <a:extLst>
              <a:ext uri="{FF2B5EF4-FFF2-40B4-BE49-F238E27FC236}">
                <a16:creationId xmlns:a16="http://schemas.microsoft.com/office/drawing/2014/main" id="{9E5D583D-17B2-4FE3-A171-28960BFC4F95}"/>
              </a:ext>
            </a:extLst>
          </p:cNvPr>
          <p:cNvSpPr txBox="1">
            <a:spLocks/>
          </p:cNvSpPr>
          <p:nvPr/>
        </p:nvSpPr>
        <p:spPr>
          <a:xfrm>
            <a:off x="8783434" y="6525344"/>
            <a:ext cx="397077" cy="365125"/>
          </a:xfrm>
          <a:prstGeom prst="rect">
            <a:avLst/>
          </a:prstGeom>
          <a:noFill/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200" kern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4353336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70A74D-7139-4CE5-8BED-CF0C20CB4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4DD0342-4FA8-419C-8562-4CE143FF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381328"/>
            <a:ext cx="4570512" cy="504056"/>
          </a:xfrm>
          <a:solidFill>
            <a:srgbClr val="008600"/>
          </a:solidFill>
        </p:spPr>
        <p:txBody>
          <a:bodyPr/>
          <a:lstStyle/>
          <a:p>
            <a:r>
              <a:rPr lang="pt-BR" sz="2800" dirty="0" err="1">
                <a:solidFill>
                  <a:srgbClr val="002060"/>
                </a:solidFill>
              </a:rPr>
              <a:t>Tevap</a:t>
            </a:r>
            <a:r>
              <a:rPr lang="pt-BR" sz="2800" dirty="0">
                <a:solidFill>
                  <a:srgbClr val="002060"/>
                </a:solidFill>
              </a:rPr>
              <a:t> - 1 ano depois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75AC78F-39DE-4F3B-897A-665FE5B2E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39632B-90F8-4C5C-BBFE-EB4636845C7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50070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E9960-C388-4B76-87B7-45E91951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6381328"/>
            <a:ext cx="3792527" cy="479599"/>
          </a:xfrm>
        </p:spPr>
        <p:txBody>
          <a:bodyPr>
            <a:noAutofit/>
          </a:bodyPr>
          <a:lstStyle/>
          <a:p>
            <a:r>
              <a:rPr lang="en-GB" sz="1600" i="1" dirty="0" err="1">
                <a:solidFill>
                  <a:srgbClr val="002060"/>
                </a:solidFill>
              </a:rPr>
              <a:t>Disponível</a:t>
            </a:r>
            <a:r>
              <a:rPr lang="en-GB" sz="1600" i="1" dirty="0">
                <a:solidFill>
                  <a:srgbClr val="002060"/>
                </a:solidFill>
              </a:rPr>
              <a:t> </a:t>
            </a:r>
            <a:r>
              <a:rPr lang="en-GB" sz="1600" i="1" dirty="0" err="1">
                <a:solidFill>
                  <a:srgbClr val="002060"/>
                </a:solidFill>
              </a:rPr>
              <a:t>em</a:t>
            </a:r>
            <a:r>
              <a:rPr lang="en-GB" sz="1400" i="1" dirty="0">
                <a:solidFill>
                  <a:srgbClr val="002060"/>
                </a:solidFill>
              </a:rPr>
              <a:t>: </a:t>
            </a:r>
            <a:r>
              <a:rPr lang="en-GB" sz="1600" i="1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http://www.funasa.gov.br/</a:t>
            </a:r>
            <a:endParaRPr lang="en-GB" sz="1400" i="1" dirty="0">
              <a:solidFill>
                <a:srgbClr val="00206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99A494-EB33-4DC7-84B3-A7B3BE07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99" y="433515"/>
            <a:ext cx="8436601" cy="5955801"/>
          </a:xfrm>
          <a:prstGeom prst="rect">
            <a:avLst/>
          </a:prstGeom>
        </p:spPr>
      </p:pic>
      <p:sp>
        <p:nvSpPr>
          <p:cNvPr id="6" name="Espaço Reservado para Número de Slide 3">
            <a:extLst>
              <a:ext uri="{FF2B5EF4-FFF2-40B4-BE49-F238E27FC236}">
                <a16:creationId xmlns:a16="http://schemas.microsoft.com/office/drawing/2014/main" id="{E50B1D08-3636-4E40-8D8B-D2DBA30D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6783910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5E38EA4A-D6B7-4B1F-B819-4FA44A54D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EACC22-3223-4ED5-B4CB-7149904E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99" y="417655"/>
            <a:ext cx="7869001" cy="5315601"/>
          </a:xfrm>
          <a:prstGeom prst="rect">
            <a:avLst/>
          </a:prstGeom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9884A869-C33C-447C-8969-8558F1D6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946404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649591BF-ADCE-4F15-AB5B-596B285F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F850D3-5D4C-4BAF-A0BB-CBC6A1C8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84" y="365351"/>
            <a:ext cx="4283348" cy="5482808"/>
          </a:xfrm>
          <a:prstGeom prst="rect">
            <a:avLst/>
          </a:prstGeom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54A98113-F172-45B7-A841-A1AC0376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070292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82D5BCCC-542A-4CE2-9C63-8205D8BC7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4E6B27-A042-4325-BDF9-5C034A44C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3748"/>
            <a:ext cx="7243592" cy="5421516"/>
          </a:xfrm>
          <a:prstGeom prst="rect">
            <a:avLst/>
          </a:prstGeom>
        </p:spPr>
      </p:pic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CFE232B4-6449-42C6-AD5C-71DF710F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378611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2C9A6C5-AB51-48FF-95C5-A4984F6CE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57" y="1452785"/>
            <a:ext cx="9144000" cy="445716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569813E-A8BD-4D83-99D0-A2656A30842A}"/>
              </a:ext>
            </a:extLst>
          </p:cNvPr>
          <p:cNvSpPr txBox="1"/>
          <p:nvPr/>
        </p:nvSpPr>
        <p:spPr>
          <a:xfrm>
            <a:off x="4716016" y="509311"/>
            <a:ext cx="153063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17 objetivos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169 metas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nacoesunidas.org/wp-content/uploads/2015/09/Portuguese-SDG-Icons-11.jpg">
            <a:extLst>
              <a:ext uri="{FF2B5EF4-FFF2-40B4-BE49-F238E27FC236}">
                <a16:creationId xmlns:a16="http://schemas.microsoft.com/office/drawing/2014/main" id="{92DD808B-5839-4A46-B6F4-DC95FB2C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44969"/>
            <a:ext cx="2160240" cy="14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Número de Slide 3">
            <a:extLst>
              <a:ext uri="{FF2B5EF4-FFF2-40B4-BE49-F238E27FC236}">
                <a16:creationId xmlns:a16="http://schemas.microsoft.com/office/drawing/2014/main" id="{EF0042ED-8EF8-481D-A9A4-A0F111723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6957210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8DEBCB7E-9D59-408A-95A7-2FCCBBE4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06C914-CBC9-4DCD-BC40-ACA9C88B3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6" y="404664"/>
            <a:ext cx="7752004" cy="5400600"/>
          </a:xfrm>
          <a:prstGeom prst="rect">
            <a:avLst/>
          </a:prstGeom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2024C80B-310D-43D8-BBD7-A97B66E7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104454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briel.silva\Desktop\Template-49CNSA.jpg">
            <a:extLst>
              <a:ext uri="{FF2B5EF4-FFF2-40B4-BE49-F238E27FC236}">
                <a16:creationId xmlns:a16="http://schemas.microsoft.com/office/drawing/2014/main" id="{940478B7-D83A-4003-B109-EB47EBD4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BEA6F80-BAF7-4140-8D9F-AB84AA3C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4664"/>
            <a:ext cx="7555308" cy="5316223"/>
          </a:xfrm>
          <a:prstGeom prst="rect">
            <a:avLst/>
          </a:prstGeom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072CFABC-F006-461B-B89C-1A58DDC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6728324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briel.silva\Desktop\Template-49CNSA.jpg">
            <a:extLst>
              <a:ext uri="{FF2B5EF4-FFF2-40B4-BE49-F238E27FC236}">
                <a16:creationId xmlns:a16="http://schemas.microsoft.com/office/drawing/2014/main" id="{72756428-4AB5-4F03-8194-EFBB8E5F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2" name="Título 1">
            <a:extLst>
              <a:ext uri="{FF2B5EF4-FFF2-40B4-BE49-F238E27FC236}">
                <a16:creationId xmlns:a16="http://schemas.microsoft.com/office/drawing/2014/main" id="{16306D09-01BD-4B78-A2AC-764D790F5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pt-BR" altLang="en-US" sz="3200" dirty="0">
                <a:solidFill>
                  <a:srgbClr val="002060"/>
                </a:solidFill>
              </a:rPr>
              <a:t>Considerações finais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11D625-660D-4F45-9902-F6247570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8425"/>
            <a:ext cx="8578850" cy="5068887"/>
          </a:xfrm>
        </p:spPr>
        <p:txBody>
          <a:bodyPr>
            <a:noAutofit/>
          </a:bodyPr>
          <a:lstStyle/>
          <a:p>
            <a:pPr marL="0">
              <a:spcAft>
                <a:spcPts val="600"/>
              </a:spcAft>
              <a:defRPr/>
            </a:pPr>
            <a:r>
              <a:rPr lang="pt-BR" sz="2000" dirty="0">
                <a:solidFill>
                  <a:srgbClr val="002060"/>
                </a:solidFill>
              </a:rPr>
              <a:t>Ferramenta baseada em inteligência artificial - útil para a tomada de decisões</a:t>
            </a:r>
          </a:p>
          <a:p>
            <a:pPr marL="800100" lvl="2">
              <a:spcAft>
                <a:spcPts val="600"/>
              </a:spcAft>
              <a:defRPr/>
            </a:pPr>
            <a:r>
              <a:rPr lang="pt-BR" sz="1800" dirty="0">
                <a:solidFill>
                  <a:srgbClr val="0070C0"/>
                </a:solidFill>
              </a:rPr>
              <a:t>Simplifica escolhas complexas (e equivocadas?)</a:t>
            </a:r>
          </a:p>
          <a:p>
            <a:pPr marL="0">
              <a:spcAft>
                <a:spcPts val="600"/>
              </a:spcAft>
              <a:defRPr/>
            </a:pPr>
            <a:r>
              <a:rPr lang="pt-BR" sz="2000" dirty="0">
                <a:solidFill>
                  <a:srgbClr val="002060"/>
                </a:solidFill>
              </a:rPr>
              <a:t>A ferramenta “força” o envolvimento da comunidade no processo de tomada de decisão </a:t>
            </a:r>
          </a:p>
          <a:p>
            <a:pPr marL="0">
              <a:spcAft>
                <a:spcPts val="600"/>
              </a:spcAft>
              <a:defRPr/>
            </a:pPr>
            <a:r>
              <a:rPr lang="pt-BR" sz="2000" dirty="0">
                <a:solidFill>
                  <a:srgbClr val="002060"/>
                </a:solidFill>
              </a:rPr>
              <a:t>Não existe solução de saneamento única</a:t>
            </a:r>
          </a:p>
          <a:p>
            <a:pPr marL="800100" lvl="2">
              <a:spcAft>
                <a:spcPts val="600"/>
              </a:spcAft>
              <a:defRPr/>
            </a:pPr>
            <a:r>
              <a:rPr lang="pt-BR" sz="1800" dirty="0">
                <a:solidFill>
                  <a:srgbClr val="0070C0"/>
                </a:solidFill>
              </a:rPr>
              <a:t>Pode ser diferente dentro de uma mesma comunidade</a:t>
            </a:r>
          </a:p>
          <a:p>
            <a:pPr marL="800100" lvl="2">
              <a:spcAft>
                <a:spcPts val="600"/>
              </a:spcAft>
              <a:defRPr/>
            </a:pPr>
            <a:r>
              <a:rPr lang="pt-BR" sz="1800" dirty="0">
                <a:solidFill>
                  <a:srgbClr val="0070C0"/>
                </a:solidFill>
              </a:rPr>
              <a:t>Fase de diagnóstico INDISPENSÁVEL</a:t>
            </a:r>
          </a:p>
          <a:p>
            <a:pPr marL="0">
              <a:spcAft>
                <a:spcPts val="600"/>
              </a:spcAft>
              <a:defRPr/>
            </a:pPr>
            <a:r>
              <a:rPr lang="pt-BR" sz="2000" dirty="0">
                <a:solidFill>
                  <a:srgbClr val="002060"/>
                </a:solidFill>
              </a:rPr>
              <a:t>A metodologia participativa deve ser adaptada às condições locais.</a:t>
            </a:r>
          </a:p>
          <a:p>
            <a:pPr marL="800100" lvl="2">
              <a:spcAft>
                <a:spcPts val="600"/>
              </a:spcAft>
              <a:defRPr/>
            </a:pPr>
            <a:r>
              <a:rPr lang="pt-BR" sz="1800" dirty="0">
                <a:solidFill>
                  <a:srgbClr val="0070C0"/>
                </a:solidFill>
              </a:rPr>
              <a:t>Condução por pessoa experiente</a:t>
            </a:r>
          </a:p>
          <a:p>
            <a:pPr marL="0">
              <a:spcAft>
                <a:spcPts val="600"/>
              </a:spcAft>
              <a:defRPr/>
            </a:pPr>
            <a:r>
              <a:rPr lang="pt-BR" sz="2000" dirty="0">
                <a:solidFill>
                  <a:srgbClr val="002060"/>
                </a:solidFill>
              </a:rPr>
              <a:t>Situação atual - sem servidor para hospedar a ferramenta computacional</a:t>
            </a:r>
          </a:p>
          <a:p>
            <a:pPr marL="800100" lvl="2">
              <a:spcAft>
                <a:spcPts val="600"/>
              </a:spcAft>
              <a:defRPr/>
            </a:pPr>
            <a:r>
              <a:rPr lang="pt-BR" sz="2000" dirty="0">
                <a:solidFill>
                  <a:srgbClr val="0070C0"/>
                </a:solidFill>
              </a:rPr>
              <a:t> registro do </a:t>
            </a:r>
            <a:r>
              <a:rPr lang="pt-BR" sz="2000" i="1" dirty="0">
                <a:solidFill>
                  <a:srgbClr val="0070C0"/>
                </a:solidFill>
              </a:rPr>
              <a:t>software</a:t>
            </a:r>
          </a:p>
          <a:p>
            <a:pPr marL="0">
              <a:spcAft>
                <a:spcPts val="600"/>
              </a:spcAft>
              <a:defRPr/>
            </a:pPr>
            <a:endParaRPr lang="pt-BR" sz="2000" dirty="0">
              <a:solidFill>
                <a:srgbClr val="00206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F9AC941-4CEE-4E47-B2E3-9FE9A7BC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C7FDB6-D555-4450-8E68-CB5AD3969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Número de Slide 3">
            <a:extLst>
              <a:ext uri="{FF2B5EF4-FFF2-40B4-BE49-F238E27FC236}">
                <a16:creationId xmlns:a16="http://schemas.microsoft.com/office/drawing/2014/main" id="{DE167CF4-348F-406E-BE42-D1B7C46F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32</a:t>
            </a:fld>
            <a:endParaRPr lang="pt-BR" dirty="0"/>
          </a:p>
        </p:txBody>
      </p:sp>
    </p:spTree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briel.silva\Desktop\Template-49CNSA.jpg">
            <a:extLst>
              <a:ext uri="{FF2B5EF4-FFF2-40B4-BE49-F238E27FC236}">
                <a16:creationId xmlns:a16="http://schemas.microsoft.com/office/drawing/2014/main" id="{0A9E81ED-F14A-4058-9719-1E2291F5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altLang="pt-BR" dirty="0">
                <a:solidFill>
                  <a:srgbClr val="002060"/>
                </a:solidFill>
              </a:rPr>
              <a:t>Equipe executora do projeto</a:t>
            </a:r>
            <a:br>
              <a:rPr lang="pt-BR" altLang="pt-BR" dirty="0">
                <a:solidFill>
                  <a:srgbClr val="002060"/>
                </a:solidFill>
              </a:rPr>
            </a:br>
            <a:endParaRPr lang="pt-BR" altLang="pt-BR" dirty="0">
              <a:solidFill>
                <a:srgbClr val="002060"/>
              </a:solidFill>
            </a:endParaRPr>
          </a:p>
        </p:txBody>
      </p:sp>
      <p:sp>
        <p:nvSpPr>
          <p:cNvPr id="6149" name="Espaço Reservado para Conteúdo 1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302125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Dr</a:t>
            </a:r>
            <a:r>
              <a:rPr lang="pt-BR" sz="1800" baseline="30000" dirty="0" err="1">
                <a:solidFill>
                  <a:srgbClr val="002060"/>
                </a:solidFill>
              </a:rPr>
              <a:t>a</a:t>
            </a:r>
            <a:r>
              <a:rPr lang="pt-BR" sz="1800" baseline="30000" dirty="0">
                <a:solidFill>
                  <a:srgbClr val="002060"/>
                </a:solidFill>
              </a:rPr>
              <a:t> </a:t>
            </a:r>
            <a:r>
              <a:rPr lang="pt-BR" sz="1800" dirty="0">
                <a:solidFill>
                  <a:srgbClr val="002060"/>
                </a:solidFill>
              </a:rPr>
              <a:t>Paula Loureiro Paulo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Dr</a:t>
            </a:r>
            <a:r>
              <a:rPr lang="pt-BR" sz="1800" dirty="0">
                <a:solidFill>
                  <a:srgbClr val="002060"/>
                </a:solidFill>
              </a:rPr>
              <a:t> Fernando Jorge Corrêa Magalhães Filho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>
                <a:solidFill>
                  <a:srgbClr val="002060"/>
                </a:solidFill>
              </a:rPr>
              <a:t>Me Adriana Farina </a:t>
            </a:r>
            <a:r>
              <a:rPr lang="pt-BR" sz="1800" dirty="0" err="1">
                <a:solidFill>
                  <a:srgbClr val="002060"/>
                </a:solidFill>
              </a:rPr>
              <a:t>Galbiati</a:t>
            </a:r>
            <a:r>
              <a:rPr lang="pt-BR" sz="1800" dirty="0">
                <a:solidFill>
                  <a:srgbClr val="002060"/>
                </a:solidFill>
              </a:rPr>
              <a:t> 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Dr</a:t>
            </a:r>
            <a:r>
              <a:rPr lang="pt-BR" sz="1800" baseline="30000" dirty="0" err="1">
                <a:solidFill>
                  <a:srgbClr val="002060"/>
                </a:solidFill>
              </a:rPr>
              <a:t>a</a:t>
            </a:r>
            <a:r>
              <a:rPr lang="pt-BR" sz="1800" baseline="30000" dirty="0">
                <a:solidFill>
                  <a:srgbClr val="002060"/>
                </a:solidFill>
              </a:rPr>
              <a:t> </a:t>
            </a:r>
            <a:r>
              <a:rPr lang="pt-BR" sz="1800" dirty="0">
                <a:solidFill>
                  <a:srgbClr val="002060"/>
                </a:solidFill>
              </a:rPr>
              <a:t>Adriane Angélica Farias Santos Lopes de Queiroz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Dr</a:t>
            </a:r>
            <a:r>
              <a:rPr lang="pt-BR" sz="1800" baseline="30000" dirty="0" err="1">
                <a:solidFill>
                  <a:srgbClr val="002060"/>
                </a:solidFill>
              </a:rPr>
              <a:t>a</a:t>
            </a:r>
            <a:r>
              <a:rPr lang="pt-BR" sz="1800" dirty="0">
                <a:solidFill>
                  <a:srgbClr val="002060"/>
                </a:solidFill>
              </a:rPr>
              <a:t> Marcia Loureiro Paulo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Dr</a:t>
            </a:r>
            <a:r>
              <a:rPr lang="pt-BR" sz="1800" baseline="30000" dirty="0" err="1">
                <a:solidFill>
                  <a:srgbClr val="002060"/>
                </a:solidFill>
              </a:rPr>
              <a:t>a</a:t>
            </a:r>
            <a:r>
              <a:rPr lang="pt-BR" sz="1800" dirty="0">
                <a:solidFill>
                  <a:srgbClr val="002060"/>
                </a:solidFill>
              </a:rPr>
              <a:t> Priscila de Morais Lima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>
                <a:solidFill>
                  <a:srgbClr val="002060"/>
                </a:solidFill>
              </a:rPr>
              <a:t>Dayana Medeiros Garcia 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>
                <a:solidFill>
                  <a:srgbClr val="002060"/>
                </a:solidFill>
              </a:rPr>
              <a:t>Leticia Queiroz 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>
                <a:solidFill>
                  <a:srgbClr val="002060"/>
                </a:solidFill>
              </a:rPr>
              <a:t>Me Laís Luna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 err="1">
                <a:solidFill>
                  <a:srgbClr val="002060"/>
                </a:solidFill>
              </a:rPr>
              <a:t>Zara</a:t>
            </a:r>
            <a:r>
              <a:rPr lang="pt-BR" sz="1800" dirty="0">
                <a:solidFill>
                  <a:srgbClr val="002060"/>
                </a:solidFill>
              </a:rPr>
              <a:t> Jacques Bulhões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buFont typeface="Calibri" panose="020F0502020204030204" pitchFamily="34" charset="0"/>
              <a:buChar char="⁻"/>
            </a:pPr>
            <a:r>
              <a:rPr lang="pt-BR" sz="1800" dirty="0">
                <a:solidFill>
                  <a:srgbClr val="002060"/>
                </a:solidFill>
              </a:rPr>
              <a:t>Isabela Klein</a:t>
            </a:r>
            <a:endParaRPr lang="en-US" sz="1800" dirty="0">
              <a:solidFill>
                <a:srgbClr val="002060"/>
              </a:solidFill>
            </a:endParaRPr>
          </a:p>
          <a:p>
            <a:endParaRPr lang="pt-BR" altLang="pt-BR" sz="1800" dirty="0">
              <a:solidFill>
                <a:srgbClr val="0070C0"/>
              </a:solidFill>
            </a:endParaRPr>
          </a:p>
          <a:p>
            <a:endParaRPr lang="pt-BR" alt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B838A2-C552-461D-83A0-50052757D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BBE81B4-7804-48FB-AD44-F32575B03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D7CCA61B-13E9-45BF-8E43-36F89BB7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537523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3567C-F48A-4361-A870-B0A08A0D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656"/>
            <a:ext cx="7162800" cy="518120"/>
          </a:xfrm>
        </p:spPr>
        <p:txBody>
          <a:bodyPr/>
          <a:lstStyle/>
          <a:p>
            <a:r>
              <a:rPr lang="pt-BR" sz="2400" dirty="0">
                <a:solidFill>
                  <a:srgbClr val="002060"/>
                </a:solidFill>
              </a:rPr>
              <a:t>Para quem quiser saber mais...</a:t>
            </a:r>
            <a:br>
              <a:rPr lang="pt-BR" sz="2400" dirty="0">
                <a:solidFill>
                  <a:srgbClr val="002060"/>
                </a:solidFill>
              </a:rPr>
            </a:b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1D7ADFC-6E3F-4A11-98AB-CA0EBFDADA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39632B-90F8-4C5C-BBFE-EB4636845C76}" type="slidenum">
              <a:rPr lang="pt-BR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538889-4BE1-4220-91F2-E9BB799F0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6" y="1198493"/>
            <a:ext cx="3952838" cy="22407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60AE8A-2EE9-4381-8A4B-9131B2418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21" y="1198493"/>
            <a:ext cx="4182559" cy="211979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5662921-EF15-4B70-8890-F5F66BED088E}"/>
              </a:ext>
            </a:extLst>
          </p:cNvPr>
          <p:cNvSpPr/>
          <p:nvPr/>
        </p:nvSpPr>
        <p:spPr>
          <a:xfrm>
            <a:off x="1" y="3430741"/>
            <a:ext cx="406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Magalhães Filho, F.J.C.; de Queiroz, A.A.F.S.L.; Machado, B.S.; Paulo, P.L.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Sustainable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Sanitation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Management Tool for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Decision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Making in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Isolated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Areas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pt-BR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Brazil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pt-B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Int. J. </a:t>
            </a:r>
            <a:r>
              <a:rPr lang="pt-BR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Environ</a:t>
            </a:r>
            <a:r>
              <a:rPr lang="pt-B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Res. </a:t>
            </a:r>
            <a:r>
              <a:rPr lang="pt-BR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lang="pt-B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Health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9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pt-BR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pt-BR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1118. </a:t>
            </a:r>
            <a:r>
              <a:rPr lang="pt-BR" sz="900" b="0" i="0" u="sng" dirty="0">
                <a:solidFill>
                  <a:srgbClr val="2A5C24"/>
                </a:solidFill>
                <a:effectLst/>
                <a:latin typeface="Arial" panose="020B0604020202020204" pitchFamily="34" charset="0"/>
                <a:hlinkClick r:id="rId4"/>
              </a:rPr>
              <a:t>https://doi.org/10.3390/ijerph16071118</a:t>
            </a:r>
            <a:endParaRPr lang="pt-BR" sz="9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4A118E-ED17-4388-8F6A-3F28EC07760B}"/>
              </a:ext>
            </a:extLst>
          </p:cNvPr>
          <p:cNvSpPr/>
          <p:nvPr/>
        </p:nvSpPr>
        <p:spPr>
          <a:xfrm>
            <a:off x="4788024" y="3286725"/>
            <a:ext cx="38884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MAGALHÃES FILHO, Fernando Jorge Correa; PAULO, Paula Loureiro. Abastecimento de água, esgotamento doméstico e aspectos de saúde em comunidades Quilombolas no Estado de Mato Grosso do Sul. </a:t>
            </a:r>
            <a:r>
              <a:rPr lang="pt-BR" sz="900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Interações (Campo Grande), </a:t>
            </a:r>
            <a:r>
              <a:rPr lang="pt-BR" sz="9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p. 103-116, maio </a:t>
            </a:r>
            <a:r>
              <a:rPr lang="pt-BR" sz="900" b="1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2017</a:t>
            </a:r>
            <a:r>
              <a:rPr lang="pt-BR" sz="9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pt-BR" sz="9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doi:</a:t>
            </a:r>
            <a:r>
              <a:rPr lang="pt-BR" sz="900" b="0" i="0" u="none" strike="noStrike" dirty="0" err="1">
                <a:solidFill>
                  <a:srgbClr val="666666"/>
                </a:solidFill>
                <a:effectLst/>
                <a:latin typeface="Tahoma" panose="020B0604030504040204" pitchFamily="34" charset="0"/>
                <a:hlinkClick r:id="rId5"/>
              </a:rPr>
              <a:t>http</a:t>
            </a:r>
            <a:r>
              <a:rPr lang="pt-BR" sz="900" b="0" i="0" u="none" strike="noStrike" dirty="0">
                <a:solidFill>
                  <a:srgbClr val="666666"/>
                </a:solidFill>
                <a:effectLst/>
                <a:latin typeface="Tahoma" panose="020B0604030504040204" pitchFamily="34" charset="0"/>
                <a:hlinkClick r:id="rId5"/>
              </a:rPr>
              <a:t>://dx.doi.org/10.20435/inter.v18i2.1435</a:t>
            </a:r>
            <a:r>
              <a:rPr lang="pt-BR" sz="9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</a:rPr>
              <a:t>.</a:t>
            </a:r>
            <a:endParaRPr lang="pt-BR" sz="900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0F31248-ED46-47B4-A1B1-0F528E5D2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6774" y="4178771"/>
            <a:ext cx="3981450" cy="1914525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ECDBAE8-6FA0-4FE8-B7B4-EBBEA0BFA87D}"/>
              </a:ext>
            </a:extLst>
          </p:cNvPr>
          <p:cNvSpPr/>
          <p:nvPr/>
        </p:nvSpPr>
        <p:spPr>
          <a:xfrm>
            <a:off x="1907704" y="5951602"/>
            <a:ext cx="55115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SILVA, J. G.; MACHADO, B. S.; PAULO, P.L.; MAGALHÃES FILHO, F. J. C. Qualidade da água em mananciais de comunidades tradicionais: Estudo de caso em Assentamentos e Quilombolas. In: </a:t>
            </a:r>
            <a:r>
              <a:rPr lang="pt-BR" sz="1000" dirty="0" err="1"/>
              <a:t>Denilson</a:t>
            </a:r>
            <a:r>
              <a:rPr lang="pt-BR" sz="1000" dirty="0"/>
              <a:t> de Oliveira Guilherme. (Org.). Saberes em Ação - Universidade: Inclusão e Superação. 1ed.Campo Grande: UCDB, 2018, v. 2, p. 1-10 </a:t>
            </a:r>
            <a:r>
              <a:rPr lang="pt-BR" sz="1000" dirty="0">
                <a:hlinkClick r:id="rId7"/>
              </a:rPr>
              <a:t>http://saberesemacao.ucdb.br/Files/livro_saberes2018.pdf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423896101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>
            <a:extLst>
              <a:ext uri="{FF2B5EF4-FFF2-40B4-BE49-F238E27FC236}">
                <a16:creationId xmlns:a16="http://schemas.microsoft.com/office/drawing/2014/main" id="{5C35B30A-3EBD-46E2-8F15-5F574414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495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5400" b="1" dirty="0">
                <a:solidFill>
                  <a:srgbClr val="002060"/>
                </a:solidFill>
              </a:rPr>
              <a:t>Grata pela atenção!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en-US" sz="2400" b="1" i="1" dirty="0">
                <a:solidFill>
                  <a:srgbClr val="00863D"/>
                </a:solidFill>
              </a:rPr>
              <a:t>paula.paulo@ufms.br</a:t>
            </a:r>
          </a:p>
        </p:txBody>
      </p:sp>
      <p:sp>
        <p:nvSpPr>
          <p:cNvPr id="52227" name="Text Box 2">
            <a:extLst>
              <a:ext uri="{FF2B5EF4-FFF2-40B4-BE49-F238E27FC236}">
                <a16:creationId xmlns:a16="http://schemas.microsoft.com/office/drawing/2014/main" id="{08C986D5-E153-4C26-8332-C6F3DA10F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92773"/>
            <a:ext cx="9144000" cy="19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endParaRPr lang="en-US" altLang="en-US" i="1" dirty="0">
              <a:solidFill>
                <a:srgbClr val="E00000"/>
              </a:solidFill>
            </a:endParaRPr>
          </a:p>
          <a:p>
            <a:pPr algn="ctr" eaLnBrk="1" hangingPunct="1">
              <a:lnSpc>
                <a:spcPct val="80000"/>
              </a:lnSpc>
              <a:buClrTx/>
              <a:buFontTx/>
              <a:buNone/>
            </a:pPr>
            <a:r>
              <a:rPr lang="en-US" altLang="en-US" sz="2400" b="1" i="1" dirty="0" err="1">
                <a:solidFill>
                  <a:srgbClr val="002060"/>
                </a:solidFill>
              </a:rPr>
              <a:t>Agradecimentos</a:t>
            </a:r>
            <a:endParaRPr lang="en-US" altLang="en-US" sz="2400" b="1" i="1" dirty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</a:rPr>
              <a:t>FUNASA - </a:t>
            </a:r>
            <a:r>
              <a:rPr lang="en-GB" altLang="en-US" sz="2000" dirty="0" err="1">
                <a:solidFill>
                  <a:srgbClr val="002060"/>
                </a:solidFill>
              </a:rPr>
              <a:t>Projeto</a:t>
            </a:r>
            <a:r>
              <a:rPr lang="en-GB" altLang="en-US" sz="2000" dirty="0">
                <a:solidFill>
                  <a:srgbClr val="002060"/>
                </a:solidFill>
              </a:rPr>
              <a:t> nº 0403/2011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</a:pPr>
            <a:r>
              <a:rPr lang="en-GB" altLang="en-US" sz="2000" dirty="0" err="1">
                <a:solidFill>
                  <a:srgbClr val="002060"/>
                </a:solidFill>
              </a:rPr>
              <a:t>CNPq</a:t>
            </a:r>
            <a:r>
              <a:rPr lang="en-GB" altLang="en-US" sz="2000" dirty="0">
                <a:solidFill>
                  <a:srgbClr val="002060"/>
                </a:solidFill>
              </a:rPr>
              <a:t> e Capes (</a:t>
            </a:r>
            <a:r>
              <a:rPr lang="en-GB" altLang="en-US" sz="2000" dirty="0" err="1">
                <a:solidFill>
                  <a:srgbClr val="002060"/>
                </a:solidFill>
              </a:rPr>
              <a:t>bolsas</a:t>
            </a:r>
            <a:r>
              <a:rPr lang="en-GB" altLang="en-US" sz="2000" dirty="0">
                <a:solidFill>
                  <a:srgbClr val="002060"/>
                </a:solidFill>
              </a:rPr>
              <a:t> de </a:t>
            </a:r>
            <a:r>
              <a:rPr lang="en-GB" altLang="en-US" sz="2000" dirty="0" err="1">
                <a:solidFill>
                  <a:srgbClr val="002060"/>
                </a:solidFill>
              </a:rPr>
              <a:t>estudos</a:t>
            </a:r>
            <a:r>
              <a:rPr lang="en-GB" altLang="en-US" sz="2000" dirty="0">
                <a:solidFill>
                  <a:srgbClr val="00206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</a:pPr>
            <a:r>
              <a:rPr lang="en-GB" altLang="en-US" sz="2000" dirty="0">
                <a:solidFill>
                  <a:srgbClr val="002060"/>
                </a:solidFill>
              </a:rPr>
              <a:t>ASSEMAE (</a:t>
            </a:r>
            <a:r>
              <a:rPr lang="en-GB" altLang="en-US" sz="2000" dirty="0" err="1">
                <a:solidFill>
                  <a:srgbClr val="002060"/>
                </a:solidFill>
              </a:rPr>
              <a:t>pelo</a:t>
            </a:r>
            <a:r>
              <a:rPr lang="en-GB" altLang="en-US" sz="2000" dirty="0">
                <a:solidFill>
                  <a:srgbClr val="002060"/>
                </a:solidFill>
              </a:rPr>
              <a:t> </a:t>
            </a:r>
            <a:r>
              <a:rPr lang="en-GB" altLang="en-US" sz="2000" dirty="0" err="1">
                <a:solidFill>
                  <a:srgbClr val="002060"/>
                </a:solidFill>
              </a:rPr>
              <a:t>convite</a:t>
            </a:r>
            <a:r>
              <a:rPr lang="en-GB" altLang="en-US" sz="2000" dirty="0">
                <a:solidFill>
                  <a:srgbClr val="002060"/>
                </a:solidFill>
              </a:rPr>
              <a:t> para </a:t>
            </a:r>
            <a:r>
              <a:rPr lang="en-GB" altLang="en-US" sz="2000" dirty="0" err="1">
                <a:solidFill>
                  <a:srgbClr val="002060"/>
                </a:solidFill>
              </a:rPr>
              <a:t>participação</a:t>
            </a:r>
            <a:r>
              <a:rPr lang="en-GB" altLang="en-US" sz="2000" dirty="0">
                <a:solidFill>
                  <a:srgbClr val="002060"/>
                </a:solidFill>
              </a:rPr>
              <a:t> no </a:t>
            </a:r>
            <a:r>
              <a:rPr lang="en-GB" altLang="en-US" sz="2000" dirty="0" err="1">
                <a:solidFill>
                  <a:srgbClr val="002060"/>
                </a:solidFill>
              </a:rPr>
              <a:t>evento</a:t>
            </a:r>
            <a:r>
              <a:rPr lang="en-GB" altLang="en-US" sz="2000" dirty="0">
                <a:solidFill>
                  <a:srgbClr val="002060"/>
                </a:solidFill>
              </a:rPr>
              <a:t>) </a:t>
            </a:r>
          </a:p>
          <a:p>
            <a:pPr algn="ctr" eaLnBrk="1" hangingPunct="1">
              <a:lnSpc>
                <a:spcPct val="80000"/>
              </a:lnSpc>
              <a:spcBef>
                <a:spcPts val="700"/>
              </a:spcBef>
              <a:buClrTx/>
              <a:buFontTx/>
              <a:buNone/>
            </a:pPr>
            <a:endParaRPr lang="en-GB" altLang="en-US" sz="2800" dirty="0">
              <a:solidFill>
                <a:srgbClr val="006600"/>
              </a:solidFill>
            </a:endParaRPr>
          </a:p>
        </p:txBody>
      </p:sp>
      <p:pic>
        <p:nvPicPr>
          <p:cNvPr id="52228" name="Picture 7">
            <a:extLst>
              <a:ext uri="{FF2B5EF4-FFF2-40B4-BE49-F238E27FC236}">
                <a16:creationId xmlns:a16="http://schemas.microsoft.com/office/drawing/2014/main" id="{B4FED13F-2158-4589-B941-09B5D411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83"/>
            <a:ext cx="2447925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spaço Reservado para Número de Slide 3">
            <a:extLst>
              <a:ext uri="{FF2B5EF4-FFF2-40B4-BE49-F238E27FC236}">
                <a16:creationId xmlns:a16="http://schemas.microsoft.com/office/drawing/2014/main" id="{09B7248B-239D-48A5-AA6B-4E704B54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35</a:t>
            </a:fld>
            <a:endParaRPr lang="pt-BR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2C9A6C5-AB51-48FF-95C5-A4984F6CE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57" y="1452785"/>
            <a:ext cx="9144000" cy="445716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569813E-A8BD-4D83-99D0-A2656A30842A}"/>
              </a:ext>
            </a:extLst>
          </p:cNvPr>
          <p:cNvSpPr txBox="1"/>
          <p:nvPr/>
        </p:nvSpPr>
        <p:spPr>
          <a:xfrm>
            <a:off x="4716016" y="509311"/>
            <a:ext cx="153063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17 objetivos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169 metas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nacoesunidas.org/wp-content/uploads/2015/09/Portuguese-SDG-Icons-11.jpg">
            <a:extLst>
              <a:ext uri="{FF2B5EF4-FFF2-40B4-BE49-F238E27FC236}">
                <a16:creationId xmlns:a16="http://schemas.microsoft.com/office/drawing/2014/main" id="{92DD808B-5839-4A46-B6F4-DC95FB2C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44969"/>
            <a:ext cx="2160240" cy="14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95536" y="2060848"/>
            <a:ext cx="7910319" cy="3293209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ODS6 –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água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potável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saneamento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pPr lvl="1" algn="ctr"/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8 metas - 11 indicadores</a:t>
            </a:r>
          </a:p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algn="ctr"/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    Os ODS estão todos interligados</a:t>
            </a:r>
          </a:p>
          <a:p>
            <a:pPr lvl="1" algn="ctr"/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              - Declaração de especialistas em água, saneamento e higiene (WASH):</a:t>
            </a:r>
          </a:p>
          <a:p>
            <a:pPr lvl="1" algn="ctr"/>
            <a:r>
              <a:rPr lang="pt-BR" sz="2400" i="1" dirty="0">
                <a:solidFill>
                  <a:srgbClr val="FF0000"/>
                </a:solidFill>
              </a:rPr>
              <a:t>sem avançar no </a:t>
            </a:r>
            <a:r>
              <a:rPr lang="pt-BR" sz="2400" b="1" i="1" dirty="0">
                <a:solidFill>
                  <a:srgbClr val="FF0000"/>
                </a:solidFill>
              </a:rPr>
              <a:t>Objetivo 6</a:t>
            </a:r>
          </a:p>
          <a:p>
            <a:pPr lvl="1" algn="ctr"/>
            <a:r>
              <a:rPr lang="pt-BR" sz="2400" i="1" dirty="0">
                <a:solidFill>
                  <a:srgbClr val="FF0000"/>
                </a:solidFill>
              </a:rPr>
              <a:t>os outros objetivos e metas não podem ser alcançados.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endParaRPr lang="en-GB" sz="2400" i="1" dirty="0">
              <a:solidFill>
                <a:srgbClr val="FF0000"/>
              </a:solidFill>
            </a:endParaRPr>
          </a:p>
        </p:txBody>
      </p:sp>
      <p:sp>
        <p:nvSpPr>
          <p:cNvPr id="9" name="Espaço Reservado para Número de Slide 3">
            <a:extLst>
              <a:ext uri="{FF2B5EF4-FFF2-40B4-BE49-F238E27FC236}">
                <a16:creationId xmlns:a16="http://schemas.microsoft.com/office/drawing/2014/main" id="{8F97BC2E-EF91-4060-ACE2-27006690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4</a:t>
            </a:fld>
            <a:endParaRPr lang="pt-BR" dirty="0"/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9FEAF80E-4275-440A-B623-7FDF1F50641A}"/>
              </a:ext>
            </a:extLst>
          </p:cNvPr>
          <p:cNvSpPr/>
          <p:nvPr/>
        </p:nvSpPr>
        <p:spPr>
          <a:xfrm rot="1767195">
            <a:off x="8450318" y="785124"/>
            <a:ext cx="504056" cy="72008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873504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abriel.silva\Desktop\Template-49CNSA.jpg">
            <a:extLst>
              <a:ext uri="{FF2B5EF4-FFF2-40B4-BE49-F238E27FC236}">
                <a16:creationId xmlns:a16="http://schemas.microsoft.com/office/drawing/2014/main" id="{EB2537CF-565E-46C2-B2CF-C585E7BF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DE086D9-F12B-4462-8B75-861E8DAA8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ODS6 –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Água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potável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e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saneamento</a:t>
            </a:r>
            <a:br>
              <a:rPr lang="en-US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i="1" dirty="0">
                <a:solidFill>
                  <a:srgbClr val="0070C0"/>
                </a:solidFill>
              </a:rPr>
              <a:t>Links </a:t>
            </a:r>
            <a:r>
              <a:rPr lang="en-US" sz="2800" dirty="0">
                <a:solidFill>
                  <a:srgbClr val="0070C0"/>
                </a:solidFill>
              </a:rPr>
              <a:t>com outros ODSs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3C3F9C-0421-42C7-B15E-8AE9DBAAC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solidFill>
                  <a:srgbClr val="002060"/>
                </a:solidFill>
              </a:rPr>
              <a:t>Sistemas de saneamento com um foco de recuperação e reutilização de recursos </a:t>
            </a:r>
            <a:r>
              <a:rPr lang="pt-BR" sz="2400" dirty="0">
                <a:solidFill>
                  <a:srgbClr val="0070C0"/>
                </a:solidFill>
              </a:rPr>
              <a:t>- Contribuição no alcance de vários ODS</a:t>
            </a:r>
          </a:p>
          <a:p>
            <a:pPr marL="0" indent="0" algn="ctr">
              <a:buNone/>
            </a:pPr>
            <a:endParaRPr lang="pt-BR" sz="2400" dirty="0">
              <a:solidFill>
                <a:srgbClr val="008600"/>
              </a:solidFill>
            </a:endParaRPr>
          </a:p>
          <a:p>
            <a:pPr lvl="1"/>
            <a:r>
              <a:rPr lang="pt-BR" sz="2000" dirty="0">
                <a:solidFill>
                  <a:srgbClr val="002060"/>
                </a:solidFill>
              </a:rPr>
              <a:t>Recuperar os recursos incorporados nas excretas e águas residuais (como nutrientes, água e energia):</a:t>
            </a:r>
          </a:p>
          <a:p>
            <a:pPr lvl="2"/>
            <a:r>
              <a:rPr lang="pt-BR" sz="1800" dirty="0">
                <a:solidFill>
                  <a:srgbClr val="0070C0"/>
                </a:solidFill>
              </a:rPr>
              <a:t>Objetivo 12 (consumo e produção sustentáveis)</a:t>
            </a:r>
          </a:p>
          <a:p>
            <a:pPr lvl="2"/>
            <a:r>
              <a:rPr lang="pt-BR" sz="1800" dirty="0">
                <a:solidFill>
                  <a:srgbClr val="0070C0"/>
                </a:solidFill>
              </a:rPr>
              <a:t>Objetivo 2 (acabar com a fome).</a:t>
            </a:r>
          </a:p>
          <a:p>
            <a:pPr lvl="1"/>
            <a:r>
              <a:rPr lang="pt-BR" sz="2000" dirty="0">
                <a:solidFill>
                  <a:srgbClr val="002060"/>
                </a:solidFill>
              </a:rPr>
              <a:t>Garantir saneamento adequado e gestão de águas residuais ao longo da cadeia de valores nas cidades:</a:t>
            </a:r>
          </a:p>
          <a:p>
            <a:pPr lvl="2"/>
            <a:r>
              <a:rPr lang="pt-BR" sz="1800" dirty="0">
                <a:solidFill>
                  <a:srgbClr val="0070C0"/>
                </a:solidFill>
              </a:rPr>
              <a:t>Objetivo 11 (cidades e comunidades sustentáveis)</a:t>
            </a:r>
          </a:p>
          <a:p>
            <a:pPr lvl="2"/>
            <a:r>
              <a:rPr lang="pt-BR" sz="1800" dirty="0">
                <a:solidFill>
                  <a:srgbClr val="0070C0"/>
                </a:solidFill>
              </a:rPr>
              <a:t>Objetivo 1 (acabar com a pobreza)</a:t>
            </a:r>
          </a:p>
          <a:p>
            <a:pPr lvl="2"/>
            <a:r>
              <a:rPr lang="pt-BR" sz="1800" dirty="0">
                <a:solidFill>
                  <a:srgbClr val="0070C0"/>
                </a:solidFill>
              </a:rPr>
              <a:t>Objetivo 8 (trabalho decente e crescimento econômico)</a:t>
            </a:r>
          </a:p>
          <a:p>
            <a:pPr marL="914400" lvl="2" indent="0" algn="r">
              <a:buNone/>
            </a:pPr>
            <a:r>
              <a:rPr lang="en-GB" sz="12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https://en.wikipedia.org/wiki/Sustainable_Development_Goal_6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2E5FCA-A0DB-4558-A383-01ACFD98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5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D5931CC-6F79-449B-8C61-416E6DFC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C5F8EA-E024-497C-BBA2-EA4A19C213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20853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C:\Documents and Settings\Paula Paulo\My Documents\courses_conferences\DongSheng_2007\pictures\modulo_fun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8551" r="30237" b="42755"/>
          <a:stretch>
            <a:fillRect/>
          </a:stretch>
        </p:blipFill>
        <p:spPr bwMode="auto">
          <a:xfrm>
            <a:off x="1676400" y="66675"/>
            <a:ext cx="58674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ítulo 2"/>
          <p:cNvSpPr>
            <a:spLocks noGrp="1"/>
          </p:cNvSpPr>
          <p:nvPr>
            <p:ph type="title"/>
          </p:nvPr>
        </p:nvSpPr>
        <p:spPr>
          <a:xfrm>
            <a:off x="3505200" y="116632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pt-BR" altLang="pt-BR" sz="3200" dirty="0">
                <a:solidFill>
                  <a:srgbClr val="002060"/>
                </a:solidFill>
              </a:rPr>
              <a:t>Aldeia Limão verde</a:t>
            </a:r>
            <a:br>
              <a:rPr lang="pt-BR" altLang="pt-BR" sz="3200" dirty="0">
                <a:solidFill>
                  <a:srgbClr val="002060"/>
                </a:solidFill>
              </a:rPr>
            </a:br>
            <a:r>
              <a:rPr lang="pt-BR" altLang="pt-BR" sz="3200" dirty="0" err="1">
                <a:solidFill>
                  <a:srgbClr val="002060"/>
                </a:solidFill>
              </a:rPr>
              <a:t>Amambi</a:t>
            </a:r>
            <a:r>
              <a:rPr lang="pt-BR" altLang="pt-BR" sz="3200" dirty="0">
                <a:solidFill>
                  <a:srgbClr val="002060"/>
                </a:solidFill>
              </a:rPr>
              <a:t>-MS</a:t>
            </a:r>
            <a:br>
              <a:rPr lang="pt-BR" altLang="pt-BR" dirty="0">
                <a:solidFill>
                  <a:srgbClr val="002060"/>
                </a:solidFill>
              </a:rPr>
            </a:br>
            <a:endParaRPr lang="pt-BR" altLang="pt-BR" dirty="0">
              <a:solidFill>
                <a:srgbClr val="002060"/>
              </a:solidFill>
            </a:endParaRPr>
          </a:p>
        </p:txBody>
      </p:sp>
      <p:sp>
        <p:nvSpPr>
          <p:cNvPr id="7172" name="Espaço Reservado para Número de Slide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fld id="{31A9885A-2E15-4ED0-9543-730CE28011E8}" type="slidenum">
              <a:rPr lang="en-US" altLang="pt-BR" sz="1200" smtClean="0"/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pt-BR" sz="1200"/>
          </a:p>
        </p:txBody>
      </p:sp>
      <p:sp>
        <p:nvSpPr>
          <p:cNvPr id="7173" name="CaixaDeTexto 8"/>
          <p:cNvSpPr txBox="1">
            <a:spLocks noChangeArrowheads="1"/>
          </p:cNvSpPr>
          <p:nvPr/>
        </p:nvSpPr>
        <p:spPr bwMode="auto">
          <a:xfrm>
            <a:off x="6840760" y="1412776"/>
            <a:ext cx="226774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dirty="0">
                <a:solidFill>
                  <a:srgbClr val="002060"/>
                </a:solidFill>
              </a:rPr>
              <a:t>Etnia </a:t>
            </a:r>
            <a:r>
              <a:rPr lang="pt-BR" altLang="pt-BR" sz="1800" dirty="0" err="1">
                <a:solidFill>
                  <a:srgbClr val="002060"/>
                </a:solidFill>
              </a:rPr>
              <a:t>Kaiowa</a:t>
            </a:r>
            <a:r>
              <a:rPr lang="pt-BR" altLang="pt-BR" sz="1800" dirty="0">
                <a:solidFill>
                  <a:srgbClr val="002060"/>
                </a:solidFill>
              </a:rPr>
              <a:t> Guarani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 dirty="0">
                <a:solidFill>
                  <a:srgbClr val="002060"/>
                </a:solidFill>
              </a:rPr>
              <a:t>Módulo sanitário FUNASA</a:t>
            </a:r>
          </a:p>
        </p:txBody>
      </p:sp>
      <p:sp>
        <p:nvSpPr>
          <p:cNvPr id="7" name="CaixaDeTexto 6"/>
          <p:cNvSpPr txBox="1"/>
          <p:nvPr/>
        </p:nvSpPr>
        <p:spPr>
          <a:xfrm rot="1845476">
            <a:off x="691357" y="1453192"/>
            <a:ext cx="738664" cy="2608886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vert="vert270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002060"/>
                </a:solidFill>
              </a:rPr>
              <a:t>   Motivação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E059277-36EE-44DF-9A8F-5C7CF71F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8EDE8C-F61C-472E-B31C-49110CA42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ço Reservado para Número de Slide 3">
            <a:extLst>
              <a:ext uri="{FF2B5EF4-FFF2-40B4-BE49-F238E27FC236}">
                <a16:creationId xmlns:a16="http://schemas.microsoft.com/office/drawing/2014/main" id="{53783010-B50E-4C89-BBE2-FBF9040AED10}"/>
              </a:ext>
            </a:extLst>
          </p:cNvPr>
          <p:cNvSpPr txBox="1">
            <a:spLocks/>
          </p:cNvSpPr>
          <p:nvPr/>
        </p:nvSpPr>
        <p:spPr>
          <a:xfrm>
            <a:off x="8783434" y="6525344"/>
            <a:ext cx="3970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558E1-9AC7-418D-8A4E-12204D2B0129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57752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6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1371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fld id="{827E74A6-BBE0-4CA5-93EE-A73CF2476D6D}" type="slidenum">
              <a:rPr lang="en-US" altLang="pt-BR" sz="1200" smtClean="0"/>
              <a:pPr algn="l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pt-BR" sz="1200"/>
          </a:p>
        </p:txBody>
      </p:sp>
      <p:pic>
        <p:nvPicPr>
          <p:cNvPr id="8195" name="Picture 6" descr="C:\Documents and Settings\Paula Paulo\My Documents\courses_conferences\DongSheng_2007\pictures\funasa_lavande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7" t="33070" b="9448"/>
          <a:stretch>
            <a:fillRect/>
          </a:stretch>
        </p:blipFill>
        <p:spPr bwMode="auto">
          <a:xfrm>
            <a:off x="-76200" y="1317625"/>
            <a:ext cx="8382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CaixaDeTexto 6"/>
          <p:cNvSpPr txBox="1">
            <a:spLocks noChangeArrowheads="1"/>
          </p:cNvSpPr>
          <p:nvPr/>
        </p:nvSpPr>
        <p:spPr bwMode="auto">
          <a:xfrm>
            <a:off x="6705600" y="1295400"/>
            <a:ext cx="24384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dirty="0">
                <a:solidFill>
                  <a:srgbClr val="002060"/>
                </a:solidFill>
              </a:rPr>
              <a:t>Etnia </a:t>
            </a:r>
            <a:r>
              <a:rPr lang="pt-BR" altLang="pt-BR" sz="1800" dirty="0" err="1">
                <a:solidFill>
                  <a:srgbClr val="002060"/>
                </a:solidFill>
              </a:rPr>
              <a:t>Kaiowa</a:t>
            </a:r>
            <a:r>
              <a:rPr lang="pt-BR" altLang="pt-BR" sz="1800" dirty="0">
                <a:solidFill>
                  <a:srgbClr val="002060"/>
                </a:solidFill>
              </a:rPr>
              <a:t> Guarani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 b="1" dirty="0">
                <a:solidFill>
                  <a:srgbClr val="002060"/>
                </a:solidFill>
              </a:rPr>
              <a:t>Sanitário em lavanderia comunitária</a:t>
            </a:r>
          </a:p>
        </p:txBody>
      </p:sp>
      <p:sp>
        <p:nvSpPr>
          <p:cNvPr id="7" name="CaixaDeTexto 6"/>
          <p:cNvSpPr txBox="1"/>
          <p:nvPr/>
        </p:nvSpPr>
        <p:spPr>
          <a:xfrm rot="1845476">
            <a:off x="691357" y="1453192"/>
            <a:ext cx="738664" cy="2608886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vert="vert270">
            <a:spAutoFit/>
          </a:bodyPr>
          <a:lstStyle/>
          <a:p>
            <a:pPr>
              <a:defRPr/>
            </a:pPr>
            <a:r>
              <a:rPr lang="pt-BR" sz="3600" b="1" dirty="0">
                <a:solidFill>
                  <a:srgbClr val="002060"/>
                </a:solidFill>
              </a:rPr>
              <a:t>   Motivação</a:t>
            </a:r>
          </a:p>
        </p:txBody>
      </p:sp>
      <p:sp>
        <p:nvSpPr>
          <p:cNvPr id="8199" name="CaixaDeTexto 1"/>
          <p:cNvSpPr txBox="1">
            <a:spLocks noChangeArrowheads="1"/>
          </p:cNvSpPr>
          <p:nvPr/>
        </p:nvSpPr>
        <p:spPr bwMode="auto">
          <a:xfrm>
            <a:off x="5105400" y="5410200"/>
            <a:ext cx="3962400" cy="1477963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>
                <a:solidFill>
                  <a:srgbClr val="002060"/>
                </a:solidFill>
              </a:rPr>
              <a:t>Decisões/escolhas sem a participação dos usuários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>
                <a:solidFill>
                  <a:srgbClr val="002060"/>
                </a:solidFill>
              </a:rPr>
              <a:t>Sem considerar as condições ou aspirações da população beneficiada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pt-BR" sz="1800">
                <a:solidFill>
                  <a:srgbClr val="002060"/>
                </a:solidFill>
              </a:rPr>
              <a:t>Gestão (O&amp;M)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28FE42CC-1B0D-4945-8D50-2E8B254C3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116632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pt-BR" altLang="pt-BR" sz="3200" dirty="0">
                <a:solidFill>
                  <a:srgbClr val="002060"/>
                </a:solidFill>
              </a:rPr>
              <a:t>Aldeia Limão verde</a:t>
            </a:r>
            <a:br>
              <a:rPr lang="pt-BR" altLang="pt-BR" sz="3200" dirty="0">
                <a:solidFill>
                  <a:srgbClr val="002060"/>
                </a:solidFill>
              </a:rPr>
            </a:br>
            <a:r>
              <a:rPr lang="pt-BR" altLang="pt-BR" sz="3200" dirty="0" err="1">
                <a:solidFill>
                  <a:srgbClr val="002060"/>
                </a:solidFill>
              </a:rPr>
              <a:t>Amambi</a:t>
            </a:r>
            <a:r>
              <a:rPr lang="pt-BR" altLang="pt-BR" sz="3200" dirty="0">
                <a:solidFill>
                  <a:srgbClr val="002060"/>
                </a:solidFill>
              </a:rPr>
              <a:t>-MS</a:t>
            </a:r>
            <a:br>
              <a:rPr lang="pt-BR" altLang="pt-BR" dirty="0">
                <a:solidFill>
                  <a:srgbClr val="002060"/>
                </a:solidFill>
              </a:rPr>
            </a:br>
            <a:endParaRPr lang="pt-BR" altLang="pt-BR" dirty="0">
              <a:solidFill>
                <a:srgbClr val="00206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D300819-5910-4B37-B863-8E4709CA3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41FCE70-E60E-43C1-9FDE-473CD8D9C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89" y="44624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40737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abriel.silva\Desktop\Template-49CNSA.jpg">
            <a:extLst>
              <a:ext uri="{FF2B5EF4-FFF2-40B4-BE49-F238E27FC236}">
                <a16:creationId xmlns:a16="http://schemas.microsoft.com/office/drawing/2014/main" id="{E031AE1B-EAA5-4279-9573-44CF5683E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Text Box 1">
            <a:extLst>
              <a:ext uri="{FF2B5EF4-FFF2-40B4-BE49-F238E27FC236}">
                <a16:creationId xmlns:a16="http://schemas.microsoft.com/office/drawing/2014/main" id="{71578D3B-7DA9-49E5-A835-240328E2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nl-NL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EF9C2C7-D8AF-41D2-887E-57858E012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rgbClr val="002060"/>
                </a:solidFill>
              </a:rPr>
              <a:t>O que era </a:t>
            </a:r>
            <a:r>
              <a:rPr lang="en-US" altLang="en-US" sz="4200" dirty="0" err="1">
                <a:solidFill>
                  <a:srgbClr val="002060"/>
                </a:solidFill>
              </a:rPr>
              <a:t>desejado</a:t>
            </a:r>
            <a:r>
              <a:rPr lang="en-US" altLang="en-US" sz="4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409A5828-6573-435A-9D2E-B8F654340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664" y="2204864"/>
            <a:ext cx="669674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r>
              <a:rPr lang="pt-BR" altLang="en-US" dirty="0">
                <a:solidFill>
                  <a:srgbClr val="002060"/>
                </a:solidFill>
              </a:rPr>
              <a:t>Uma ferramenta simples para auxiliar no processo decisório na escolha de sistemas de saneamento, considerando uma abordagem participativa</a:t>
            </a:r>
            <a:r>
              <a:rPr lang="en-GB" altLang="en-US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54C080A-97E2-498E-A868-67DB2343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2" y="387295"/>
            <a:ext cx="647085" cy="84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1607F3-82AD-46CB-9FEC-32AF35A7A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020" y="410828"/>
            <a:ext cx="740415" cy="8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Número de Slide 3">
            <a:extLst>
              <a:ext uri="{FF2B5EF4-FFF2-40B4-BE49-F238E27FC236}">
                <a16:creationId xmlns:a16="http://schemas.microsoft.com/office/drawing/2014/main" id="{BF2BA905-AD96-4724-BC90-D75C6E61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8</a:t>
            </a:fld>
            <a:endParaRPr lang="pt-BR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A3FFF3D1-8DAA-4404-B57F-D50D657F1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40386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nl-NL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725D057-EF08-40C1-8D13-7A11CEE96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24340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660000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rgbClr val="002060"/>
                </a:solidFill>
              </a:rPr>
              <a:t>Base </a:t>
            </a:r>
          </a:p>
        </p:txBody>
      </p:sp>
      <p:pic>
        <p:nvPicPr>
          <p:cNvPr id="10245" name="Picture 4">
            <a:extLst>
              <a:ext uri="{FF2B5EF4-FFF2-40B4-BE49-F238E27FC236}">
                <a16:creationId xmlns:a16="http://schemas.microsoft.com/office/drawing/2014/main" id="{1827D9AE-0639-4C72-ADB8-07E2A2EF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t="19789" r="34186" b="9369"/>
          <a:stretch>
            <a:fillRect/>
          </a:stretch>
        </p:blipFill>
        <p:spPr bwMode="auto">
          <a:xfrm>
            <a:off x="323528" y="836712"/>
            <a:ext cx="19240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289" t="19789" r="34186" b="93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6">
            <a:extLst>
              <a:ext uri="{FF2B5EF4-FFF2-40B4-BE49-F238E27FC236}">
                <a16:creationId xmlns:a16="http://schemas.microsoft.com/office/drawing/2014/main" id="{620693E4-A9EE-40E1-ABC6-5902F8FC2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12341" r="42015" b="6276"/>
          <a:stretch>
            <a:fillRect/>
          </a:stretch>
        </p:blipFill>
        <p:spPr bwMode="auto">
          <a:xfrm>
            <a:off x="6767513" y="836712"/>
            <a:ext cx="2087562" cy="296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041" t="12341" r="42015" b="62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8" name="Picture 7">
            <a:extLst>
              <a:ext uri="{FF2B5EF4-FFF2-40B4-BE49-F238E27FC236}">
                <a16:creationId xmlns:a16="http://schemas.microsoft.com/office/drawing/2014/main" id="{EF710287-7723-4346-9779-9A3394C2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3083" r="41808" b="4936"/>
          <a:stretch>
            <a:fillRect/>
          </a:stretch>
        </p:blipFill>
        <p:spPr bwMode="auto">
          <a:xfrm>
            <a:off x="683568" y="3492500"/>
            <a:ext cx="2155825" cy="324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974" t="13083" r="41808" b="49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8">
            <a:extLst>
              <a:ext uri="{FF2B5EF4-FFF2-40B4-BE49-F238E27FC236}">
                <a16:creationId xmlns:a16="http://schemas.microsoft.com/office/drawing/2014/main" id="{2B0F325A-E148-4F07-B665-6493037E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12466" r="41183" b="5304"/>
          <a:stretch>
            <a:fillRect/>
          </a:stretch>
        </p:blipFill>
        <p:spPr bwMode="auto">
          <a:xfrm>
            <a:off x="6372869" y="3798888"/>
            <a:ext cx="2087563" cy="29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139" t="12466" r="41183" b="53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50" name="Picture 9">
            <a:extLst>
              <a:ext uri="{FF2B5EF4-FFF2-40B4-BE49-F238E27FC236}">
                <a16:creationId xmlns:a16="http://schemas.microsoft.com/office/drawing/2014/main" id="{3EB69E66-3BD8-4FE4-9A20-E71EF4452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10451" r="16246" b="6250"/>
          <a:stretch>
            <a:fillRect/>
          </a:stretch>
        </p:blipFill>
        <p:spPr bwMode="auto">
          <a:xfrm>
            <a:off x="2957934" y="4462463"/>
            <a:ext cx="3270250" cy="219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1" t="10451" r="16246" b="62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CaixaDeTexto 6">
            <a:extLst>
              <a:ext uri="{FF2B5EF4-FFF2-40B4-BE49-F238E27FC236}">
                <a16:creationId xmlns:a16="http://schemas.microsoft.com/office/drawing/2014/main" id="{4A133CF6-34D0-40DC-9A8B-2D0BC25CA486}"/>
              </a:ext>
            </a:extLst>
          </p:cNvPr>
          <p:cNvSpPr txBox="1"/>
          <p:nvPr/>
        </p:nvSpPr>
        <p:spPr>
          <a:xfrm rot="1845476">
            <a:off x="691357" y="1453192"/>
            <a:ext cx="738664" cy="2608886"/>
          </a:xfrm>
          <a:prstGeom prst="rect">
            <a:avLst/>
          </a:prstGeom>
          <a:solidFill>
            <a:srgbClr val="FFFFCC"/>
          </a:solidFill>
          <a:ln w="38100">
            <a:solidFill>
              <a:srgbClr val="002060"/>
            </a:solidFill>
          </a:ln>
        </p:spPr>
        <p:txBody>
          <a:bodyPr vert="vert27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3600" b="1" dirty="0">
                <a:solidFill>
                  <a:srgbClr val="002060"/>
                </a:solidFill>
              </a:rPr>
              <a:t>   Inspiração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527FA08-B3BB-4827-B9AC-6537A6622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1212891"/>
            <a:ext cx="4336513" cy="214410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Espaço Reservado para Número de Slide 3">
            <a:extLst>
              <a:ext uri="{FF2B5EF4-FFF2-40B4-BE49-F238E27FC236}">
                <a16:creationId xmlns:a16="http://schemas.microsoft.com/office/drawing/2014/main" id="{A5FB7A77-2458-49D9-A20B-B7B791662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3434" y="6525344"/>
            <a:ext cx="397077" cy="365125"/>
          </a:xfrm>
        </p:spPr>
        <p:txBody>
          <a:bodyPr/>
          <a:lstStyle/>
          <a:p>
            <a:fld id="{7AF558E1-9AC7-418D-8A4E-12204D2B0129}" type="slidenum">
              <a:rPr lang="pt-BR" smtClean="0"/>
              <a:t>9</a:t>
            </a:fld>
            <a:endParaRPr lang="pt-BR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adrante">
  <a:themeElements>
    <a:clrScheme name="Quadrante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Quadrante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e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e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e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e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e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e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e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e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931</Words>
  <Application>Microsoft Office PowerPoint</Application>
  <PresentationFormat>Apresentação na tela (4:3)</PresentationFormat>
  <Paragraphs>255</Paragraphs>
  <Slides>35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Wingdings</vt:lpstr>
      <vt:lpstr>Tema do Office</vt:lpstr>
      <vt:lpstr>Quadrante</vt:lpstr>
      <vt:lpstr>Ferramenta de gestão de saneamento sustentável para tomada de decisão em áreas isoladas no Brasil</vt:lpstr>
      <vt:lpstr>Sistema de saneamento sustentável Aliança de saneamento sustentável (SuSanA)</vt:lpstr>
      <vt:lpstr>Apresentação do PowerPoint</vt:lpstr>
      <vt:lpstr>Apresentação do PowerPoint</vt:lpstr>
      <vt:lpstr>ODS6 – Água potável e saneamento Links com outros ODSs</vt:lpstr>
      <vt:lpstr>Aldeia Limão verde Amambi-MS </vt:lpstr>
      <vt:lpstr>Aldeia Limão verde Amambi-MS </vt:lpstr>
      <vt:lpstr>Apresentação do PowerPoint</vt:lpstr>
      <vt:lpstr>Apresentação do PowerPoint</vt:lpstr>
      <vt:lpstr>Apresentação do PowerPoint</vt:lpstr>
      <vt:lpstr>Apresentação do PowerPoint</vt:lpstr>
      <vt:lpstr>A ferramenta</vt:lpstr>
      <vt:lpstr>A ferramenta</vt:lpstr>
      <vt:lpstr>A ferramenta</vt:lpstr>
      <vt:lpstr>A ferramenta</vt:lpstr>
      <vt:lpstr>A ferramenta</vt:lpstr>
      <vt:lpstr>Estudo demonstrativo – pilot study</vt:lpstr>
      <vt:lpstr>Estudo demonstrativo – pilot study</vt:lpstr>
      <vt:lpstr>Apresentação do PowerPoint</vt:lpstr>
      <vt:lpstr>Estudo demonstrativo – pilot study</vt:lpstr>
      <vt:lpstr>Estudo demonstrativo – pilot study</vt:lpstr>
      <vt:lpstr>Estudo demonstrativo – pilot study</vt:lpstr>
      <vt:lpstr>Estudo demonstrativo Implementação Tevap (para o efluente bacia sanitária)</vt:lpstr>
      <vt:lpstr>Estudo demonstrativo Linha de bananeiras (para as águas cinza)</vt:lpstr>
      <vt:lpstr>Tevap - 1 ano depois</vt:lpstr>
      <vt:lpstr>Disponível em: http://www.funasa.gov.br/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Equipe executora do projeto </vt:lpstr>
      <vt:lpstr>Para quem quiser saber mais...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Desenvolvimento de uma ferramenta para o processo de planejamento, implementação e gestão de sistemas sustentáveis de saneamento para comunidades isoladas</dc:title>
  <dc:creator>4531</dc:creator>
  <cp:lastModifiedBy>Paula</cp:lastModifiedBy>
  <cp:revision>172</cp:revision>
  <dcterms:created xsi:type="dcterms:W3CDTF">2017-05-03T15:26:45Z</dcterms:created>
  <dcterms:modified xsi:type="dcterms:W3CDTF">2019-05-07T01:16:03Z</dcterms:modified>
</cp:coreProperties>
</file>