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36360" y="-27360"/>
            <a:ext cx="9280080" cy="69422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38"/>
          <p:cNvPicPr/>
          <p:nvPr/>
        </p:nvPicPr>
        <p:blipFill>
          <a:blip r:embed="rId2"/>
          <a:srcRect l="27561" r="28695"/>
          <a:stretch/>
        </p:blipFill>
        <p:spPr>
          <a:xfrm>
            <a:off x="5832000" y="360000"/>
            <a:ext cx="643680" cy="97992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683640" y="1514880"/>
            <a:ext cx="795528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Calibri"/>
                <a:ea typeface="Arial"/>
              </a:rPr>
              <a:t>IMPORTÂNCIA DA COMPATIBILIZAÇÃO ENTRE OS TIPO DE PRESTAÇÃO DE SERVIÇO PÚBLICO DE SANEAMENTO RURAL, A MATRIZ TECNOLÓGICA E O MODO DE VIDA CAMPONÊS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683640" y="3789000"/>
            <a:ext cx="7775640" cy="165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  <a:ea typeface="DejaVu Sans"/>
              </a:rPr>
              <a:t>Autores: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  <a:ea typeface="Arial"/>
              </a:rPr>
              <a:t>Tássio Gabriel Ribeiro Lopes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2400" b="1" strike="noStrike" spc="-1">
                <a:solidFill>
                  <a:srgbClr val="8B8B8B"/>
                </a:solidFill>
                <a:latin typeface="Arial"/>
                <a:ea typeface="Arial"/>
              </a:rPr>
              <a:t>Luiz Roberto Santos Moraes</a:t>
            </a:r>
            <a:endParaRPr lang="pt-BR" sz="24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pt-BR" sz="2400" b="0" strike="noStrike" spc="-1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7020360" y="332640"/>
            <a:ext cx="1871280" cy="11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" name="Imagem 42"/>
          <p:cNvPicPr/>
          <p:nvPr/>
        </p:nvPicPr>
        <p:blipFill>
          <a:blip r:embed="rId3"/>
          <a:stretch/>
        </p:blipFill>
        <p:spPr>
          <a:xfrm>
            <a:off x="6613200" y="371520"/>
            <a:ext cx="2278440" cy="88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Tecnologia  - Teoria Crítica da Tecnologia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792000" y="2664000"/>
            <a:ext cx="2807640" cy="280764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11111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Design; Critérios de 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dimensionamento;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Modo de implantação;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Procedimentos de ope-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ração e manutenção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5256360" y="2664360"/>
            <a:ext cx="2807640" cy="280764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11111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Modo de gestão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tecnológica;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Interesses sociais;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Exclusão ou inclusão 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ao conhecimento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técnico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756000" y="2268000"/>
            <a:ext cx="2951640" cy="65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 b="1" strike="noStrike" spc="-1">
                <a:latin typeface="Arial"/>
              </a:rPr>
              <a:t>Racionalidade técnica</a:t>
            </a:r>
            <a:endParaRPr lang="pt-BR" sz="2000" b="0" strike="noStrike" spc="-1">
              <a:latin typeface="Arial"/>
            </a:endParaRPr>
          </a:p>
        </p:txBody>
      </p:sp>
      <p:sp>
        <p:nvSpPr>
          <p:cNvPr id="72" name="CustomShape 6"/>
          <p:cNvSpPr/>
          <p:nvPr/>
        </p:nvSpPr>
        <p:spPr>
          <a:xfrm>
            <a:off x="5184360" y="2268000"/>
            <a:ext cx="3167280" cy="65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 b="1" strike="noStrike" spc="-1">
                <a:latin typeface="Arial"/>
              </a:rPr>
              <a:t>Racionalidade política</a:t>
            </a:r>
            <a:endParaRPr lang="pt-BR" sz="2000" b="0" strike="noStrike" spc="-1">
              <a:latin typeface="Arial"/>
            </a:endParaRPr>
          </a:p>
        </p:txBody>
      </p:sp>
      <p:sp>
        <p:nvSpPr>
          <p:cNvPr id="73" name="CustomShape 7"/>
          <p:cNvSpPr/>
          <p:nvPr/>
        </p:nvSpPr>
        <p:spPr>
          <a:xfrm>
            <a:off x="3744000" y="3600000"/>
            <a:ext cx="1367640" cy="791640"/>
          </a:xfrm>
          <a:custGeom>
            <a:avLst/>
            <a:gdLst/>
            <a:ahLst/>
            <a:cxnLst/>
            <a:rect l="l" t="t" r="r" b="b"/>
            <a:pathLst>
              <a:path w="3802" h="2202">
                <a:moveTo>
                  <a:pt x="0" y="1100"/>
                </a:moveTo>
                <a:lnTo>
                  <a:pt x="756" y="0"/>
                </a:lnTo>
                <a:lnTo>
                  <a:pt x="756" y="550"/>
                </a:lnTo>
                <a:lnTo>
                  <a:pt x="3044" y="550"/>
                </a:lnTo>
                <a:lnTo>
                  <a:pt x="3044" y="0"/>
                </a:lnTo>
                <a:lnTo>
                  <a:pt x="3801" y="1100"/>
                </a:lnTo>
                <a:lnTo>
                  <a:pt x="3044" y="2201"/>
                </a:lnTo>
                <a:lnTo>
                  <a:pt x="3044" y="1650"/>
                </a:lnTo>
                <a:lnTo>
                  <a:pt x="756" y="1650"/>
                </a:lnTo>
                <a:lnTo>
                  <a:pt x="756" y="2201"/>
                </a:lnTo>
                <a:lnTo>
                  <a:pt x="0" y="1100"/>
                </a:lnTo>
              </a:path>
            </a:pathLst>
          </a:custGeom>
          <a:solidFill>
            <a:srgbClr val="000000"/>
          </a:solidFill>
          <a:ln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Tecnologia  Social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“inversão da posição do beneficiário da tecnologia de consumidor para ator central, o que rompe com a relação de dependência tecnológica; desenvolvimento mediante interação com a comunidade, respeitando a cultura local e promovendo seus valores; democratização do conhecimento, que é disponibilizado publicamente; orientação pela necessidade de seus beneficiários em vez da orientação ao mercado” (FREITAS; SEGATTO, 2006, p. 312).</a:t>
            </a:r>
            <a:endParaRPr lang="pt-BR" sz="2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Tecnológica no Saneamento Rural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Necessidade de superar o modelo urbano;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Demandas e especificidades do camponês;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Rigidez tecnológica e afixamento das normas técnicas.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Gestão Tecnológica no Saneamento Rural</a:t>
            </a:r>
            <a:endParaRPr lang="pt-BR" sz="3200" b="0" strike="noStrike" spc="-1" dirty="0">
              <a:latin typeface="Arial"/>
            </a:endParaRPr>
          </a:p>
          <a:p>
            <a:pPr marL="432360" lvl="2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lógica empresarial  de gestão: 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Autossustentação</a:t>
            </a: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econômico-financeira;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Subsídio cruzado;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Tecnologias com foco no </a:t>
            </a:r>
            <a:r>
              <a:rPr lang="pt-BR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superavit</a:t>
            </a: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empresarial. 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12360" y="131594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32000" y="909997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Gestão Tecnológica no Saneamento Rural (Heller, 2013)</a:t>
            </a:r>
            <a:endParaRPr lang="pt-BR" sz="3200" b="0" strike="noStrike" spc="-1" dirty="0">
              <a:latin typeface="Arial"/>
            </a:endParaRPr>
          </a:p>
          <a:p>
            <a:pPr marL="648000" lvl="2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Descentralização: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Escala mais simples;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Evitar rigidez operacional, vulnerabilidade político-institucional e complexificação dos sistemas tecnológicos;</a:t>
            </a:r>
            <a:endParaRPr lang="pt-BR" sz="3200" b="0" strike="noStrike" spc="-1" dirty="0">
              <a:latin typeface="Arial"/>
            </a:endParaRPr>
          </a:p>
          <a:p>
            <a:pPr marL="1080000" lvl="4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Reduzir a demanda técnica.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 modelo descentralizado como a gestão comunitária, tem reduzido a responsabilidade e apoio financeiro dos governos locais pela América Latina (AMILPA, 2011).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 – Vantagens: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Cuidado e manejo dos mananciais; 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Economia de escala;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Força social e articulações políticas;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Protagonismo da comunidade;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Soberania camponesa.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Comunitária– componentes necessários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(MEJÍA; CASTILLO; VERA, 2016)</a:t>
            </a: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Estrutura organizativa;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Articulações institucionais;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Assessoria e assistência técnica.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 – Desafios 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(MARIELA 2009 apud AMILPA, 2011):</a:t>
            </a:r>
            <a:endParaRPr lang="pt-BR" sz="20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Escassez de recurso; 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Formalização da relação com titular;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Custo oneroso da energia;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Mananciais seguros e com boa qualidade;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Mobilização e participação da comunidade;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 – Desafios 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(MARIELA 2009 apud AMILPA, 2011):</a:t>
            </a:r>
            <a:endParaRPr lang="pt-BR" sz="20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Desconhecimento das instituições governamentais; 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Desconhecimento dos direitos conquistados e mecanismos legais.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Introdução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864000" y="1800000"/>
            <a:ext cx="777492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solidFill>
                  <a:srgbClr val="000000"/>
                </a:solidFill>
                <a:latin typeface="Calibri"/>
              </a:rPr>
              <a:t>Saneamento básico: estruturante para todo projeto de desenvolvimento territorial.</a:t>
            </a:r>
          </a:p>
          <a:p>
            <a:pPr marL="72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pt-BR" sz="3200" spc="-1" dirty="0"/>
          </a:p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Modelos de desenvolvimento para o campo brasileiro. </a:t>
            </a:r>
            <a:endParaRPr lang="pt-BR" sz="3200" b="0" strike="noStrike" spc="-1" dirty="0">
              <a:latin typeface="Arial"/>
            </a:endParaRPr>
          </a:p>
          <a:p>
            <a:pPr marL="72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Gestão Comunitária – centralidades:</a:t>
            </a:r>
            <a:endParaRPr lang="pt-BR" sz="32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Não deve cobrir a ausência do Titular;</a:t>
            </a:r>
            <a:endParaRPr lang="pt-BR" sz="28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Promoção do saneamento rural e superação da precariedade e/ou deficit do atendimento;</a:t>
            </a:r>
            <a:endParaRPr lang="pt-BR" sz="28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Favorecer a autonomia e desenvolvimento territorial;</a:t>
            </a:r>
            <a:endParaRPr lang="pt-BR" sz="2800" b="0" strike="noStrike" spc="-1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Decisões com base nos interesses e participação da comunidade.</a:t>
            </a:r>
            <a:endParaRPr lang="pt-BR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20000" y="50400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Conclusão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 relação interdependente com o espaço natural e a organização do trabalho com base na cooperação, autonomia e solidariedade representam elementos potenciais que podem ser adotados em modelos de prestação de serviços como autogestão e gestão comunitária, lançando mão da criatividade camponesa para desenvolver soluções tecnológicas adequadas às realidades sociais, econômicas, culturais e ambientais locais.</a:t>
            </a:r>
            <a:endParaRPr lang="pt-BR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Referência Bibliográfica</a:t>
            </a:r>
            <a:endParaRPr lang="pt-BR" sz="4000" b="0" strike="noStrike" spc="-1">
              <a:latin typeface="Arial"/>
            </a:endParaRPr>
          </a:p>
          <a:p>
            <a:pPr marL="216000" indent="-215280">
              <a:lnSpc>
                <a:spcPct val="150000"/>
              </a:lnSpc>
            </a:pPr>
            <a:endParaRPr lang="pt-BR" sz="40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720000" y="1656000"/>
            <a:ext cx="77760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pt-BR" sz="1600" b="0" strike="noStrike" spc="-1">
                <a:latin typeface="Arial"/>
              </a:rPr>
              <a:t>AMILPA, E. A. (2011). Gestión comunitaria de los servicios de agua y saneamiento: su posible aplicación en méxico. México, D.F.: Naciones Unidas, 2011. Disponível em: https://www.cepal.org/es/publicaciones/26079-gestion-comunitariaservicios-agua-saneamientosu-posibleaplicacion-mexico. Acesso em: 10 jan. 2019.</a:t>
            </a:r>
          </a:p>
          <a:p>
            <a:pPr algn="just"/>
            <a:r>
              <a:rPr lang="pt-BR" sz="1600" b="0" strike="noStrike" spc="-1">
                <a:latin typeface="Arial"/>
              </a:rPr>
              <a:t>FEENBERG, A. (2009) Cinco paradoxos da tecnologia e da política de desenvolvimento. In: OTERLOO, A. Tecnologias Sociais: caminhos para a sustentabilidade. Brasília: s.n., p.99-116.</a:t>
            </a:r>
          </a:p>
          <a:p>
            <a:pPr algn="just"/>
            <a:r>
              <a:rPr lang="pt-BR" sz="1600" b="0" strike="noStrike" spc="-1">
                <a:latin typeface="Arial"/>
              </a:rPr>
              <a:t>FREITAS, C. C. G.; SEGATTO, A. P. (2006) Ciência, tecnologia e sociedade pelo olhar da Tecnologia Social: um estudo a partir da Teoria Crítica da Tecnologia. Cad. Ebape.br, Rio de Janeiro, v. 12, n. 2, p.309-310, jun</a:t>
            </a:r>
          </a:p>
          <a:p>
            <a:pPr algn="just"/>
            <a:r>
              <a:rPr lang="pt-BR" sz="1600" b="0" strike="noStrike" spc="-1">
                <a:latin typeface="Arial"/>
              </a:rPr>
              <a:t>MARQUES, M. (2008) Agricultura e campesinato no mundo e no Brasil: um renovado desafio à reflexão teórica. In: PAULINO, E.; FABRINI, J. (Org.). Campesinato e territórios em disputa. São Paulo: Expressão Popular, p. 49-78</a:t>
            </a:r>
          </a:p>
          <a:p>
            <a:pPr algn="just"/>
            <a:r>
              <a:rPr lang="pt-BR" sz="1600" b="0" strike="noStrike" spc="-1">
                <a:latin typeface="Arial"/>
              </a:rPr>
              <a:t>MEJÍA, A.; CASTILLO, O.; VERA, R. (2016) Agua potable y saneamiento en la nueva ruralidad de América Latina. Bogotá: Panamericana Formas e Impresos.</a:t>
            </a:r>
          </a:p>
          <a:p>
            <a:pPr algn="just"/>
            <a:r>
              <a:rPr lang="pt-BR" sz="1600" b="0" strike="noStrike" spc="-1">
                <a:latin typeface="Arial"/>
              </a:rPr>
              <a:t>NOVAES, H. T.; DAGNINO, R. (2004) O fetiche da tecnologia. Revista Organizações &amp; Democracia, Marília, v. 5, n. 2, p. 189-210, dez.</a:t>
            </a:r>
          </a:p>
          <a:p>
            <a:pPr algn="just"/>
            <a:r>
              <a:rPr lang="pt-BR" sz="1600" b="0" strike="noStrike" spc="-1">
                <a:latin typeface="Arial"/>
              </a:rPr>
              <a:t>SHANIN, T. (1979) Campesinos y sociedades campesinas. México: FCE.</a:t>
            </a:r>
          </a:p>
          <a:p>
            <a:endParaRPr lang="pt-BR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CE872-5394-4D37-A315-1C158519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Obrigado!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697067-E53F-4624-B3BA-2D99534F7C9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4600134"/>
            <a:ext cx="8228880" cy="981305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Contato: lopes.tassio@gmail.com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3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Material e Método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864000" y="1800000"/>
            <a:ext cx="748728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Levantamento bibliográfico;</a:t>
            </a:r>
            <a:endParaRPr lang="pt-BR" sz="3200" b="0" strike="noStrike" spc="-1">
              <a:latin typeface="Arial"/>
            </a:endParaRPr>
          </a:p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Análise crítica da literatura encontrada;</a:t>
            </a:r>
            <a:endParaRPr lang="pt-BR" sz="3200" b="0" strike="noStrike" spc="-1">
              <a:latin typeface="Arial"/>
            </a:endParaRPr>
          </a:p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Experiência dos autores.</a:t>
            </a: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2520000" y="1656000"/>
            <a:ext cx="3887640" cy="3887640"/>
          </a:xfrm>
          <a:custGeom>
            <a:avLst/>
            <a:gdLst/>
            <a:ahLst/>
            <a:cxnLst/>
            <a:rect l="l" t="t" r="r" b="b"/>
            <a:pathLst>
              <a:path w="10802" h="10802">
                <a:moveTo>
                  <a:pt x="1800" y="0"/>
                </a:moveTo>
                <a:cubicBezTo>
                  <a:pt x="900" y="0"/>
                  <a:pt x="0" y="900"/>
                  <a:pt x="0" y="1800"/>
                </a:cubicBezTo>
                <a:lnTo>
                  <a:pt x="0" y="9000"/>
                </a:lnTo>
                <a:cubicBezTo>
                  <a:pt x="0" y="9900"/>
                  <a:pt x="900" y="10801"/>
                  <a:pt x="1800" y="10801"/>
                </a:cubicBezTo>
                <a:lnTo>
                  <a:pt x="9000" y="10801"/>
                </a:lnTo>
                <a:cubicBezTo>
                  <a:pt x="9900" y="10801"/>
                  <a:pt x="10801" y="9900"/>
                  <a:pt x="10801" y="9000"/>
                </a:cubicBezTo>
                <a:lnTo>
                  <a:pt x="10801" y="1800"/>
                </a:lnTo>
                <a:cubicBezTo>
                  <a:pt x="10801" y="900"/>
                  <a:pt x="9900" y="0"/>
                  <a:pt x="9000" y="0"/>
                </a:cubicBezTo>
                <a:lnTo>
                  <a:pt x="1800" y="0"/>
                </a:lnTo>
              </a:path>
            </a:pathLst>
          </a:custGeom>
          <a:solidFill>
            <a:srgbClr val="DDDDDD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683640" y="656640"/>
            <a:ext cx="7955280" cy="43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3674520" y="1836000"/>
            <a:ext cx="1439280" cy="143928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11111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Modo de vida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Camponês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2664000" y="3420000"/>
            <a:ext cx="1439280" cy="143928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Matriz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Tecnológica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4824000" y="3456000"/>
            <a:ext cx="1439280" cy="1439280"/>
          </a:xfrm>
          <a:prstGeom prst="ellipse">
            <a:avLst/>
          </a:prstGeom>
          <a:solidFill>
            <a:srgbClr val="FFFFFF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000" tIns="63000" rIns="108000" bIns="63000" anchor="ctr"/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Modelo de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Gestão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 rot="2095800">
            <a:off x="3707640" y="3132000"/>
            <a:ext cx="143280" cy="287280"/>
          </a:xfrm>
          <a:custGeom>
            <a:avLst/>
            <a:gdLst/>
            <a:ahLst/>
            <a:cxnLst/>
            <a:rect l="l" t="t" r="r" b="b"/>
            <a:pathLst>
              <a:path w="403" h="803">
                <a:moveTo>
                  <a:pt x="0" y="160"/>
                </a:moveTo>
                <a:lnTo>
                  <a:pt x="200" y="0"/>
                </a:lnTo>
                <a:lnTo>
                  <a:pt x="402" y="159"/>
                </a:lnTo>
                <a:lnTo>
                  <a:pt x="300" y="160"/>
                </a:lnTo>
                <a:lnTo>
                  <a:pt x="301" y="641"/>
                </a:lnTo>
                <a:lnTo>
                  <a:pt x="402" y="641"/>
                </a:lnTo>
                <a:lnTo>
                  <a:pt x="201" y="802"/>
                </a:lnTo>
                <a:lnTo>
                  <a:pt x="1" y="642"/>
                </a:lnTo>
                <a:lnTo>
                  <a:pt x="101" y="641"/>
                </a:lnTo>
                <a:lnTo>
                  <a:pt x="100" y="159"/>
                </a:lnTo>
                <a:lnTo>
                  <a:pt x="0" y="160"/>
                </a:lnTo>
              </a:path>
            </a:pathLst>
          </a:custGeom>
          <a:solidFill>
            <a:srgbClr val="1C1C1C"/>
          </a:solidFill>
          <a:ln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7"/>
          <p:cNvSpPr/>
          <p:nvPr/>
        </p:nvSpPr>
        <p:spPr>
          <a:xfrm rot="19289400">
            <a:off x="5076000" y="3096360"/>
            <a:ext cx="143280" cy="287280"/>
          </a:xfrm>
          <a:custGeom>
            <a:avLst/>
            <a:gdLst/>
            <a:ahLst/>
            <a:cxnLst/>
            <a:rect l="l" t="t" r="r" b="b"/>
            <a:pathLst>
              <a:path w="403" h="802">
                <a:moveTo>
                  <a:pt x="0" y="159"/>
                </a:moveTo>
                <a:lnTo>
                  <a:pt x="201" y="0"/>
                </a:lnTo>
                <a:lnTo>
                  <a:pt x="402" y="158"/>
                </a:lnTo>
                <a:lnTo>
                  <a:pt x="301" y="159"/>
                </a:lnTo>
                <a:lnTo>
                  <a:pt x="301" y="640"/>
                </a:lnTo>
                <a:lnTo>
                  <a:pt x="402" y="640"/>
                </a:lnTo>
                <a:lnTo>
                  <a:pt x="201" y="801"/>
                </a:lnTo>
                <a:lnTo>
                  <a:pt x="1" y="641"/>
                </a:lnTo>
                <a:lnTo>
                  <a:pt x="101" y="641"/>
                </a:lnTo>
                <a:lnTo>
                  <a:pt x="101" y="159"/>
                </a:lnTo>
                <a:lnTo>
                  <a:pt x="0" y="159"/>
                </a:lnTo>
              </a:path>
            </a:pathLst>
          </a:custGeom>
          <a:solidFill>
            <a:srgbClr val="1C1C1C"/>
          </a:solidFill>
          <a:ln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8"/>
          <p:cNvSpPr/>
          <p:nvPr/>
        </p:nvSpPr>
        <p:spPr>
          <a:xfrm rot="16189200">
            <a:off x="4357080" y="3960360"/>
            <a:ext cx="143280" cy="287280"/>
          </a:xfrm>
          <a:custGeom>
            <a:avLst/>
            <a:gdLst/>
            <a:ahLst/>
            <a:cxnLst/>
            <a:rect l="l" t="t" r="r" b="b"/>
            <a:pathLst>
              <a:path w="403" h="802">
                <a:moveTo>
                  <a:pt x="0" y="160"/>
                </a:moveTo>
                <a:lnTo>
                  <a:pt x="200" y="0"/>
                </a:lnTo>
                <a:lnTo>
                  <a:pt x="401" y="158"/>
                </a:lnTo>
                <a:lnTo>
                  <a:pt x="300" y="159"/>
                </a:lnTo>
                <a:lnTo>
                  <a:pt x="301" y="641"/>
                </a:lnTo>
                <a:lnTo>
                  <a:pt x="402" y="640"/>
                </a:lnTo>
                <a:lnTo>
                  <a:pt x="201" y="801"/>
                </a:lnTo>
                <a:lnTo>
                  <a:pt x="1" y="642"/>
                </a:lnTo>
                <a:lnTo>
                  <a:pt x="101" y="641"/>
                </a:lnTo>
                <a:lnTo>
                  <a:pt x="100" y="159"/>
                </a:lnTo>
                <a:lnTo>
                  <a:pt x="0" y="160"/>
                </a:lnTo>
              </a:path>
            </a:pathLst>
          </a:custGeom>
          <a:solidFill>
            <a:srgbClr val="1C1C1C"/>
          </a:solidFill>
          <a:ln>
            <a:solidFill>
              <a:srgbClr val="111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9"/>
          <p:cNvSpPr/>
          <p:nvPr/>
        </p:nvSpPr>
        <p:spPr>
          <a:xfrm>
            <a:off x="3024000" y="4931640"/>
            <a:ext cx="3023640" cy="65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000" b="1" strike="noStrike" spc="-1">
                <a:latin typeface="Arial"/>
              </a:rPr>
              <a:t>Promoção do saneamento rura</a:t>
            </a:r>
            <a:r>
              <a:rPr lang="pt-BR" sz="1800" b="1" strike="noStrike" spc="-1">
                <a:latin typeface="Arial"/>
              </a:rPr>
              <a:t>l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864000" y="1800000"/>
            <a:ext cx="748728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Campesinato brasileiro: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Colonização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Concentração de terra e Poder - latifúndios 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Pobreza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Campesinato brasileiro:</a:t>
            </a:r>
            <a:endParaRPr lang="pt-BR" sz="3200" b="0" strike="noStrike" spc="-1" dirty="0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Modo de vida 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“una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sociedad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en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sí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misma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”(SHANIN, 1979, p. 228)</a:t>
            </a:r>
            <a:endParaRPr lang="pt-BR" sz="1800" b="0" strike="noStrike" spc="-1" dirty="0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Terra, produção familiar, comunidade/coletividade e classe mais baixa (Marques, 2008)</a:t>
            </a: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Campesinato brasileiro: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Resiliência social, econômica, política, cultura e ecológica;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Adaptação e transformação – outros modos de produção e relações de trabalho.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Tecnologia  - senso comum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(NOVAES; DAGNINO, 2004):</a:t>
            </a:r>
            <a:endParaRPr lang="pt-BR" sz="18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Politicamente neutra, atemporal, inerte a conjuntura política e interesses sociais;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Influenciada estritamente pela técnica;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Seu uso define se é benéfica ou nociva.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683640" y="764640"/>
            <a:ext cx="7955280" cy="110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6000" indent="-215280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468000" y="1404000"/>
            <a:ext cx="809964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Tecnologia  - Teoria Crítica da Tecnologia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“A tecnologia media e molda os grupos sociais que, por sua vez, mediam e moldam a tecnologia” (FEENBERG, 2009, P. 115).</a:t>
            </a:r>
            <a:endParaRPr lang="pt-BR" sz="3200" b="0" strike="noStrike" spc="-1">
              <a:latin typeface="Arial"/>
            </a:endParaRPr>
          </a:p>
          <a:p>
            <a:pPr marL="648000" lvl="2" indent="-21564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Artefato cultural que torna possível um ou mais modos de vida.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1033</Words>
  <Application>Microsoft Office PowerPoint</Application>
  <PresentationFormat>Apresentação na tela (4:3)</PresentationFormat>
  <Paragraphs>181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Gabriel Silva</dc:creator>
  <dc:description/>
  <cp:lastModifiedBy>Joan Carlos</cp:lastModifiedBy>
  <cp:revision>38</cp:revision>
  <cp:lastPrinted>2019-05-03T01:32:02Z</cp:lastPrinted>
  <dcterms:created xsi:type="dcterms:W3CDTF">2018-05-02T19:43:05Z</dcterms:created>
  <dcterms:modified xsi:type="dcterms:W3CDTF">2019-05-08T15:46:49Z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