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598369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7036d3e60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g57036d3e60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57036d3e60_1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g57036d3e60_1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7036d3e60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g57036d3e60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0" name="Google Shape;20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57036d3e60_1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6" name="Google Shape;206;g57036d3e60_1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57036d3e60_1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g57036d3e60_1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57036d3e60_1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g57036d3e60_1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7036d3e60_1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1" name="Google Shape;231;g57036d3e60_1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57036d3e60_1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7" name="Google Shape;237;g57036d3e60_1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7036d3e60_1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3" name="Google Shape;243;g57036d3e60_1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57017f063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57017f063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57036d3e60_1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9" name="Google Shape;249;g57036d3e60_1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57036d3e60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5" name="Google Shape;255;g57036d3e60_1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57036d3e60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57036d3e60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57036d3e60_1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57036d3e60_1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57036d3e60_1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57036d3e60_1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570631817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570631817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7017f0630_0_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g57017f0630_0_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7017f0630_0_5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g57017f0630_0_5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7017f0630_0_5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g57017f0630_0_5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7036d3e6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g57036d3e6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7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3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3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57201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457200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11" name="Google Shape;11;p1" descr="C:\Users\gabriel.silva\Desktop\Template-49CNSA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36512" y="-27384"/>
            <a:ext cx="9281121" cy="694332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ge.gov.br/estatisticas-novoportal/sociais/populacao/9662-censo-demografico-2010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cragoias.wordpress.com/2018/06/05/assentada-de-minacu-participa-de-curso-sobre-agrofloresta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tomaes.gestororganico.com.br/pgh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anrural.ufg.br/sobre/" TargetMode="External"/><Relationship Id="rId4" Type="http://schemas.openxmlformats.org/officeDocument/2006/relationships/hyperlink" Target="http://legacyportal.issn.org/cgi-bin/gw/chameleon?sessionid=2018030713163112144&amp;skin=unrestricted&amp;lng=en&amp;inst=consortium&amp;host=localhost%2b5000%2bDEFAULT&amp;patronhost=localhost%205000%20DEFAULT&amp;search=KEYWORD&amp;function=INITREQ&amp;sourcescreen=INITREQ&amp;pos=1&amp;rootsearch=KEYWORD&amp;elementcount=1&amp;t1=%222594-9152%22&amp;u1=12130&amp;op1=0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repositorio.unb.br/bitstream/10482/24926/1/2017_LuizCl%C3%A1udioMouraSantos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latosagroecologia2017.itbio3.org/atividades/wp-content/uploads/2017/08/Ginercina-de-Oliveira-Silva_a-experiencia-da-AMERA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 idx="4294967295"/>
          </p:nvPr>
        </p:nvSpPr>
        <p:spPr>
          <a:xfrm>
            <a:off x="683543" y="1196369"/>
            <a:ext cx="79563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Práticas agroecológicas e sua relação com o saneamento rural em assentamentos de reforma agrária do estado de Goiás </a:t>
            </a:r>
            <a:endParaRPr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4294967295"/>
          </p:nvPr>
        </p:nvSpPr>
        <p:spPr>
          <a:xfrm>
            <a:off x="683543" y="3896490"/>
            <a:ext cx="77769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pt-BR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Autores: Iana Martins Moraes; Leniany Patrícia Moreira; Kleber do Espírito Santo Filho; Karla Emmanuela Ribeiro Hora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5425" y="358125"/>
            <a:ext cx="918050" cy="1217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22" descr="https://lh4.googleusercontent.com/BllGlRaRmAO_03PfqstuoPL8g5ewRfAKwCosu3McJT0Bz5HB-snsNrrANpXTwXtGkHSLbqiN_wG9buYq0uY1hBaXoDGmdn9ePomw0pNYMj-vjcMlRDKPOa0W69P8eaYtboxgzSm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400" y="358125"/>
            <a:ext cx="8594875" cy="5443425"/>
          </a:xfrm>
          <a:prstGeom prst="rect">
            <a:avLst/>
          </a:prstGeom>
          <a:noFill/>
          <a:ln w="317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4"/>
          <p:cNvSpPr txBox="1">
            <a:spLocks noGrp="1"/>
          </p:cNvSpPr>
          <p:nvPr>
            <p:ph type="title"/>
          </p:nvPr>
        </p:nvSpPr>
        <p:spPr>
          <a:xfrm>
            <a:off x="457200" y="358125"/>
            <a:ext cx="8229600" cy="8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Metodologia </a:t>
            </a:r>
            <a:endParaRPr sz="3600"/>
          </a:p>
        </p:txBody>
      </p:sp>
      <p:sp>
        <p:nvSpPr>
          <p:cNvPr id="189" name="Google Shape;189;p24"/>
          <p:cNvSpPr txBox="1">
            <a:spLocks noGrp="1"/>
          </p:cNvSpPr>
          <p:nvPr>
            <p:ph type="body" idx="1"/>
          </p:nvPr>
        </p:nvSpPr>
        <p:spPr>
          <a:xfrm>
            <a:off x="301350" y="1110175"/>
            <a:ext cx="8541300" cy="46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pt-BR" sz="2400" dirty="0" smtClean="0"/>
              <a:t>Questionário </a:t>
            </a:r>
            <a:r>
              <a:rPr lang="pt-BR" sz="2400" dirty="0" smtClean="0"/>
              <a:t>aplicado pelos pesquisadores de campo do projeto</a:t>
            </a:r>
            <a:r>
              <a:rPr lang="pt-BR" sz="2400" dirty="0" smtClean="0"/>
              <a:t>: </a:t>
            </a:r>
            <a:endParaRPr sz="2400" dirty="0" smtClean="0"/>
          </a:p>
          <a:p>
            <a:pPr marL="914400" lvl="1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➢"/>
            </a:pPr>
            <a:r>
              <a:rPr lang="pt-BR" sz="2400" dirty="0" smtClean="0"/>
              <a:t>Oficina </a:t>
            </a:r>
            <a:r>
              <a:rPr lang="pt-BR" sz="2400" dirty="0"/>
              <a:t>1 - Ficha 3: “Quais as atividades econômicas que predominam na comunidade?”, “Onde jogam o lixo?” e “Tem alguma prática de separação de lixo?” (</a:t>
            </a:r>
            <a:r>
              <a:rPr lang="pt-BR" sz="2400" dirty="0" err="1"/>
              <a:t>SanRural</a:t>
            </a:r>
            <a:r>
              <a:rPr lang="pt-BR" sz="2400" dirty="0"/>
              <a:t>, 2018)</a:t>
            </a:r>
            <a:endParaRPr sz="2400" dirty="0"/>
          </a:p>
          <a:p>
            <a:pPr marL="914400" lvl="1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➢"/>
            </a:pPr>
            <a:r>
              <a:rPr lang="pt-BR" sz="2400" dirty="0"/>
              <a:t>Oficina 2 - </a:t>
            </a:r>
            <a:r>
              <a:rPr lang="pt-BR" sz="2400" i="1" dirty="0" err="1"/>
              <a:t>Checklist</a:t>
            </a:r>
            <a:r>
              <a:rPr lang="pt-BR" sz="2400" i="1" dirty="0"/>
              <a:t> I </a:t>
            </a:r>
            <a:r>
              <a:rPr lang="pt-BR" sz="2400" dirty="0"/>
              <a:t>(aspectos socioeconômicos) e </a:t>
            </a:r>
            <a:r>
              <a:rPr lang="pt-BR" sz="2400" i="1" dirty="0" err="1"/>
              <a:t>Checklist</a:t>
            </a:r>
            <a:r>
              <a:rPr lang="pt-BR" sz="2400" i="1" dirty="0"/>
              <a:t> IV</a:t>
            </a:r>
            <a:r>
              <a:rPr lang="pt-BR" sz="2400" dirty="0"/>
              <a:t> (manejo de resíduos sólidos </a:t>
            </a:r>
            <a:endParaRPr sz="2400" dirty="0"/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pt-BR" sz="2400" dirty="0"/>
              <a:t>20 assentamentos desconsiderados por ausência de dados relevantes</a:t>
            </a:r>
            <a:endParaRPr sz="2400" dirty="0"/>
          </a:p>
        </p:txBody>
      </p:sp>
      <p:sp>
        <p:nvSpPr>
          <p:cNvPr id="190" name="Google Shape;190;p24"/>
          <p:cNvSpPr txBox="1"/>
          <p:nvPr/>
        </p:nvSpPr>
        <p:spPr>
          <a:xfrm>
            <a:off x="3957225" y="4977875"/>
            <a:ext cx="1808400" cy="4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5"/>
          <p:cNvSpPr txBox="1">
            <a:spLocks noGrp="1"/>
          </p:cNvSpPr>
          <p:nvPr>
            <p:ph type="title"/>
          </p:nvPr>
        </p:nvSpPr>
        <p:spPr>
          <a:xfrm>
            <a:off x="457200" y="358125"/>
            <a:ext cx="8229600" cy="8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Metodologia </a:t>
            </a:r>
            <a:endParaRPr sz="3600"/>
          </a:p>
        </p:txBody>
      </p:sp>
      <p:sp>
        <p:nvSpPr>
          <p:cNvPr id="196" name="Google Shape;196;p25"/>
          <p:cNvSpPr txBox="1">
            <a:spLocks noGrp="1"/>
          </p:cNvSpPr>
          <p:nvPr>
            <p:ph type="body" idx="1"/>
          </p:nvPr>
        </p:nvSpPr>
        <p:spPr>
          <a:xfrm>
            <a:off x="301350" y="1110175"/>
            <a:ext cx="8541300" cy="46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pt-BR" sz="2800"/>
              <a:t>Comparação e complementação: levantamento bibliográfico sobre produção orgânica e agroecológica nos assentamentos de reforma agrária</a:t>
            </a:r>
            <a:endParaRPr sz="2800"/>
          </a:p>
          <a:p>
            <a:pPr marL="457200" lvl="0" indent="-4064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pt-BR" sz="2800"/>
              <a:t>Buscou-se inferir o potencial de transição agroecológica, definido pela presença de práticas agroecológicas, nesse caso, pelo reaproveitamento de resíduos orgânicos. A transição, em suma, seria a adequação do plantio e da criação de animais de forma convencional para os métodos agroecológicos.</a:t>
            </a:r>
            <a:endParaRPr sz="2800"/>
          </a:p>
        </p:txBody>
      </p:sp>
      <p:sp>
        <p:nvSpPr>
          <p:cNvPr id="197" name="Google Shape;197;p25"/>
          <p:cNvSpPr txBox="1"/>
          <p:nvPr/>
        </p:nvSpPr>
        <p:spPr>
          <a:xfrm>
            <a:off x="3957225" y="4977875"/>
            <a:ext cx="1808400" cy="4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Resultados e Discussões </a:t>
            </a:r>
            <a:endParaRPr sz="3600"/>
          </a:p>
        </p:txBody>
      </p:sp>
      <p:sp>
        <p:nvSpPr>
          <p:cNvPr id="203" name="Google Shape;203;p26"/>
          <p:cNvSpPr txBox="1">
            <a:spLocks noGrp="1"/>
          </p:cNvSpPr>
          <p:nvPr>
            <p:ph type="body" idx="1"/>
          </p:nvPr>
        </p:nvSpPr>
        <p:spPr>
          <a:xfrm>
            <a:off x="457200" y="1271325"/>
            <a:ext cx="8229600" cy="48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381000">
              <a:lnSpc>
                <a:spcPct val="115000"/>
              </a:lnSpc>
              <a:buSzPts val="2400"/>
              <a:buFont typeface="Arial"/>
              <a:buChar char="●"/>
            </a:pPr>
            <a:r>
              <a:rPr lang="pt-BR" sz="2400" b="1" dirty="0"/>
              <a:t>40 assentamentos possuem a agricultura </a:t>
            </a:r>
            <a:r>
              <a:rPr lang="pt-BR" sz="2400" dirty="0"/>
              <a:t>como uma das principais atividades econômicas</a:t>
            </a:r>
          </a:p>
          <a:p>
            <a:pPr marL="457200" lvl="0" indent="-381000" algn="l" rtl="0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 smtClean="0"/>
              <a:t>Leite </a:t>
            </a:r>
            <a:r>
              <a:rPr lang="pt-BR" sz="2400" i="1" dirty="0"/>
              <a:t>et al</a:t>
            </a:r>
            <a:r>
              <a:rPr lang="pt-BR" sz="2400" dirty="0"/>
              <a:t>. (2004, p. 149): a trinca “</a:t>
            </a:r>
            <a:r>
              <a:rPr lang="pt-BR" sz="2400" b="1" dirty="0"/>
              <a:t>milho-mandioca-feijão</a:t>
            </a:r>
            <a:r>
              <a:rPr lang="pt-BR" sz="2400" dirty="0"/>
              <a:t>” predomina nos assentamentos brasileiros, enquanto no Centro-Oeste, além desses produtos de expressão nacional, a </a:t>
            </a:r>
            <a:r>
              <a:rPr lang="pt-BR" sz="2400" b="1" dirty="0"/>
              <a:t>cana de açúcar </a:t>
            </a:r>
            <a:r>
              <a:rPr lang="pt-BR" sz="2400" dirty="0"/>
              <a:t>também tem espaço significativo (I Censo da Reforma Agrária, 1997, p. 33). 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Resultados e Discussões </a:t>
            </a:r>
            <a:endParaRPr sz="3600"/>
          </a:p>
        </p:txBody>
      </p:sp>
      <p:sp>
        <p:nvSpPr>
          <p:cNvPr id="209" name="Google Shape;209;p27"/>
          <p:cNvSpPr txBox="1">
            <a:spLocks noGrp="1"/>
          </p:cNvSpPr>
          <p:nvPr>
            <p:ph type="body" idx="1"/>
          </p:nvPr>
        </p:nvSpPr>
        <p:spPr>
          <a:xfrm>
            <a:off x="457200" y="1271325"/>
            <a:ext cx="8229600" cy="48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pt-BR" sz="2400" dirty="0"/>
              <a:t>Desses citaram: </a:t>
            </a:r>
            <a:r>
              <a:rPr lang="pt-BR" sz="2400" b="1" dirty="0"/>
              <a:t>Produção de mandioca e de farinha (10), hortaliças (8), frutas (8) e grãos (4).</a:t>
            </a:r>
            <a:endParaRPr sz="2400" b="1" dirty="0"/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pt-BR" sz="2400" b="1" dirty="0"/>
              <a:t>Cana de açúcar: </a:t>
            </a:r>
            <a:r>
              <a:rPr lang="pt-BR" sz="2400" dirty="0"/>
              <a:t>embora em apenas um assentamento esse cultivo tenha sido identificado dentre as principais atividades, em outros dois, a produção de açúcar mascavo e da rapadura evidenciam sua importância</a:t>
            </a:r>
            <a:endParaRPr sz="2400" dirty="0"/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 b="1" dirty="0"/>
              <a:t>Produção orgânica</a:t>
            </a:r>
            <a:r>
              <a:rPr lang="pt-BR" sz="2400" dirty="0"/>
              <a:t>: Associação de Mulheres Empreendedoras Rurais e Artesãs (AMERA), no Assentamento Lagoa Seca, em Santa Rita do Novo Destino, e o projeto Baru Agroecológico com oito (8) famílias do Assentamento São Salvador, no município de Minaçu.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Resultados e Discussões </a:t>
            </a:r>
            <a:endParaRPr sz="3600"/>
          </a:p>
        </p:txBody>
      </p:sp>
      <p:sp>
        <p:nvSpPr>
          <p:cNvPr id="222" name="Google Shape;222;p29"/>
          <p:cNvSpPr txBox="1">
            <a:spLocks noGrp="1"/>
          </p:cNvSpPr>
          <p:nvPr>
            <p:ph type="body" idx="1"/>
          </p:nvPr>
        </p:nvSpPr>
        <p:spPr>
          <a:xfrm>
            <a:off x="304400" y="1192150"/>
            <a:ext cx="8577000" cy="49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pt-BR" sz="2400" dirty="0"/>
              <a:t>Assentamento Dom Roriz, em Minaçu, foi identificada </a:t>
            </a:r>
            <a:r>
              <a:rPr lang="pt-BR" sz="2400" b="1" dirty="0"/>
              <a:t>produção orgânica, onde há espécies nativas do cerrado</a:t>
            </a:r>
            <a:r>
              <a:rPr lang="pt-BR" sz="2400" dirty="0"/>
              <a:t>, além de </a:t>
            </a:r>
            <a:r>
              <a:rPr lang="pt-BR" sz="2400" b="1" dirty="0"/>
              <a:t>frutíferas e hortaliças </a:t>
            </a:r>
            <a:r>
              <a:rPr lang="pt-BR" sz="2400" dirty="0"/>
              <a:t>(INCRA GOIÁS, 2018).</a:t>
            </a:r>
            <a:endParaRPr sz="2400" dirty="0"/>
          </a:p>
          <a:p>
            <a:pPr marL="9144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➢"/>
            </a:pPr>
            <a:r>
              <a:rPr lang="pt-BR" sz="2400" dirty="0">
                <a:solidFill>
                  <a:srgbClr val="000000"/>
                </a:solidFill>
              </a:rPr>
              <a:t>Guerreiras de Canudos, no Assentamento Canudos, em Palmeiras de Goiás: </a:t>
            </a:r>
            <a:r>
              <a:rPr lang="pt-BR" sz="2400" b="1" dirty="0">
                <a:solidFill>
                  <a:srgbClr val="000000"/>
                </a:solidFill>
              </a:rPr>
              <a:t>agricultoras familiares com produção diversificada</a:t>
            </a:r>
            <a:r>
              <a:rPr lang="pt-BR" sz="2400" dirty="0">
                <a:solidFill>
                  <a:srgbClr val="000000"/>
                </a:solidFill>
              </a:rPr>
              <a:t>,  inspiradas nos princípios da agroecologia</a:t>
            </a:r>
            <a:endParaRPr sz="2400" dirty="0">
              <a:solidFill>
                <a:srgbClr val="000000"/>
              </a:solidFill>
            </a:endParaRPr>
          </a:p>
          <a:p>
            <a:pPr marL="9144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➢"/>
            </a:pPr>
            <a:r>
              <a:rPr lang="pt-BR" sz="2400" dirty="0">
                <a:solidFill>
                  <a:srgbClr val="000000"/>
                </a:solidFill>
              </a:rPr>
              <a:t>Embora não tenha partido dos próprios assentamentos: </a:t>
            </a:r>
            <a:endParaRPr sz="2400" dirty="0">
              <a:solidFill>
                <a:srgbClr val="000000"/>
              </a:solidFill>
            </a:endParaRPr>
          </a:p>
          <a:p>
            <a:pPr marL="13716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-"/>
            </a:pPr>
            <a:r>
              <a:rPr lang="pt-BR" sz="2400" dirty="0">
                <a:solidFill>
                  <a:srgbClr val="000000"/>
                </a:solidFill>
              </a:rPr>
              <a:t>Niquelândia: Cooperativa Agroecológica dos Produtores Familiares de Niquelândia (COOPEAG)</a:t>
            </a:r>
            <a:endParaRPr sz="2400" dirty="0">
              <a:solidFill>
                <a:srgbClr val="000000"/>
              </a:solidFill>
            </a:endParaRPr>
          </a:p>
          <a:p>
            <a:pPr marL="13716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-"/>
            </a:pPr>
            <a:r>
              <a:rPr lang="pt-BR" sz="2400" dirty="0">
                <a:solidFill>
                  <a:srgbClr val="000000"/>
                </a:solidFill>
              </a:rPr>
              <a:t>São Luiz do Norte: Associação Raízes da Floresta (ARF)</a:t>
            </a:r>
            <a:endParaRPr sz="2400" dirty="0">
              <a:solidFill>
                <a:srgbClr val="000000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0"/>
          <p:cNvSpPr txBox="1">
            <a:spLocks noGrp="1"/>
          </p:cNvSpPr>
          <p:nvPr>
            <p:ph type="title"/>
          </p:nvPr>
        </p:nvSpPr>
        <p:spPr>
          <a:xfrm>
            <a:off x="457200" y="386375"/>
            <a:ext cx="82296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Resultados e Discussões </a:t>
            </a:r>
            <a:endParaRPr sz="3600"/>
          </a:p>
        </p:txBody>
      </p:sp>
      <p:sp>
        <p:nvSpPr>
          <p:cNvPr id="228" name="Google Shape;228;p30"/>
          <p:cNvSpPr txBox="1">
            <a:spLocks noGrp="1"/>
          </p:cNvSpPr>
          <p:nvPr>
            <p:ph type="body" idx="1"/>
          </p:nvPr>
        </p:nvSpPr>
        <p:spPr>
          <a:xfrm>
            <a:off x="304400" y="1084700"/>
            <a:ext cx="8577000" cy="50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/>
              <a:t>Manejo de resíduos sólidos: individual e disposição inadequada</a:t>
            </a:r>
            <a:endParaRPr sz="2400" dirty="0"/>
          </a:p>
          <a:p>
            <a:pPr marL="914400" lvl="1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➢"/>
            </a:pPr>
            <a:r>
              <a:rPr lang="pt-BR" sz="2400" b="1" dirty="0"/>
              <a:t>Queima: 54,5%</a:t>
            </a:r>
            <a:endParaRPr sz="2400" b="1" dirty="0"/>
          </a:p>
          <a:p>
            <a:pPr marL="914400" lvl="1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➢"/>
            </a:pPr>
            <a:r>
              <a:rPr lang="pt-BR" sz="2400" b="1" dirty="0"/>
              <a:t>Enterrar: 16%</a:t>
            </a:r>
            <a:endParaRPr sz="2400" b="1" dirty="0"/>
          </a:p>
          <a:p>
            <a:pPr marL="914400" lvl="1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➢"/>
            </a:pPr>
            <a:r>
              <a:rPr lang="pt-BR" sz="2400" b="1" dirty="0"/>
              <a:t>Céu aberto: 16%</a:t>
            </a:r>
            <a:endParaRPr sz="2400" b="1" dirty="0"/>
          </a:p>
          <a:p>
            <a:pPr marL="457200" lvl="0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/>
              <a:t>Por outro lado, </a:t>
            </a:r>
            <a:r>
              <a:rPr lang="pt-BR" sz="2400" b="1" dirty="0"/>
              <a:t>45,5% fazem algum tipo de separação de resíduos</a:t>
            </a:r>
            <a:endParaRPr sz="2400" b="1" dirty="0"/>
          </a:p>
          <a:p>
            <a:pPr marL="457200" lvl="0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 dirty="0"/>
              <a:t>Orgânicos: </a:t>
            </a:r>
            <a:r>
              <a:rPr lang="pt-BR" sz="2400" b="1" dirty="0"/>
              <a:t>9 assentamentos utilizam</a:t>
            </a:r>
            <a:r>
              <a:rPr lang="pt-BR" sz="2400" dirty="0"/>
              <a:t>, principalmente </a:t>
            </a:r>
            <a:r>
              <a:rPr lang="pt-BR" sz="2400" b="1" dirty="0"/>
              <a:t>restos de comida, na alimentação de animais</a:t>
            </a:r>
            <a:r>
              <a:rPr lang="pt-BR" sz="2400" dirty="0"/>
              <a:t>, </a:t>
            </a:r>
            <a:r>
              <a:rPr lang="pt-BR" sz="2400" b="1" dirty="0">
                <a:solidFill>
                  <a:srgbClr val="FF0000"/>
                </a:solidFill>
              </a:rPr>
              <a:t>e apenas 4 realizam o reaproveitamento na agricultura</a:t>
            </a:r>
            <a:endParaRPr sz="2400" b="1" dirty="0">
              <a:solidFill>
                <a:srgbClr val="FF0000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Resultados e Discussões </a:t>
            </a:r>
            <a:endParaRPr sz="3600"/>
          </a:p>
        </p:txBody>
      </p:sp>
      <p:sp>
        <p:nvSpPr>
          <p:cNvPr id="234" name="Google Shape;234;p31"/>
          <p:cNvSpPr txBox="1">
            <a:spLocks noGrp="1"/>
          </p:cNvSpPr>
          <p:nvPr>
            <p:ph type="body" idx="1"/>
          </p:nvPr>
        </p:nvSpPr>
        <p:spPr>
          <a:xfrm>
            <a:off x="304400" y="1192150"/>
            <a:ext cx="8577000" cy="49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pt-BR" sz="2400" dirty="0" smtClean="0">
                <a:solidFill>
                  <a:srgbClr val="FF0000"/>
                </a:solidFill>
              </a:rPr>
              <a:t>Apenas 2 assentamentos reaproveitam em ambas atividades: </a:t>
            </a:r>
            <a:r>
              <a:rPr lang="pt-BR" sz="2400" dirty="0" smtClean="0"/>
              <a:t>Julião Ribeiro, em Niquelândia (minoria dos assentados), e Buriti, no município de Silvânia.</a:t>
            </a:r>
            <a:endParaRPr sz="2400" dirty="0" smtClean="0"/>
          </a:p>
          <a:p>
            <a:pPr marL="457200" lvl="0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pt-BR" sz="2400" dirty="0" smtClean="0"/>
              <a:t>No </a:t>
            </a:r>
            <a:r>
              <a:rPr lang="pt-BR" sz="2400" dirty="0"/>
              <a:t>assentamento São Sebastião, em Silvânia, chamou a atenção os moradores reconhecerem a importância da cura do esterco antes do uso como adubo. Todavia, o ponto de estabilização não é bem compreendido, pois foi verificado que parte do material era aplicado ainda fresco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Resultados e Discussões </a:t>
            </a:r>
            <a:endParaRPr sz="3600"/>
          </a:p>
        </p:txBody>
      </p:sp>
      <p:sp>
        <p:nvSpPr>
          <p:cNvPr id="240" name="Google Shape;240;p32"/>
          <p:cNvSpPr txBox="1">
            <a:spLocks noGrp="1"/>
          </p:cNvSpPr>
          <p:nvPr>
            <p:ph type="body" idx="1"/>
          </p:nvPr>
        </p:nvSpPr>
        <p:spPr>
          <a:xfrm>
            <a:off x="304400" y="1192150"/>
            <a:ext cx="8577000" cy="49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pt-BR" sz="2600">
                <a:solidFill>
                  <a:srgbClr val="000000"/>
                </a:solidFill>
              </a:rPr>
              <a:t>No geral, 19 assentamentos foram reconhecidos como praticantes de técnicas agroecológicas</a:t>
            </a:r>
            <a:endParaRPr sz="2600">
              <a:solidFill>
                <a:srgbClr val="000000"/>
              </a:solidFill>
            </a:endParaRPr>
          </a:p>
          <a:p>
            <a:pPr marL="457200" lvl="0" indent="-3937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pt-BR" sz="2600">
                <a:solidFill>
                  <a:srgbClr val="000000"/>
                </a:solidFill>
              </a:rPr>
              <a:t>Nove (9) foram definidos pela produção orgânica e agroecológica, sendo sete deles obtidos pelo levantamento literário</a:t>
            </a:r>
            <a:endParaRPr sz="2600">
              <a:solidFill>
                <a:srgbClr val="000000"/>
              </a:solidFill>
            </a:endParaRPr>
          </a:p>
          <a:p>
            <a:pPr marL="457200" lvl="0" indent="-3937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pt-BR" sz="2600">
                <a:solidFill>
                  <a:srgbClr val="000000"/>
                </a:solidFill>
              </a:rPr>
              <a:t>Os restantes (10) foram selecionados pela identificação do reaproveitamento de resíduos orgânicos nas atividades agropecuárias, os quais possuem potencial agroecológico</a:t>
            </a:r>
            <a:endParaRPr sz="26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Resultados e Discussões </a:t>
            </a:r>
            <a:endParaRPr sz="3600"/>
          </a:p>
        </p:txBody>
      </p:sp>
      <p:sp>
        <p:nvSpPr>
          <p:cNvPr id="246" name="Google Shape;246;p33"/>
          <p:cNvSpPr txBox="1">
            <a:spLocks noGrp="1"/>
          </p:cNvSpPr>
          <p:nvPr>
            <p:ph type="body" idx="1"/>
          </p:nvPr>
        </p:nvSpPr>
        <p:spPr>
          <a:xfrm>
            <a:off x="304400" y="1192150"/>
            <a:ext cx="8577000" cy="49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pt-BR" sz="2400" dirty="0"/>
              <a:t>Esse potencial reflete nas práticas sustentáveis já desenvolvidas e que </a:t>
            </a:r>
            <a:r>
              <a:rPr lang="pt-BR" sz="2400" b="1" dirty="0"/>
              <a:t>podem dar início à transição do sistema convencional para agroecologia</a:t>
            </a:r>
            <a:r>
              <a:rPr lang="pt-BR" sz="2400" dirty="0"/>
              <a:t>, uma vez que o primeiro passo seria a </a:t>
            </a:r>
            <a:r>
              <a:rPr lang="pt-BR" sz="2400" b="1" dirty="0"/>
              <a:t>retirada progressiva de insumos químicos </a:t>
            </a:r>
            <a:r>
              <a:rPr lang="pt-BR" sz="2400" dirty="0"/>
              <a:t>(ALTIERI, 2009).</a:t>
            </a:r>
            <a:endParaRPr sz="2400" dirty="0"/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pt-BR" sz="2400" dirty="0"/>
              <a:t>Outras características da agroecologia são parte da realidade dos assentamentos, por questões culturais ou práticas, sendo essas o </a:t>
            </a:r>
            <a:r>
              <a:rPr lang="pt-BR" sz="2400" b="1" dirty="0"/>
              <a:t>cultivo heterogêneo</a:t>
            </a:r>
            <a:r>
              <a:rPr lang="pt-BR" sz="2400" dirty="0"/>
              <a:t>, insumos predominante de recursos locais renováveis, a </a:t>
            </a:r>
            <a:r>
              <a:rPr lang="pt-BR" sz="2400" b="1" dirty="0"/>
              <a:t>alta participação coletiva no processo produtivo e a multidisciplinaridade com uso do conhecimento tradicional e formas locais de organização</a:t>
            </a:r>
            <a:r>
              <a:rPr lang="pt-BR" sz="2400" dirty="0"/>
              <a:t>, e a produtividade média e o </a:t>
            </a:r>
            <a:r>
              <a:rPr lang="pt-BR" sz="2400" u="sng" dirty="0"/>
              <a:t>baixo custo</a:t>
            </a:r>
            <a:r>
              <a:rPr lang="pt-BR" sz="2400" dirty="0"/>
              <a:t> de produção.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685800" y="744500"/>
            <a:ext cx="7772400" cy="698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/>
              <a:t>Tema</a:t>
            </a:r>
            <a:endParaRPr sz="3600"/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1174625" y="2632775"/>
            <a:ext cx="6400800" cy="175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pt-BR" sz="4400" b="1">
                <a:solidFill>
                  <a:srgbClr val="000000"/>
                </a:solidFill>
              </a:rPr>
              <a:t>Saneamento Rural</a:t>
            </a:r>
            <a:endParaRPr sz="4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Conclusão</a:t>
            </a:r>
            <a:endParaRPr sz="3600"/>
          </a:p>
        </p:txBody>
      </p:sp>
      <p:sp>
        <p:nvSpPr>
          <p:cNvPr id="252" name="Google Shape;252;p34"/>
          <p:cNvSpPr txBox="1">
            <a:spLocks noGrp="1"/>
          </p:cNvSpPr>
          <p:nvPr>
            <p:ph type="body" idx="1"/>
          </p:nvPr>
        </p:nvSpPr>
        <p:spPr>
          <a:xfrm>
            <a:off x="304400" y="1192150"/>
            <a:ext cx="8577000" cy="49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pt-BR" sz="2400"/>
              <a:t>As condições ambientais estão diretamente ligadas com o saneamento e a saúde da população rural, o que pede por soluções que incluam seu modos de vida, além de acessíveis.</a:t>
            </a:r>
            <a:endParaRPr sz="2400"/>
          </a:p>
          <a:p>
            <a:pPr marL="457200" lvl="0" indent="-3810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pt-BR" sz="2400"/>
              <a:t>A agroecologia mostra-se uma quebra de barreira no conceito de saneamento e de produção, a partir da visão sistêmica integrada que vise prevenção de doenças, promoção de segurança alimentar e desenvolvimento sustentável.</a:t>
            </a:r>
            <a:endParaRPr sz="2400"/>
          </a:p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pt-BR" sz="2400"/>
              <a:t>19 assentamentos realizam práticas agroecológicas que integram e auxiliam no saneamento correto e na qualidade de vida rural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Conclusão</a:t>
            </a:r>
            <a:endParaRPr sz="3600"/>
          </a:p>
        </p:txBody>
      </p:sp>
      <p:sp>
        <p:nvSpPr>
          <p:cNvPr id="258" name="Google Shape;258;p35"/>
          <p:cNvSpPr txBox="1">
            <a:spLocks noGrp="1"/>
          </p:cNvSpPr>
          <p:nvPr>
            <p:ph type="body" idx="1"/>
          </p:nvPr>
        </p:nvSpPr>
        <p:spPr>
          <a:xfrm>
            <a:off x="304400" y="1192150"/>
            <a:ext cx="8577000" cy="49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pt-BR" sz="2400"/>
              <a:t>Embora existam muitos atrativos e benefícios para a transição agroecológica, a taxa de assentamentos que realizam essas práticas ainda é baixa, porém esses exemplos e o apoio de projetos institucionais e organizações, bem como de programas de financiamentos, podem auxiliar na modificação desse cenário</a:t>
            </a:r>
            <a:r>
              <a:rPr lang="pt-BR" sz="2400">
                <a:highlight>
                  <a:srgbClr val="FFFFFF"/>
                </a:highlight>
              </a:rPr>
              <a:t>.</a:t>
            </a:r>
            <a:r>
              <a:rPr lang="pt-BR" sz="2400"/>
              <a:t> As ações conjugadas com experiências de educação popular, contextualizada e apropriada, podem significar um motor de transformação social e geração de melhoria de qualidade sanitária e de vida local.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6"/>
          <p:cNvSpPr txBox="1">
            <a:spLocks noGrp="1"/>
          </p:cNvSpPr>
          <p:nvPr>
            <p:ph type="title"/>
          </p:nvPr>
        </p:nvSpPr>
        <p:spPr>
          <a:xfrm>
            <a:off x="457200" y="368475"/>
            <a:ext cx="8229600" cy="877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/>
              <a:t>Agradecimentos</a:t>
            </a:r>
            <a:endParaRPr sz="3600"/>
          </a:p>
        </p:txBody>
      </p:sp>
      <p:sp>
        <p:nvSpPr>
          <p:cNvPr id="264" name="Google Shape;264;p36"/>
          <p:cNvSpPr txBox="1">
            <a:spLocks noGrp="1"/>
          </p:cNvSpPr>
          <p:nvPr>
            <p:ph type="body" idx="1"/>
          </p:nvPr>
        </p:nvSpPr>
        <p:spPr>
          <a:xfrm>
            <a:off x="376025" y="1245975"/>
            <a:ext cx="8433900" cy="4880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/>
              <a:t>Os(as) pesquisadores(as) agradecem ao projeto “Saneamento e Saúde Ambiental em Comunidades Rurais e Tradicionais de Goiás”, uma parceria da Fundação Nacional de Saúde (Funasa) e Universidade Federal de Goiás - UFG, pela disponibilização das bolsas de iniciação científica, participação no projeto e disponibilização dos dados. </a:t>
            </a:r>
            <a:endParaRPr sz="2600"/>
          </a:p>
          <a:p>
            <a:pPr marL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600"/>
              <a:t>Os(as) autores(as) esperam que as reflexões apresentadas contribuam, não só com o SanRural, mas com as reflexões gerais sobre as práticas de saneamento rural nacionais.</a:t>
            </a:r>
            <a:endParaRPr sz="2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7"/>
          <p:cNvSpPr txBox="1">
            <a:spLocks noGrp="1"/>
          </p:cNvSpPr>
          <p:nvPr>
            <p:ph type="title"/>
          </p:nvPr>
        </p:nvSpPr>
        <p:spPr>
          <a:xfrm>
            <a:off x="487050" y="404275"/>
            <a:ext cx="8229600" cy="752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/>
              <a:t>Referências Bibliográficas</a:t>
            </a:r>
            <a:endParaRPr sz="3600"/>
          </a:p>
        </p:txBody>
      </p:sp>
      <p:sp>
        <p:nvSpPr>
          <p:cNvPr id="270" name="Google Shape;270;p37"/>
          <p:cNvSpPr txBox="1">
            <a:spLocks noGrp="1"/>
          </p:cNvSpPr>
          <p:nvPr>
            <p:ph type="body" idx="1"/>
          </p:nvPr>
        </p:nvSpPr>
        <p:spPr>
          <a:xfrm>
            <a:off x="286500" y="1156325"/>
            <a:ext cx="8630700" cy="4970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</a:rPr>
              <a:t>ALTIERI (2009). </a:t>
            </a:r>
            <a:r>
              <a:rPr lang="pt-BR" sz="1800" b="1">
                <a:solidFill>
                  <a:srgbClr val="000000"/>
                </a:solidFill>
              </a:rPr>
              <a:t>Agroecologia: a Dinâmica Produtiva da Agricultura Sustentável.</a:t>
            </a:r>
            <a:r>
              <a:rPr lang="pt-BR" sz="1800">
                <a:solidFill>
                  <a:srgbClr val="000000"/>
                </a:solidFill>
              </a:rPr>
              <a:t> 5. ed. - Porto Alegre: Editora da UFRGS, 2009. ISBN: 9788538600176. 120p. </a:t>
            </a:r>
            <a:endParaRPr sz="180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</a:rPr>
              <a:t>AVELINE, I. A. (2016). </a:t>
            </a:r>
            <a:r>
              <a:rPr lang="pt-BR" sz="1800" b="1">
                <a:solidFill>
                  <a:srgbClr val="000000"/>
                </a:solidFill>
              </a:rPr>
              <a:t>A Agricultura Familiar e a Construção Social de Mercados em Assentamentos Rurais do Município de Mambaí, Nordeste de Goiás.</a:t>
            </a:r>
            <a:r>
              <a:rPr lang="pt-BR" sz="1800">
                <a:solidFill>
                  <a:srgbClr val="000000"/>
                </a:solidFill>
              </a:rPr>
              <a:t> UNB: Brasília, 2016. 111p:II.</a:t>
            </a:r>
            <a:endParaRPr sz="180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</a:rPr>
              <a:t>FUNASA; UFG (2017). </a:t>
            </a:r>
            <a:r>
              <a:rPr lang="pt-BR" sz="1800" b="1">
                <a:solidFill>
                  <a:srgbClr val="000000"/>
                </a:solidFill>
              </a:rPr>
              <a:t>Plano de Trabalho</a:t>
            </a:r>
            <a:r>
              <a:rPr lang="pt-BR" sz="1800">
                <a:solidFill>
                  <a:srgbClr val="000000"/>
                </a:solidFill>
              </a:rPr>
              <a:t> - Saneamento e Saúde Ambiental em Comunidades Rurais e Tradicionais de Goiás. Dez. 2017. 80p.</a:t>
            </a:r>
            <a:endParaRPr sz="180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</a:rPr>
              <a:t>I Censo da Reforma Agrária, (1997). </a:t>
            </a:r>
            <a:r>
              <a:rPr lang="pt-BR" sz="1800" b="1">
                <a:solidFill>
                  <a:srgbClr val="000000"/>
                </a:solidFill>
              </a:rPr>
              <a:t>Estudos Avançados</a:t>
            </a:r>
            <a:r>
              <a:rPr lang="pt-BR" sz="1800">
                <a:solidFill>
                  <a:srgbClr val="000000"/>
                </a:solidFill>
              </a:rPr>
              <a:t>, 11(31), 7-36.</a:t>
            </a:r>
            <a:endParaRPr sz="180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</a:rPr>
              <a:t>IBGE. (2010) </a:t>
            </a:r>
            <a:r>
              <a:rPr lang="pt-BR" sz="1800" b="1">
                <a:solidFill>
                  <a:srgbClr val="000000"/>
                </a:solidFill>
              </a:rPr>
              <a:t>Censo Demográfico</a:t>
            </a:r>
            <a:r>
              <a:rPr lang="pt-BR" sz="1800">
                <a:solidFill>
                  <a:srgbClr val="000000"/>
                </a:solidFill>
              </a:rPr>
              <a:t>. Disponível em: </a:t>
            </a:r>
            <a:r>
              <a:rPr lang="pt-BR" sz="1800" u="sng">
                <a:solidFill>
                  <a:schemeClr val="hlink"/>
                </a:solidFill>
                <a:hlinkClick r:id="rId3"/>
              </a:rPr>
              <a:t>https://www.ibge.gov.br/estatisticas-novoportal/sociais/populacao/9662-censo-demografico-2010</a:t>
            </a:r>
            <a:r>
              <a:rPr lang="pt-BR" sz="1800">
                <a:solidFill>
                  <a:srgbClr val="000000"/>
                </a:solidFill>
              </a:rPr>
              <a:t>.</a:t>
            </a:r>
            <a:endParaRPr sz="180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</a:rPr>
              <a:t>INCRA GOIÁS (2018). </a:t>
            </a:r>
            <a:r>
              <a:rPr lang="pt-BR" sz="1800" b="1">
                <a:solidFill>
                  <a:srgbClr val="000000"/>
                </a:solidFill>
              </a:rPr>
              <a:t>Assentada de Minaçu participa de curso sobre agrofloresta. </a:t>
            </a:r>
            <a:r>
              <a:rPr lang="pt-BR" sz="1800">
                <a:solidFill>
                  <a:srgbClr val="000000"/>
                </a:solidFill>
              </a:rPr>
              <a:t>Blog do Incra Goiás - A Reforma Agrária em Goiás. Disponível em: </a:t>
            </a:r>
            <a:r>
              <a:rPr lang="pt-BR" sz="1800" u="sng">
                <a:solidFill>
                  <a:srgbClr val="0000FF"/>
                </a:solidFill>
                <a:hlinkClick r:id="rId4"/>
              </a:rPr>
              <a:t>https://incragoias.wordpress.com/2018/06/05/assentada-de-minacu-participa-de-curso-sobre-agrofloresta/</a:t>
            </a:r>
            <a:r>
              <a:rPr lang="pt-BR" sz="1800">
                <a:solidFill>
                  <a:srgbClr val="0000FF"/>
                </a:solidFill>
              </a:rPr>
              <a:t>.</a:t>
            </a:r>
            <a:endParaRPr sz="1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8"/>
          <p:cNvSpPr txBox="1">
            <a:spLocks noGrp="1"/>
          </p:cNvSpPr>
          <p:nvPr>
            <p:ph type="title"/>
          </p:nvPr>
        </p:nvSpPr>
        <p:spPr>
          <a:xfrm>
            <a:off x="487050" y="368475"/>
            <a:ext cx="8229600" cy="644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/>
              <a:t>Referências Bibliográficas</a:t>
            </a:r>
            <a:endParaRPr sz="3600"/>
          </a:p>
        </p:txBody>
      </p:sp>
      <p:sp>
        <p:nvSpPr>
          <p:cNvPr id="276" name="Google Shape;276;p38"/>
          <p:cNvSpPr txBox="1">
            <a:spLocks noGrp="1"/>
          </p:cNvSpPr>
          <p:nvPr>
            <p:ph type="body" idx="1"/>
          </p:nvPr>
        </p:nvSpPr>
        <p:spPr>
          <a:xfrm>
            <a:off x="286500" y="1013175"/>
            <a:ext cx="8630700" cy="511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LANDAU, E. C.; MOURA, L. (2016). </a:t>
            </a:r>
            <a:r>
              <a:rPr lang="pt-BR" sz="1800" b="1"/>
              <a:t>Variação geográfica do saneamento básico no Brasil em 2010: domicílios urbanos e rurais</a:t>
            </a:r>
            <a:r>
              <a:rPr lang="pt-BR" sz="1800"/>
              <a:t>. Brasília, DF : Embrapa, 2016. 975p</a:t>
            </a:r>
            <a:endParaRPr sz="18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/>
              <a:t>LEITE et al. (2004). </a:t>
            </a:r>
            <a:r>
              <a:rPr lang="pt-BR" sz="1800" b="1"/>
              <a:t>Impactos dos assentamentos: um estudo sobre o meio rural brasileiro.</a:t>
            </a:r>
            <a:r>
              <a:rPr lang="pt-BR" sz="1800"/>
              <a:t> Brasília: Instituto Interamericano de Cooperação para Agricultura - IICA, Núcleo de Estudos Agrários e Desenvolvimento Rural – NEAD. São Paulo: Unesp, 2004.</a:t>
            </a:r>
            <a:endParaRPr sz="18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/>
              <a:t>MAES (2019). </a:t>
            </a:r>
            <a:r>
              <a:rPr lang="pt-BR" sz="1800" b="1"/>
              <a:t>Módulos AgroEcológicos Sucessionais - MAES em ação.</a:t>
            </a:r>
            <a:r>
              <a:rPr lang="pt-BR" sz="1800"/>
              <a:t> Disponível em: </a:t>
            </a:r>
            <a:endParaRPr sz="18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u="sng">
                <a:solidFill>
                  <a:schemeClr val="hlink"/>
                </a:solidFill>
                <a:hlinkClick r:id="rId3"/>
              </a:rPr>
              <a:t>http://projetomaes.gestororganico.com.br/pgh/</a:t>
            </a:r>
            <a:r>
              <a:rPr lang="pt-BR" sz="1800">
                <a:solidFill>
                  <a:schemeClr val="hlink"/>
                </a:solidFill>
              </a:rPr>
              <a:t>.</a:t>
            </a:r>
            <a:endParaRPr sz="1800">
              <a:solidFill>
                <a:schemeClr val="hlink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</a:rPr>
              <a:t>MEDEIROS, L. D. (2001). </a:t>
            </a:r>
            <a:r>
              <a:rPr lang="pt-BR" sz="1800" b="1">
                <a:solidFill>
                  <a:srgbClr val="000000"/>
                </a:solidFill>
              </a:rPr>
              <a:t>Sem terra, assentados, agricultores familiares: considerações sobre os conflitos sociais e as formas de organização dos trabalhadores rurais brasileiros.</a:t>
            </a:r>
            <a:r>
              <a:rPr lang="pt-BR" sz="1800">
                <a:solidFill>
                  <a:srgbClr val="000000"/>
                </a:solidFill>
              </a:rPr>
              <a:t> </a:t>
            </a:r>
            <a:r>
              <a:rPr lang="pt-BR" sz="1800" i="1">
                <a:solidFill>
                  <a:srgbClr val="000000"/>
                </a:solidFill>
              </a:rPr>
              <a:t>Una nueva ruralidad en América Latina</a:t>
            </a:r>
            <a:r>
              <a:rPr lang="pt-BR" sz="1800">
                <a:solidFill>
                  <a:srgbClr val="000000"/>
                </a:solidFill>
              </a:rPr>
              <a:t>, 103-128.</a:t>
            </a:r>
            <a:endParaRPr sz="180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</a:rPr>
              <a:t>OLIVEIRA, T. B. (2017). </a:t>
            </a:r>
            <a:r>
              <a:rPr lang="pt-BR" sz="1800" b="1">
                <a:solidFill>
                  <a:srgbClr val="000000"/>
                </a:solidFill>
              </a:rPr>
              <a:t>O PAPEL DA AGRICULTURA FAMILIAR NOS ASSENTAMENTOS RURAIS: Desafios e Perspectivas a Geografia Agrária.</a:t>
            </a:r>
            <a:r>
              <a:rPr lang="pt-BR" sz="1800">
                <a:solidFill>
                  <a:srgbClr val="000000"/>
                </a:solidFill>
              </a:rPr>
              <a:t> GEOGRAFIA (Londrina) v. 1, n. 1 (2017). ISSN: </a:t>
            </a:r>
            <a:r>
              <a:rPr lang="pt-BR" sz="1800" u="sng">
                <a:solidFill>
                  <a:srgbClr val="000000"/>
                </a:solidFill>
                <a:hlinkClick r:id="rId4"/>
              </a:rPr>
              <a:t>2594-9152</a:t>
            </a:r>
            <a:r>
              <a:rPr lang="pt-BR" sz="1800">
                <a:solidFill>
                  <a:srgbClr val="000000"/>
                </a:solidFill>
              </a:rPr>
              <a:t>.</a:t>
            </a:r>
            <a:endParaRPr sz="1800">
              <a:solidFill>
                <a:srgbClr val="000000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000000"/>
                </a:solidFill>
              </a:rPr>
              <a:t>SANRURAL (2018). Guia de Orientações - Projeto “Saneamento e Saúde Ambiental em Comunidades Rurais e Tradicionais de Goiás”. Disponível em: </a:t>
            </a:r>
            <a:r>
              <a:rPr lang="pt-BR" sz="1800" u="sng">
                <a:solidFill>
                  <a:srgbClr val="0000FF"/>
                </a:solidFill>
                <a:hlinkClick r:id="rId5"/>
              </a:rPr>
              <a:t>https://sanrural.ufg.br/sobre/</a:t>
            </a:r>
            <a:r>
              <a:rPr lang="pt-BR" sz="1800">
                <a:solidFill>
                  <a:srgbClr val="0000FF"/>
                </a:solidFill>
              </a:rPr>
              <a:t>. </a:t>
            </a:r>
            <a:endParaRPr sz="1800">
              <a:solidFill>
                <a:srgbClr val="0000FF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9"/>
          <p:cNvSpPr txBox="1">
            <a:spLocks noGrp="1"/>
          </p:cNvSpPr>
          <p:nvPr>
            <p:ph type="title"/>
          </p:nvPr>
        </p:nvSpPr>
        <p:spPr>
          <a:xfrm>
            <a:off x="487050" y="368475"/>
            <a:ext cx="8229600" cy="644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/>
              <a:t>Referências Bibliográficas</a:t>
            </a:r>
            <a:endParaRPr sz="3600"/>
          </a:p>
        </p:txBody>
      </p:sp>
      <p:sp>
        <p:nvSpPr>
          <p:cNvPr id="282" name="Google Shape;282;p39"/>
          <p:cNvSpPr txBox="1">
            <a:spLocks noGrp="1"/>
          </p:cNvSpPr>
          <p:nvPr>
            <p:ph type="body" idx="1"/>
          </p:nvPr>
        </p:nvSpPr>
        <p:spPr>
          <a:xfrm>
            <a:off x="286500" y="1013175"/>
            <a:ext cx="8630700" cy="5113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/>
              <a:t>SANTOS, L. C. M (2017). </a:t>
            </a:r>
            <a:r>
              <a:rPr lang="pt-BR" sz="1800" b="1"/>
              <a:t>Mulheres e Agroflorestas no Cerrado.</a:t>
            </a:r>
            <a:r>
              <a:rPr lang="pt-BR" sz="1800"/>
              <a:t> Universidade de Brasília: Brasília, 2017. Disponível em: </a:t>
            </a:r>
            <a:r>
              <a:rPr lang="pt-BR" sz="1800" u="sng">
                <a:solidFill>
                  <a:srgbClr val="0000FF"/>
                </a:solidFill>
                <a:hlinkClick r:id="rId3"/>
              </a:rPr>
              <a:t>http://repositorio.unb.br/bitstream/10482/24926/1/2017_LuizCl%C3%A1udioMouraSantos.pdf</a:t>
            </a:r>
            <a:r>
              <a:rPr lang="pt-BR" sz="1800">
                <a:solidFill>
                  <a:srgbClr val="0000FF"/>
                </a:solidFill>
              </a:rPr>
              <a:t>. </a:t>
            </a:r>
            <a:endParaRPr sz="1800">
              <a:solidFill>
                <a:srgbClr val="0000FF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/>
              <a:t>SILVA, G. O (2017). </a:t>
            </a:r>
            <a:r>
              <a:rPr lang="pt-BR" sz="1800" b="1"/>
              <a:t>A experiência da Associação de Mulheres Empreendedoras Rurais e Artesanais dos Municípios de Barro Alto e Sta Rita do Novo Destino, GO.</a:t>
            </a:r>
            <a:r>
              <a:rPr lang="pt-BR" sz="1800"/>
              <a:t> Agroecologia 2017. Disponível em: </a:t>
            </a:r>
            <a:r>
              <a:rPr lang="pt-BR" sz="1800" u="sng">
                <a:solidFill>
                  <a:srgbClr val="0000FF"/>
                </a:solidFill>
                <a:hlinkClick r:id="rId4"/>
              </a:rPr>
              <a:t>https://relatosagroecologia2017.itbio3.org/atividades/wp-content/uploads/2017/08/Ginercina-de-Oliveira-Silva_a-experiencia-da-AMERA.pdf</a:t>
            </a:r>
            <a:r>
              <a:rPr lang="pt-BR" sz="1800">
                <a:solidFill>
                  <a:srgbClr val="0000FF"/>
                </a:solidFill>
              </a:rPr>
              <a:t>.</a:t>
            </a:r>
            <a:endParaRPr sz="1800">
              <a:solidFill>
                <a:srgbClr val="0000FF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/>
              <a:t>TSUKAMOTO, R. Y.; ASARI, A. Y. (2003). </a:t>
            </a:r>
            <a:r>
              <a:rPr lang="pt-BR" sz="1800" b="1"/>
              <a:t>Assentamentos rurais e agricultura familiar: processo de territorialização e perspectivas de auto-sustentação.</a:t>
            </a:r>
            <a:r>
              <a:rPr lang="pt-BR" sz="1800"/>
              <a:t> GEOGRAFIA (Londrina) v. 12, n. 1 (2003). p 483-494. </a:t>
            </a:r>
            <a:endParaRPr sz="180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457200" y="393925"/>
            <a:ext cx="8229600" cy="8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Problema </a:t>
            </a:r>
            <a:endParaRPr sz="3600"/>
          </a:p>
        </p:txBody>
      </p:sp>
      <p:sp>
        <p:nvSpPr>
          <p:cNvPr id="99" name="Google Shape;99;p15"/>
          <p:cNvSpPr txBox="1"/>
          <p:nvPr/>
        </p:nvSpPr>
        <p:spPr>
          <a:xfrm>
            <a:off x="537175" y="1235425"/>
            <a:ext cx="4616700" cy="7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pt-BR" sz="2400">
                <a:latin typeface="Calibri"/>
                <a:ea typeface="Calibri"/>
                <a:cs typeface="Calibri"/>
                <a:sym typeface="Calibri"/>
              </a:rPr>
              <a:t>Concentração de terras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537175" y="1998025"/>
            <a:ext cx="3315000" cy="12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Monocultura de </a:t>
            </a:r>
            <a:r>
              <a:rPr lang="pt-BR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commodities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537175" y="3179775"/>
            <a:ext cx="3813900" cy="10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Desigualdades sociais no campo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457200" y="4397325"/>
            <a:ext cx="4616700" cy="8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Conflitos e precariedade de infraestruturas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457200" y="393925"/>
            <a:ext cx="8229600" cy="8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Problema </a:t>
            </a:r>
            <a:endParaRPr sz="3600"/>
          </a:p>
        </p:txBody>
      </p:sp>
      <p:sp>
        <p:nvSpPr>
          <p:cNvPr id="108" name="Google Shape;108;p16"/>
          <p:cNvSpPr txBox="1"/>
          <p:nvPr/>
        </p:nvSpPr>
        <p:spPr>
          <a:xfrm>
            <a:off x="537175" y="1235425"/>
            <a:ext cx="4616700" cy="7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pt-BR" sz="2400">
                <a:latin typeface="Calibri"/>
                <a:ea typeface="Calibri"/>
                <a:cs typeface="Calibri"/>
                <a:sym typeface="Calibri"/>
              </a:rPr>
              <a:t>Concentração de terras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6"/>
          <p:cNvSpPr txBox="1"/>
          <p:nvPr/>
        </p:nvSpPr>
        <p:spPr>
          <a:xfrm>
            <a:off x="537175" y="1998025"/>
            <a:ext cx="3315000" cy="12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Monocultura de </a:t>
            </a:r>
            <a:r>
              <a:rPr lang="pt-BR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commodities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6"/>
          <p:cNvSpPr txBox="1"/>
          <p:nvPr/>
        </p:nvSpPr>
        <p:spPr>
          <a:xfrm>
            <a:off x="537175" y="3179775"/>
            <a:ext cx="3813900" cy="10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Desigualdades sociais no campo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457200" y="4397325"/>
            <a:ext cx="4616700" cy="8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Conflitos e precariedade de infraestruturas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1075" y="1235413"/>
            <a:ext cx="4414575" cy="456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>
            <a:spLocks noGrp="1"/>
          </p:cNvSpPr>
          <p:nvPr>
            <p:ph type="title"/>
          </p:nvPr>
        </p:nvSpPr>
        <p:spPr>
          <a:xfrm>
            <a:off x="457200" y="393925"/>
            <a:ext cx="8229600" cy="8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Problema </a:t>
            </a:r>
            <a:endParaRPr sz="3600"/>
          </a:p>
        </p:txBody>
      </p:sp>
      <p:sp>
        <p:nvSpPr>
          <p:cNvPr id="118" name="Google Shape;118;p17"/>
          <p:cNvSpPr txBox="1"/>
          <p:nvPr/>
        </p:nvSpPr>
        <p:spPr>
          <a:xfrm>
            <a:off x="537175" y="1235425"/>
            <a:ext cx="4616700" cy="7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pt-BR" sz="2400">
                <a:latin typeface="Calibri"/>
                <a:ea typeface="Calibri"/>
                <a:cs typeface="Calibri"/>
                <a:sym typeface="Calibri"/>
              </a:rPr>
              <a:t>Concentração de terras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537175" y="1998025"/>
            <a:ext cx="3315000" cy="12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Monocultura de </a:t>
            </a:r>
            <a:r>
              <a:rPr lang="pt-BR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commodities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7"/>
          <p:cNvSpPr txBox="1"/>
          <p:nvPr/>
        </p:nvSpPr>
        <p:spPr>
          <a:xfrm>
            <a:off x="537175" y="3179775"/>
            <a:ext cx="3813900" cy="10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Desigualdades sociais no campo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7"/>
          <p:cNvSpPr txBox="1"/>
          <p:nvPr/>
        </p:nvSpPr>
        <p:spPr>
          <a:xfrm>
            <a:off x="457200" y="4397325"/>
            <a:ext cx="4616700" cy="8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Conflitos e precariedade de infraestruturas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2" name="Google Shape;12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1075" y="1235413"/>
            <a:ext cx="4414575" cy="4566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7"/>
          <p:cNvSpPr/>
          <p:nvPr/>
        </p:nvSpPr>
        <p:spPr>
          <a:xfrm rot="-1420573">
            <a:off x="4658358" y="4752971"/>
            <a:ext cx="1587187" cy="762610"/>
          </a:xfrm>
          <a:custGeom>
            <a:avLst/>
            <a:gdLst/>
            <a:ahLst/>
            <a:cxnLst/>
            <a:rect l="l" t="t" r="r" b="b"/>
            <a:pathLst>
              <a:path w="80935" h="24362" extrusionOk="0">
                <a:moveTo>
                  <a:pt x="80935" y="19339"/>
                </a:moveTo>
                <a:cubicBezTo>
                  <a:pt x="72455" y="21034"/>
                  <a:pt x="63763" y="21421"/>
                  <a:pt x="55151" y="22204"/>
                </a:cubicBezTo>
                <a:cubicBezTo>
                  <a:pt x="49188" y="22746"/>
                  <a:pt x="43054" y="25088"/>
                  <a:pt x="37245" y="23636"/>
                </a:cubicBezTo>
                <a:cubicBezTo>
                  <a:pt x="22980" y="20071"/>
                  <a:pt x="10390" y="10405"/>
                  <a:pt x="0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</p:sp>
      <p:sp>
        <p:nvSpPr>
          <p:cNvPr id="124" name="Google Shape;124;p17"/>
          <p:cNvSpPr/>
          <p:nvPr/>
        </p:nvSpPr>
        <p:spPr>
          <a:xfrm>
            <a:off x="457200" y="3179775"/>
            <a:ext cx="4037400" cy="2156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7"/>
          <p:cNvSpPr txBox="1"/>
          <p:nvPr/>
        </p:nvSpPr>
        <p:spPr>
          <a:xfrm>
            <a:off x="497250" y="3179775"/>
            <a:ext cx="3957300" cy="189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73,43%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dos domicílios brasileiros da agricultura familiar possuem </a:t>
            </a:r>
            <a:r>
              <a:rPr lang="pt-B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manejo inadequado de resíduos sólidos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7"/>
          <p:cNvSpPr txBox="1"/>
          <p:nvPr/>
        </p:nvSpPr>
        <p:spPr>
          <a:xfrm>
            <a:off x="393925" y="5497150"/>
            <a:ext cx="4037400" cy="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Fonte: IBGE (2010); LANDAU; MOURA, (2016)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>
            <a:spLocks noGrp="1"/>
          </p:cNvSpPr>
          <p:nvPr>
            <p:ph type="title"/>
          </p:nvPr>
        </p:nvSpPr>
        <p:spPr>
          <a:xfrm>
            <a:off x="457200" y="393925"/>
            <a:ext cx="8229600" cy="8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Problema </a:t>
            </a:r>
            <a:endParaRPr sz="3600"/>
          </a:p>
        </p:txBody>
      </p:sp>
      <p:sp>
        <p:nvSpPr>
          <p:cNvPr id="132" name="Google Shape;132;p18"/>
          <p:cNvSpPr txBox="1"/>
          <p:nvPr/>
        </p:nvSpPr>
        <p:spPr>
          <a:xfrm>
            <a:off x="537175" y="1235425"/>
            <a:ext cx="4616700" cy="7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pt-BR" sz="2400">
                <a:latin typeface="Calibri"/>
                <a:ea typeface="Calibri"/>
                <a:cs typeface="Calibri"/>
                <a:sym typeface="Calibri"/>
              </a:rPr>
              <a:t>Concentração de terras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8"/>
          <p:cNvSpPr txBox="1"/>
          <p:nvPr/>
        </p:nvSpPr>
        <p:spPr>
          <a:xfrm>
            <a:off x="537175" y="1998025"/>
            <a:ext cx="3315000" cy="12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Monocultura de </a:t>
            </a:r>
            <a:r>
              <a:rPr lang="pt-BR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commodities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8"/>
          <p:cNvSpPr txBox="1"/>
          <p:nvPr/>
        </p:nvSpPr>
        <p:spPr>
          <a:xfrm>
            <a:off x="537175" y="3179775"/>
            <a:ext cx="3813900" cy="10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Desigualdades sociais no campo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8"/>
          <p:cNvSpPr txBox="1"/>
          <p:nvPr/>
        </p:nvSpPr>
        <p:spPr>
          <a:xfrm>
            <a:off x="457200" y="4397325"/>
            <a:ext cx="4616700" cy="8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Conflitos e precariedade de infraestruturas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1075" y="1235413"/>
            <a:ext cx="4414575" cy="4566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8"/>
          <p:cNvSpPr/>
          <p:nvPr/>
        </p:nvSpPr>
        <p:spPr>
          <a:xfrm rot="-1420573">
            <a:off x="4658358" y="4752971"/>
            <a:ext cx="1587187" cy="762610"/>
          </a:xfrm>
          <a:custGeom>
            <a:avLst/>
            <a:gdLst/>
            <a:ahLst/>
            <a:cxnLst/>
            <a:rect l="l" t="t" r="r" b="b"/>
            <a:pathLst>
              <a:path w="80935" h="24362" extrusionOk="0">
                <a:moveTo>
                  <a:pt x="80935" y="19339"/>
                </a:moveTo>
                <a:cubicBezTo>
                  <a:pt x="72455" y="21034"/>
                  <a:pt x="63763" y="21421"/>
                  <a:pt x="55151" y="22204"/>
                </a:cubicBezTo>
                <a:cubicBezTo>
                  <a:pt x="49188" y="22746"/>
                  <a:pt x="43054" y="25088"/>
                  <a:pt x="37245" y="23636"/>
                </a:cubicBezTo>
                <a:cubicBezTo>
                  <a:pt x="22980" y="20071"/>
                  <a:pt x="10390" y="10405"/>
                  <a:pt x="0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</p:sp>
      <p:sp>
        <p:nvSpPr>
          <p:cNvPr id="138" name="Google Shape;138;p18"/>
          <p:cNvSpPr/>
          <p:nvPr/>
        </p:nvSpPr>
        <p:spPr>
          <a:xfrm>
            <a:off x="457200" y="3179775"/>
            <a:ext cx="4037400" cy="2156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8"/>
          <p:cNvSpPr txBox="1"/>
          <p:nvPr/>
        </p:nvSpPr>
        <p:spPr>
          <a:xfrm>
            <a:off x="497250" y="3179775"/>
            <a:ext cx="3957300" cy="189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73,43%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dos domicílios brasileiros da agricultura familiar possuem </a:t>
            </a:r>
            <a:r>
              <a:rPr lang="pt-B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manejo inadequado de resíduos sólidos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8"/>
          <p:cNvSpPr/>
          <p:nvPr/>
        </p:nvSpPr>
        <p:spPr>
          <a:xfrm rot="333981">
            <a:off x="4231291" y="1515180"/>
            <a:ext cx="3000861" cy="2198884"/>
          </a:xfrm>
          <a:custGeom>
            <a:avLst/>
            <a:gdLst/>
            <a:ahLst/>
            <a:cxnLst/>
            <a:rect l="l" t="t" r="r" b="b"/>
            <a:pathLst>
              <a:path w="114598" h="65178" extrusionOk="0">
                <a:moveTo>
                  <a:pt x="114598" y="65178"/>
                </a:moveTo>
                <a:cubicBezTo>
                  <a:pt x="114598" y="46739"/>
                  <a:pt x="94563" y="31882"/>
                  <a:pt x="78070" y="23636"/>
                </a:cubicBezTo>
                <a:cubicBezTo>
                  <a:pt x="67844" y="18523"/>
                  <a:pt x="58834" y="10778"/>
                  <a:pt x="47988" y="7162"/>
                </a:cubicBezTo>
                <a:cubicBezTo>
                  <a:pt x="32645" y="2047"/>
                  <a:pt x="16173" y="0"/>
                  <a:pt x="0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141" name="Google Shape;141;p18"/>
          <p:cNvSpPr/>
          <p:nvPr/>
        </p:nvSpPr>
        <p:spPr>
          <a:xfrm>
            <a:off x="457200" y="1092525"/>
            <a:ext cx="3746400" cy="1890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Goiás, dos domicílios particulares permanentes, </a:t>
            </a:r>
            <a:r>
              <a:rPr lang="pt-BR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43,7%</a:t>
            </a: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apresentaram </a:t>
            </a:r>
            <a:r>
              <a:rPr lang="pt-BR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saneamento adequado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8"/>
          <p:cNvSpPr txBox="1"/>
          <p:nvPr/>
        </p:nvSpPr>
        <p:spPr>
          <a:xfrm>
            <a:off x="393925" y="5497150"/>
            <a:ext cx="4037400" cy="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Fonte: IBGE (2010); LANDAU; MOURA, (2016)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9"/>
          <p:cNvSpPr txBox="1">
            <a:spLocks noGrp="1"/>
          </p:cNvSpPr>
          <p:nvPr>
            <p:ph type="title"/>
          </p:nvPr>
        </p:nvSpPr>
        <p:spPr>
          <a:xfrm>
            <a:off x="457200" y="393925"/>
            <a:ext cx="8229600" cy="8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Problema </a:t>
            </a:r>
            <a:endParaRPr sz="3600"/>
          </a:p>
        </p:txBody>
      </p:sp>
      <p:sp>
        <p:nvSpPr>
          <p:cNvPr id="148" name="Google Shape;148;p19"/>
          <p:cNvSpPr txBox="1"/>
          <p:nvPr/>
        </p:nvSpPr>
        <p:spPr>
          <a:xfrm>
            <a:off x="537175" y="1235425"/>
            <a:ext cx="4616700" cy="7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pt-BR" sz="2400">
                <a:latin typeface="Calibri"/>
                <a:ea typeface="Calibri"/>
                <a:cs typeface="Calibri"/>
                <a:sym typeface="Calibri"/>
              </a:rPr>
              <a:t>Concentração de terras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9"/>
          <p:cNvSpPr txBox="1"/>
          <p:nvPr/>
        </p:nvSpPr>
        <p:spPr>
          <a:xfrm>
            <a:off x="537175" y="1998025"/>
            <a:ext cx="3315000" cy="12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Monocultura de </a:t>
            </a:r>
            <a:r>
              <a:rPr lang="pt-BR" sz="24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commodities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9"/>
          <p:cNvSpPr txBox="1"/>
          <p:nvPr/>
        </p:nvSpPr>
        <p:spPr>
          <a:xfrm>
            <a:off x="537175" y="3179775"/>
            <a:ext cx="3813900" cy="10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Desigualdades sociais no campo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9"/>
          <p:cNvSpPr txBox="1"/>
          <p:nvPr/>
        </p:nvSpPr>
        <p:spPr>
          <a:xfrm>
            <a:off x="457200" y="4397325"/>
            <a:ext cx="4616700" cy="84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Conflitos e precariedade de infraestruturas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Google Shape;15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1075" y="1235413"/>
            <a:ext cx="4414575" cy="456672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9"/>
          <p:cNvSpPr/>
          <p:nvPr/>
        </p:nvSpPr>
        <p:spPr>
          <a:xfrm rot="-1420573">
            <a:off x="4658358" y="4752971"/>
            <a:ext cx="1587187" cy="762610"/>
          </a:xfrm>
          <a:custGeom>
            <a:avLst/>
            <a:gdLst/>
            <a:ahLst/>
            <a:cxnLst/>
            <a:rect l="l" t="t" r="r" b="b"/>
            <a:pathLst>
              <a:path w="80935" h="24362" extrusionOk="0">
                <a:moveTo>
                  <a:pt x="80935" y="19339"/>
                </a:moveTo>
                <a:cubicBezTo>
                  <a:pt x="72455" y="21034"/>
                  <a:pt x="63763" y="21421"/>
                  <a:pt x="55151" y="22204"/>
                </a:cubicBezTo>
                <a:cubicBezTo>
                  <a:pt x="49188" y="22746"/>
                  <a:pt x="43054" y="25088"/>
                  <a:pt x="37245" y="23636"/>
                </a:cubicBezTo>
                <a:cubicBezTo>
                  <a:pt x="22980" y="20071"/>
                  <a:pt x="10390" y="10405"/>
                  <a:pt x="0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dash"/>
            <a:round/>
            <a:headEnd type="none" w="med" len="med"/>
            <a:tailEnd type="triangle" w="med" len="med"/>
          </a:ln>
        </p:spPr>
      </p:sp>
      <p:sp>
        <p:nvSpPr>
          <p:cNvPr id="154" name="Google Shape;154;p19"/>
          <p:cNvSpPr/>
          <p:nvPr/>
        </p:nvSpPr>
        <p:spPr>
          <a:xfrm>
            <a:off x="457200" y="3179775"/>
            <a:ext cx="4037400" cy="2156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9"/>
          <p:cNvSpPr txBox="1"/>
          <p:nvPr/>
        </p:nvSpPr>
        <p:spPr>
          <a:xfrm>
            <a:off x="497250" y="3179775"/>
            <a:ext cx="3957300" cy="189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73,43%</a:t>
            </a:r>
            <a:r>
              <a:rPr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dos domicílios brasileiros da agricultura familiar possuem </a:t>
            </a:r>
            <a:r>
              <a:rPr lang="pt-BR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manejo inadequado de resíduos sólidos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9"/>
          <p:cNvSpPr/>
          <p:nvPr/>
        </p:nvSpPr>
        <p:spPr>
          <a:xfrm rot="333981">
            <a:off x="4231291" y="1515180"/>
            <a:ext cx="3000861" cy="2198884"/>
          </a:xfrm>
          <a:custGeom>
            <a:avLst/>
            <a:gdLst/>
            <a:ahLst/>
            <a:cxnLst/>
            <a:rect l="l" t="t" r="r" b="b"/>
            <a:pathLst>
              <a:path w="114598" h="65178" extrusionOk="0">
                <a:moveTo>
                  <a:pt x="114598" y="65178"/>
                </a:moveTo>
                <a:cubicBezTo>
                  <a:pt x="114598" y="46739"/>
                  <a:pt x="94563" y="31882"/>
                  <a:pt x="78070" y="23636"/>
                </a:cubicBezTo>
                <a:cubicBezTo>
                  <a:pt x="67844" y="18523"/>
                  <a:pt x="58834" y="10778"/>
                  <a:pt x="47988" y="7162"/>
                </a:cubicBezTo>
                <a:cubicBezTo>
                  <a:pt x="32645" y="2047"/>
                  <a:pt x="16173" y="0"/>
                  <a:pt x="0" y="0"/>
                </a:cubicBezTo>
              </a:path>
            </a:pathLst>
          </a:custGeom>
          <a:noFill/>
          <a:ln w="38100" cap="flat" cmpd="sng">
            <a:solidFill>
              <a:srgbClr val="000000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157" name="Google Shape;157;p19"/>
          <p:cNvSpPr/>
          <p:nvPr/>
        </p:nvSpPr>
        <p:spPr>
          <a:xfrm>
            <a:off x="457200" y="1092525"/>
            <a:ext cx="3746400" cy="1890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Goiás, dos domicílios particulares permanentes, </a:t>
            </a:r>
            <a:r>
              <a:rPr lang="pt-BR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43,7%</a:t>
            </a: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apresentaram </a:t>
            </a:r>
            <a:r>
              <a:rPr lang="pt-BR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saneamento adequado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9"/>
          <p:cNvSpPr/>
          <p:nvPr/>
        </p:nvSpPr>
        <p:spPr>
          <a:xfrm rot="1399971">
            <a:off x="3341166" y="2256518"/>
            <a:ext cx="1597618" cy="1416213"/>
          </a:xfrm>
          <a:prstGeom prst="irregularSeal2">
            <a:avLst/>
          </a:prstGeom>
          <a:solidFill>
            <a:schemeClr val="dk2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9"/>
          <p:cNvSpPr txBox="1"/>
          <p:nvPr/>
        </p:nvSpPr>
        <p:spPr>
          <a:xfrm>
            <a:off x="3647525" y="2505276"/>
            <a:ext cx="9849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1,8% rurais </a:t>
            </a:r>
            <a:endParaRPr sz="22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9"/>
          <p:cNvSpPr txBox="1"/>
          <p:nvPr/>
        </p:nvSpPr>
        <p:spPr>
          <a:xfrm>
            <a:off x="393925" y="5497150"/>
            <a:ext cx="4037400" cy="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Calibri"/>
                <a:ea typeface="Calibri"/>
                <a:cs typeface="Calibri"/>
                <a:sym typeface="Calibri"/>
              </a:rPr>
              <a:t>Fonte: IBGE (2010); LANDAU; MOURA, (2016)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0"/>
          <p:cNvSpPr txBox="1">
            <a:spLocks noGrp="1"/>
          </p:cNvSpPr>
          <p:nvPr>
            <p:ph type="ctrTitle" idx="4294967295"/>
          </p:nvPr>
        </p:nvSpPr>
        <p:spPr>
          <a:xfrm>
            <a:off x="683575" y="1371600"/>
            <a:ext cx="7956300" cy="40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Identificar </a:t>
            </a:r>
            <a:r>
              <a:rPr lang="pt-BR" sz="3200" b="1" i="0" u="none" strike="noStrike" cap="none">
                <a:solidFill>
                  <a:schemeClr val="dk1"/>
                </a:solidFill>
              </a:rPr>
              <a:t>práticas agroecológicas</a:t>
            </a:r>
            <a:r>
              <a:rPr lang="pt-B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contribuam para o saneamento rural, por meio do </a:t>
            </a:r>
            <a:r>
              <a:rPr lang="pt-BR" sz="3200" b="1" i="0" u="none" strike="noStrike" cap="none">
                <a:solidFill>
                  <a:schemeClr val="dk1"/>
                </a:solidFill>
              </a:rPr>
              <a:t>manejo de resíduos sólidos</a:t>
            </a:r>
            <a:r>
              <a:rPr lang="pt-BR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dentro das atividades produtivas e cotidianas dos assentamentos de reforma agrária, atendidos pelo projeto Saneamento e Saúde Ambiental em Comunidades Rurais e Tradicionais de Goiás (SanRural).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0"/>
          <p:cNvSpPr txBox="1"/>
          <p:nvPr/>
        </p:nvSpPr>
        <p:spPr>
          <a:xfrm>
            <a:off x="683575" y="518105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pt-BR" sz="3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 geral</a:t>
            </a:r>
            <a:endParaRPr sz="3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>
            <a:spLocks noGrp="1"/>
          </p:cNvSpPr>
          <p:nvPr>
            <p:ph type="title"/>
          </p:nvPr>
        </p:nvSpPr>
        <p:spPr>
          <a:xfrm>
            <a:off x="457200" y="358125"/>
            <a:ext cx="8229600" cy="8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Metodologia </a:t>
            </a:r>
            <a:endParaRPr sz="3600"/>
          </a:p>
        </p:txBody>
      </p:sp>
      <p:sp>
        <p:nvSpPr>
          <p:cNvPr id="172" name="Google Shape;172;p21"/>
          <p:cNvSpPr txBox="1">
            <a:spLocks noGrp="1"/>
          </p:cNvSpPr>
          <p:nvPr>
            <p:ph type="body" idx="1"/>
          </p:nvPr>
        </p:nvSpPr>
        <p:spPr>
          <a:xfrm>
            <a:off x="301350" y="1110175"/>
            <a:ext cx="8541300" cy="4361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191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pt-BR" sz="3000" b="1" dirty="0"/>
              <a:t>Pesquisa bibliográfica e documental</a:t>
            </a:r>
            <a:r>
              <a:rPr lang="pt-BR" sz="3000" dirty="0"/>
              <a:t>, a partir de dados e documentos produzidos no âmbito do Projeto “</a:t>
            </a:r>
            <a:r>
              <a:rPr lang="pt-BR" sz="3000" i="1" dirty="0"/>
              <a:t>Saneamento e Saúde Ambiental em Comunidades Rurais e Tradicionais de Goiás”</a:t>
            </a:r>
            <a:r>
              <a:rPr lang="pt-BR" sz="3000" dirty="0"/>
              <a:t> (</a:t>
            </a:r>
            <a:r>
              <a:rPr lang="pt-BR" sz="3000" dirty="0" err="1"/>
              <a:t>SanRural</a:t>
            </a:r>
            <a:r>
              <a:rPr lang="pt-BR" sz="3000" dirty="0"/>
              <a:t>)</a:t>
            </a:r>
            <a:endParaRPr sz="3000" dirty="0"/>
          </a:p>
          <a:p>
            <a:pPr marL="457200" lvl="0" indent="-4191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pt-BR" sz="3000" dirty="0"/>
              <a:t>Área de abrangência: </a:t>
            </a:r>
            <a:r>
              <a:rPr lang="pt-BR" sz="3000" b="1" dirty="0"/>
              <a:t>62 assentamentos, em 17 municípios</a:t>
            </a:r>
            <a:endParaRPr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1779</Words>
  <Application>Microsoft Office PowerPoint</Application>
  <PresentationFormat>Apresentação na tela (4:3)</PresentationFormat>
  <Paragraphs>109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Práticas agroecológicas e sua relação com o saneamento rural em assentamentos de reforma agrária do estado de Goiás </vt:lpstr>
      <vt:lpstr>Tema</vt:lpstr>
      <vt:lpstr>Problema </vt:lpstr>
      <vt:lpstr>Problema </vt:lpstr>
      <vt:lpstr>Problema </vt:lpstr>
      <vt:lpstr>Problema </vt:lpstr>
      <vt:lpstr>Problema </vt:lpstr>
      <vt:lpstr>Identificar práticas agroecológicas que contribuam para o saneamento rural, por meio do manejo de resíduos sólidos dentro das atividades produtivas e cotidianas dos assentamentos de reforma agrária, atendidos pelo projeto Saneamento e Saúde Ambiental em Comunidades Rurais e Tradicionais de Goiás (SanRural).</vt:lpstr>
      <vt:lpstr>Metodologia </vt:lpstr>
      <vt:lpstr>Apresentação do PowerPoint</vt:lpstr>
      <vt:lpstr>Metodologia </vt:lpstr>
      <vt:lpstr>Metodologia </vt:lpstr>
      <vt:lpstr>Resultados e Discussões </vt:lpstr>
      <vt:lpstr>Resultados e Discussões </vt:lpstr>
      <vt:lpstr>Resultados e Discussões </vt:lpstr>
      <vt:lpstr>Resultados e Discussões </vt:lpstr>
      <vt:lpstr>Resultados e Discussões </vt:lpstr>
      <vt:lpstr>Resultados e Discussões </vt:lpstr>
      <vt:lpstr>Resultados e Discussões </vt:lpstr>
      <vt:lpstr>Conclusão</vt:lpstr>
      <vt:lpstr>Conclusão</vt:lpstr>
      <vt:lpstr>Agradecimentos</vt:lpstr>
      <vt:lpstr>Referências Bibliográficas</vt:lpstr>
      <vt:lpstr>Referências Bibliográficas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Práticas agroecológicas e sua relação com o saneamento rural em assentamentos de reforma agrária do estado de Goiás </dc:title>
  <dc:creator>Marlison Rosa</dc:creator>
  <cp:lastModifiedBy>Marlison Rosa</cp:lastModifiedBy>
  <cp:revision>1</cp:revision>
  <dcterms:modified xsi:type="dcterms:W3CDTF">2019-05-08T15:04:24Z</dcterms:modified>
</cp:coreProperties>
</file>