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9" r:id="rId3"/>
    <p:sldId id="263" r:id="rId4"/>
    <p:sldId id="264" r:id="rId5"/>
    <p:sldId id="265" r:id="rId6"/>
    <p:sldId id="270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19" autoAdjust="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EB386-CDFA-4335-82C9-CD4F7D0C8DA8}" type="doc">
      <dgm:prSet loTypeId="urn:microsoft.com/office/officeart/2005/8/layout/hProcess9" loCatId="process" qsTypeId="urn:microsoft.com/office/officeart/2005/8/quickstyle/simple2" qsCatId="simple" csTypeId="urn:microsoft.com/office/officeart/2005/8/colors/accent0_2" csCatId="mainScheme" phldr="1"/>
      <dgm:spPr/>
    </dgm:pt>
    <dgm:pt modelId="{BE153D6A-2D47-497A-8626-FA6701C91EB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Revisão bibliográfica sobre o tema; </a:t>
          </a:r>
        </a:p>
      </dgm:t>
    </dgm:pt>
    <dgm:pt modelId="{99F69EDD-5F24-4F27-B577-FEC4550ED8CC}" type="parTrans" cxnId="{323D36AC-1DCE-4595-9827-03618C18A181}">
      <dgm:prSet/>
      <dgm:spPr/>
      <dgm:t>
        <a:bodyPr/>
        <a:lstStyle/>
        <a:p>
          <a:endParaRPr lang="pt-BR"/>
        </a:p>
      </dgm:t>
    </dgm:pt>
    <dgm:pt modelId="{76EC7F20-6F3B-49FE-AA38-5133E595C831}" type="sibTrans" cxnId="{323D36AC-1DCE-4595-9827-03618C18A181}">
      <dgm:prSet/>
      <dgm:spPr/>
      <dgm:t>
        <a:bodyPr/>
        <a:lstStyle/>
        <a:p>
          <a:endParaRPr lang="pt-BR"/>
        </a:p>
      </dgm:t>
    </dgm:pt>
    <dgm:pt modelId="{D33E96A0-1313-4E8D-AFD9-0F78ABBA78C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Elaboração de questionário e entrevista do grupo de estudo</a:t>
          </a:r>
        </a:p>
      </dgm:t>
    </dgm:pt>
    <dgm:pt modelId="{4D2B5806-3D81-4CD2-868E-A3E07F35CFD4}" type="parTrans" cxnId="{ACB4D284-EDED-4674-B778-487CE67CDA16}">
      <dgm:prSet/>
      <dgm:spPr/>
      <dgm:t>
        <a:bodyPr/>
        <a:lstStyle/>
        <a:p>
          <a:endParaRPr lang="pt-BR"/>
        </a:p>
      </dgm:t>
    </dgm:pt>
    <dgm:pt modelId="{87339664-95ED-4151-A6F0-6755E8C20FE2}" type="sibTrans" cxnId="{ACB4D284-EDED-4674-B778-487CE67CDA16}">
      <dgm:prSet/>
      <dgm:spPr/>
      <dgm:t>
        <a:bodyPr/>
        <a:lstStyle/>
        <a:p>
          <a:endParaRPr lang="pt-BR"/>
        </a:p>
      </dgm:t>
    </dgm:pt>
    <dgm:pt modelId="{638E9E2E-207B-41B2-B522-D561E039EBE3}">
      <dgm:prSet phldrT="[Texto]"/>
      <dgm:spPr/>
      <dgm:t>
        <a:bodyPr/>
        <a:lstStyle/>
        <a:p>
          <a:pPr algn="ctr"/>
          <a:r>
            <a:rPr lang="pt-BR" dirty="0">
              <a:solidFill>
                <a:schemeClr val="tx1"/>
              </a:solidFill>
            </a:rPr>
            <a:t>Análise dos dados e confecções de gráficos</a:t>
          </a:r>
        </a:p>
      </dgm:t>
    </dgm:pt>
    <dgm:pt modelId="{356996F9-8ADB-4F10-8C45-CEBC1E1752D9}" type="parTrans" cxnId="{78065927-9771-4B1B-A349-C254BFD3CDFD}">
      <dgm:prSet/>
      <dgm:spPr/>
      <dgm:t>
        <a:bodyPr/>
        <a:lstStyle/>
        <a:p>
          <a:endParaRPr lang="pt-BR"/>
        </a:p>
      </dgm:t>
    </dgm:pt>
    <dgm:pt modelId="{CCC584CF-7B3B-4DE5-A95D-1CD93DA90A41}" type="sibTrans" cxnId="{78065927-9771-4B1B-A349-C254BFD3CDFD}">
      <dgm:prSet/>
      <dgm:spPr/>
      <dgm:t>
        <a:bodyPr/>
        <a:lstStyle/>
        <a:p>
          <a:endParaRPr lang="pt-BR"/>
        </a:p>
      </dgm:t>
    </dgm:pt>
    <dgm:pt modelId="{90F631B7-E160-4700-A7FE-4A3A109AA37E}" type="pres">
      <dgm:prSet presAssocID="{809EB386-CDFA-4335-82C9-CD4F7D0C8DA8}" presName="CompostProcess" presStyleCnt="0">
        <dgm:presLayoutVars>
          <dgm:dir/>
          <dgm:resizeHandles val="exact"/>
        </dgm:presLayoutVars>
      </dgm:prSet>
      <dgm:spPr/>
    </dgm:pt>
    <dgm:pt modelId="{D6BB04FE-5469-4990-9772-E4204704425B}" type="pres">
      <dgm:prSet presAssocID="{809EB386-CDFA-4335-82C9-CD4F7D0C8DA8}" presName="arrow" presStyleLbl="bgShp" presStyleIdx="0" presStyleCnt="1"/>
      <dgm:spPr/>
    </dgm:pt>
    <dgm:pt modelId="{2B250EEC-09F1-4BE5-B446-65708999CE9F}" type="pres">
      <dgm:prSet presAssocID="{809EB386-CDFA-4335-82C9-CD4F7D0C8DA8}" presName="linearProcess" presStyleCnt="0"/>
      <dgm:spPr/>
    </dgm:pt>
    <dgm:pt modelId="{D3AD630E-5736-4C85-9F88-F3AEFC23B63A}" type="pres">
      <dgm:prSet presAssocID="{BE153D6A-2D47-497A-8626-FA6701C91EB7}" presName="textNode" presStyleLbl="node1" presStyleIdx="0" presStyleCnt="3" custScaleX="74897" custScaleY="88710">
        <dgm:presLayoutVars>
          <dgm:bulletEnabled val="1"/>
        </dgm:presLayoutVars>
      </dgm:prSet>
      <dgm:spPr/>
    </dgm:pt>
    <dgm:pt modelId="{27CEBB7D-9715-4B81-AE02-2EDCDD7F4237}" type="pres">
      <dgm:prSet presAssocID="{76EC7F20-6F3B-49FE-AA38-5133E595C831}" presName="sibTrans" presStyleCnt="0"/>
      <dgm:spPr/>
    </dgm:pt>
    <dgm:pt modelId="{45EB3974-1F89-48FA-9A76-BB8B79DD64F0}" type="pres">
      <dgm:prSet presAssocID="{D33E96A0-1313-4E8D-AFD9-0F78ABBA78CD}" presName="textNode" presStyleLbl="node1" presStyleIdx="1" presStyleCnt="3" custScaleX="87616" custScaleY="80645" custLinFactNeighborX="28318" custLinFactNeighborY="0">
        <dgm:presLayoutVars>
          <dgm:bulletEnabled val="1"/>
        </dgm:presLayoutVars>
      </dgm:prSet>
      <dgm:spPr/>
    </dgm:pt>
    <dgm:pt modelId="{41D82692-D476-475C-A958-3C9AB718C096}" type="pres">
      <dgm:prSet presAssocID="{87339664-95ED-4151-A6F0-6755E8C20FE2}" presName="sibTrans" presStyleCnt="0"/>
      <dgm:spPr/>
    </dgm:pt>
    <dgm:pt modelId="{EDB12249-0ABF-433B-A049-BB1361D02A86}" type="pres">
      <dgm:prSet presAssocID="{638E9E2E-207B-41B2-B522-D561E039EBE3}" presName="textNode" presStyleLbl="node1" presStyleIdx="2" presStyleCnt="3" custScaleX="81413" custScaleY="80645">
        <dgm:presLayoutVars>
          <dgm:bulletEnabled val="1"/>
        </dgm:presLayoutVars>
      </dgm:prSet>
      <dgm:spPr/>
    </dgm:pt>
  </dgm:ptLst>
  <dgm:cxnLst>
    <dgm:cxn modelId="{8156CE0C-4FCC-4C01-8DCC-8113F0DE86DC}" type="presOf" srcId="{809EB386-CDFA-4335-82C9-CD4F7D0C8DA8}" destId="{90F631B7-E160-4700-A7FE-4A3A109AA37E}" srcOrd="0" destOrd="0" presId="urn:microsoft.com/office/officeart/2005/8/layout/hProcess9"/>
    <dgm:cxn modelId="{9B350824-D817-43CA-92F2-26E0D52A1463}" type="presOf" srcId="{D33E96A0-1313-4E8D-AFD9-0F78ABBA78CD}" destId="{45EB3974-1F89-48FA-9A76-BB8B79DD64F0}" srcOrd="0" destOrd="0" presId="urn:microsoft.com/office/officeart/2005/8/layout/hProcess9"/>
    <dgm:cxn modelId="{78065927-9771-4B1B-A349-C254BFD3CDFD}" srcId="{809EB386-CDFA-4335-82C9-CD4F7D0C8DA8}" destId="{638E9E2E-207B-41B2-B522-D561E039EBE3}" srcOrd="2" destOrd="0" parTransId="{356996F9-8ADB-4F10-8C45-CEBC1E1752D9}" sibTransId="{CCC584CF-7B3B-4DE5-A95D-1CD93DA90A41}"/>
    <dgm:cxn modelId="{068A572C-3E2D-48AA-82A3-D9A0F174B691}" type="presOf" srcId="{638E9E2E-207B-41B2-B522-D561E039EBE3}" destId="{EDB12249-0ABF-433B-A049-BB1361D02A86}" srcOrd="0" destOrd="0" presId="urn:microsoft.com/office/officeart/2005/8/layout/hProcess9"/>
    <dgm:cxn modelId="{F4A9DA3A-41B3-4F80-B64C-6935F2725F5C}" type="presOf" srcId="{BE153D6A-2D47-497A-8626-FA6701C91EB7}" destId="{D3AD630E-5736-4C85-9F88-F3AEFC23B63A}" srcOrd="0" destOrd="0" presId="urn:microsoft.com/office/officeart/2005/8/layout/hProcess9"/>
    <dgm:cxn modelId="{ACB4D284-EDED-4674-B778-487CE67CDA16}" srcId="{809EB386-CDFA-4335-82C9-CD4F7D0C8DA8}" destId="{D33E96A0-1313-4E8D-AFD9-0F78ABBA78CD}" srcOrd="1" destOrd="0" parTransId="{4D2B5806-3D81-4CD2-868E-A3E07F35CFD4}" sibTransId="{87339664-95ED-4151-A6F0-6755E8C20FE2}"/>
    <dgm:cxn modelId="{323D36AC-1DCE-4595-9827-03618C18A181}" srcId="{809EB386-CDFA-4335-82C9-CD4F7D0C8DA8}" destId="{BE153D6A-2D47-497A-8626-FA6701C91EB7}" srcOrd="0" destOrd="0" parTransId="{99F69EDD-5F24-4F27-B577-FEC4550ED8CC}" sibTransId="{76EC7F20-6F3B-49FE-AA38-5133E595C831}"/>
    <dgm:cxn modelId="{7A4F412B-9430-4E50-95CD-E7C04FA6FF3E}" type="presParOf" srcId="{90F631B7-E160-4700-A7FE-4A3A109AA37E}" destId="{D6BB04FE-5469-4990-9772-E4204704425B}" srcOrd="0" destOrd="0" presId="urn:microsoft.com/office/officeart/2005/8/layout/hProcess9"/>
    <dgm:cxn modelId="{00351A73-1769-4A5D-B134-0ECFFC019F3B}" type="presParOf" srcId="{90F631B7-E160-4700-A7FE-4A3A109AA37E}" destId="{2B250EEC-09F1-4BE5-B446-65708999CE9F}" srcOrd="1" destOrd="0" presId="urn:microsoft.com/office/officeart/2005/8/layout/hProcess9"/>
    <dgm:cxn modelId="{78914AE8-9298-4CF7-A895-81A937F56992}" type="presParOf" srcId="{2B250EEC-09F1-4BE5-B446-65708999CE9F}" destId="{D3AD630E-5736-4C85-9F88-F3AEFC23B63A}" srcOrd="0" destOrd="0" presId="urn:microsoft.com/office/officeart/2005/8/layout/hProcess9"/>
    <dgm:cxn modelId="{29CBD554-BE1A-45C5-A663-BB09537B917F}" type="presParOf" srcId="{2B250EEC-09F1-4BE5-B446-65708999CE9F}" destId="{27CEBB7D-9715-4B81-AE02-2EDCDD7F4237}" srcOrd="1" destOrd="0" presId="urn:microsoft.com/office/officeart/2005/8/layout/hProcess9"/>
    <dgm:cxn modelId="{C008F7C6-2337-4412-971A-B17DB63A22E8}" type="presParOf" srcId="{2B250EEC-09F1-4BE5-B446-65708999CE9F}" destId="{45EB3974-1F89-48FA-9A76-BB8B79DD64F0}" srcOrd="2" destOrd="0" presId="urn:microsoft.com/office/officeart/2005/8/layout/hProcess9"/>
    <dgm:cxn modelId="{41BAB271-B615-4450-A108-199EC7B9787C}" type="presParOf" srcId="{2B250EEC-09F1-4BE5-B446-65708999CE9F}" destId="{41D82692-D476-475C-A958-3C9AB718C096}" srcOrd="3" destOrd="0" presId="urn:microsoft.com/office/officeart/2005/8/layout/hProcess9"/>
    <dgm:cxn modelId="{88DABFD1-775E-4BAB-A49F-A9AAFEB110B2}" type="presParOf" srcId="{2B250EEC-09F1-4BE5-B446-65708999CE9F}" destId="{EDB12249-0ABF-433B-A049-BB1361D02A8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B04FE-5469-4990-9772-E4204704425B}">
      <dsp:nvSpPr>
        <dsp:cNvPr id="0" name=""/>
        <dsp:cNvSpPr/>
      </dsp:nvSpPr>
      <dsp:spPr>
        <a:xfrm>
          <a:off x="642671" y="0"/>
          <a:ext cx="7283609" cy="446449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D630E-5736-4C85-9F88-F3AEFC23B63A}">
      <dsp:nvSpPr>
        <dsp:cNvPr id="0" name=""/>
        <dsp:cNvSpPr/>
      </dsp:nvSpPr>
      <dsp:spPr>
        <a:xfrm>
          <a:off x="980573" y="1440157"/>
          <a:ext cx="1925366" cy="15841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Revisão bibliográfica sobre o tema; </a:t>
          </a:r>
        </a:p>
      </dsp:txBody>
      <dsp:txXfrm>
        <a:off x="1057906" y="1517490"/>
        <a:ext cx="1770700" cy="1429515"/>
      </dsp:txXfrm>
    </dsp:sp>
    <dsp:sp modelId="{45EB3974-1F89-48FA-9A76-BB8B79DD64F0}">
      <dsp:nvSpPr>
        <dsp:cNvPr id="0" name=""/>
        <dsp:cNvSpPr/>
      </dsp:nvSpPr>
      <dsp:spPr>
        <a:xfrm>
          <a:off x="3122306" y="1512169"/>
          <a:ext cx="2252331" cy="14401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Elaboração de questionário e entrevista do grupo de estudo</a:t>
          </a:r>
        </a:p>
      </dsp:txBody>
      <dsp:txXfrm>
        <a:off x="3192609" y="1582472"/>
        <a:ext cx="2111725" cy="1299551"/>
      </dsp:txXfrm>
    </dsp:sp>
    <dsp:sp modelId="{EDB12249-0ABF-433B-A049-BB1361D02A86}">
      <dsp:nvSpPr>
        <dsp:cNvPr id="0" name=""/>
        <dsp:cNvSpPr/>
      </dsp:nvSpPr>
      <dsp:spPr>
        <a:xfrm>
          <a:off x="5495506" y="1512169"/>
          <a:ext cx="2092872" cy="14401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Análise dos dados e confecções de gráficos</a:t>
          </a:r>
        </a:p>
      </dsp:txBody>
      <dsp:txXfrm>
        <a:off x="5565809" y="1582472"/>
        <a:ext cx="1952266" cy="129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A3FFB-BD89-4069-8C44-B9F0DDBC0A11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1D8FB-EB3F-489E-A6DD-B05B920E77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03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D8FB-EB3F-489E-A6DD-B05B920E770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02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eca.ibge.gov.br/index.php/bibliotecacatalogo?view=detalhes&amp;id=29786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laucia_chc@hotmail.com" TargetMode="External"/><Relationship Id="rId2" Type="http://schemas.openxmlformats.org/officeDocument/2006/relationships/hyperlink" Target="mailto:larissamattos00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uardolsantini@hot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251520" y="332656"/>
            <a:ext cx="8640960" cy="2392314"/>
          </a:xfrm>
        </p:spPr>
        <p:txBody>
          <a:bodyPr anchor="ctr" anchorCtr="0">
            <a:noAutofit/>
          </a:bodyPr>
          <a:lstStyle/>
          <a:p>
            <a:r>
              <a:rPr lang="pt-BR" sz="3400" b="1" dirty="0"/>
              <a:t>ANÁLISE DA SITUAÇÃO SOCIOECONÔMICA DOS CATADORES DE</a:t>
            </a:r>
            <a:br>
              <a:rPr lang="pt-BR" sz="3400" b="1" dirty="0"/>
            </a:br>
            <a:r>
              <a:rPr lang="pt-BR" sz="3400" b="1" dirty="0"/>
              <a:t>RESÍDUOS SÓLIDOS RECICLAVEIS DA CIDADE DE CUIABÁ- MT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2852936"/>
            <a:ext cx="7776864" cy="2608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200" dirty="0"/>
              <a:t>Autores: </a:t>
            </a:r>
          </a:p>
          <a:p>
            <a:pPr marL="0" indent="0" algn="ctr">
              <a:buNone/>
            </a:pPr>
            <a:r>
              <a:rPr lang="pt-BR" sz="2600" b="1" dirty="0"/>
              <a:t>Larissa da Silva Mattos</a:t>
            </a:r>
          </a:p>
          <a:p>
            <a:pPr marL="0" indent="0" algn="ctr">
              <a:buNone/>
            </a:pPr>
            <a:r>
              <a:rPr lang="pt-BR" sz="2600" b="1" dirty="0"/>
              <a:t>Gláucia Chaves Cordeiro</a:t>
            </a:r>
          </a:p>
          <a:p>
            <a:pPr marL="0" indent="0" algn="ctr">
              <a:buNone/>
            </a:pPr>
            <a:r>
              <a:rPr lang="pt-BR" sz="2600" b="1" dirty="0"/>
              <a:t>Eduardo </a:t>
            </a:r>
            <a:r>
              <a:rPr lang="pt-BR" sz="2600" b="1" dirty="0" err="1"/>
              <a:t>Luis</a:t>
            </a:r>
            <a:r>
              <a:rPr lang="pt-BR" sz="2600" b="1" dirty="0"/>
              <a:t> </a:t>
            </a:r>
            <a:r>
              <a:rPr lang="pt-BR" sz="2600" b="1" dirty="0" err="1"/>
              <a:t>Santini</a:t>
            </a:r>
            <a:endParaRPr lang="pt-BR" sz="2600" b="1" dirty="0"/>
          </a:p>
          <a:p>
            <a:pPr marL="0" indent="0" algn="ctr">
              <a:buNone/>
            </a:pPr>
            <a:r>
              <a:rPr lang="pt-BR" sz="2600" b="1" dirty="0"/>
              <a:t>Fernando Silva Bustamante dos Santos</a:t>
            </a:r>
          </a:p>
          <a:p>
            <a:pPr marL="0" indent="0" algn="ctr">
              <a:buNone/>
            </a:pPr>
            <a:r>
              <a:rPr lang="x-none" sz="2200" dirty="0">
                <a:solidFill>
                  <a:srgbClr val="FF0000"/>
                </a:solidFill>
              </a:rPr>
              <a:t>Graduand</a:t>
            </a:r>
            <a:r>
              <a:rPr lang="pt-BR" sz="2200" dirty="0">
                <a:solidFill>
                  <a:srgbClr val="FF0000"/>
                </a:solidFill>
              </a:rPr>
              <a:t>os</a:t>
            </a:r>
            <a:r>
              <a:rPr lang="x-none" sz="2200" dirty="0">
                <a:solidFill>
                  <a:srgbClr val="FF0000"/>
                </a:solidFill>
              </a:rPr>
              <a:t> em Engenharia Sanitária e Ambiental</a:t>
            </a:r>
            <a:r>
              <a:rPr lang="pt-BR" sz="2200" dirty="0">
                <a:solidFill>
                  <a:srgbClr val="FF0000"/>
                </a:solidFill>
              </a:rPr>
              <a:t> (UFMT)</a:t>
            </a:r>
            <a:r>
              <a:rPr lang="pt-BR" sz="2200" b="1" dirty="0"/>
              <a:t>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1FB03-5A22-41E5-97AE-78A06C30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4006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800" dirty="0"/>
              <a:t>A dificuldade em coletar dados reais e consistentes acerca da saúde dos catadores se dá também pelo fato desta ter significados diferentes para cada grupo social. Esse resultado foi encontrado também em Porto et al. (2004). </a:t>
            </a:r>
          </a:p>
          <a:p>
            <a:pPr marL="0" indent="0" algn="just">
              <a:buNone/>
            </a:pPr>
            <a:endParaRPr lang="pt-BR" sz="3000" dirty="0"/>
          </a:p>
          <a:p>
            <a:pPr marL="0" indent="0" algn="r">
              <a:buNone/>
            </a:pPr>
            <a:r>
              <a:rPr lang="pt-BR" sz="2700" i="1" dirty="0"/>
              <a:t>“Tenho apenas um enfisema pulmonar nos dois pulmões e meu calcanhar incha toda vez que trabalho, tá tudo bem.” </a:t>
            </a:r>
          </a:p>
          <a:p>
            <a:pPr marL="0" indent="0" algn="r">
              <a:buNone/>
            </a:pPr>
            <a:r>
              <a:rPr lang="pt-BR" sz="2200" i="1" dirty="0"/>
              <a:t>(Lucimara Souza, 48 anos e catadora há 10 anos)</a:t>
            </a:r>
          </a:p>
          <a:p>
            <a:pPr marL="0" indent="0" algn="r">
              <a:buNone/>
            </a:pPr>
            <a:endParaRPr lang="pt-BR" sz="2200" i="1" dirty="0"/>
          </a:p>
          <a:p>
            <a:pPr marL="0" indent="0" algn="r">
              <a:buNone/>
            </a:pPr>
            <a:r>
              <a:rPr lang="pt-BR" sz="2200" i="1" dirty="0"/>
              <a:t> </a:t>
            </a:r>
            <a:r>
              <a:rPr lang="pt-BR" sz="2500" i="1" dirty="0"/>
              <a:t>“Tive um AVC que me deixou cega e sem andar por um tempo. Deus me devolveu tudo. Agora vou trabalhar até o dia que Deus tiver piedade de mim.”</a:t>
            </a:r>
            <a:r>
              <a:rPr lang="pt-BR" sz="2800" i="1" dirty="0"/>
              <a:t> </a:t>
            </a:r>
            <a:r>
              <a:rPr lang="pt-BR" sz="2200" i="1" dirty="0"/>
              <a:t>(Maria Rosa, 50 anos e catadora há 22 anos)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D961B86-33EC-4903-B39E-95D8C2670D2D}"/>
              </a:ext>
            </a:extLst>
          </p:cNvPr>
          <p:cNvSpPr/>
          <p:nvPr/>
        </p:nvSpPr>
        <p:spPr>
          <a:xfrm>
            <a:off x="1034042" y="2463818"/>
            <a:ext cx="7704856" cy="13681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FCEC41-B3D2-46BF-9A3B-277E8BB56CF2}"/>
              </a:ext>
            </a:extLst>
          </p:cNvPr>
          <p:cNvSpPr/>
          <p:nvPr/>
        </p:nvSpPr>
        <p:spPr>
          <a:xfrm>
            <a:off x="539552" y="4077072"/>
            <a:ext cx="8208912" cy="13681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0F4A5-590F-421F-9726-4C65833D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5"/>
            <a:ext cx="8229600" cy="1143000"/>
          </a:xfrm>
        </p:spPr>
        <p:txBody>
          <a:bodyPr/>
          <a:lstStyle/>
          <a:p>
            <a:r>
              <a:rPr lang="pt-BR" dirty="0"/>
              <a:t>Escolaridade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528B85-652F-4416-ABAE-4008AE59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7" y="1157845"/>
            <a:ext cx="6531262" cy="35283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1E2EF2-49BB-4C88-B0CE-D2DCB0E6A6C2}"/>
              </a:ext>
            </a:extLst>
          </p:cNvPr>
          <p:cNvSpPr txBox="1"/>
          <p:nvPr/>
        </p:nvSpPr>
        <p:spPr>
          <a:xfrm>
            <a:off x="323528" y="4686235"/>
            <a:ext cx="848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Em sua maioria os trabalhadores se inserem desde criança na profissão de catador, o que pode levar a marginalização no processo escolar.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962458E-6BC8-48EA-A0DD-DC7F44631937}"/>
              </a:ext>
            </a:extLst>
          </p:cNvPr>
          <p:cNvSpPr/>
          <p:nvPr/>
        </p:nvSpPr>
        <p:spPr>
          <a:xfrm>
            <a:off x="7572655" y="1157845"/>
            <a:ext cx="12385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/>
              <a:t>Figura 5. Resultados sobre escolaridade</a:t>
            </a:r>
          </a:p>
        </p:txBody>
      </p:sp>
    </p:spTree>
    <p:extLst>
      <p:ext uri="{BB962C8B-B14F-4D97-AF65-F5344CB8AC3E}">
        <p14:creationId xmlns:p14="http://schemas.microsoft.com/office/powerpoint/2010/main" val="184994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8B11F-4BC2-433F-AB96-A0900A47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/>
              <a:t>Naturalidade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25324C-BE65-4A20-B639-EF0230249211}"/>
              </a:ext>
            </a:extLst>
          </p:cNvPr>
          <p:cNvSpPr txBox="1"/>
          <p:nvPr/>
        </p:nvSpPr>
        <p:spPr>
          <a:xfrm>
            <a:off x="2859443" y="4760788"/>
            <a:ext cx="31909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Naturais de Mato Grosso: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/>
              <a:t>Autônomos: 71,4%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/>
              <a:t>Cooperados: 28,6%</a:t>
            </a:r>
          </a:p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05BFA1-D246-4F1F-B696-1CF65C4842ED}"/>
              </a:ext>
            </a:extLst>
          </p:cNvPr>
          <p:cNvSpPr/>
          <p:nvPr/>
        </p:nvSpPr>
        <p:spPr>
          <a:xfrm>
            <a:off x="2843809" y="4797152"/>
            <a:ext cx="3384375" cy="100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100CE5-DD6B-4061-A57C-6046A58A6D7A}"/>
              </a:ext>
            </a:extLst>
          </p:cNvPr>
          <p:cNvSpPr txBox="1"/>
          <p:nvPr/>
        </p:nvSpPr>
        <p:spPr>
          <a:xfrm>
            <a:off x="6050345" y="1920883"/>
            <a:ext cx="2813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Em busca por trabalho e melhoria de vida, demanda essa que não foi suprida em suas cidades de origem.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FACD006-A31E-43BE-AFCF-12FD9526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83" y="1037777"/>
            <a:ext cx="5952701" cy="3448197"/>
          </a:xfrm>
          <a:prstGeom prst="rect">
            <a:avLst/>
          </a:prstGeom>
          <a:ln>
            <a:noFill/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7256E80C-F658-4CD6-A0E6-13555EE667E9}"/>
              </a:ext>
            </a:extLst>
          </p:cNvPr>
          <p:cNvSpPr/>
          <p:nvPr/>
        </p:nvSpPr>
        <p:spPr>
          <a:xfrm>
            <a:off x="6050345" y="1185305"/>
            <a:ext cx="28130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/>
              <a:t>Figura 6. Resultados sobre naturalidade</a:t>
            </a:r>
          </a:p>
        </p:txBody>
      </p:sp>
    </p:spTree>
    <p:extLst>
      <p:ext uri="{BB962C8B-B14F-4D97-AF65-F5344CB8AC3E}">
        <p14:creationId xmlns:p14="http://schemas.microsoft.com/office/powerpoint/2010/main" val="278893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9EAF2-E435-431A-9F16-50249BF3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dirty="0"/>
              <a:t>Renda mensal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5B4838-D8B0-4318-BEE1-C61954C54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85" y="1124745"/>
            <a:ext cx="8496944" cy="4713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Os valores de renda são estimados pelos catadores devido a variação a qual está sujeito o material, por conta de fatores como sazonalidade, clima, disponibilidade, quantidade e qualidade do material reciclável.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 descr="F:\TEMÁTICO\FOTOS\LIXÃO (5).jpeg">
            <a:extLst>
              <a:ext uri="{FF2B5EF4-FFF2-40B4-BE49-F238E27FC236}">
                <a16:creationId xmlns:a16="http://schemas.microsoft.com/office/drawing/2014/main" id="{92411FC7-EB3D-4E99-B4F5-43C0CE04D4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852936"/>
            <a:ext cx="3970784" cy="237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magem 4" descr="COOPEMAR (3)">
            <a:extLst>
              <a:ext uri="{FF2B5EF4-FFF2-40B4-BE49-F238E27FC236}">
                <a16:creationId xmlns:a16="http://schemas.microsoft.com/office/drawing/2014/main" id="{D5D68C07-EA64-4E43-8576-9A07D3FF89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120023" cy="237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FD1099C-7999-4113-9B99-AB75CEADD475}"/>
              </a:ext>
            </a:extLst>
          </p:cNvPr>
          <p:cNvSpPr/>
          <p:nvPr/>
        </p:nvSpPr>
        <p:spPr>
          <a:xfrm>
            <a:off x="5940152" y="5226174"/>
            <a:ext cx="2782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Figura 7. Forma de destinação do material reciclável no Lixão e Cooperativa </a:t>
            </a:r>
          </a:p>
        </p:txBody>
      </p:sp>
    </p:spTree>
    <p:extLst>
      <p:ext uri="{BB962C8B-B14F-4D97-AF65-F5344CB8AC3E}">
        <p14:creationId xmlns:p14="http://schemas.microsoft.com/office/powerpoint/2010/main" val="375124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827D5F-2A8D-438A-B350-BEBDA3A3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22" y="548680"/>
            <a:ext cx="6192688" cy="394471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6BC0043-54D7-44A1-BDFD-77242DD3ED55}"/>
              </a:ext>
            </a:extLst>
          </p:cNvPr>
          <p:cNvSpPr/>
          <p:nvPr/>
        </p:nvSpPr>
        <p:spPr>
          <a:xfrm>
            <a:off x="7648453" y="548680"/>
            <a:ext cx="11720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/>
              <a:t>Figura 8. Resultados sobre renda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02509C-E8A4-4CDE-B82B-450273BC3624}"/>
              </a:ext>
            </a:extLst>
          </p:cNvPr>
          <p:cNvSpPr txBox="1"/>
          <p:nvPr/>
        </p:nvSpPr>
        <p:spPr>
          <a:xfrm>
            <a:off x="5776207" y="3697287"/>
            <a:ext cx="9635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/>
              <a:t>Autônomo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3660C2-0B18-49D3-BA5D-56BBBEB83670}"/>
              </a:ext>
            </a:extLst>
          </p:cNvPr>
          <p:cNvSpPr txBox="1"/>
          <p:nvPr/>
        </p:nvSpPr>
        <p:spPr>
          <a:xfrm>
            <a:off x="3141767" y="3697287"/>
            <a:ext cx="9889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/>
              <a:t>Cooperado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1284AB-C959-4A00-8310-C54D90C81341}"/>
              </a:ext>
            </a:extLst>
          </p:cNvPr>
          <p:cNvSpPr txBox="1"/>
          <p:nvPr/>
        </p:nvSpPr>
        <p:spPr>
          <a:xfrm>
            <a:off x="323528" y="4581128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 fator renda é principal motivo que faz os autônomos continuarem atuando sob condições insalubres de trabalho.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830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B7069-D581-4ED4-8541-371FAC6E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5"/>
            <a:ext cx="8229600" cy="1143000"/>
          </a:xfrm>
        </p:spPr>
        <p:txBody>
          <a:bodyPr/>
          <a:lstStyle/>
          <a:p>
            <a:r>
              <a:rPr lang="pt-BR" dirty="0"/>
              <a:t>Auxílio do governo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61468-538E-468E-AC4E-EC50229C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39707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A pesquisa refere-se tão somente ao que foi designado como programas de proteção social, e que envolvam alguma espécie de transferência direta de renda, do Estado para pessoas físicas, por exemplo: </a:t>
            </a:r>
            <a:r>
              <a:rPr lang="pt-BR" sz="2400" b="1" dirty="0"/>
              <a:t>aposentadoria</a:t>
            </a:r>
            <a:r>
              <a:rPr lang="pt-BR" sz="2400" dirty="0"/>
              <a:t>, </a:t>
            </a:r>
            <a:r>
              <a:rPr lang="pt-BR" sz="2400" b="1" dirty="0"/>
              <a:t>auxílio doença</a:t>
            </a:r>
            <a:r>
              <a:rPr lang="pt-BR" sz="2400" dirty="0"/>
              <a:t>, </a:t>
            </a:r>
            <a:r>
              <a:rPr lang="pt-BR" sz="2400" b="1" dirty="0"/>
              <a:t>bolsa família</a:t>
            </a:r>
            <a:r>
              <a:rPr lang="pt-BR" sz="2400" dirty="0"/>
              <a:t>, entre outros. 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Total: 22,7%</a:t>
            </a:r>
          </a:p>
          <a:p>
            <a:pPr marL="0" indent="0" algn="ctr">
              <a:buNone/>
            </a:pPr>
            <a:r>
              <a:rPr lang="pt-BR" sz="2400" dirty="0"/>
              <a:t>Cooperados: 80%</a:t>
            </a:r>
          </a:p>
          <a:p>
            <a:pPr marL="0" indent="0" algn="ctr">
              <a:buNone/>
            </a:pPr>
            <a:r>
              <a:rPr lang="pt-BR" sz="2400" dirty="0"/>
              <a:t>Autônomos: 20%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AA2CBF-E629-4D27-BD50-D066A65F3654}"/>
              </a:ext>
            </a:extLst>
          </p:cNvPr>
          <p:cNvSpPr/>
          <p:nvPr/>
        </p:nvSpPr>
        <p:spPr>
          <a:xfrm>
            <a:off x="3131840" y="3429000"/>
            <a:ext cx="2880320" cy="1656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62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C22E27-339E-4F53-8926-CC9071386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184575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Ambas situações de organização são precárias, insalubre e fora do padrão de saúde.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Conclui-se que políticas públicas precisam ser tomadas de forma efetiva, não só viabilizando a construção de cooperativas, mas também o apoio econômico as que já existem, no sentido de oferecer melhores perspectivas socioeconômicas, culturais e de saúde ocupacional para os trabalhadores. </a:t>
            </a:r>
          </a:p>
        </p:txBody>
      </p:sp>
    </p:spTree>
    <p:extLst>
      <p:ext uri="{BB962C8B-B14F-4D97-AF65-F5344CB8AC3E}">
        <p14:creationId xmlns:p14="http://schemas.microsoft.com/office/powerpoint/2010/main" val="195358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A61814-CA3F-45C3-81A2-49ADC61B4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/>
              <a:t>MINISTÉRIO DO MEIO AMBIENTE - MMA. (BRASIL). </a:t>
            </a:r>
            <a:r>
              <a:rPr lang="pt-BR" sz="1800" b="1" dirty="0"/>
              <a:t>Catadores de Materiais Recicláveis </a:t>
            </a:r>
            <a:r>
              <a:rPr lang="pt-BR" sz="1800" dirty="0"/>
              <a:t>. Disponível em: &lt;http://www.mma.gov.br/cidades-</a:t>
            </a:r>
            <a:r>
              <a:rPr lang="pt-BR" sz="1800" dirty="0" err="1"/>
              <a:t>sustentaveis</a:t>
            </a:r>
            <a:r>
              <a:rPr lang="pt-BR" sz="1800" dirty="0"/>
              <a:t>/</a:t>
            </a:r>
            <a:r>
              <a:rPr lang="pt-BR" sz="1800" dirty="0" err="1"/>
              <a:t>residuos-solidos</a:t>
            </a:r>
            <a:r>
              <a:rPr lang="pt-BR" sz="1800" dirty="0"/>
              <a:t>/catadores-de-materiais-</a:t>
            </a:r>
            <a:r>
              <a:rPr lang="pt-BR" sz="1800" dirty="0" err="1"/>
              <a:t>reciclaveis</a:t>
            </a:r>
            <a:r>
              <a:rPr lang="pt-BR" sz="1800" dirty="0"/>
              <a:t>&gt;. 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MINISTÉRIO DO TRABALHO E EMPREGO - MTE. (BRASIL). </a:t>
            </a:r>
            <a:r>
              <a:rPr lang="pt-BR" sz="1800" b="1" dirty="0"/>
              <a:t>NR-15 ATIVIDADES E OPERAÇÕES INSALUBRES</a:t>
            </a:r>
            <a:r>
              <a:rPr lang="pt-BR" sz="1800" dirty="0"/>
              <a:t>. 2002. Disponível em: &lt;http://sislex.previdencia.gov.br/paginas/05/</a:t>
            </a:r>
            <a:r>
              <a:rPr lang="pt-BR" sz="1800" dirty="0" err="1"/>
              <a:t>mtb</a:t>
            </a:r>
            <a:r>
              <a:rPr lang="pt-BR" sz="1800" dirty="0"/>
              <a:t>/15.htm&gt;. 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PORTO, M. et al. Lixo, trabalho e saúde: um estudo de caso com catadores em um aterro metropolitano no Rio de Janeiro. </a:t>
            </a:r>
            <a:r>
              <a:rPr lang="pt-BR" sz="1800" b="1" dirty="0"/>
              <a:t>Caderno de Saúde Coletiva</a:t>
            </a:r>
            <a:r>
              <a:rPr lang="pt-BR" sz="1800" dirty="0"/>
              <a:t>, v. 20, p. 1503-1514, 2004. 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IBGE. </a:t>
            </a:r>
            <a:r>
              <a:rPr lang="pt-BR" sz="1800" b="1" dirty="0"/>
              <a:t>Estimativas da população residente nos municípios</a:t>
            </a:r>
            <a:r>
              <a:rPr lang="pt-BR" sz="1800" dirty="0"/>
              <a:t>. 2016. Disponível em: &lt; </a:t>
            </a:r>
            <a:r>
              <a:rPr lang="pt-B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https://biblioteca.ibge.gov.br/</a:t>
            </a:r>
            <a:r>
              <a:rPr lang="pt-BR" sz="1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index.php</a:t>
            </a:r>
            <a:r>
              <a:rPr lang="pt-B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1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bibliotecacatalogo?view</a:t>
            </a:r>
            <a:r>
              <a:rPr lang="pt-B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pt-BR" sz="1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detalhes&amp;id</a:t>
            </a:r>
            <a:r>
              <a:rPr lang="pt-B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=297868</a:t>
            </a:r>
            <a:r>
              <a:rPr lang="pt-BR" sz="1800" dirty="0"/>
              <a:t>&gt;. 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3778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0F9780-E8B7-4C33-AE90-A96D4FDA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84" y="1876677"/>
            <a:ext cx="8003232" cy="146875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Obrigada!!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60D60F-BB42-491D-AD9C-08D271400979}"/>
              </a:ext>
            </a:extLst>
          </p:cNvPr>
          <p:cNvSpPr txBox="1"/>
          <p:nvPr/>
        </p:nvSpPr>
        <p:spPr>
          <a:xfrm>
            <a:off x="2987824" y="4581128"/>
            <a:ext cx="588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larissamattos00@gmail.com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glaucia_chc@hotmail.com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eduardolsantini@hotmail.com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bustacba@live.com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31A8F7-16BA-4BB9-9F8A-E723BEDC73E1}"/>
              </a:ext>
            </a:extLst>
          </p:cNvPr>
          <p:cNvSpPr txBox="1"/>
          <p:nvPr/>
        </p:nvSpPr>
        <p:spPr>
          <a:xfrm>
            <a:off x="3563888" y="351256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#</a:t>
            </a:r>
            <a:r>
              <a:rPr lang="pt-BR" sz="2400" dirty="0" err="1"/>
              <a:t>balbúdiaUFMT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662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D4A8509-5021-431E-9716-74A5E68EC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6" y="1041390"/>
            <a:ext cx="1080120" cy="1040384"/>
          </a:xfr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A0B404-1F39-498F-B2AC-74885CC36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19" y="1041390"/>
            <a:ext cx="1080120" cy="104038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E115B41-21A9-42BF-A04B-76290871B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69" y="1079273"/>
            <a:ext cx="1120665" cy="100250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23A7BDB-40FF-48F4-99E7-3E295E3B62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41390"/>
            <a:ext cx="1080120" cy="1040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C81DD58-7A7C-41EB-90D9-8E70EFF88F9D}"/>
              </a:ext>
            </a:extLst>
          </p:cNvPr>
          <p:cNvSpPr txBox="1"/>
          <p:nvPr/>
        </p:nvSpPr>
        <p:spPr>
          <a:xfrm>
            <a:off x="297156" y="3540477"/>
            <a:ext cx="852331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A profissão de catador de material reciclável é reconhecida legalmente pelo Ministério do Trabalho e Emprego desde 2002 (MMA, 2017). E esta atividade, historicamente, é realizada a partir de relações informais, ou seja, sem carteira assinada.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145367-6B91-4EDD-801F-1E303C639D6D}"/>
              </a:ext>
            </a:extLst>
          </p:cNvPr>
          <p:cNvSpPr txBox="1"/>
          <p:nvPr/>
        </p:nvSpPr>
        <p:spPr>
          <a:xfrm>
            <a:off x="262650" y="2825080"/>
            <a:ext cx="8523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Os catadores desempenham um serviço de utilidade pública.</a:t>
            </a:r>
          </a:p>
        </p:txBody>
      </p:sp>
    </p:spTree>
    <p:extLst>
      <p:ext uri="{BB962C8B-B14F-4D97-AF65-F5344CB8AC3E}">
        <p14:creationId xmlns:p14="http://schemas.microsoft.com/office/powerpoint/2010/main" val="388639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EF9BEE-86FB-4F1F-B112-4943770B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816424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A profissão de catador é considerada insalubre em grau máximo conforme estabelecido na Norma Regulamentadora nº 15, do Ministério do Trabalho e Emprego. 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/>
              <a:t>Organização do trabalho: autônomos e cooperados. </a:t>
            </a:r>
          </a:p>
        </p:txBody>
      </p:sp>
    </p:spTree>
    <p:extLst>
      <p:ext uri="{BB962C8B-B14F-4D97-AF65-F5344CB8AC3E}">
        <p14:creationId xmlns:p14="http://schemas.microsoft.com/office/powerpoint/2010/main" val="196686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DFCA99-8460-4ADF-A0EE-794F6EB10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592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Fazer o levantamento socioeconômico dos catadores dos dois seguimentos de organização de trabalho, com o propósito de auxiliar a tomada de decisões em relação a gestão dos resíduos sólidos para o cumprimento da Politica Nacional de Resíduos Sólidos (BRASIL, 2010).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926D41F-05C0-42A9-BA65-EDA8927DF611}"/>
              </a:ext>
            </a:extLst>
          </p:cNvPr>
          <p:cNvSpPr txBox="1"/>
          <p:nvPr/>
        </p:nvSpPr>
        <p:spPr>
          <a:xfrm>
            <a:off x="3664027" y="692696"/>
            <a:ext cx="1815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58222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C4ED22-5CF5-47D9-A1A6-2432D49C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916832"/>
            <a:ext cx="8424936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Cidade de Cuiabá, capital do estado de Mato Grosso, população estimada em 585.367 habitantes (IBGE, 2016).</a:t>
            </a:r>
          </a:p>
          <a:p>
            <a:pPr marL="0" indent="0" algn="just">
              <a:buNone/>
            </a:pPr>
            <a:r>
              <a:rPr lang="pt-BR" sz="2800" dirty="0"/>
              <a:t>O grupo de estudo abrangeu duas cooperativas </a:t>
            </a:r>
            <a:r>
              <a:rPr lang="pt-BR" sz="2800" b="1" dirty="0" err="1"/>
              <a:t>Coopeunião</a:t>
            </a:r>
            <a:r>
              <a:rPr lang="pt-BR" sz="2800" dirty="0"/>
              <a:t> (Figura 1) e </a:t>
            </a:r>
            <a:r>
              <a:rPr lang="pt-BR" sz="2800" b="1" dirty="0" err="1"/>
              <a:t>Coopemar</a:t>
            </a:r>
            <a:r>
              <a:rPr lang="pt-BR" sz="2800" dirty="0"/>
              <a:t> e o </a:t>
            </a:r>
            <a:r>
              <a:rPr lang="pt-BR" sz="2800" b="1" dirty="0"/>
              <a:t>lixão</a:t>
            </a:r>
            <a:r>
              <a:rPr lang="pt-BR" sz="2800" dirty="0"/>
              <a:t> da capital (Figura 2).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B2B3906-0B62-432C-9C0D-0C9D92A46E74}"/>
              </a:ext>
            </a:extLst>
          </p:cNvPr>
          <p:cNvSpPr txBox="1"/>
          <p:nvPr/>
        </p:nvSpPr>
        <p:spPr>
          <a:xfrm>
            <a:off x="3212849" y="620688"/>
            <a:ext cx="271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ÁREA DE ESTUDO </a:t>
            </a:r>
          </a:p>
        </p:txBody>
      </p:sp>
    </p:spTree>
    <p:extLst>
      <p:ext uri="{BB962C8B-B14F-4D97-AF65-F5344CB8AC3E}">
        <p14:creationId xmlns:p14="http://schemas.microsoft.com/office/powerpoint/2010/main" val="213705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F:\TEMÁTICO\FOTOS\COOPEUNIÃO (7).jpeg">
            <a:extLst>
              <a:ext uri="{FF2B5EF4-FFF2-40B4-BE49-F238E27FC236}">
                <a16:creationId xmlns:a16="http://schemas.microsoft.com/office/drawing/2014/main" id="{DD2EECC5-FC4E-4403-AABE-3457DCE040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1" r="-90" b="11168"/>
          <a:stretch>
            <a:fillRect/>
          </a:stretch>
        </p:blipFill>
        <p:spPr bwMode="auto">
          <a:xfrm>
            <a:off x="323528" y="404664"/>
            <a:ext cx="4104455" cy="3849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imagem2">
            <a:extLst>
              <a:ext uri="{FF2B5EF4-FFF2-40B4-BE49-F238E27FC236}">
                <a16:creationId xmlns:a16="http://schemas.microsoft.com/office/drawing/2014/main" id="{6D801BF7-1218-4E63-9606-086BCE6CC59C}"/>
              </a:ext>
            </a:extLst>
          </p:cNvPr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/>
          <a:stretch>
            <a:fillRect/>
          </a:stretch>
        </p:blipFill>
        <p:spPr bwMode="auto">
          <a:xfrm>
            <a:off x="4540789" y="1916832"/>
            <a:ext cx="4279683" cy="3849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C8C39CC-DF7E-4FB9-A8E7-F72EBCB14E50}"/>
              </a:ext>
            </a:extLst>
          </p:cNvPr>
          <p:cNvSpPr/>
          <p:nvPr/>
        </p:nvSpPr>
        <p:spPr>
          <a:xfrm>
            <a:off x="291401" y="428301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Figura 1. Cooperativa </a:t>
            </a:r>
            <a:r>
              <a:rPr lang="pt-BR" sz="1400" dirty="0" err="1"/>
              <a:t>Coopeunião</a:t>
            </a:r>
            <a:endParaRPr lang="pt-BR" sz="1400" dirty="0"/>
          </a:p>
          <a:p>
            <a:r>
              <a:rPr lang="pt-BR" sz="1400" dirty="0"/>
              <a:t>Fonte: Os autores (2017)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A26F922-34B8-43BD-9650-EF1F054C5593}"/>
              </a:ext>
            </a:extLst>
          </p:cNvPr>
          <p:cNvSpPr/>
          <p:nvPr/>
        </p:nvSpPr>
        <p:spPr>
          <a:xfrm>
            <a:off x="4394630" y="13355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400" dirty="0"/>
              <a:t>Figura 2. Lixão</a:t>
            </a:r>
          </a:p>
          <a:p>
            <a:pPr algn="r"/>
            <a:r>
              <a:rPr lang="pt-BR" sz="1400" dirty="0"/>
              <a:t>Fonte: Os autores (2017)</a:t>
            </a:r>
          </a:p>
        </p:txBody>
      </p:sp>
    </p:spTree>
    <p:extLst>
      <p:ext uri="{BB962C8B-B14F-4D97-AF65-F5344CB8AC3E}">
        <p14:creationId xmlns:p14="http://schemas.microsoft.com/office/powerpoint/2010/main" val="403955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FD5512C-3441-4F34-9678-26056EC66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838438"/>
              </p:ext>
            </p:extLst>
          </p:nvPr>
        </p:nvGraphicFramePr>
        <p:xfrm>
          <a:off x="323528" y="908720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DDE40E94-85D0-4A66-8F85-2FCB41223622}"/>
              </a:ext>
            </a:extLst>
          </p:cNvPr>
          <p:cNvSpPr/>
          <p:nvPr/>
        </p:nvSpPr>
        <p:spPr>
          <a:xfrm>
            <a:off x="7092280" y="5373216"/>
            <a:ext cx="2232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Figura 3. Metodologia</a:t>
            </a:r>
          </a:p>
        </p:txBody>
      </p:sp>
    </p:spTree>
    <p:extLst>
      <p:ext uri="{BB962C8B-B14F-4D97-AF65-F5344CB8AC3E}">
        <p14:creationId xmlns:p14="http://schemas.microsoft.com/office/powerpoint/2010/main" val="208370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11945-CD87-4784-ABE1-DD220F1F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67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Gênero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CF0D2F4-9A00-4548-A22C-0E6CF1276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582" y="1700808"/>
            <a:ext cx="10199164" cy="267499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5966AC-56A8-49F3-8D60-B40082514C0A}"/>
              </a:ext>
            </a:extLst>
          </p:cNvPr>
          <p:cNvSpPr txBox="1"/>
          <p:nvPr/>
        </p:nvSpPr>
        <p:spPr>
          <a:xfrm>
            <a:off x="539552" y="4157331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Possivelmente a maioria das mulheres se inserem nas cooperativas, procurando - dentre essas duas realidades - a menos insalubre.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FE65D0-B3C8-48BD-B17A-9D1BD7961464}"/>
              </a:ext>
            </a:extLst>
          </p:cNvPr>
          <p:cNvSpPr/>
          <p:nvPr/>
        </p:nvSpPr>
        <p:spPr>
          <a:xfrm>
            <a:off x="3491880" y="382486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Tabela 1. Resultados sobre gênero</a:t>
            </a:r>
          </a:p>
        </p:txBody>
      </p:sp>
    </p:spTree>
    <p:extLst>
      <p:ext uri="{BB962C8B-B14F-4D97-AF65-F5344CB8AC3E}">
        <p14:creationId xmlns:p14="http://schemas.microsoft.com/office/powerpoint/2010/main" val="168398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18F15-0041-4694-B50B-3C6EF00F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6467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/>
              <a:t>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E3BF69-7BF7-4209-A1A1-4F4C8268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05" y="2349332"/>
            <a:ext cx="2791308" cy="8249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Constatou-se que 100% do acesso ao serviço de saúde se dá por meio do Sistema Único de Saúde (SUS).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CBF67A1-92D0-43A5-B137-76DEA243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88" y="1369467"/>
            <a:ext cx="5639316" cy="389756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3DD1ACA-6C58-4C93-AB0C-75BE1B3A2FBA}"/>
              </a:ext>
            </a:extLst>
          </p:cNvPr>
          <p:cNvSpPr/>
          <p:nvPr/>
        </p:nvSpPr>
        <p:spPr>
          <a:xfrm>
            <a:off x="1831805" y="5213026"/>
            <a:ext cx="26890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/>
              <a:t>Figura 4. Resultados sobre saúde</a:t>
            </a:r>
          </a:p>
        </p:txBody>
      </p:sp>
    </p:spTree>
    <p:extLst>
      <p:ext uri="{BB962C8B-B14F-4D97-AF65-F5344CB8AC3E}">
        <p14:creationId xmlns:p14="http://schemas.microsoft.com/office/powerpoint/2010/main" val="3246259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896</Words>
  <Application>Microsoft Office PowerPoint</Application>
  <PresentationFormat>Apresentação na tela (4:3)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ANÁLISE DA SITUAÇÃO SOCIOECONÔMICA DOS CATADORES DE RESÍDUOS SÓLIDOS RECICLAVEIS DA CIDADE DE CUIABÁ- MT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Gênero </vt:lpstr>
      <vt:lpstr>Saúde</vt:lpstr>
      <vt:lpstr>Apresentação do PowerPoint</vt:lpstr>
      <vt:lpstr>Escolaridade</vt:lpstr>
      <vt:lpstr>Naturalidade</vt:lpstr>
      <vt:lpstr>Renda mensal</vt:lpstr>
      <vt:lpstr>Apresentação do PowerPoint</vt:lpstr>
      <vt:lpstr>Auxílio do governo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Larissa Mattos</cp:lastModifiedBy>
  <cp:revision>53</cp:revision>
  <dcterms:created xsi:type="dcterms:W3CDTF">2018-05-02T19:43:05Z</dcterms:created>
  <dcterms:modified xsi:type="dcterms:W3CDTF">2019-05-09T04:40:02Z</dcterms:modified>
</cp:coreProperties>
</file>