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handoutMasterIdLst>
    <p:handoutMasterId r:id="rId37"/>
  </p:handoutMasterIdLst>
  <p:sldIdLst>
    <p:sldId id="259" r:id="rId3"/>
    <p:sldId id="340" r:id="rId4"/>
    <p:sldId id="344" r:id="rId5"/>
    <p:sldId id="343" r:id="rId6"/>
    <p:sldId id="345" r:id="rId7"/>
    <p:sldId id="274" r:id="rId8"/>
    <p:sldId id="260" r:id="rId9"/>
    <p:sldId id="346" r:id="rId10"/>
    <p:sldId id="347" r:id="rId11"/>
    <p:sldId id="337" r:id="rId12"/>
    <p:sldId id="258" r:id="rId13"/>
    <p:sldId id="348" r:id="rId14"/>
    <p:sldId id="339" r:id="rId15"/>
    <p:sldId id="440" r:id="rId16"/>
    <p:sldId id="438" r:id="rId17"/>
    <p:sldId id="281" r:id="rId18"/>
    <p:sldId id="439" r:id="rId19"/>
    <p:sldId id="282" r:id="rId20"/>
    <p:sldId id="283" r:id="rId21"/>
    <p:sldId id="266" r:id="rId22"/>
    <p:sldId id="267" r:id="rId23"/>
    <p:sldId id="268" r:id="rId24"/>
    <p:sldId id="269" r:id="rId25"/>
    <p:sldId id="270" r:id="rId26"/>
    <p:sldId id="271" r:id="rId27"/>
    <p:sldId id="275" r:id="rId28"/>
    <p:sldId id="277" r:id="rId29"/>
    <p:sldId id="441" r:id="rId30"/>
    <p:sldId id="278" r:id="rId31"/>
    <p:sldId id="264" r:id="rId32"/>
    <p:sldId id="265" r:id="rId33"/>
    <p:sldId id="279" r:id="rId34"/>
    <p:sldId id="261"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a Silva" initials="MS" lastIdx="1" clrIdx="0">
    <p:extLst>
      <p:ext uri="{19B8F6BF-5375-455C-9EA6-DF929625EA0E}">
        <p15:presenceInfo xmlns:p15="http://schemas.microsoft.com/office/powerpoint/2012/main" userId="S-1-5-21-3925129775-875837884-3122227226-13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62E"/>
    <a:srgbClr val="F8ECBA"/>
    <a:srgbClr val="E3B852"/>
    <a:srgbClr val="90F2FB"/>
    <a:srgbClr val="E8DEAE"/>
    <a:srgbClr val="0163AC"/>
    <a:srgbClr val="5A7E4E"/>
    <a:srgbClr val="426A42"/>
    <a:srgbClr val="9FCF8C"/>
    <a:srgbClr val="242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1215" autoAdjust="0"/>
  </p:normalViewPr>
  <p:slideViewPr>
    <p:cSldViewPr>
      <p:cViewPr>
        <p:scale>
          <a:sx n="80" d="100"/>
          <a:sy n="80" d="100"/>
        </p:scale>
        <p:origin x="852" y="-760"/>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borges_reb\Documents\Atividades%20HC\artigo%20ASSEMAE\C&#243;pia%20de%20Massa%20tratada%20por%20regi&#227;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'2017'!$A$2</c:f>
              <c:strCache>
                <c:ptCount val="1"/>
                <c:pt idx="0">
                  <c:v>Lixão</c:v>
                </c:pt>
              </c:strCache>
            </c:strRef>
          </c:tx>
          <c:spPr>
            <a:solidFill>
              <a:schemeClr val="accent1"/>
            </a:solidFill>
            <a:ln>
              <a:noFill/>
            </a:ln>
            <a:effectLst/>
          </c:spPr>
          <c:invertIfNegative val="0"/>
          <c:cat>
            <c:strRef>
              <c:f>'2017'!$B$1:$F$1</c:f>
              <c:strCache>
                <c:ptCount val="5"/>
                <c:pt idx="0">
                  <c:v>Norte</c:v>
                </c:pt>
                <c:pt idx="1">
                  <c:v>Nordeste</c:v>
                </c:pt>
                <c:pt idx="2">
                  <c:v>Sudeste </c:v>
                </c:pt>
                <c:pt idx="3">
                  <c:v>Sul</c:v>
                </c:pt>
                <c:pt idx="4">
                  <c:v>Centro-Oeste</c:v>
                </c:pt>
              </c:strCache>
            </c:strRef>
          </c:cat>
          <c:val>
            <c:numRef>
              <c:f>'2017'!$B$2:$F$2</c:f>
              <c:numCache>
                <c:formatCode>#,##0</c:formatCode>
                <c:ptCount val="5"/>
                <c:pt idx="0">
                  <c:v>1084097.8</c:v>
                </c:pt>
                <c:pt idx="1">
                  <c:v>3855036.5</c:v>
                </c:pt>
                <c:pt idx="2">
                  <c:v>692999.3</c:v>
                </c:pt>
                <c:pt idx="3">
                  <c:v>124046.6</c:v>
                </c:pt>
                <c:pt idx="4">
                  <c:v>1135522.3</c:v>
                </c:pt>
              </c:numCache>
            </c:numRef>
          </c:val>
          <c:extLst>
            <c:ext xmlns:c16="http://schemas.microsoft.com/office/drawing/2014/chart" uri="{C3380CC4-5D6E-409C-BE32-E72D297353CC}">
              <c16:uniqueId val="{00000000-413F-4FFD-B75C-7038F660A796}"/>
            </c:ext>
          </c:extLst>
        </c:ser>
        <c:ser>
          <c:idx val="1"/>
          <c:order val="1"/>
          <c:tx>
            <c:strRef>
              <c:f>'2017'!$A$3</c:f>
              <c:strCache>
                <c:ptCount val="1"/>
                <c:pt idx="0">
                  <c:v>Aterro Controlado</c:v>
                </c:pt>
              </c:strCache>
            </c:strRef>
          </c:tx>
          <c:spPr>
            <a:solidFill>
              <a:schemeClr val="accent2"/>
            </a:solidFill>
            <a:ln>
              <a:noFill/>
            </a:ln>
            <a:effectLst/>
          </c:spPr>
          <c:invertIfNegative val="0"/>
          <c:cat>
            <c:strRef>
              <c:f>'2017'!$B$1:$F$1</c:f>
              <c:strCache>
                <c:ptCount val="5"/>
                <c:pt idx="0">
                  <c:v>Norte</c:v>
                </c:pt>
                <c:pt idx="1">
                  <c:v>Nordeste</c:v>
                </c:pt>
                <c:pt idx="2">
                  <c:v>Sudeste </c:v>
                </c:pt>
                <c:pt idx="3">
                  <c:v>Sul</c:v>
                </c:pt>
                <c:pt idx="4">
                  <c:v>Centro-Oeste</c:v>
                </c:pt>
              </c:strCache>
            </c:strRef>
          </c:cat>
          <c:val>
            <c:numRef>
              <c:f>'2017'!$B$3:$F$3</c:f>
              <c:numCache>
                <c:formatCode>#,##0</c:formatCode>
                <c:ptCount val="5"/>
                <c:pt idx="0">
                  <c:v>1594491</c:v>
                </c:pt>
                <c:pt idx="1">
                  <c:v>1351100.2</c:v>
                </c:pt>
                <c:pt idx="2">
                  <c:v>2440233.4</c:v>
                </c:pt>
                <c:pt idx="3">
                  <c:v>213276.4</c:v>
                </c:pt>
                <c:pt idx="4">
                  <c:v>967007.5</c:v>
                </c:pt>
              </c:numCache>
            </c:numRef>
          </c:val>
          <c:extLst>
            <c:ext xmlns:c16="http://schemas.microsoft.com/office/drawing/2014/chart" uri="{C3380CC4-5D6E-409C-BE32-E72D297353CC}">
              <c16:uniqueId val="{00000001-413F-4FFD-B75C-7038F660A796}"/>
            </c:ext>
          </c:extLst>
        </c:ser>
        <c:ser>
          <c:idx val="2"/>
          <c:order val="2"/>
          <c:tx>
            <c:strRef>
              <c:f>'2017'!$A$4</c:f>
              <c:strCache>
                <c:ptCount val="1"/>
                <c:pt idx="0">
                  <c:v>Aterro Sanitário</c:v>
                </c:pt>
              </c:strCache>
            </c:strRef>
          </c:tx>
          <c:spPr>
            <a:solidFill>
              <a:schemeClr val="accent3"/>
            </a:solidFill>
            <a:ln>
              <a:noFill/>
            </a:ln>
            <a:effectLst/>
          </c:spPr>
          <c:invertIfNegative val="0"/>
          <c:cat>
            <c:strRef>
              <c:f>'2017'!$B$1:$F$1</c:f>
              <c:strCache>
                <c:ptCount val="5"/>
                <c:pt idx="0">
                  <c:v>Norte</c:v>
                </c:pt>
                <c:pt idx="1">
                  <c:v>Nordeste</c:v>
                </c:pt>
                <c:pt idx="2">
                  <c:v>Sudeste </c:v>
                </c:pt>
                <c:pt idx="3">
                  <c:v>Sul</c:v>
                </c:pt>
                <c:pt idx="4">
                  <c:v>Centro-Oeste</c:v>
                </c:pt>
              </c:strCache>
            </c:strRef>
          </c:cat>
          <c:val>
            <c:numRef>
              <c:f>'2017'!$B$4:$F$4</c:f>
              <c:numCache>
                <c:formatCode>#,##0</c:formatCode>
                <c:ptCount val="5"/>
                <c:pt idx="0">
                  <c:v>2025702.9</c:v>
                </c:pt>
                <c:pt idx="1">
                  <c:v>7627314.0999999996</c:v>
                </c:pt>
                <c:pt idx="2">
                  <c:v>23977510.399999999</c:v>
                </c:pt>
                <c:pt idx="3">
                  <c:v>4886658</c:v>
                </c:pt>
                <c:pt idx="4">
                  <c:v>2265378</c:v>
                </c:pt>
              </c:numCache>
            </c:numRef>
          </c:val>
          <c:extLst>
            <c:ext xmlns:c16="http://schemas.microsoft.com/office/drawing/2014/chart" uri="{C3380CC4-5D6E-409C-BE32-E72D297353CC}">
              <c16:uniqueId val="{00000002-413F-4FFD-B75C-7038F660A796}"/>
            </c:ext>
          </c:extLst>
        </c:ser>
        <c:ser>
          <c:idx val="3"/>
          <c:order val="3"/>
          <c:tx>
            <c:strRef>
              <c:f>'2017'!$A$5</c:f>
              <c:strCache>
                <c:ptCount val="1"/>
                <c:pt idx="0">
                  <c:v>Unidade de Triagem </c:v>
                </c:pt>
              </c:strCache>
            </c:strRef>
          </c:tx>
          <c:spPr>
            <a:solidFill>
              <a:schemeClr val="accent4"/>
            </a:solidFill>
            <a:ln>
              <a:noFill/>
            </a:ln>
            <a:effectLst/>
          </c:spPr>
          <c:invertIfNegative val="0"/>
          <c:cat>
            <c:strRef>
              <c:f>'2017'!$B$1:$F$1</c:f>
              <c:strCache>
                <c:ptCount val="5"/>
                <c:pt idx="0">
                  <c:v>Norte</c:v>
                </c:pt>
                <c:pt idx="1">
                  <c:v>Nordeste</c:v>
                </c:pt>
                <c:pt idx="2">
                  <c:v>Sudeste </c:v>
                </c:pt>
                <c:pt idx="3">
                  <c:v>Sul</c:v>
                </c:pt>
                <c:pt idx="4">
                  <c:v>Centro-Oeste</c:v>
                </c:pt>
              </c:strCache>
            </c:strRef>
          </c:cat>
          <c:val>
            <c:numRef>
              <c:f>'2017'!$B$5:$F$5</c:f>
              <c:numCache>
                <c:formatCode>#,##0</c:formatCode>
                <c:ptCount val="5"/>
                <c:pt idx="0">
                  <c:v>74358.8</c:v>
                </c:pt>
                <c:pt idx="1">
                  <c:v>109560.9</c:v>
                </c:pt>
                <c:pt idx="2">
                  <c:v>1512941.7</c:v>
                </c:pt>
                <c:pt idx="3">
                  <c:v>1260175.6000000001</c:v>
                </c:pt>
                <c:pt idx="4">
                  <c:v>294676.40000000002</c:v>
                </c:pt>
              </c:numCache>
            </c:numRef>
          </c:val>
          <c:extLst>
            <c:ext xmlns:c16="http://schemas.microsoft.com/office/drawing/2014/chart" uri="{C3380CC4-5D6E-409C-BE32-E72D297353CC}">
              <c16:uniqueId val="{00000003-413F-4FFD-B75C-7038F660A796}"/>
            </c:ext>
          </c:extLst>
        </c:ser>
        <c:ser>
          <c:idx val="4"/>
          <c:order val="4"/>
          <c:tx>
            <c:strRef>
              <c:f>'2017'!$A$6</c:f>
              <c:strCache>
                <c:ptCount val="1"/>
                <c:pt idx="0">
                  <c:v>Unidade de Compostagem </c:v>
                </c:pt>
              </c:strCache>
            </c:strRef>
          </c:tx>
          <c:spPr>
            <a:solidFill>
              <a:schemeClr val="accent5"/>
            </a:solidFill>
            <a:ln>
              <a:noFill/>
            </a:ln>
            <a:effectLst/>
          </c:spPr>
          <c:invertIfNegative val="0"/>
          <c:cat>
            <c:strRef>
              <c:f>'2017'!$B$1:$F$1</c:f>
              <c:strCache>
                <c:ptCount val="5"/>
                <c:pt idx="0">
                  <c:v>Norte</c:v>
                </c:pt>
                <c:pt idx="1">
                  <c:v>Nordeste</c:v>
                </c:pt>
                <c:pt idx="2">
                  <c:v>Sudeste </c:v>
                </c:pt>
                <c:pt idx="3">
                  <c:v>Sul</c:v>
                </c:pt>
                <c:pt idx="4">
                  <c:v>Centro-Oeste</c:v>
                </c:pt>
              </c:strCache>
            </c:strRef>
          </c:cat>
          <c:val>
            <c:numRef>
              <c:f>'2017'!$B$6:$F$6</c:f>
              <c:numCache>
                <c:formatCode>#,##0</c:formatCode>
                <c:ptCount val="5"/>
                <c:pt idx="0">
                  <c:v>0</c:v>
                </c:pt>
                <c:pt idx="1">
                  <c:v>8.1999999999999993</c:v>
                </c:pt>
                <c:pt idx="2">
                  <c:v>187631.8</c:v>
                </c:pt>
                <c:pt idx="3">
                  <c:v>23578.6</c:v>
                </c:pt>
                <c:pt idx="4">
                  <c:v>60119</c:v>
                </c:pt>
              </c:numCache>
            </c:numRef>
          </c:val>
          <c:extLst>
            <c:ext xmlns:c16="http://schemas.microsoft.com/office/drawing/2014/chart" uri="{C3380CC4-5D6E-409C-BE32-E72D297353CC}">
              <c16:uniqueId val="{00000004-413F-4FFD-B75C-7038F660A796}"/>
            </c:ext>
          </c:extLst>
        </c:ser>
        <c:dLbls>
          <c:showLegendKey val="0"/>
          <c:showVal val="0"/>
          <c:showCatName val="0"/>
          <c:showSerName val="0"/>
          <c:showPercent val="0"/>
          <c:showBubbleSize val="0"/>
        </c:dLbls>
        <c:gapWidth val="55"/>
        <c:overlap val="100"/>
        <c:axId val="454950792"/>
        <c:axId val="454953088"/>
      </c:barChart>
      <c:catAx>
        <c:axId val="45495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pt-BR"/>
          </a:p>
        </c:txPr>
        <c:crossAx val="454953088"/>
        <c:crosses val="autoZero"/>
        <c:auto val="1"/>
        <c:lblAlgn val="ctr"/>
        <c:lblOffset val="100"/>
        <c:noMultiLvlLbl val="0"/>
      </c:catAx>
      <c:valAx>
        <c:axId val="454953088"/>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pt-BR"/>
          </a:p>
        </c:txPr>
        <c:crossAx val="454950792"/>
        <c:crosses val="autoZero"/>
        <c:crossBetween val="between"/>
        <c:dispUnits>
          <c:builtInUnit val="thousands"/>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pt-BR"/>
        </a:p>
      </c:txPr>
    </c:legend>
    <c:plotVisOnly val="1"/>
    <c:dispBlanksAs val="gap"/>
    <c:showDLblsOverMax val="0"/>
  </c:chart>
  <c:spPr>
    <a:noFill/>
    <a:ln>
      <a:noFill/>
    </a:ln>
    <a:effectLst/>
  </c:spPr>
  <c:txPr>
    <a:bodyPr/>
    <a:lstStyle/>
    <a:p>
      <a:pPr>
        <a:defRPr sz="1400">
          <a:latin typeface="+mn-lt"/>
          <a:cs typeface="Arial" panose="020B0604020202020204" pitchFamily="34" charset="0"/>
        </a:defRPr>
      </a:pPr>
      <a:endParaRPr lang="pt-B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0089783305732"/>
          <c:y val="6.6658817335593368E-2"/>
          <c:w val="0.78494023919822864"/>
          <c:h val="0.76439683737029918"/>
        </c:manualLayout>
      </c:layout>
      <c:lineChart>
        <c:grouping val="standard"/>
        <c:varyColors val="0"/>
        <c:ser>
          <c:idx val="2"/>
          <c:order val="2"/>
          <c:tx>
            <c:strRef>
              <c:f>Planilha1!$A$4</c:f>
              <c:strCache>
                <c:ptCount val="1"/>
                <c:pt idx="0">
                  <c:v>Emissões provenientes dos AS (Tg CO2eq (GWP - SAR, IPCC 1995))</c:v>
                </c:pt>
              </c:strCache>
            </c:strRef>
          </c:tx>
          <c:spPr>
            <a:ln w="19050" cap="rnd">
              <a:solidFill>
                <a:schemeClr val="accent2">
                  <a:lumMod val="75000"/>
                </a:schemeClr>
              </a:solidFill>
              <a:round/>
            </a:ln>
            <a:effectLst/>
          </c:spPr>
          <c:marker>
            <c:symbol val="circle"/>
            <c:size val="5"/>
            <c:spPr>
              <a:solidFill>
                <a:schemeClr val="accent3"/>
              </a:solidFill>
              <a:ln w="9525">
                <a:solidFill>
                  <a:schemeClr val="accent2">
                    <a:lumMod val="75000"/>
                  </a:schemeClr>
                </a:solidFill>
              </a:ln>
              <a:effectLst/>
            </c:spPr>
          </c:marker>
          <c:dLbls>
            <c:dLbl>
              <c:idx val="0"/>
              <c:layout>
                <c:manualLayout>
                  <c:x val="-2.7727859140728929E-2"/>
                  <c:y val="-7.9213050084001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B8-4AAE-AFF8-FFA53292AA0A}"/>
                </c:ext>
              </c:extLst>
            </c:dLbl>
            <c:dLbl>
              <c:idx val="1"/>
              <c:layout>
                <c:manualLayout>
                  <c:x val="-2.7727859140728929E-2"/>
                  <c:y val="-6.9893867721177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B8-4AAE-AFF8-FFA53292AA0A}"/>
                </c:ext>
              </c:extLst>
            </c:dLbl>
            <c:dLbl>
              <c:idx val="2"/>
              <c:layout>
                <c:manualLayout>
                  <c:x val="-2.2182287312583142E-2"/>
                  <c:y val="-5.1255502995530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B8-4AAE-AFF8-FFA53292AA0A}"/>
                </c:ext>
              </c:extLst>
            </c:dLbl>
            <c:dLbl>
              <c:idx val="3"/>
              <c:layout>
                <c:manualLayout>
                  <c:x val="-2.2182287312583246E-2"/>
                  <c:y val="-6.0574685358353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B8-4AAE-AFF8-FFA53292AA0A}"/>
                </c:ext>
              </c:extLst>
            </c:dLbl>
            <c:dLbl>
              <c:idx val="4"/>
              <c:layout>
                <c:manualLayout>
                  <c:x val="-3.604621688294761E-2"/>
                  <c:y val="-6.9893867721177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B8-4AAE-AFF8-FFA53292AA0A}"/>
                </c:ext>
              </c:extLst>
            </c:dLbl>
            <c:dLbl>
              <c:idx val="5"/>
              <c:layout>
                <c:manualLayout>
                  <c:x val="-4.159178871109339E-2"/>
                  <c:y val="-5.1255502995530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B8-4AAE-AFF8-FFA53292AA0A}"/>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Planilha1!$B$1:$G$1</c:f>
              <c:numCache>
                <c:formatCode>General</c:formatCode>
                <c:ptCount val="6"/>
                <c:pt idx="0">
                  <c:v>2010</c:v>
                </c:pt>
                <c:pt idx="1">
                  <c:v>2011</c:v>
                </c:pt>
                <c:pt idx="2">
                  <c:v>2012</c:v>
                </c:pt>
                <c:pt idx="3">
                  <c:v>2013</c:v>
                </c:pt>
                <c:pt idx="4">
                  <c:v>2014</c:v>
                </c:pt>
                <c:pt idx="5">
                  <c:v>2015</c:v>
                </c:pt>
              </c:numCache>
            </c:numRef>
          </c:cat>
          <c:val>
            <c:numRef>
              <c:f>Planilha1!$B$4:$G$4</c:f>
              <c:numCache>
                <c:formatCode>0.0</c:formatCode>
                <c:ptCount val="6"/>
                <c:pt idx="0">
                  <c:v>19.291999999999998</c:v>
                </c:pt>
                <c:pt idx="1">
                  <c:v>25.76</c:v>
                </c:pt>
                <c:pt idx="2">
                  <c:v>29.583000000000002</c:v>
                </c:pt>
                <c:pt idx="3">
                  <c:v>30.622</c:v>
                </c:pt>
                <c:pt idx="4">
                  <c:v>32.24</c:v>
                </c:pt>
                <c:pt idx="5">
                  <c:v>38.366999999999997</c:v>
                </c:pt>
              </c:numCache>
            </c:numRef>
          </c:val>
          <c:smooth val="0"/>
          <c:extLst>
            <c:ext xmlns:c16="http://schemas.microsoft.com/office/drawing/2014/chart" uri="{C3380CC4-5D6E-409C-BE32-E72D297353CC}">
              <c16:uniqueId val="{00000006-EEB8-4AAE-AFF8-FFA53292AA0A}"/>
            </c:ext>
          </c:extLst>
        </c:ser>
        <c:dLbls>
          <c:showLegendKey val="0"/>
          <c:showVal val="0"/>
          <c:showCatName val="0"/>
          <c:showSerName val="0"/>
          <c:showPercent val="0"/>
          <c:showBubbleSize val="0"/>
        </c:dLbls>
        <c:dropLines>
          <c:spPr>
            <a:ln w="6350" cap="flat" cmpd="sng" algn="ctr">
              <a:solidFill>
                <a:schemeClr val="tx1">
                  <a:lumMod val="35000"/>
                  <a:lumOff val="65000"/>
                </a:schemeClr>
              </a:solidFill>
              <a:prstDash val="sysDash"/>
              <a:round/>
            </a:ln>
            <a:effectLst/>
          </c:spPr>
        </c:dropLines>
        <c:marker val="1"/>
        <c:smooth val="0"/>
        <c:axId val="470179744"/>
        <c:axId val="470179416"/>
        <c:extLst>
          <c:ext xmlns:c15="http://schemas.microsoft.com/office/drawing/2012/chart" uri="{02D57815-91ED-43cb-92C2-25804820EDAC}">
            <c15:filteredLineSeries>
              <c15:ser>
                <c:idx val="0"/>
                <c:order val="0"/>
                <c:tx>
                  <c:strRef>
                    <c:extLst>
                      <c:ext uri="{02D57815-91ED-43cb-92C2-25804820EDAC}">
                        <c15:formulaRef>
                          <c15:sqref>Planilha1!$A$2</c15:sqref>
                        </c15:formulaRef>
                      </c:ext>
                    </c:extLst>
                    <c:strCache>
                      <c:ptCount val="1"/>
                      <c:pt idx="0">
                        <c:v>Aterro Sanitário %  na massa de resíduos coletada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Planilha1!$B$1:$G$1</c15:sqref>
                        </c15:formulaRef>
                      </c:ext>
                    </c:extLst>
                    <c:numCache>
                      <c:formatCode>General</c:formatCode>
                      <c:ptCount val="6"/>
                      <c:pt idx="0">
                        <c:v>2010</c:v>
                      </c:pt>
                      <c:pt idx="1">
                        <c:v>2011</c:v>
                      </c:pt>
                      <c:pt idx="2">
                        <c:v>2012</c:v>
                      </c:pt>
                      <c:pt idx="3">
                        <c:v>2013</c:v>
                      </c:pt>
                      <c:pt idx="4">
                        <c:v>2014</c:v>
                      </c:pt>
                      <c:pt idx="5">
                        <c:v>2015</c:v>
                      </c:pt>
                    </c:numCache>
                  </c:numRef>
                </c:cat>
                <c:val>
                  <c:numRef>
                    <c:extLst>
                      <c:ext uri="{02D57815-91ED-43cb-92C2-25804820EDAC}">
                        <c15:formulaRef>
                          <c15:sqref>Planilha1!$B$2:$G$2</c15:sqref>
                        </c15:formulaRef>
                      </c:ext>
                    </c:extLst>
                    <c:numCache>
                      <c:formatCode>0.0%</c:formatCode>
                      <c:ptCount val="6"/>
                      <c:pt idx="0">
                        <c:v>0.36399999999999999</c:v>
                      </c:pt>
                      <c:pt idx="1">
                        <c:v>0.46</c:v>
                      </c:pt>
                      <c:pt idx="2">
                        <c:v>0.51900000000000002</c:v>
                      </c:pt>
                      <c:pt idx="3">
                        <c:v>0.502</c:v>
                      </c:pt>
                      <c:pt idx="4" formatCode="0%">
                        <c:v>0.52</c:v>
                      </c:pt>
                      <c:pt idx="5">
                        <c:v>0.60899999999999999</c:v>
                      </c:pt>
                    </c:numCache>
                  </c:numRef>
                </c:val>
                <c:smooth val="0"/>
                <c:extLst>
                  <c:ext xmlns:c16="http://schemas.microsoft.com/office/drawing/2014/chart" uri="{C3380CC4-5D6E-409C-BE32-E72D297353CC}">
                    <c16:uniqueId val="{00000007-EEB8-4AAE-AFF8-FFA53292AA0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Planilha1!$A$3</c15:sqref>
                        </c15:formulaRef>
                      </c:ext>
                    </c:extLst>
                    <c:strCache>
                      <c:ptCount val="1"/>
                      <c:pt idx="0">
                        <c:v>Emissão de GEE (Tg CO2eq (GWP - SAR, IPCC 1995))</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Planilha1!$B$1:$G$1</c15:sqref>
                        </c15:formulaRef>
                      </c:ext>
                    </c:extLst>
                    <c:numCache>
                      <c:formatCode>General</c:formatCode>
                      <c:ptCount val="6"/>
                      <c:pt idx="0">
                        <c:v>2010</c:v>
                      </c:pt>
                      <c:pt idx="1">
                        <c:v>2011</c:v>
                      </c:pt>
                      <c:pt idx="2">
                        <c:v>2012</c:v>
                      </c:pt>
                      <c:pt idx="3">
                        <c:v>2013</c:v>
                      </c:pt>
                      <c:pt idx="4">
                        <c:v>2014</c:v>
                      </c:pt>
                      <c:pt idx="5">
                        <c:v>2015</c:v>
                      </c:pt>
                    </c:numCache>
                  </c:numRef>
                </c:cat>
                <c:val>
                  <c:numRef>
                    <c:extLst xmlns:c15="http://schemas.microsoft.com/office/drawing/2012/chart">
                      <c:ext xmlns:c15="http://schemas.microsoft.com/office/drawing/2012/chart" uri="{02D57815-91ED-43cb-92C2-25804820EDAC}">
                        <c15:formulaRef>
                          <c15:sqref>Planilha1!$B$3:$G$3</c15:sqref>
                        </c15:formulaRef>
                      </c:ext>
                    </c:extLst>
                    <c:numCache>
                      <c:formatCode>General</c:formatCode>
                      <c:ptCount val="6"/>
                      <c:pt idx="0">
                        <c:v>53</c:v>
                      </c:pt>
                      <c:pt idx="1">
                        <c:v>56</c:v>
                      </c:pt>
                      <c:pt idx="2">
                        <c:v>57</c:v>
                      </c:pt>
                      <c:pt idx="3">
                        <c:v>61</c:v>
                      </c:pt>
                      <c:pt idx="4">
                        <c:v>62</c:v>
                      </c:pt>
                      <c:pt idx="5">
                        <c:v>63</c:v>
                      </c:pt>
                    </c:numCache>
                  </c:numRef>
                </c:val>
                <c:smooth val="0"/>
                <c:extLst xmlns:c15="http://schemas.microsoft.com/office/drawing/2012/chart">
                  <c:ext xmlns:c16="http://schemas.microsoft.com/office/drawing/2014/chart" uri="{C3380CC4-5D6E-409C-BE32-E72D297353CC}">
                    <c16:uniqueId val="{00000008-EEB8-4AAE-AFF8-FFA53292AA0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Planilha1!$A$5</c15:sqref>
                        </c15:formulaRef>
                      </c:ext>
                    </c:extLst>
                    <c:strCache>
                      <c:ptCount val="1"/>
                      <c:pt idx="0">
                        <c:v>% de aproveitamento de biogás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Planilha1!$B$1:$G$1</c15:sqref>
                        </c15:formulaRef>
                      </c:ext>
                    </c:extLst>
                    <c:numCache>
                      <c:formatCode>General</c:formatCode>
                      <c:ptCount val="6"/>
                      <c:pt idx="0">
                        <c:v>2010</c:v>
                      </c:pt>
                      <c:pt idx="1">
                        <c:v>2011</c:v>
                      </c:pt>
                      <c:pt idx="2">
                        <c:v>2012</c:v>
                      </c:pt>
                      <c:pt idx="3">
                        <c:v>2013</c:v>
                      </c:pt>
                      <c:pt idx="4">
                        <c:v>2014</c:v>
                      </c:pt>
                      <c:pt idx="5">
                        <c:v>2015</c:v>
                      </c:pt>
                    </c:numCache>
                  </c:numRef>
                </c:cat>
                <c:val>
                  <c:numRef>
                    <c:extLst xmlns:c15="http://schemas.microsoft.com/office/drawing/2012/chart">
                      <c:ext xmlns:c15="http://schemas.microsoft.com/office/drawing/2012/chart" uri="{02D57815-91ED-43cb-92C2-25804820EDAC}">
                        <c15:formulaRef>
                          <c15:sqref>Planilha1!$B$5:$G$5</c15:sqref>
                        </c15:formulaRef>
                      </c:ext>
                    </c:extLst>
                    <c:numCache>
                      <c:formatCode>0.0</c:formatCode>
                      <c:ptCount val="6"/>
                      <c:pt idx="0">
                        <c:v>4.6300799999999995</c:v>
                      </c:pt>
                      <c:pt idx="1">
                        <c:v>6.1824000000000003</c:v>
                      </c:pt>
                      <c:pt idx="2">
                        <c:v>7.09992</c:v>
                      </c:pt>
                      <c:pt idx="3">
                        <c:v>7.3492799999999994</c:v>
                      </c:pt>
                      <c:pt idx="4">
                        <c:v>7.7376000000000005</c:v>
                      </c:pt>
                      <c:pt idx="5">
                        <c:v>9.2080799999999989</c:v>
                      </c:pt>
                    </c:numCache>
                  </c:numRef>
                </c:val>
                <c:smooth val="0"/>
                <c:extLst xmlns:c15="http://schemas.microsoft.com/office/drawing/2012/chart">
                  <c:ext xmlns:c16="http://schemas.microsoft.com/office/drawing/2014/chart" uri="{C3380CC4-5D6E-409C-BE32-E72D297353CC}">
                    <c16:uniqueId val="{00000009-EEB8-4AAE-AFF8-FFA53292AA0A}"/>
                  </c:ext>
                </c:extLst>
              </c15:ser>
            </c15:filteredLineSeries>
          </c:ext>
        </c:extLst>
      </c:lineChart>
      <c:catAx>
        <c:axId val="47017974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t-BR"/>
          </a:p>
        </c:txPr>
        <c:crossAx val="470179416"/>
        <c:crosses val="autoZero"/>
        <c:auto val="1"/>
        <c:lblAlgn val="ctr"/>
        <c:lblOffset val="100"/>
        <c:noMultiLvlLbl val="0"/>
      </c:catAx>
      <c:valAx>
        <c:axId val="470179416"/>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pt-BR"/>
                  <a:t>Emissões (Tg CO2 eq)</a:t>
                </a:r>
              </a:p>
            </c:rich>
          </c:tx>
          <c:layout>
            <c:manualLayout>
              <c:xMode val="edge"/>
              <c:yMode val="edge"/>
              <c:x val="2.050805724428552E-3"/>
              <c:y val="4.2134436469374939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t-BR"/>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t-BR"/>
          </a:p>
        </c:txPr>
        <c:crossAx val="470179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09/05/2019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A193A-8A8D-4522-AEB2-3D15B03B292D}" type="datetimeFigureOut">
              <a:rPr lang="pt-BR" smtClean="0"/>
              <a:t>09/05/2019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518A3-E1B8-4EA6-93A7-B2BE332CDA13}" type="slidenum">
              <a:rPr lang="pt-BR" smtClean="0"/>
              <a:t>‹nº›</a:t>
            </a:fld>
            <a:endParaRPr lang="pt-BR"/>
          </a:p>
        </p:txBody>
      </p:sp>
    </p:spTree>
    <p:extLst>
      <p:ext uri="{BB962C8B-B14F-4D97-AF65-F5344CB8AC3E}">
        <p14:creationId xmlns:p14="http://schemas.microsoft.com/office/powerpoint/2010/main" val="423648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a:t>
            </a:fld>
            <a:endParaRPr lang="pt-BR"/>
          </a:p>
        </p:txBody>
      </p:sp>
    </p:spTree>
    <p:extLst>
      <p:ext uri="{BB962C8B-B14F-4D97-AF65-F5344CB8AC3E}">
        <p14:creationId xmlns:p14="http://schemas.microsoft.com/office/powerpoint/2010/main" val="178641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1-  50% da massa total de RSU são orgânicos (Brasil, 2010)</a:t>
            </a:r>
          </a:p>
          <a:p>
            <a:r>
              <a:rPr lang="pt-BR" sz="1200" kern="1200" dirty="0">
                <a:solidFill>
                  <a:schemeClr val="tx1"/>
                </a:solidFill>
                <a:effectLst/>
                <a:latin typeface="+mn-lt"/>
                <a:ea typeface="+mn-ea"/>
                <a:cs typeface="+mn-cs"/>
              </a:rPr>
              <a:t>2 - A decomposição em condições anaeróbias gera o gás metano </a:t>
            </a:r>
          </a:p>
          <a:p>
            <a:r>
              <a:rPr lang="pt-BR" sz="1200" kern="1200" dirty="0">
                <a:solidFill>
                  <a:schemeClr val="tx1"/>
                </a:solidFill>
                <a:effectLst/>
                <a:latin typeface="+mn-lt"/>
                <a:ea typeface="+mn-ea"/>
                <a:cs typeface="+mn-cs"/>
              </a:rPr>
              <a:t>3-  O biogás, contudo, tem um potencial energético e pode ser aproveitado como fonte renovável para geração elétrica, térmica, ou como substituto ao gás natural, na forma de </a:t>
            </a:r>
            <a:r>
              <a:rPr lang="pt-BR" sz="1200" kern="1200" dirty="0" err="1">
                <a:solidFill>
                  <a:schemeClr val="tx1"/>
                </a:solidFill>
                <a:effectLst/>
                <a:latin typeface="+mn-lt"/>
                <a:ea typeface="+mn-ea"/>
                <a:cs typeface="+mn-cs"/>
              </a:rPr>
              <a:t>biometano</a:t>
            </a:r>
            <a:endParaRPr lang="pt-BR" b="1"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14</a:t>
            </a:fld>
            <a:endParaRPr lang="pt-BR"/>
          </a:p>
        </p:txBody>
      </p:sp>
    </p:spTree>
    <p:extLst>
      <p:ext uri="{BB962C8B-B14F-4D97-AF65-F5344CB8AC3E}">
        <p14:creationId xmlns:p14="http://schemas.microsoft.com/office/powerpoint/2010/main" val="95937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CONTRAPARTIDA A contribuição de emissões do setor de resíduos pode parecer pequena, quando comparado aos outros setores....</a:t>
            </a:r>
          </a:p>
          <a:p>
            <a:r>
              <a:rPr lang="pt-BR" dirty="0"/>
              <a:t>Disposição Final! </a:t>
            </a:r>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15</a:t>
            </a:fld>
            <a:endParaRPr lang="pt-BR"/>
          </a:p>
        </p:txBody>
      </p:sp>
    </p:spTree>
    <p:extLst>
      <p:ext uri="{BB962C8B-B14F-4D97-AF65-F5344CB8AC3E}">
        <p14:creationId xmlns:p14="http://schemas.microsoft.com/office/powerpoint/2010/main" val="382832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Porém a UNEP declarou que a estimativa aproximada de emissões podem chegar de 3 a 5%...</a:t>
            </a:r>
          </a:p>
          <a:p>
            <a:r>
              <a:rPr lang="pt-BR" dirty="0"/>
              <a:t>E além disso o setor de resíduos pode sair de um potencial emissor de GEE para um potencial mitigador, alavancando investimentos através de fundos climáticos internacionais e de novos modelos de negócios para o Brasil.</a:t>
            </a:r>
          </a:p>
          <a:p>
            <a:endParaRPr lang="pt-BR" dirty="0"/>
          </a:p>
          <a:p>
            <a:r>
              <a:rPr lang="pt-BR" dirty="0"/>
              <a:t>Quando se fala em modelos de negócios, de gestão na área de resíduos, trazemos o termo Rotas Tecnológica</a:t>
            </a:r>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16</a:t>
            </a:fld>
            <a:endParaRPr lang="pt-BR"/>
          </a:p>
        </p:txBody>
      </p:sp>
    </p:spTree>
    <p:extLst>
      <p:ext uri="{BB962C8B-B14F-4D97-AF65-F5344CB8AC3E}">
        <p14:creationId xmlns:p14="http://schemas.microsoft.com/office/powerpoint/2010/main" val="151684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Quando se fala em modelos de negócios, de gestão na área de resíduos, trazemos o termo </a:t>
            </a:r>
            <a:r>
              <a:rPr lang="pt-BR" b="1" dirty="0"/>
              <a:t>Rotas Tecnológica</a:t>
            </a:r>
          </a:p>
          <a:p>
            <a:endParaRPr lang="pt-BR" b="1" dirty="0"/>
          </a:p>
          <a:p>
            <a:r>
              <a:rPr lang="pt-BR" b="1" dirty="0"/>
              <a:t>Esquema retirado da NT FEP </a:t>
            </a:r>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17</a:t>
            </a:fld>
            <a:endParaRPr lang="pt-BR"/>
          </a:p>
        </p:txBody>
      </p:sp>
    </p:spTree>
    <p:extLst>
      <p:ext uri="{BB962C8B-B14F-4D97-AF65-F5344CB8AC3E}">
        <p14:creationId xmlns:p14="http://schemas.microsoft.com/office/powerpoint/2010/main" val="84870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Quando se fala em modelos de negócios, de gestão na área de resíduos, trazemos o termo </a:t>
            </a:r>
            <a:r>
              <a:rPr lang="pt-BR" b="1" dirty="0"/>
              <a:t>Rotas Tecnológicas</a:t>
            </a:r>
          </a:p>
          <a:p>
            <a:endParaRPr lang="pt-BR" b="1" dirty="0"/>
          </a:p>
          <a:p>
            <a:r>
              <a:rPr lang="pt-BR" b="1" dirty="0"/>
              <a:t>Esquema retirado da NT FEP – Fundo de Apoio a Estruturação e Desenvolvimento de Projetos de Concessão e PPP.</a:t>
            </a:r>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18</a:t>
            </a:fld>
            <a:endParaRPr lang="pt-BR"/>
          </a:p>
        </p:txBody>
      </p:sp>
    </p:spTree>
    <p:extLst>
      <p:ext uri="{BB962C8B-B14F-4D97-AF65-F5344CB8AC3E}">
        <p14:creationId xmlns:p14="http://schemas.microsoft.com/office/powerpoint/2010/main" val="147120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19</a:t>
            </a:fld>
            <a:endParaRPr lang="pt-BR"/>
          </a:p>
        </p:txBody>
      </p:sp>
    </p:spTree>
    <p:extLst>
      <p:ext uri="{BB962C8B-B14F-4D97-AF65-F5344CB8AC3E}">
        <p14:creationId xmlns:p14="http://schemas.microsoft.com/office/powerpoint/2010/main" val="88746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24</a:t>
            </a:fld>
            <a:endParaRPr lang="pt-BR"/>
          </a:p>
        </p:txBody>
      </p:sp>
    </p:spTree>
    <p:extLst>
      <p:ext uri="{BB962C8B-B14F-4D97-AF65-F5344CB8AC3E}">
        <p14:creationId xmlns:p14="http://schemas.microsoft.com/office/powerpoint/2010/main" val="59224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No caso dos aterros, recomenda-se a adoção de uma política de qualificação baseada em seu porte, focada em ações para o tratamento dos gases como a destruição por </a:t>
            </a:r>
            <a:r>
              <a:rPr lang="pt-BR" sz="1200" kern="1200" dirty="0" err="1">
                <a:solidFill>
                  <a:schemeClr val="tx1"/>
                </a:solidFill>
                <a:effectLst/>
                <a:latin typeface="+mn-lt"/>
                <a:ea typeface="+mn-ea"/>
                <a:cs typeface="+mn-cs"/>
              </a:rPr>
              <a:t>flares</a:t>
            </a:r>
            <a:r>
              <a:rPr lang="pt-BR" sz="1200" kern="1200" dirty="0">
                <a:solidFill>
                  <a:schemeClr val="tx1"/>
                </a:solidFill>
                <a:effectLst/>
                <a:latin typeface="+mn-lt"/>
                <a:ea typeface="+mn-ea"/>
                <a:cs typeface="+mn-cs"/>
              </a:rPr>
              <a:t> controlados, queima centralizada ou geração de energia. Como pode ser observado na Figura 4, os projetos existentes</a:t>
            </a:r>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28</a:t>
            </a:fld>
            <a:endParaRPr lang="pt-BR"/>
          </a:p>
        </p:txBody>
      </p:sp>
    </p:spTree>
    <p:extLst>
      <p:ext uri="{BB962C8B-B14F-4D97-AF65-F5344CB8AC3E}">
        <p14:creationId xmlns:p14="http://schemas.microsoft.com/office/powerpoint/2010/main" val="39066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De acordo com a Figura 5, a região Nordeste, devido ao número de Estados, composição gravimétrica e índices populacionais, já é a segunda maior fonte de emissão de GEE no setor de resíduos no Brasil. Nota-se também que a região Sul, terceira região em termos de emissão, foi a que apresentou a maior queda nas emissões de GEE em 2016 quando comparado à totalidade do período analisado. Contudo, ainda possui um grande potencial de </a:t>
            </a:r>
            <a:r>
              <a:rPr lang="pt-BR" sz="1800" kern="1200" dirty="0">
                <a:solidFill>
                  <a:schemeClr val="tx1"/>
                </a:solidFill>
                <a:effectLst/>
                <a:latin typeface="+mn-lt"/>
                <a:ea typeface="+mn-ea"/>
                <a:cs typeface="+mn-cs"/>
              </a:rPr>
              <a:t>qualificação dos aterros sanitários, além de estabelecer políticas que visem o desvio da matéria orgânica e seca da disposição final em aterros sanitários.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29</a:t>
            </a:fld>
            <a:endParaRPr lang="pt-BR"/>
          </a:p>
        </p:txBody>
      </p:sp>
    </p:spTree>
    <p:extLst>
      <p:ext uri="{BB962C8B-B14F-4D97-AF65-F5344CB8AC3E}">
        <p14:creationId xmlns:p14="http://schemas.microsoft.com/office/powerpoint/2010/main" val="87176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32</a:t>
            </a:fld>
            <a:endParaRPr lang="pt-BR"/>
          </a:p>
        </p:txBody>
      </p:sp>
    </p:spTree>
    <p:extLst>
      <p:ext uri="{BB962C8B-B14F-4D97-AF65-F5344CB8AC3E}">
        <p14:creationId xmlns:p14="http://schemas.microsoft.com/office/powerpoint/2010/main" val="89889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4</a:t>
            </a:fld>
            <a:endParaRPr lang="pt-BR"/>
          </a:p>
        </p:txBody>
      </p:sp>
    </p:spTree>
    <p:extLst>
      <p:ext uri="{BB962C8B-B14F-4D97-AF65-F5344CB8AC3E}">
        <p14:creationId xmlns:p14="http://schemas.microsoft.com/office/powerpoint/2010/main" val="4171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Esses são alguns exemplos dos impactos da gestão de resíduos com o saneamento básico que estão diretamente relacionados à saúde e bem-estar da população, da contaminação do solo e água.</a:t>
            </a:r>
          </a:p>
          <a:p>
            <a:endParaRPr lang="pt-BR" dirty="0"/>
          </a:p>
          <a:p>
            <a:r>
              <a:rPr lang="pt-BR" dirty="0"/>
              <a:t>E além disso, quando conseguirmos ver esses desafios e relacionar como as mudanças climáticas impactam no saneamento nas cidades...  Podemos perceber como é importante ter esse olhar integrado com o clima.</a:t>
            </a:r>
          </a:p>
          <a:p>
            <a:endParaRPr lang="pt-BR" dirty="0"/>
          </a:p>
          <a:p>
            <a:r>
              <a:rPr lang="pt-BR" dirty="0"/>
              <a:t>Os benefícios de ter uma visão integrada de </a:t>
            </a:r>
            <a:r>
              <a:rPr lang="pt-BR" b="1" dirty="0"/>
              <a:t>resíduos e clima </a:t>
            </a:r>
            <a:r>
              <a:rPr lang="pt-BR" dirty="0"/>
              <a:t>afeta positivamente na qualidade de vida de todos nós.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5</a:t>
            </a:fld>
            <a:endParaRPr lang="pt-BR"/>
          </a:p>
        </p:txBody>
      </p:sp>
    </p:spTree>
    <p:extLst>
      <p:ext uri="{BB962C8B-B14F-4D97-AF65-F5344CB8AC3E}">
        <p14:creationId xmlns:p14="http://schemas.microsoft.com/office/powerpoint/2010/main" val="57502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Brasil em 2009 criou a Politica Nacional sobre Mudança do Clima... </a:t>
            </a:r>
          </a:p>
          <a:p>
            <a:endParaRPr lang="pt-BR" dirty="0"/>
          </a:p>
          <a:p>
            <a:r>
              <a:rPr lang="pt-BR" dirty="0"/>
              <a:t>Dentre as diretrizes da politica.... (citar o que está em negrito)</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8</a:t>
            </a:fld>
            <a:endParaRPr lang="pt-BR"/>
          </a:p>
        </p:txBody>
      </p:sp>
    </p:spTree>
    <p:extLst>
      <p:ext uri="{BB962C8B-B14F-4D97-AF65-F5344CB8AC3E}">
        <p14:creationId xmlns:p14="http://schemas.microsoft.com/office/powerpoint/2010/main" val="11146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Já em 2015....</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Mais de 200 países do mundo se reuniram na Convenção do Clima e observaram que se a gente não fizer algo em relação a isso, vamos ter problemas sérios de sobrevivência nas futuras gerações. Com isso essa convenção de mudança do clima chegou em um documento oficial evidenciado no Acordo de Paris em 2015 pactuado entre diversos países e acordaram em manter o aumento da temperatura media global abaixo de 2 graus e vamos tentar com esforços adicionais manter em 1.5 graus.</a:t>
            </a:r>
          </a:p>
          <a:p>
            <a:r>
              <a:rPr lang="pt-BR" sz="1200" kern="1200" dirty="0">
                <a:solidFill>
                  <a:schemeClr val="tx1"/>
                </a:solidFill>
                <a:effectLst/>
                <a:latin typeface="+mn-lt"/>
                <a:ea typeface="+mn-ea"/>
                <a:cs typeface="+mn-cs"/>
              </a:rPr>
              <a:t>Isso foi decidido nessa reunião, mas a gente aqui como individuo não sabe como contribuir com isso né?</a:t>
            </a:r>
          </a:p>
          <a:p>
            <a:r>
              <a:rPr lang="pt-BR" sz="1200" kern="1200" dirty="0">
                <a:solidFill>
                  <a:schemeClr val="tx1"/>
                </a:solidFill>
                <a:effectLst/>
                <a:latin typeface="+mn-lt"/>
                <a:ea typeface="+mn-ea"/>
                <a:cs typeface="+mn-cs"/>
              </a:rPr>
              <a:t>O Brasil foi um desses países que se prontificou a contribuir com as reduções das emissões</a:t>
            </a:r>
          </a:p>
          <a:p>
            <a:endParaRPr lang="pt-BR" sz="1200" dirty="0">
              <a:latin typeface="Georgia" panose="02040502050405020303" pitchFamily="18" charset="0"/>
            </a:endParaRPr>
          </a:p>
          <a:p>
            <a:r>
              <a:rPr lang="pt-BR" sz="1200" dirty="0">
                <a:latin typeface="Georgia" panose="02040502050405020303" pitchFamily="18" charset="0"/>
              </a:rPr>
              <a:t>196 países </a:t>
            </a:r>
          </a:p>
          <a:p>
            <a:r>
              <a:rPr lang="pt-BR" sz="1200" dirty="0">
                <a:latin typeface="Georgia" panose="02040502050405020303" pitchFamily="18" charset="0"/>
              </a:rPr>
              <a:t>Conferência das Nações Unidas sobre as Mudanças Climáticas (COP21) - 2015</a:t>
            </a:r>
            <a:endParaRPr lang="pt-BR" sz="1200"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9</a:t>
            </a:fld>
            <a:endParaRPr lang="pt-BR"/>
          </a:p>
        </p:txBody>
      </p:sp>
    </p:spTree>
    <p:extLst>
      <p:ext uri="{BB962C8B-B14F-4D97-AF65-F5344CB8AC3E}">
        <p14:creationId xmlns:p14="http://schemas.microsoft.com/office/powerpoint/2010/main" val="162725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Documento aprovado em 2015 na Conferência do Clima visa limitar o aumento da temperatura global ao máximo de 2ºC em relação aos níveis da era pré-industrial</a:t>
            </a:r>
          </a:p>
          <a:p>
            <a:r>
              <a:rPr lang="pt-BR" sz="1200" b="0" i="0" kern="1200" dirty="0">
                <a:solidFill>
                  <a:schemeClr val="tx1"/>
                </a:solidFill>
                <a:effectLst/>
                <a:latin typeface="+mn-lt"/>
                <a:ea typeface="+mn-ea"/>
                <a:cs typeface="+mn-cs"/>
              </a:rPr>
              <a:t>Ela começa a valer em 2020, e a meta proposta deve ser atingida até 2030. O Brasil, por exemplo, se comprometeu a cortar, já em 2025, 37% de suas emissões em relação aos níveis de 2005.</a:t>
            </a:r>
          </a:p>
          <a:p>
            <a:r>
              <a:rPr lang="pt-BR" sz="1200" b="0" i="0" kern="1200" dirty="0">
                <a:solidFill>
                  <a:schemeClr val="tx1"/>
                </a:solidFill>
                <a:effectLst/>
                <a:latin typeface="+mn-lt"/>
                <a:ea typeface="+mn-ea"/>
                <a:cs typeface="+mn-cs"/>
              </a:rPr>
              <a:t>Revisão a cada 5 anos.</a:t>
            </a:r>
          </a:p>
          <a:p>
            <a:r>
              <a:rPr lang="pt-BR" sz="1200" b="0" i="0" kern="1200" dirty="0">
                <a:solidFill>
                  <a:schemeClr val="tx1"/>
                </a:solidFill>
                <a:effectLst/>
                <a:latin typeface="+mn-lt"/>
                <a:ea typeface="+mn-ea"/>
                <a:cs typeface="+mn-cs"/>
              </a:rPr>
              <a:t>A primeira rodada para conferir se as reduções das emissões estão seguindo o plano, transcorre em 2018. Em 2023, os países farão a primeira revisão da INDC apresentada em Paris, com a expectativa de que anunciem a intenção de reduzir ainda mais seus níveis de poluição atmosférica.</a:t>
            </a:r>
            <a:endParaRPr lang="pt-BR" dirty="0"/>
          </a:p>
        </p:txBody>
      </p:sp>
      <p:sp>
        <p:nvSpPr>
          <p:cNvPr id="4" name="Espaço Reservado para Número de Slide 3"/>
          <p:cNvSpPr>
            <a:spLocks noGrp="1"/>
          </p:cNvSpPr>
          <p:nvPr>
            <p:ph type="sldNum" sz="quarter" idx="10"/>
          </p:nvPr>
        </p:nvSpPr>
        <p:spPr/>
        <p:txBody>
          <a:bodyPr/>
          <a:lstStyle/>
          <a:p>
            <a:fld id="{6FA24072-9BDB-4573-B4F1-65EB5C1E850E}" type="slidenum">
              <a:rPr lang="pt-BR" smtClean="0"/>
              <a:t>10</a:t>
            </a:fld>
            <a:endParaRPr lang="pt-BR"/>
          </a:p>
        </p:txBody>
      </p:sp>
    </p:spTree>
    <p:extLst>
      <p:ext uri="{BB962C8B-B14F-4D97-AF65-F5344CB8AC3E}">
        <p14:creationId xmlns:p14="http://schemas.microsoft.com/office/powerpoint/2010/main" val="317153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Na introdução e Objetivos podemos ver a linha do tempo das políticas com a visão integrada de resíduos e clima.</a:t>
            </a:r>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11</a:t>
            </a:fld>
            <a:endParaRPr lang="pt-BR"/>
          </a:p>
        </p:txBody>
      </p:sp>
    </p:spTree>
    <p:extLst>
      <p:ext uri="{BB962C8B-B14F-4D97-AF65-F5344CB8AC3E}">
        <p14:creationId xmlns:p14="http://schemas.microsoft.com/office/powerpoint/2010/main" val="277034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12</a:t>
            </a:fld>
            <a:endParaRPr lang="pt-BR"/>
          </a:p>
        </p:txBody>
      </p:sp>
    </p:spTree>
    <p:extLst>
      <p:ext uri="{BB962C8B-B14F-4D97-AF65-F5344CB8AC3E}">
        <p14:creationId xmlns:p14="http://schemas.microsoft.com/office/powerpoint/2010/main" val="161684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CONTRAPARTIDA A contribuição de emissões do setor de resíduos pode parecer pequena, quando comparado aos outros setores....</a:t>
            </a:r>
          </a:p>
        </p:txBody>
      </p:sp>
      <p:sp>
        <p:nvSpPr>
          <p:cNvPr id="4" name="Espaço Reservado para Número de Slide 3"/>
          <p:cNvSpPr>
            <a:spLocks noGrp="1"/>
          </p:cNvSpPr>
          <p:nvPr>
            <p:ph type="sldNum" sz="quarter" idx="5"/>
          </p:nvPr>
        </p:nvSpPr>
        <p:spPr/>
        <p:txBody>
          <a:bodyPr/>
          <a:lstStyle/>
          <a:p>
            <a:fld id="{3C0518A3-E1B8-4EA6-93A7-B2BE332CDA13}" type="slidenum">
              <a:rPr lang="pt-BR" smtClean="0"/>
              <a:t>13</a:t>
            </a:fld>
            <a:endParaRPr lang="pt-BR"/>
          </a:p>
        </p:txBody>
      </p:sp>
    </p:spTree>
    <p:extLst>
      <p:ext uri="{BB962C8B-B14F-4D97-AF65-F5344CB8AC3E}">
        <p14:creationId xmlns:p14="http://schemas.microsoft.com/office/powerpoint/2010/main" val="30589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pt-BR" dirty="0"/>
              <a:t>Titel der Präsentation</a:t>
            </a:r>
            <a:endParaRPr lang="es-ES_tradnl" dirty="0"/>
          </a:p>
        </p:txBody>
      </p:sp>
      <p:sp>
        <p:nvSpPr>
          <p:cNvPr id="4" name="Datumsplatzhalter 3"/>
          <p:cNvSpPr>
            <a:spLocks noGrp="1"/>
          </p:cNvSpPr>
          <p:nvPr>
            <p:ph type="dt" sz="half" idx="11"/>
          </p:nvPr>
        </p:nvSpPr>
        <p:spPr/>
        <p:txBody>
          <a:bodyPr/>
          <a:lstStyle/>
          <a:p>
            <a:fld id="{A648A01C-90B3-4978-AA68-2B9C09AD078B}" type="datetime1">
              <a:rPr lang="es-ES_tradnl" smtClean="0"/>
              <a:pPr/>
              <a:t>09/05/2019</a:t>
            </a:fld>
            <a:endParaRPr lang="de-DE" dirty="0"/>
          </a:p>
        </p:txBody>
      </p:sp>
    </p:spTree>
    <p:extLst>
      <p:ext uri="{BB962C8B-B14F-4D97-AF65-F5344CB8AC3E}">
        <p14:creationId xmlns:p14="http://schemas.microsoft.com/office/powerpoint/2010/main" val="1689441017"/>
      </p:ext>
    </p:extLst>
  </p:cSld>
  <p:clrMapOvr>
    <a:masterClrMapping/>
  </p:clrMapOvr>
  <p:transition spd="slow">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udo_duas_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457200" y="1600200"/>
            <a:ext cx="4038600" cy="4180491"/>
          </a:xfrm>
        </p:spPr>
        <p:txBody>
          <a:bodyPr>
            <a:normAutofit/>
          </a:bodyPr>
          <a:lstStyle>
            <a:lvl1pPr>
              <a:buFontTx/>
              <a:buNone/>
              <a:defRPr sz="1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p:txBody>
      </p:sp>
      <p:sp>
        <p:nvSpPr>
          <p:cNvPr id="4" name="Content Placeholder 3"/>
          <p:cNvSpPr>
            <a:spLocks noGrp="1"/>
          </p:cNvSpPr>
          <p:nvPr>
            <p:ph sz="half" idx="2"/>
          </p:nvPr>
        </p:nvSpPr>
        <p:spPr>
          <a:xfrm>
            <a:off x="4648200" y="1600201"/>
            <a:ext cx="4038600" cy="4180490"/>
          </a:xfrm>
        </p:spPr>
        <p:txBody>
          <a:bodyPr>
            <a:normAutofit/>
          </a:bodyPr>
          <a:lstStyle>
            <a:lvl1pPr>
              <a:defRPr sz="1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p:txBody>
      </p:sp>
    </p:spTree>
    <p:extLst>
      <p:ext uri="{BB962C8B-B14F-4D97-AF65-F5344CB8AC3E}">
        <p14:creationId xmlns:p14="http://schemas.microsoft.com/office/powerpoint/2010/main" val="1075083590"/>
      </p:ext>
    </p:extLst>
  </p:cSld>
  <p:clrMapOvr>
    <a:masterClrMapping/>
  </p:clrMapOvr>
  <p:transition spd="slow">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tangle 18"/>
          <p:cNvSpPr>
            <a:spLocks noChangeArrowheads="1"/>
          </p:cNvSpPr>
          <p:nvPr userDrawn="1"/>
        </p:nvSpPr>
        <p:spPr bwMode="auto">
          <a:xfrm>
            <a:off x="0" y="0"/>
            <a:ext cx="9144000" cy="932723"/>
          </a:xfrm>
          <a:prstGeom prst="rect">
            <a:avLst/>
          </a:prstGeom>
          <a:solidFill>
            <a:srgbClr val="DDDDDD"/>
          </a:solidFill>
          <a:ln w="0">
            <a:noFill/>
            <a:miter lim="800000"/>
            <a:headEnd/>
            <a:tailEnd/>
          </a:ln>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de-DE" sz="1350" b="0" i="0" u="none" strike="noStrike" kern="1200" cap="none" spc="0" normalizeH="0" baseline="0" noProof="0" dirty="0">
              <a:ln>
                <a:noFill/>
              </a:ln>
              <a:solidFill>
                <a:srgbClr val="969696"/>
              </a:solidFill>
              <a:effectLst/>
              <a:uLnTx/>
              <a:uFillTx/>
              <a:latin typeface="Arial" pitchFamily="34" charset="0"/>
              <a:ea typeface="+mn-ea"/>
              <a:cs typeface="+mn-cs"/>
            </a:endParaRPr>
          </a:p>
        </p:txBody>
      </p:sp>
    </p:spTree>
    <p:extLst>
      <p:ext uri="{BB962C8B-B14F-4D97-AF65-F5344CB8AC3E}">
        <p14:creationId xmlns:p14="http://schemas.microsoft.com/office/powerpoint/2010/main" val="3411850702"/>
      </p:ext>
    </p:extLst>
  </p:cSld>
  <p:clrMapOvr>
    <a:masterClrMapping/>
  </p:clrMapOvr>
  <p:transition spd="slow">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cerramen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88" y="1600200"/>
            <a:ext cx="7540625" cy="3444875"/>
          </a:xfrm>
        </p:spPr>
        <p:txBody>
          <a:bodyPr/>
          <a:lstStyle/>
          <a:p>
            <a:pPr lvl="0"/>
            <a:r>
              <a:rPr lang="x-none" dirty="0"/>
              <a:t>Click to edit Master text styles</a:t>
            </a:r>
          </a:p>
        </p:txBody>
      </p:sp>
    </p:spTree>
    <p:extLst>
      <p:ext uri="{BB962C8B-B14F-4D97-AF65-F5344CB8AC3E}">
        <p14:creationId xmlns:p14="http://schemas.microsoft.com/office/powerpoint/2010/main" val="54463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09/05/2019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09/05/2019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09/05/2019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Tree>
    <p:extLst>
      <p:ext uri="{BB962C8B-B14F-4D97-AF65-F5344CB8AC3E}">
        <p14:creationId xmlns:p14="http://schemas.microsoft.com/office/powerpoint/2010/main" val="224153317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ransition spd="slow">
    <p:push dir="d"/>
  </p:transition>
  <p:txStyles>
    <p:titleStyle>
      <a:lvl1pPr algn="l" defTabSz="457200" rtl="0" fontAlgn="base">
        <a:spcBef>
          <a:spcPct val="0"/>
        </a:spcBef>
        <a:spcAft>
          <a:spcPct val="0"/>
        </a:spcAft>
        <a:defRPr sz="3200" kern="1200">
          <a:solidFill>
            <a:schemeClr val="accent5">
              <a:lumMod val="75000"/>
            </a:schemeClr>
          </a:solidFill>
          <a:latin typeface="Arial" charset="0"/>
          <a:ea typeface="ＭＳ Ｐゴシック" charset="0"/>
          <a:cs typeface="ＭＳ Ｐゴシック" charset="0"/>
        </a:defRPr>
      </a:lvl1pPr>
      <a:lvl2pPr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2pPr>
      <a:lvl3pPr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3pPr>
      <a:lvl4pPr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4pPr>
      <a:lvl5pPr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rgbClr val="FFC106"/>
          </a:solidFill>
          <a:latin typeface="Arial" charset="0"/>
          <a:ea typeface="ＭＳ Ｐゴシック" charset="0"/>
          <a:cs typeface="ＭＳ Ｐゴシック" charset="0"/>
        </a:defRPr>
      </a:lvl9pPr>
    </p:titleStyle>
    <p:bodyStyle>
      <a:lvl1pPr algn="just" defTabSz="457200" rtl="0" fontAlgn="base">
        <a:spcBef>
          <a:spcPct val="20000"/>
        </a:spcBef>
        <a:spcAft>
          <a:spcPct val="0"/>
        </a:spcAft>
        <a:defRPr sz="1700" kern="1200">
          <a:solidFill>
            <a:schemeClr val="tx1">
              <a:lumMod val="75000"/>
              <a:lumOff val="25000"/>
            </a:schemeClr>
          </a:solidFill>
          <a:latin typeface="Lato Ligh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cid:ii_jun5j5zz0"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ebeca.borges@giz.de"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protegeer.gov.br/" TargetMode="External"/><Relationship Id="rId4" Type="http://schemas.openxmlformats.org/officeDocument/2006/relationships/hyperlink" Target="mailto:guilherme.goncalves@gopainfra-adelph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14071"/>
            <a:ext cx="9281121" cy="694332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a:spLocks noGrp="1"/>
          </p:cNvSpPr>
          <p:nvPr>
            <p:ph type="ctrTitle" idx="4294967295"/>
          </p:nvPr>
        </p:nvSpPr>
        <p:spPr>
          <a:xfrm>
            <a:off x="588723" y="613775"/>
            <a:ext cx="7961465" cy="2434757"/>
          </a:xfrm>
        </p:spPr>
        <p:txBody>
          <a:bodyPr vert="horz" lIns="91440" tIns="45720" rIns="91440" bIns="45720" rtlCol="0" anchor="ctr">
            <a:normAutofit/>
          </a:bodyPr>
          <a:lstStyle/>
          <a:p>
            <a:r>
              <a:rPr lang="pt-BR" sz="4000" dirty="0">
                <a:solidFill>
                  <a:srgbClr val="01162E"/>
                </a:solidFill>
                <a:latin typeface="Lato" panose="020F0502020204030203" pitchFamily="34" charset="0"/>
                <a:ea typeface="Lato" panose="020F0502020204030203" pitchFamily="34" charset="0"/>
                <a:cs typeface="Lato" panose="020F0502020204030203" pitchFamily="34" charset="0"/>
              </a:rPr>
              <a:t>A Transição dos Lixões para Aterros Sanitários e seu Potencial Impacto nas Mudanças Climáticas</a:t>
            </a:r>
          </a:p>
        </p:txBody>
      </p:sp>
      <p:sp>
        <p:nvSpPr>
          <p:cNvPr id="4" name="Subtítulo 2"/>
          <p:cNvSpPr>
            <a:spLocks noGrp="1"/>
          </p:cNvSpPr>
          <p:nvPr>
            <p:ph type="subTitle" idx="4294967295"/>
          </p:nvPr>
        </p:nvSpPr>
        <p:spPr>
          <a:xfrm>
            <a:off x="643608" y="3789040"/>
            <a:ext cx="7776864" cy="1655762"/>
          </a:xfrm>
        </p:spPr>
        <p:txBody>
          <a:bodyPr>
            <a:normAutofit lnSpcReduction="10000"/>
          </a:bodyPr>
          <a:lstStyle/>
          <a:p>
            <a:pPr marL="0" indent="0" algn="just">
              <a:buNone/>
            </a:pPr>
            <a:r>
              <a:rPr lang="pt-BR" sz="2800" b="1" dirty="0">
                <a:solidFill>
                  <a:srgbClr val="01162E"/>
                </a:solidFill>
                <a:latin typeface="Lato" panose="020F0502020204030203" pitchFamily="34" charset="0"/>
                <a:ea typeface="Lato" panose="020F0502020204030203" pitchFamily="34" charset="0"/>
                <a:cs typeface="Lato" panose="020F0502020204030203" pitchFamily="34" charset="0"/>
              </a:rPr>
              <a:t>Autores: </a:t>
            </a:r>
            <a:r>
              <a:rPr lang="pt-BR" sz="2800" dirty="0">
                <a:solidFill>
                  <a:srgbClr val="01162E"/>
                </a:solidFill>
                <a:latin typeface="Lato" panose="020F0502020204030203" pitchFamily="34" charset="0"/>
                <a:ea typeface="Lato" panose="020F0502020204030203" pitchFamily="34" charset="0"/>
                <a:cs typeface="Lato" panose="020F0502020204030203" pitchFamily="34" charset="0"/>
              </a:rPr>
              <a:t>Guilherme Gonçalves, </a:t>
            </a:r>
            <a:r>
              <a:rPr lang="pt-BR" sz="2800" dirty="0" err="1">
                <a:solidFill>
                  <a:srgbClr val="01162E"/>
                </a:solidFill>
                <a:latin typeface="Lato" panose="020F0502020204030203" pitchFamily="34" charset="0"/>
                <a:ea typeface="Lato" panose="020F0502020204030203" pitchFamily="34" charset="0"/>
                <a:cs typeface="Lato" panose="020F0502020204030203" pitchFamily="34" charset="0"/>
              </a:rPr>
              <a:t>Hélinah</a:t>
            </a:r>
            <a:r>
              <a:rPr lang="pt-BR" sz="2800" dirty="0">
                <a:solidFill>
                  <a:srgbClr val="01162E"/>
                </a:solidFill>
                <a:latin typeface="Lato" panose="020F0502020204030203" pitchFamily="34" charset="0"/>
                <a:ea typeface="Lato" panose="020F0502020204030203" pitchFamily="34" charset="0"/>
                <a:cs typeface="Lato" panose="020F0502020204030203" pitchFamily="34" charset="0"/>
              </a:rPr>
              <a:t> Cardoso Moreira, Mariana Silva, Rebeca Borges de Oliveira, Tatiana </a:t>
            </a:r>
            <a:r>
              <a:rPr lang="pt-BR" sz="2800" dirty="0" err="1">
                <a:solidFill>
                  <a:srgbClr val="01162E"/>
                </a:solidFill>
                <a:latin typeface="Lato" panose="020F0502020204030203" pitchFamily="34" charset="0"/>
                <a:ea typeface="Lato" panose="020F0502020204030203" pitchFamily="34" charset="0"/>
                <a:cs typeface="Lato" panose="020F0502020204030203" pitchFamily="34" charset="0"/>
              </a:rPr>
              <a:t>Dumke</a:t>
            </a:r>
            <a:r>
              <a:rPr lang="pt-BR" sz="2800" dirty="0">
                <a:solidFill>
                  <a:srgbClr val="01162E"/>
                </a:solidFill>
                <a:latin typeface="Lato" panose="020F0502020204030203" pitchFamily="34" charset="0"/>
                <a:ea typeface="Lato" panose="020F0502020204030203" pitchFamily="34" charset="0"/>
                <a:cs typeface="Lato" panose="020F0502020204030203" pitchFamily="34" charset="0"/>
              </a:rPr>
              <a:t> da Silva, Sergio </a:t>
            </a:r>
            <a:r>
              <a:rPr lang="pt-BR" sz="2800" dirty="0" err="1">
                <a:solidFill>
                  <a:srgbClr val="01162E"/>
                </a:solidFill>
                <a:latin typeface="Lato" panose="020F0502020204030203" pitchFamily="34" charset="0"/>
                <a:ea typeface="Lato" panose="020F0502020204030203" pitchFamily="34" charset="0"/>
                <a:cs typeface="Lato" panose="020F0502020204030203" pitchFamily="34" charset="0"/>
              </a:rPr>
              <a:t>Luis</a:t>
            </a:r>
            <a:r>
              <a:rPr lang="pt-BR" sz="2800" dirty="0">
                <a:solidFill>
                  <a:srgbClr val="01162E"/>
                </a:solidFill>
                <a:latin typeface="Lato" panose="020F0502020204030203" pitchFamily="34" charset="0"/>
                <a:ea typeface="Lato" panose="020F0502020204030203" pitchFamily="34" charset="0"/>
                <a:cs typeface="Lato" panose="020F0502020204030203" pitchFamily="34" charset="0"/>
              </a:rPr>
              <a:t> da Silva Cotrim.</a:t>
            </a:r>
          </a:p>
          <a:p>
            <a:pPr algn="just"/>
            <a:endParaRPr lang="pt-BR" sz="2800" dirty="0">
              <a:solidFill>
                <a:srgbClr val="01162E"/>
              </a:solidFill>
              <a:latin typeface="Lato" panose="020F0502020204030203" pitchFamily="34" charset="0"/>
              <a:ea typeface="Lato" panose="020F0502020204030203" pitchFamily="34" charset="0"/>
              <a:cs typeface="Lato" panose="020F0502020204030203" pitchFamily="34" charset="0"/>
            </a:endParaRPr>
          </a:p>
          <a:p>
            <a:pPr algn="just"/>
            <a:endParaRPr lang="pt-BR" sz="2800" b="1" dirty="0">
              <a:solidFill>
                <a:srgbClr val="01162E"/>
              </a:solidFill>
              <a:latin typeface="Lato" panose="020F0502020204030203" pitchFamily="34" charset="0"/>
              <a:ea typeface="Lato" panose="020F0502020204030203" pitchFamily="34" charset="0"/>
              <a:cs typeface="Lato" panose="020F0502020204030203" pitchFamily="34" charset="0"/>
            </a:endParaRPr>
          </a:p>
          <a:p>
            <a:pPr algn="just"/>
            <a:endParaRPr lang="pt-BR" sz="2800" dirty="0">
              <a:solidFill>
                <a:srgbClr val="01162E"/>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6957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gabriel.silva\Desktop\Template-49CNSA.jpg">
            <a:extLst>
              <a:ext uri="{FF2B5EF4-FFF2-40B4-BE49-F238E27FC236}">
                <a16:creationId xmlns:a16="http://schemas.microsoft.com/office/drawing/2014/main" id="{FB821B1C-EA77-4DA7-86D5-167328C1C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54893" y="253821"/>
            <a:ext cx="8424937" cy="1754326"/>
          </a:xfrm>
          <a:prstGeom prst="rect">
            <a:avLst/>
          </a:prstGeom>
          <a:noFill/>
        </p:spPr>
        <p:txBody>
          <a:bodyPr wrap="square" rtlCol="0">
            <a:spAutoFit/>
          </a:bodyPr>
          <a:lstStyle/>
          <a:p>
            <a:r>
              <a:rPr lang="pt-BR" sz="3600" dirty="0">
                <a:solidFill>
                  <a:srgbClr val="01162E"/>
                </a:solidFill>
                <a:latin typeface="+mj-lt"/>
                <a:ea typeface="Lato" panose="020F0502020204030203" pitchFamily="34" charset="0"/>
                <a:cs typeface="Lato" panose="020F0502020204030203" pitchFamily="34" charset="0"/>
              </a:rPr>
              <a:t>Contribuição Nacionalmente Determinada (NDC) </a:t>
            </a:r>
          </a:p>
          <a:p>
            <a:endParaRPr lang="pt-BR" sz="3600" dirty="0">
              <a:solidFill>
                <a:srgbClr val="01162E"/>
              </a:solidFill>
              <a:latin typeface="+mj-lt"/>
            </a:endParaRPr>
          </a:p>
        </p:txBody>
      </p:sp>
      <p:sp>
        <p:nvSpPr>
          <p:cNvPr id="4" name="Seta para Baixo 3"/>
          <p:cNvSpPr/>
          <p:nvPr/>
        </p:nvSpPr>
        <p:spPr>
          <a:xfrm>
            <a:off x="5472092" y="1355272"/>
            <a:ext cx="1404257" cy="3380014"/>
          </a:xfrm>
          <a:prstGeom prst="down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a:solidFill>
                  <a:schemeClr val="bg1"/>
                </a:solidFill>
              </a:rPr>
              <a:t>43%</a:t>
            </a:r>
          </a:p>
        </p:txBody>
      </p:sp>
      <p:sp>
        <p:nvSpPr>
          <p:cNvPr id="5" name="CaixaDeTexto 4"/>
          <p:cNvSpPr txBox="1"/>
          <p:nvPr/>
        </p:nvSpPr>
        <p:spPr>
          <a:xfrm>
            <a:off x="5686083" y="4897865"/>
            <a:ext cx="1551214" cy="584775"/>
          </a:xfrm>
          <a:prstGeom prst="rect">
            <a:avLst/>
          </a:prstGeom>
          <a:noFill/>
        </p:spPr>
        <p:txBody>
          <a:bodyPr wrap="square" rtlCol="0">
            <a:spAutoFit/>
          </a:bodyPr>
          <a:lstStyle/>
          <a:p>
            <a:r>
              <a:rPr lang="pt-BR" sz="3200" b="1" dirty="0">
                <a:solidFill>
                  <a:srgbClr val="FFC106"/>
                </a:solidFill>
              </a:rPr>
              <a:t>2030</a:t>
            </a:r>
          </a:p>
        </p:txBody>
      </p:sp>
      <p:sp>
        <p:nvSpPr>
          <p:cNvPr id="6" name="Seta para Baixo 5"/>
          <p:cNvSpPr/>
          <p:nvPr/>
        </p:nvSpPr>
        <p:spPr>
          <a:xfrm>
            <a:off x="3491880" y="1355273"/>
            <a:ext cx="1404257" cy="3380014"/>
          </a:xfrm>
          <a:prstGeom prst="down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a:solidFill>
                  <a:schemeClr val="bg1"/>
                </a:solidFill>
              </a:rPr>
              <a:t>37%</a:t>
            </a:r>
          </a:p>
        </p:txBody>
      </p:sp>
      <p:sp>
        <p:nvSpPr>
          <p:cNvPr id="7" name="CaixaDeTexto 6"/>
          <p:cNvSpPr txBox="1"/>
          <p:nvPr/>
        </p:nvSpPr>
        <p:spPr>
          <a:xfrm>
            <a:off x="3636154" y="4897864"/>
            <a:ext cx="1551214" cy="584775"/>
          </a:xfrm>
          <a:prstGeom prst="rect">
            <a:avLst/>
          </a:prstGeom>
          <a:noFill/>
        </p:spPr>
        <p:txBody>
          <a:bodyPr wrap="square" rtlCol="0">
            <a:spAutoFit/>
          </a:bodyPr>
          <a:lstStyle/>
          <a:p>
            <a:r>
              <a:rPr lang="pt-BR" sz="3200" b="1" dirty="0">
                <a:solidFill>
                  <a:srgbClr val="FFC106"/>
                </a:solidFill>
              </a:rPr>
              <a:t>2025</a:t>
            </a:r>
          </a:p>
        </p:txBody>
      </p:sp>
      <p:sp>
        <p:nvSpPr>
          <p:cNvPr id="8" name="Seta para Baixo 7"/>
          <p:cNvSpPr/>
          <p:nvPr/>
        </p:nvSpPr>
        <p:spPr>
          <a:xfrm rot="10800000">
            <a:off x="1259633" y="1130984"/>
            <a:ext cx="1371600" cy="3380014"/>
          </a:xfrm>
          <a:prstGeom prst="downArrow">
            <a:avLst/>
          </a:prstGeom>
          <a:solidFill>
            <a:srgbClr val="E75829"/>
          </a:solidFill>
          <a:ln>
            <a:noFill/>
          </a:ln>
        </p:spPr>
        <p:style>
          <a:lnRef idx="1">
            <a:schemeClr val="accent1"/>
          </a:lnRef>
          <a:fillRef idx="3">
            <a:schemeClr val="accent1"/>
          </a:fillRef>
          <a:effectRef idx="2">
            <a:schemeClr val="accent1"/>
          </a:effectRef>
          <a:fontRef idx="minor">
            <a:schemeClr val="lt1"/>
          </a:fontRef>
        </p:style>
        <p:txBody>
          <a:bodyPr vert="wordArtVert" rtlCol="0" anchor="t" anchorCtr="0"/>
          <a:lstStyle/>
          <a:p>
            <a:pPr algn="ctr"/>
            <a:endParaRPr lang="pt-BR" sz="2000" dirty="0"/>
          </a:p>
        </p:txBody>
      </p:sp>
      <p:sp>
        <p:nvSpPr>
          <p:cNvPr id="10" name="CaixaDeTexto 9"/>
          <p:cNvSpPr txBox="1"/>
          <p:nvPr/>
        </p:nvSpPr>
        <p:spPr>
          <a:xfrm>
            <a:off x="755576" y="4673578"/>
            <a:ext cx="2343151" cy="584775"/>
          </a:xfrm>
          <a:prstGeom prst="rect">
            <a:avLst/>
          </a:prstGeom>
          <a:noFill/>
        </p:spPr>
        <p:txBody>
          <a:bodyPr wrap="square" rtlCol="0">
            <a:spAutoFit/>
          </a:bodyPr>
          <a:lstStyle/>
          <a:p>
            <a:r>
              <a:rPr lang="pt-BR" sz="3200" b="1" dirty="0">
                <a:solidFill>
                  <a:srgbClr val="FF0000"/>
                </a:solidFill>
              </a:rPr>
              <a:t>2005 a 2014</a:t>
            </a:r>
          </a:p>
        </p:txBody>
      </p:sp>
      <p:sp>
        <p:nvSpPr>
          <p:cNvPr id="11" name="CaixaDeTexto 10"/>
          <p:cNvSpPr txBox="1"/>
          <p:nvPr/>
        </p:nvSpPr>
        <p:spPr>
          <a:xfrm>
            <a:off x="1506279" y="2522617"/>
            <a:ext cx="878306" cy="400110"/>
          </a:xfrm>
          <a:prstGeom prst="rect">
            <a:avLst/>
          </a:prstGeom>
          <a:noFill/>
        </p:spPr>
        <p:txBody>
          <a:bodyPr wrap="square" rtlCol="0">
            <a:spAutoFit/>
          </a:bodyPr>
          <a:lstStyle/>
          <a:p>
            <a:pPr algn="ctr"/>
            <a:r>
              <a:rPr lang="pt-BR" sz="2000" b="1" dirty="0">
                <a:solidFill>
                  <a:srgbClr val="FFFF00"/>
                </a:solidFill>
              </a:rPr>
              <a:t>24%</a:t>
            </a:r>
          </a:p>
        </p:txBody>
      </p:sp>
      <p:sp>
        <p:nvSpPr>
          <p:cNvPr id="12" name="CaixaDeTexto 11"/>
          <p:cNvSpPr txBox="1"/>
          <p:nvPr/>
        </p:nvSpPr>
        <p:spPr>
          <a:xfrm>
            <a:off x="611560" y="5192761"/>
            <a:ext cx="2220258" cy="707886"/>
          </a:xfrm>
          <a:prstGeom prst="rect">
            <a:avLst/>
          </a:prstGeom>
          <a:noFill/>
        </p:spPr>
        <p:txBody>
          <a:bodyPr wrap="square" rtlCol="0">
            <a:spAutoFit/>
          </a:bodyPr>
          <a:lstStyle/>
          <a:p>
            <a:pPr algn="ctr"/>
            <a:r>
              <a:rPr lang="pt-BR" sz="2000" dirty="0">
                <a:solidFill>
                  <a:srgbClr val="FF0000"/>
                </a:solidFill>
              </a:rPr>
              <a:t>Tratamento de resíduos</a:t>
            </a:r>
          </a:p>
        </p:txBody>
      </p:sp>
    </p:spTree>
    <p:extLst>
      <p:ext uri="{BB962C8B-B14F-4D97-AF65-F5344CB8AC3E}">
        <p14:creationId xmlns:p14="http://schemas.microsoft.com/office/powerpoint/2010/main" val="20660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gabriel.silva\Desktop\Template-49CNSA.jpg">
            <a:extLst>
              <a:ext uri="{FF2B5EF4-FFF2-40B4-BE49-F238E27FC236}">
                <a16:creationId xmlns:a16="http://schemas.microsoft.com/office/drawing/2014/main" id="{7F1E1A35-AC94-4CFE-89B0-6626B79835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82" y="-13891"/>
            <a:ext cx="9265582" cy="7032308"/>
          </a:xfrm>
          <a:prstGeom prst="rect">
            <a:avLst/>
          </a:prstGeom>
          <a:noFill/>
          <a:extLst>
            <a:ext uri="{909E8E84-426E-40DD-AFC4-6F175D3DCCD1}">
              <a14:hiddenFill xmlns:a14="http://schemas.microsoft.com/office/drawing/2010/main">
                <a:solidFill>
                  <a:srgbClr val="FFFFFF"/>
                </a:solidFill>
              </a14:hiddenFill>
            </a:ext>
          </a:extLst>
        </p:spPr>
      </p:pic>
      <p:sp>
        <p:nvSpPr>
          <p:cNvPr id="5121" name="Title 1"/>
          <p:cNvSpPr>
            <a:spLocks noGrp="1"/>
          </p:cNvSpPr>
          <p:nvPr>
            <p:ph type="title"/>
          </p:nvPr>
        </p:nvSpPr>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Introdução e Objetivos</a:t>
            </a:r>
            <a:endParaRPr lang="en-US" sz="4000" dirty="0">
              <a:solidFill>
                <a:srgbClr val="01162E"/>
              </a:solidFill>
              <a:ea typeface="Lato" panose="020F0502020204030203" pitchFamily="34" charset="0"/>
              <a:cs typeface="Lato" panose="020F0502020204030203" pitchFamily="34" charset="0"/>
            </a:endParaRPr>
          </a:p>
        </p:txBody>
      </p:sp>
      <p:sp>
        <p:nvSpPr>
          <p:cNvPr id="2" name="Retângulo: Cantos Arredondados 1">
            <a:extLst>
              <a:ext uri="{FF2B5EF4-FFF2-40B4-BE49-F238E27FC236}">
                <a16:creationId xmlns:a16="http://schemas.microsoft.com/office/drawing/2014/main" id="{A11800A3-80EE-4AE5-B8A2-9EDEA259A258}"/>
              </a:ext>
            </a:extLst>
          </p:cNvPr>
          <p:cNvSpPr/>
          <p:nvPr/>
        </p:nvSpPr>
        <p:spPr>
          <a:xfrm>
            <a:off x="2562460" y="3115340"/>
            <a:ext cx="1892596" cy="1317791"/>
          </a:xfrm>
          <a:prstGeom prst="roundRect">
            <a:avLst/>
          </a:prstGeom>
          <a:solidFill>
            <a:srgbClr val="6CBFC1"/>
          </a:solidFill>
          <a:ln>
            <a:solidFill>
              <a:srgbClr val="86DD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Política</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Nacional de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Mudanças</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Climáticas</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(PNMC)</a:t>
            </a:r>
            <a:endParaRPr lang="pt-BR" b="1" dirty="0">
              <a:solidFill>
                <a:schemeClr val="bg1"/>
              </a:solidFill>
            </a:endParaRPr>
          </a:p>
        </p:txBody>
      </p:sp>
      <p:sp>
        <p:nvSpPr>
          <p:cNvPr id="5" name="Retângulo: Cantos Arredondados 4">
            <a:extLst>
              <a:ext uri="{FF2B5EF4-FFF2-40B4-BE49-F238E27FC236}">
                <a16:creationId xmlns:a16="http://schemas.microsoft.com/office/drawing/2014/main" id="{2A54C2CC-6BD8-4E2C-9C3A-7198FB3D5B5E}"/>
              </a:ext>
            </a:extLst>
          </p:cNvPr>
          <p:cNvSpPr/>
          <p:nvPr/>
        </p:nvSpPr>
        <p:spPr>
          <a:xfrm>
            <a:off x="4667721" y="3115340"/>
            <a:ext cx="1892596" cy="1317791"/>
          </a:xfrm>
          <a:prstGeom prst="roundRect">
            <a:avLst/>
          </a:prstGeom>
          <a:solidFill>
            <a:srgbClr val="6CBFC1"/>
          </a:solidFill>
          <a:ln>
            <a:solidFill>
              <a:srgbClr val="86DD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Política</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Nacional de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Resíduos</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Sólidos</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(PNRS)</a:t>
            </a:r>
          </a:p>
        </p:txBody>
      </p:sp>
      <p:sp>
        <p:nvSpPr>
          <p:cNvPr id="6" name="Retângulo: Cantos Arredondados 5">
            <a:extLst>
              <a:ext uri="{FF2B5EF4-FFF2-40B4-BE49-F238E27FC236}">
                <a16:creationId xmlns:a16="http://schemas.microsoft.com/office/drawing/2014/main" id="{411857A7-B840-4165-8FA1-CCFCE5EF3F7E}"/>
              </a:ext>
            </a:extLst>
          </p:cNvPr>
          <p:cNvSpPr/>
          <p:nvPr/>
        </p:nvSpPr>
        <p:spPr>
          <a:xfrm>
            <a:off x="6772980" y="3084088"/>
            <a:ext cx="1892596" cy="1317791"/>
          </a:xfrm>
          <a:prstGeom prst="roundRect">
            <a:avLst/>
          </a:prstGeom>
          <a:solidFill>
            <a:srgbClr val="6CBFC1"/>
          </a:solidFill>
          <a:ln>
            <a:solidFill>
              <a:srgbClr val="86DD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bg1"/>
                </a:solidFill>
                <a:latin typeface="Lato" panose="020F0502020204030203" pitchFamily="34" charset="0"/>
                <a:ea typeface="Lato" panose="020F0502020204030203" pitchFamily="34" charset="0"/>
                <a:cs typeface="Lato" panose="020F0502020204030203" pitchFamily="34" charset="0"/>
              </a:rPr>
              <a:t>Contribuição Nacionalmente Determinada (NDC) </a:t>
            </a:r>
          </a:p>
        </p:txBody>
      </p:sp>
      <p:sp>
        <p:nvSpPr>
          <p:cNvPr id="7" name="Retângulo: Cantos Arredondados 6">
            <a:extLst>
              <a:ext uri="{FF2B5EF4-FFF2-40B4-BE49-F238E27FC236}">
                <a16:creationId xmlns:a16="http://schemas.microsoft.com/office/drawing/2014/main" id="{C7905C16-7C0A-4B54-A6AC-B70AF75BE275}"/>
              </a:ext>
            </a:extLst>
          </p:cNvPr>
          <p:cNvSpPr/>
          <p:nvPr/>
        </p:nvSpPr>
        <p:spPr>
          <a:xfrm>
            <a:off x="6772980" y="2402958"/>
            <a:ext cx="1892596" cy="493725"/>
          </a:xfrm>
          <a:prstGeom prst="roundRect">
            <a:avLst/>
          </a:prstGeom>
          <a:solidFill>
            <a:srgbClr val="F79433"/>
          </a:solidFill>
          <a:ln>
            <a:solidFill>
              <a:srgbClr val="FFC1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latin typeface="Lato" panose="020F0502020204030203" pitchFamily="34" charset="0"/>
                <a:ea typeface="Lato" panose="020F0502020204030203" pitchFamily="34" charset="0"/>
                <a:cs typeface="Lato" panose="020F0502020204030203" pitchFamily="34" charset="0"/>
              </a:rPr>
              <a:t>2016</a:t>
            </a:r>
          </a:p>
        </p:txBody>
      </p:sp>
      <p:sp>
        <p:nvSpPr>
          <p:cNvPr id="10" name="Retângulo: Cantos Arredondados 9">
            <a:extLst>
              <a:ext uri="{FF2B5EF4-FFF2-40B4-BE49-F238E27FC236}">
                <a16:creationId xmlns:a16="http://schemas.microsoft.com/office/drawing/2014/main" id="{A5642FFD-CDF7-46C7-AD1A-E1CAB8707BDF}"/>
              </a:ext>
            </a:extLst>
          </p:cNvPr>
          <p:cNvSpPr/>
          <p:nvPr/>
        </p:nvSpPr>
        <p:spPr>
          <a:xfrm>
            <a:off x="4667720" y="2402958"/>
            <a:ext cx="1892596" cy="493725"/>
          </a:xfrm>
          <a:prstGeom prst="roundRect">
            <a:avLst/>
          </a:prstGeom>
          <a:solidFill>
            <a:srgbClr val="F79433"/>
          </a:solidFill>
          <a:ln>
            <a:solidFill>
              <a:srgbClr val="FFC1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latin typeface="Lato" panose="020F0502020204030203" pitchFamily="34" charset="0"/>
                <a:ea typeface="Lato" panose="020F0502020204030203" pitchFamily="34" charset="0"/>
                <a:cs typeface="Lato" panose="020F0502020204030203" pitchFamily="34" charset="0"/>
              </a:rPr>
              <a:t>2010</a:t>
            </a:r>
          </a:p>
        </p:txBody>
      </p:sp>
      <p:sp>
        <p:nvSpPr>
          <p:cNvPr id="11" name="Retângulo: Cantos Arredondados 10">
            <a:extLst>
              <a:ext uri="{FF2B5EF4-FFF2-40B4-BE49-F238E27FC236}">
                <a16:creationId xmlns:a16="http://schemas.microsoft.com/office/drawing/2014/main" id="{A68FA07C-2025-462C-8AB3-E8985A5D4748}"/>
              </a:ext>
            </a:extLst>
          </p:cNvPr>
          <p:cNvSpPr/>
          <p:nvPr/>
        </p:nvSpPr>
        <p:spPr>
          <a:xfrm>
            <a:off x="2562460" y="2402958"/>
            <a:ext cx="1892596" cy="493725"/>
          </a:xfrm>
          <a:prstGeom prst="roundRect">
            <a:avLst/>
          </a:prstGeom>
          <a:solidFill>
            <a:srgbClr val="F79433"/>
          </a:solidFill>
          <a:ln>
            <a:solidFill>
              <a:srgbClr val="FFC1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latin typeface="Lato" panose="020F0502020204030203" pitchFamily="34" charset="0"/>
                <a:ea typeface="Lato" panose="020F0502020204030203" pitchFamily="34" charset="0"/>
                <a:cs typeface="Lato" panose="020F0502020204030203" pitchFamily="34" charset="0"/>
              </a:rPr>
              <a:t>2009</a:t>
            </a:r>
          </a:p>
        </p:txBody>
      </p:sp>
      <p:sp>
        <p:nvSpPr>
          <p:cNvPr id="12" name="Retângulo: Cantos Arredondados 11">
            <a:extLst>
              <a:ext uri="{FF2B5EF4-FFF2-40B4-BE49-F238E27FC236}">
                <a16:creationId xmlns:a16="http://schemas.microsoft.com/office/drawing/2014/main" id="{DAB0086C-8E14-4CE8-871D-25D3AE21F919}"/>
              </a:ext>
            </a:extLst>
          </p:cNvPr>
          <p:cNvSpPr/>
          <p:nvPr/>
        </p:nvSpPr>
        <p:spPr>
          <a:xfrm>
            <a:off x="457200" y="3115340"/>
            <a:ext cx="1892596" cy="1317791"/>
          </a:xfrm>
          <a:prstGeom prst="roundRect">
            <a:avLst/>
          </a:prstGeom>
          <a:solidFill>
            <a:srgbClr val="6CBFC1"/>
          </a:solidFill>
          <a:ln>
            <a:solidFill>
              <a:srgbClr val="86DD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Política</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Nacional de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Saneamento</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Básico</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(PNSB)</a:t>
            </a:r>
            <a:endParaRPr lang="pt-BR" b="1" dirty="0">
              <a:solidFill>
                <a:schemeClr val="bg1"/>
              </a:solidFill>
            </a:endParaRPr>
          </a:p>
        </p:txBody>
      </p:sp>
      <p:sp>
        <p:nvSpPr>
          <p:cNvPr id="13" name="Retângulo: Cantos Arredondados 12">
            <a:extLst>
              <a:ext uri="{FF2B5EF4-FFF2-40B4-BE49-F238E27FC236}">
                <a16:creationId xmlns:a16="http://schemas.microsoft.com/office/drawing/2014/main" id="{FA3B6D96-F748-4D04-8A1E-ADDDA8B25DBA}"/>
              </a:ext>
            </a:extLst>
          </p:cNvPr>
          <p:cNvSpPr/>
          <p:nvPr/>
        </p:nvSpPr>
        <p:spPr>
          <a:xfrm>
            <a:off x="457200" y="2402958"/>
            <a:ext cx="1892596" cy="493725"/>
          </a:xfrm>
          <a:prstGeom prst="roundRect">
            <a:avLst/>
          </a:prstGeom>
          <a:solidFill>
            <a:srgbClr val="F79433"/>
          </a:solidFill>
          <a:ln>
            <a:solidFill>
              <a:srgbClr val="FFC1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latin typeface="Lato" panose="020F0502020204030203" pitchFamily="34" charset="0"/>
                <a:ea typeface="Lato" panose="020F0502020204030203" pitchFamily="34" charset="0"/>
                <a:cs typeface="Lato" panose="020F0502020204030203" pitchFamily="34" charset="0"/>
              </a:rPr>
              <a:t>2007</a:t>
            </a:r>
          </a:p>
        </p:txBody>
      </p:sp>
      <p:cxnSp>
        <p:nvCxnSpPr>
          <p:cNvPr id="9" name="Conector de Seta Reta 8">
            <a:extLst>
              <a:ext uri="{FF2B5EF4-FFF2-40B4-BE49-F238E27FC236}">
                <a16:creationId xmlns:a16="http://schemas.microsoft.com/office/drawing/2014/main" id="{CA64B5A0-D18A-4846-8A6D-C25DC52A870D}"/>
              </a:ext>
            </a:extLst>
          </p:cNvPr>
          <p:cNvCxnSpPr>
            <a:cxnSpLocks/>
          </p:cNvCxnSpPr>
          <p:nvPr/>
        </p:nvCxnSpPr>
        <p:spPr>
          <a:xfrm>
            <a:off x="510363" y="1945758"/>
            <a:ext cx="8123274" cy="0"/>
          </a:xfrm>
          <a:prstGeom prst="straightConnector1">
            <a:avLst/>
          </a:prstGeom>
          <a:ln w="76200">
            <a:solidFill>
              <a:srgbClr val="468E94"/>
            </a:solidFill>
            <a:tailEnd type="triangle"/>
          </a:ln>
        </p:spPr>
        <p:style>
          <a:lnRef idx="1">
            <a:schemeClr val="dk1"/>
          </a:lnRef>
          <a:fillRef idx="0">
            <a:schemeClr val="dk1"/>
          </a:fillRef>
          <a:effectRef idx="0">
            <a:schemeClr val="dk1"/>
          </a:effectRef>
          <a:fontRef idx="minor">
            <a:schemeClr val="tx1"/>
          </a:fontRef>
        </p:style>
      </p:cxnSp>
      <p:sp>
        <p:nvSpPr>
          <p:cNvPr id="16" name="Elipse 15">
            <a:extLst>
              <a:ext uri="{FF2B5EF4-FFF2-40B4-BE49-F238E27FC236}">
                <a16:creationId xmlns:a16="http://schemas.microsoft.com/office/drawing/2014/main" id="{B1344BB8-E680-48DE-B72A-88D59280E50E}"/>
              </a:ext>
            </a:extLst>
          </p:cNvPr>
          <p:cNvSpPr/>
          <p:nvPr/>
        </p:nvSpPr>
        <p:spPr>
          <a:xfrm>
            <a:off x="1259958" y="1826488"/>
            <a:ext cx="287079" cy="244548"/>
          </a:xfrm>
          <a:prstGeom prst="ellipse">
            <a:avLst/>
          </a:prstGeom>
          <a:solidFill>
            <a:srgbClr val="468E94"/>
          </a:solidFill>
          <a:ln>
            <a:solidFill>
              <a:srgbClr val="468E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Elipse 18">
            <a:extLst>
              <a:ext uri="{FF2B5EF4-FFF2-40B4-BE49-F238E27FC236}">
                <a16:creationId xmlns:a16="http://schemas.microsoft.com/office/drawing/2014/main" id="{755C627F-94C1-486C-BFAD-D2504746165D}"/>
              </a:ext>
            </a:extLst>
          </p:cNvPr>
          <p:cNvSpPr/>
          <p:nvPr/>
        </p:nvSpPr>
        <p:spPr>
          <a:xfrm>
            <a:off x="3365218" y="1823484"/>
            <a:ext cx="287079" cy="244548"/>
          </a:xfrm>
          <a:prstGeom prst="ellipse">
            <a:avLst/>
          </a:prstGeom>
          <a:solidFill>
            <a:srgbClr val="468E94"/>
          </a:solidFill>
          <a:ln>
            <a:solidFill>
              <a:srgbClr val="468E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Elipse 19">
            <a:extLst>
              <a:ext uri="{FF2B5EF4-FFF2-40B4-BE49-F238E27FC236}">
                <a16:creationId xmlns:a16="http://schemas.microsoft.com/office/drawing/2014/main" id="{EAC05B2D-1AE1-483F-9089-C468A05290D0}"/>
              </a:ext>
            </a:extLst>
          </p:cNvPr>
          <p:cNvSpPr/>
          <p:nvPr/>
        </p:nvSpPr>
        <p:spPr>
          <a:xfrm>
            <a:off x="5470478" y="1826488"/>
            <a:ext cx="287079" cy="244548"/>
          </a:xfrm>
          <a:prstGeom prst="ellipse">
            <a:avLst/>
          </a:prstGeom>
          <a:solidFill>
            <a:srgbClr val="468E94"/>
          </a:solidFill>
          <a:ln>
            <a:solidFill>
              <a:srgbClr val="468E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1" name="Elipse 20">
            <a:extLst>
              <a:ext uri="{FF2B5EF4-FFF2-40B4-BE49-F238E27FC236}">
                <a16:creationId xmlns:a16="http://schemas.microsoft.com/office/drawing/2014/main" id="{549F124E-198D-4FDB-B9F3-4E1033519EEA}"/>
              </a:ext>
            </a:extLst>
          </p:cNvPr>
          <p:cNvSpPr/>
          <p:nvPr/>
        </p:nvSpPr>
        <p:spPr>
          <a:xfrm>
            <a:off x="7575738" y="1826488"/>
            <a:ext cx="287079" cy="244548"/>
          </a:xfrm>
          <a:prstGeom prst="ellipse">
            <a:avLst/>
          </a:prstGeom>
          <a:solidFill>
            <a:srgbClr val="468E94"/>
          </a:solidFill>
          <a:ln>
            <a:solidFill>
              <a:srgbClr val="468E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0" grpId="0" animBg="1"/>
      <p:bldP spid="11" grpId="0" animBg="1"/>
      <p:bldP spid="12" grpId="0" animBg="1"/>
      <p:bldP spid="13" grpId="0" animBg="1"/>
      <p:bldP spid="16"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D6BC12C1-A6CC-4023-9233-AE4BCA706BC7}"/>
              </a:ext>
            </a:extLst>
          </p:cNvPr>
          <p:cNvSpPr txBox="1"/>
          <p:nvPr/>
        </p:nvSpPr>
        <p:spPr>
          <a:xfrm>
            <a:off x="679622" y="531341"/>
            <a:ext cx="8038906" cy="1077218"/>
          </a:xfrm>
          <a:prstGeom prst="rect">
            <a:avLst/>
          </a:prstGeom>
          <a:noFill/>
        </p:spPr>
        <p:txBody>
          <a:bodyPr wrap="square" rtlCol="0">
            <a:spAutoFit/>
          </a:bodyPr>
          <a:lstStyle/>
          <a:p>
            <a:pPr lvl="0" defTabSz="457200">
              <a:defRPr/>
            </a:pPr>
            <a:r>
              <a:rPr kumimoji="0" lang="pt-BR" sz="3200" b="0" i="0" u="none" strike="noStrike" kern="1200" cap="none" spc="0" normalizeH="0" baseline="0" noProof="0" dirty="0">
                <a:ln>
                  <a:noFill/>
                </a:ln>
                <a:solidFill>
                  <a:srgbClr val="01162E"/>
                </a:solidFill>
                <a:effectLst/>
                <a:uLnTx/>
                <a:uFillTx/>
                <a:latin typeface="+mj-lt"/>
                <a:cs typeface="Calibri" panose="020F0502020204030204" pitchFamily="34" charset="0"/>
              </a:rPr>
              <a:t>Política</a:t>
            </a:r>
            <a:r>
              <a:rPr kumimoji="0" lang="pt-BR" sz="3200" b="0" i="0" u="none" strike="noStrike" kern="1200" cap="none" spc="0" normalizeH="0" noProof="0" dirty="0">
                <a:ln>
                  <a:noFill/>
                </a:ln>
                <a:solidFill>
                  <a:srgbClr val="01162E"/>
                </a:solidFill>
                <a:effectLst/>
                <a:uLnTx/>
                <a:uFillTx/>
                <a:latin typeface="+mj-lt"/>
                <a:cs typeface="Calibri" panose="020F0502020204030204" pitchFamily="34" charset="0"/>
              </a:rPr>
              <a:t> Nacional de Resíduos Sólidos (PNRS) - </a:t>
            </a:r>
            <a:r>
              <a:rPr lang="pt-BR" sz="3200" dirty="0">
                <a:solidFill>
                  <a:srgbClr val="01162E"/>
                </a:solidFill>
                <a:latin typeface="+mj-lt"/>
                <a:ea typeface="Times New Roman" panose="02020603050405020304" pitchFamily="18" charset="0"/>
              </a:rPr>
              <a:t>nº 12.305/ 2010</a:t>
            </a:r>
            <a:endParaRPr kumimoji="0" lang="pt-BR" sz="3200" b="0" i="0" u="none" strike="noStrike" kern="1200" cap="none" spc="0" normalizeH="0" baseline="0" noProof="0" dirty="0">
              <a:ln>
                <a:noFill/>
              </a:ln>
              <a:solidFill>
                <a:srgbClr val="01162E"/>
              </a:solidFill>
              <a:effectLst/>
              <a:uLnTx/>
              <a:uFillTx/>
              <a:latin typeface="+mj-lt"/>
            </a:endParaRPr>
          </a:p>
        </p:txBody>
      </p:sp>
      <p:sp>
        <p:nvSpPr>
          <p:cNvPr id="2" name="Retângulo 1">
            <a:extLst>
              <a:ext uri="{FF2B5EF4-FFF2-40B4-BE49-F238E27FC236}">
                <a16:creationId xmlns:a16="http://schemas.microsoft.com/office/drawing/2014/main" id="{D0AE3469-181A-45AA-A882-140DE92346D3}"/>
              </a:ext>
            </a:extLst>
          </p:cNvPr>
          <p:cNvSpPr/>
          <p:nvPr/>
        </p:nvSpPr>
        <p:spPr>
          <a:xfrm>
            <a:off x="323529" y="1608559"/>
            <a:ext cx="8568952" cy="4160784"/>
          </a:xfrm>
          <a:prstGeom prst="rect">
            <a:avLst/>
          </a:prstGeom>
        </p:spPr>
        <p:txBody>
          <a:bodyPr wrap="square">
            <a:spAutoFit/>
          </a:bodyPr>
          <a:lstStyle/>
          <a:p>
            <a:pPr marL="285750" indent="-285750">
              <a:buFont typeface="Arial" panose="020B0604020202020204" pitchFamily="34" charset="0"/>
              <a:buChar char="•"/>
            </a:pPr>
            <a:r>
              <a:rPr lang="pt-BR" sz="2400" dirty="0">
                <a:solidFill>
                  <a:srgbClr val="01162E"/>
                </a:solidFill>
                <a:ea typeface="Times New Roman" panose="02020603050405020304" pitchFamily="18" charset="0"/>
              </a:rPr>
              <a:t>Apresenta diretrizes para a gestão integrada de resíduos sólidos no Brasil.</a:t>
            </a:r>
          </a:p>
          <a:p>
            <a:pPr marL="285750" indent="-285750">
              <a:buFont typeface="Arial" panose="020B0604020202020204" pitchFamily="34" charset="0"/>
              <a:buChar char="•"/>
            </a:pPr>
            <a:r>
              <a:rPr lang="pt-BR" sz="2400" dirty="0">
                <a:solidFill>
                  <a:srgbClr val="01162E"/>
                </a:solidFill>
                <a:ea typeface="Times New Roman" panose="02020603050405020304" pitchFamily="18" charset="0"/>
              </a:rPr>
              <a:t>O </a:t>
            </a:r>
            <a:r>
              <a:rPr lang="pt-BR" sz="2400" b="1" dirty="0">
                <a:solidFill>
                  <a:srgbClr val="01162E"/>
                </a:solidFill>
                <a:ea typeface="Times New Roman" panose="02020603050405020304" pitchFamily="18" charset="0"/>
              </a:rPr>
              <a:t>artigo 9º da PNRS </a:t>
            </a:r>
            <a:r>
              <a:rPr lang="pt-BR" sz="2400" dirty="0">
                <a:solidFill>
                  <a:srgbClr val="01162E"/>
                </a:solidFill>
                <a:ea typeface="Times New Roman" panose="02020603050405020304" pitchFamily="18" charset="0"/>
              </a:rPr>
              <a:t>apresenta a </a:t>
            </a:r>
            <a:r>
              <a:rPr lang="pt-BR" sz="2400" b="1" dirty="0">
                <a:solidFill>
                  <a:srgbClr val="01162E"/>
                </a:solidFill>
                <a:ea typeface="Times New Roman" panose="02020603050405020304" pitchFamily="18" charset="0"/>
              </a:rPr>
              <a:t>visão integrada da gestão dos resíduos sólidos urbanos</a:t>
            </a:r>
            <a:r>
              <a:rPr lang="pt-BR" sz="2400" dirty="0">
                <a:solidFill>
                  <a:srgbClr val="01162E"/>
                </a:solidFill>
                <a:ea typeface="Times New Roman" panose="02020603050405020304" pitchFamily="18" charset="0"/>
              </a:rPr>
              <a:t>, evidencia a </a:t>
            </a:r>
            <a:r>
              <a:rPr lang="pt-BR" sz="2400" b="1" dirty="0">
                <a:solidFill>
                  <a:srgbClr val="01162E"/>
                </a:solidFill>
                <a:ea typeface="Times New Roman" panose="02020603050405020304" pitchFamily="18" charset="0"/>
              </a:rPr>
              <a:t>hierarquia da gestão de RSU</a:t>
            </a:r>
            <a:r>
              <a:rPr lang="pt-BR" sz="2400" dirty="0">
                <a:solidFill>
                  <a:srgbClr val="01162E"/>
                </a:solidFill>
                <a:ea typeface="Times New Roman" panose="02020603050405020304" pitchFamily="18" charset="0"/>
              </a:rPr>
              <a:t>, incentiva a utilização de tecnologias para tratamento de RSU e determina a integração das políticas a nível federal, estadual e municipal. </a:t>
            </a:r>
          </a:p>
          <a:p>
            <a:pPr marL="285750" indent="-285750">
              <a:buFont typeface="Arial" panose="020B0604020202020204" pitchFamily="34" charset="0"/>
              <a:buChar char="•"/>
            </a:pPr>
            <a:r>
              <a:rPr lang="pt-BR" sz="2400" dirty="0">
                <a:solidFill>
                  <a:srgbClr val="01162E"/>
                </a:solidFill>
                <a:ea typeface="Times New Roman" panose="02020603050405020304" pitchFamily="18" charset="0"/>
              </a:rPr>
              <a:t>Dispõe sobre a obrigatoriedade da </a:t>
            </a:r>
            <a:r>
              <a:rPr lang="pt-BR" sz="2400" b="1" dirty="0">
                <a:solidFill>
                  <a:srgbClr val="01162E"/>
                </a:solidFill>
                <a:ea typeface="Times New Roman" panose="02020603050405020304" pitchFamily="18" charset="0"/>
              </a:rPr>
              <a:t>disposição ambientalmente adequada dos RSU</a:t>
            </a:r>
            <a:r>
              <a:rPr lang="pt-BR" sz="2400" dirty="0">
                <a:solidFill>
                  <a:srgbClr val="01162E"/>
                </a:solidFill>
                <a:ea typeface="Times New Roman" panose="02020603050405020304" pitchFamily="18" charset="0"/>
              </a:rPr>
              <a:t> e consequentemente a substituição dos “lixões” por aterros sanitários, além de enfatizar que apenas rejeitos devam ser encaminhados para os aterros sanitários.</a:t>
            </a:r>
            <a:endParaRPr lang="pt-BR" sz="2400" dirty="0">
              <a:solidFill>
                <a:srgbClr val="01162E"/>
              </a:solidFill>
            </a:endParaRPr>
          </a:p>
        </p:txBody>
      </p:sp>
    </p:spTree>
    <p:extLst>
      <p:ext uri="{BB962C8B-B14F-4D97-AF65-F5344CB8AC3E}">
        <p14:creationId xmlns:p14="http://schemas.microsoft.com/office/powerpoint/2010/main" val="26964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1744FD33-5608-4FE9-8F79-7707151664D7}"/>
              </a:ext>
            </a:extLst>
          </p:cNvPr>
          <p:cNvSpPr/>
          <p:nvPr/>
        </p:nvSpPr>
        <p:spPr>
          <a:xfrm>
            <a:off x="390898" y="1844824"/>
            <a:ext cx="8352928" cy="1872208"/>
          </a:xfrm>
          <a:prstGeom prst="rect">
            <a:avLst/>
          </a:prstGeom>
          <a:solidFill>
            <a:srgbClr val="F8ECBA"/>
          </a:solidFill>
          <a:ln>
            <a:solidFill>
              <a:srgbClr val="F8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rgbClr val="01162E"/>
                </a:solidFill>
                <a:latin typeface="+mj-lt"/>
                <a:ea typeface="Lato" panose="020F0502020204030203" pitchFamily="34" charset="0"/>
                <a:cs typeface="Lato" panose="020F0502020204030203" pitchFamily="34" charset="0"/>
              </a:rPr>
              <a:t>Contribuição setor de RSU nas emissões de GEE</a:t>
            </a:r>
            <a:endParaRPr lang="pt-BR" sz="4000" dirty="0">
              <a:solidFill>
                <a:srgbClr val="01162E"/>
              </a:solidFill>
              <a:latin typeface="+mj-lt"/>
            </a:endParaRPr>
          </a:p>
        </p:txBody>
      </p:sp>
    </p:spTree>
    <p:extLst>
      <p:ext uri="{BB962C8B-B14F-4D97-AF65-F5344CB8AC3E}">
        <p14:creationId xmlns:p14="http://schemas.microsoft.com/office/powerpoint/2010/main" val="310504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318890" y="404664"/>
            <a:ext cx="8496944" cy="1296144"/>
          </a:xfrm>
        </p:spPr>
        <p:txBody>
          <a:bodyPr>
            <a:normAutofit/>
          </a:bodyPr>
          <a:lstStyle/>
          <a:p>
            <a:pPr marL="0" indent="0">
              <a:buNone/>
            </a:pPr>
            <a:r>
              <a:rPr lang="pt-BR" sz="3600" dirty="0">
                <a:solidFill>
                  <a:srgbClr val="01162E"/>
                </a:solidFill>
              </a:rPr>
              <a:t>Decomposição da matéria orgânica nos aterros e lixões</a:t>
            </a:r>
          </a:p>
        </p:txBody>
      </p:sp>
      <p:sp>
        <p:nvSpPr>
          <p:cNvPr id="4" name="Elipse 3">
            <a:extLst>
              <a:ext uri="{FF2B5EF4-FFF2-40B4-BE49-F238E27FC236}">
                <a16:creationId xmlns:a16="http://schemas.microsoft.com/office/drawing/2014/main" id="{1E90F922-C066-403B-9326-CDB99C909291}"/>
              </a:ext>
            </a:extLst>
          </p:cNvPr>
          <p:cNvSpPr/>
          <p:nvPr/>
        </p:nvSpPr>
        <p:spPr>
          <a:xfrm>
            <a:off x="6012161" y="2334985"/>
            <a:ext cx="2248889" cy="2188029"/>
          </a:xfrm>
          <a:prstGeom prst="ellipse">
            <a:avLst/>
          </a:prstGeom>
          <a:solidFill>
            <a:srgbClr val="F8EC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a:ln>
                  <a:noFill/>
                </a:ln>
                <a:solidFill>
                  <a:srgbClr val="01162E"/>
                </a:solidFill>
                <a:effectLst/>
                <a:uLnTx/>
                <a:uFillTx/>
                <a:latin typeface="+mj-lt"/>
                <a:ea typeface="Lato" panose="020F0502020204030203" pitchFamily="34" charset="0"/>
                <a:cs typeface="Lato" panose="020F0502020204030203" pitchFamily="34" charset="0"/>
              </a:rPr>
              <a:t>50% da massa total de RSU são orgânicos</a:t>
            </a:r>
          </a:p>
        </p:txBody>
      </p:sp>
      <p:sp>
        <p:nvSpPr>
          <p:cNvPr id="6" name="Retângulo 5">
            <a:extLst>
              <a:ext uri="{FF2B5EF4-FFF2-40B4-BE49-F238E27FC236}">
                <a16:creationId xmlns:a16="http://schemas.microsoft.com/office/drawing/2014/main" id="{4DE0E081-7117-4C79-A98B-496875B1107A}"/>
              </a:ext>
            </a:extLst>
          </p:cNvPr>
          <p:cNvSpPr/>
          <p:nvPr/>
        </p:nvSpPr>
        <p:spPr>
          <a:xfrm>
            <a:off x="681667" y="1556951"/>
            <a:ext cx="4662926" cy="2044615"/>
          </a:xfrm>
          <a:prstGeom prst="rect">
            <a:avLst/>
          </a:prstGeom>
          <a:solidFill>
            <a:srgbClr val="F8EC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457200" fontAlgn="base">
              <a:spcBef>
                <a:spcPct val="0"/>
              </a:spcBef>
              <a:spcAft>
                <a:spcPct val="0"/>
              </a:spcAft>
            </a:pPr>
            <a:r>
              <a:rPr lang="pt-BR" sz="2200" dirty="0">
                <a:solidFill>
                  <a:srgbClr val="01162E"/>
                </a:solidFill>
              </a:rPr>
              <a:t>O </a:t>
            </a:r>
            <a:r>
              <a:rPr lang="pt-BR" sz="2200" b="1" dirty="0">
                <a:solidFill>
                  <a:srgbClr val="01162E"/>
                </a:solidFill>
              </a:rPr>
              <a:t>metano </a:t>
            </a:r>
            <a:r>
              <a:rPr lang="pt-BR" sz="2200" dirty="0">
                <a:solidFill>
                  <a:srgbClr val="01162E"/>
                </a:solidFill>
              </a:rPr>
              <a:t>é o gás mais emitido no setor de resíduos sólidos e possui um potencial de aquecimento aproximadamente 28 vezes superior ao do dióxido de carbono (IPCC, 2006)</a:t>
            </a:r>
            <a:endParaRPr kumimoji="0" lang="pt-BR" sz="2200" i="0" u="none" strike="noStrike" kern="1200" cap="none" spc="0" normalizeH="0" baseline="0" noProof="0" dirty="0">
              <a:ln>
                <a:noFill/>
              </a:ln>
              <a:solidFill>
                <a:srgbClr val="01162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Retângulo 1">
            <a:extLst>
              <a:ext uri="{FF2B5EF4-FFF2-40B4-BE49-F238E27FC236}">
                <a16:creationId xmlns:a16="http://schemas.microsoft.com/office/drawing/2014/main" id="{5D5882FC-8483-4B02-AA98-0F26602C400D}"/>
              </a:ext>
            </a:extLst>
          </p:cNvPr>
          <p:cNvSpPr/>
          <p:nvPr/>
        </p:nvSpPr>
        <p:spPr>
          <a:xfrm>
            <a:off x="669980" y="3601566"/>
            <a:ext cx="4662926" cy="1810693"/>
          </a:xfrm>
          <a:prstGeom prst="rect">
            <a:avLst/>
          </a:prstGeom>
          <a:solidFill>
            <a:srgbClr val="F8ECBA"/>
          </a:solidFill>
          <a:ln>
            <a:solidFill>
              <a:srgbClr val="F8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a:solidFill>
                  <a:srgbClr val="01162E"/>
                </a:solidFill>
              </a:rPr>
              <a:t>BIOGÁS </a:t>
            </a:r>
          </a:p>
          <a:p>
            <a:r>
              <a:rPr lang="pt-BR" sz="2000" dirty="0">
                <a:solidFill>
                  <a:srgbClr val="01162E"/>
                </a:solidFill>
              </a:rPr>
              <a:t>potencial energético - fonte renovável para geração elétrica, térmica, ou como substituto ao gás natural, na forma de </a:t>
            </a:r>
            <a:r>
              <a:rPr lang="pt-BR" sz="2000" dirty="0" err="1">
                <a:solidFill>
                  <a:srgbClr val="01162E"/>
                </a:solidFill>
              </a:rPr>
              <a:t>biometano</a:t>
            </a:r>
            <a:r>
              <a:rPr lang="pt-BR" sz="2000" dirty="0">
                <a:solidFill>
                  <a:srgbClr val="01162E"/>
                </a:solidFill>
              </a:rPr>
              <a:t>.</a:t>
            </a:r>
          </a:p>
        </p:txBody>
      </p:sp>
    </p:spTree>
    <p:extLst>
      <p:ext uri="{BB962C8B-B14F-4D97-AF65-F5344CB8AC3E}">
        <p14:creationId xmlns:p14="http://schemas.microsoft.com/office/powerpoint/2010/main" val="2209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a:xfrm>
            <a:off x="323528" y="418654"/>
            <a:ext cx="8229600" cy="850106"/>
          </a:xfrm>
        </p:spPr>
        <p:txBody>
          <a:bodyPr>
            <a:noAutofit/>
          </a:bodyPr>
          <a:lstStyle/>
          <a:p>
            <a:pPr algn="l"/>
            <a:r>
              <a:rPr lang="pt-BR" sz="3000" dirty="0">
                <a:latin typeface="Lato" panose="020F0502020204030203" pitchFamily="34" charset="0"/>
                <a:ea typeface="Lato" panose="020F0502020204030203" pitchFamily="34" charset="0"/>
                <a:cs typeface="Lato" panose="020F0502020204030203" pitchFamily="34" charset="0"/>
              </a:rPr>
              <a:t>Contribuição Setor de RSU</a:t>
            </a:r>
          </a:p>
        </p:txBody>
      </p:sp>
      <p:pic>
        <p:nvPicPr>
          <p:cNvPr id="3" name="Espaço Reservado para Conteúdo 2">
            <a:extLst>
              <a:ext uri="{FF2B5EF4-FFF2-40B4-BE49-F238E27FC236}">
                <a16:creationId xmlns:a16="http://schemas.microsoft.com/office/drawing/2014/main" id="{8AB9C6E8-1263-404A-9C61-7548DAB31F2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16590" y="1124793"/>
            <a:ext cx="6510819" cy="4608413"/>
          </a:xfrm>
        </p:spPr>
      </p:pic>
    </p:spTree>
    <p:extLst>
      <p:ext uri="{BB962C8B-B14F-4D97-AF65-F5344CB8AC3E}">
        <p14:creationId xmlns:p14="http://schemas.microsoft.com/office/powerpoint/2010/main" val="3673887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a:xfrm>
            <a:off x="323528" y="418654"/>
            <a:ext cx="8229600" cy="850106"/>
          </a:xfrm>
        </p:spPr>
        <p:txBody>
          <a:bodyPr>
            <a:noAutofit/>
          </a:bodyPr>
          <a:lstStyle/>
          <a:p>
            <a:pPr algn="l"/>
            <a:r>
              <a:rPr lang="pt-BR" sz="3000" dirty="0">
                <a:solidFill>
                  <a:srgbClr val="01162E"/>
                </a:solidFill>
                <a:ea typeface="Lato" panose="020F0502020204030203" pitchFamily="34" charset="0"/>
                <a:cs typeface="Lato" panose="020F0502020204030203" pitchFamily="34" charset="0"/>
              </a:rPr>
              <a:t>Programa das Nações Unidas para o Meio Ambiente (UNEP) declara que, </a:t>
            </a:r>
          </a:p>
        </p:txBody>
      </p:sp>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1907704" y="1556792"/>
            <a:ext cx="6851104" cy="4423628"/>
          </a:xfrm>
        </p:spPr>
        <p:txBody>
          <a:bodyPr>
            <a:normAutofit fontScale="77500" lnSpcReduction="20000"/>
          </a:bodyPr>
          <a:lstStyle/>
          <a:p>
            <a:pPr marL="0" indent="0" algn="just">
              <a:buNone/>
            </a:pPr>
            <a:r>
              <a:rPr lang="pt-BR" dirty="0">
                <a:solidFill>
                  <a:srgbClr val="01162E"/>
                </a:solidFill>
                <a:latin typeface="+mj-lt"/>
                <a:ea typeface="Lato" panose="020F0502020204030203" pitchFamily="34" charset="0"/>
                <a:cs typeface="Lato" panose="020F0502020204030203" pitchFamily="34" charset="0"/>
              </a:rPr>
              <a:t>em escala global, o setor de resíduos é </a:t>
            </a:r>
            <a:r>
              <a:rPr lang="pt-BR" b="1" dirty="0">
                <a:solidFill>
                  <a:srgbClr val="01162E"/>
                </a:solidFill>
                <a:latin typeface="+mj-lt"/>
                <a:ea typeface="Lato" panose="020F0502020204030203" pitchFamily="34" charset="0"/>
                <a:cs typeface="Lato" panose="020F0502020204030203" pitchFamily="34" charset="0"/>
              </a:rPr>
              <a:t>responsável apenas por menores contribuições nas emissões de GEE, estimadas em aproximadamente entre 3% a 5% do total das emissões antropogênicas. </a:t>
            </a:r>
            <a:r>
              <a:rPr lang="pt-BR" dirty="0">
                <a:solidFill>
                  <a:srgbClr val="01162E"/>
                </a:solidFill>
                <a:latin typeface="+mj-lt"/>
                <a:ea typeface="Lato" panose="020F0502020204030203" pitchFamily="34" charset="0"/>
                <a:cs typeface="Lato" panose="020F0502020204030203" pitchFamily="34" charset="0"/>
              </a:rPr>
              <a:t>Todavia, o setor de resíduos está numa </a:t>
            </a:r>
            <a:r>
              <a:rPr lang="pt-BR" b="1" dirty="0">
                <a:solidFill>
                  <a:srgbClr val="01162E"/>
                </a:solidFill>
                <a:latin typeface="+mj-lt"/>
                <a:ea typeface="Lato" panose="020F0502020204030203" pitchFamily="34" charset="0"/>
                <a:cs typeface="Lato" panose="020F0502020204030203" pitchFamily="34" charset="0"/>
              </a:rPr>
              <a:t>situação única de mudar de uma menor fonte das emissões globais para ser um maior compensador de emissões</a:t>
            </a:r>
            <a:r>
              <a:rPr lang="pt-BR" dirty="0">
                <a:solidFill>
                  <a:srgbClr val="01162E"/>
                </a:solidFill>
                <a:latin typeface="+mj-lt"/>
                <a:ea typeface="Lato" panose="020F0502020204030203" pitchFamily="34" charset="0"/>
                <a:cs typeface="Lato" panose="020F0502020204030203" pitchFamily="34" charset="0"/>
              </a:rPr>
              <a:t>. Mesmo com as inerentes emissões menores no tratamento e disposição final, a prevenção e a recuperação de resíduos (nas formas de matéria-prima pós-consumo ou energia) evita emissões maiores em todos os outros setores da economia (UNEP, 2010, p.1, tradução).</a:t>
            </a:r>
          </a:p>
        </p:txBody>
      </p:sp>
    </p:spTree>
    <p:extLst>
      <p:ext uri="{BB962C8B-B14F-4D97-AF65-F5344CB8AC3E}">
        <p14:creationId xmlns:p14="http://schemas.microsoft.com/office/powerpoint/2010/main" val="181790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1433384" y="1346886"/>
            <a:ext cx="6227805" cy="3941806"/>
          </a:xfrm>
        </p:spPr>
        <p:txBody>
          <a:bodyPr>
            <a:normAutofit/>
          </a:bodyPr>
          <a:lstStyle/>
          <a:p>
            <a:pPr marL="0" indent="0" algn="just">
              <a:buNone/>
            </a:pPr>
            <a:r>
              <a:rPr lang="pt-BR" dirty="0">
                <a:solidFill>
                  <a:srgbClr val="01162E"/>
                </a:solidFill>
              </a:rPr>
              <a:t>Com a </a:t>
            </a:r>
            <a:r>
              <a:rPr lang="pt-BR" b="1" dirty="0">
                <a:solidFill>
                  <a:srgbClr val="01162E"/>
                </a:solidFill>
              </a:rPr>
              <a:t>mitigação de emissões o setor de resíduos</a:t>
            </a:r>
            <a:r>
              <a:rPr lang="pt-BR" dirty="0">
                <a:solidFill>
                  <a:srgbClr val="01162E"/>
                </a:solidFill>
              </a:rPr>
              <a:t> sairia de um </a:t>
            </a:r>
            <a:r>
              <a:rPr lang="pt-BR" b="1" dirty="0">
                <a:solidFill>
                  <a:srgbClr val="01162E"/>
                </a:solidFill>
              </a:rPr>
              <a:t>potencial poluidor para um potencial </a:t>
            </a:r>
            <a:r>
              <a:rPr lang="pt-BR" b="1" dirty="0" err="1">
                <a:solidFill>
                  <a:srgbClr val="01162E"/>
                </a:solidFill>
              </a:rPr>
              <a:t>alavancador</a:t>
            </a:r>
            <a:r>
              <a:rPr lang="pt-BR" b="1" dirty="0">
                <a:solidFill>
                  <a:srgbClr val="01162E"/>
                </a:solidFill>
              </a:rPr>
              <a:t> </a:t>
            </a:r>
            <a:r>
              <a:rPr lang="pt-BR" dirty="0">
                <a:solidFill>
                  <a:srgbClr val="01162E"/>
                </a:solidFill>
              </a:rPr>
              <a:t>de investimentos através de fundos climáticos internacionais e de </a:t>
            </a:r>
            <a:r>
              <a:rPr lang="pt-BR" b="1" dirty="0">
                <a:solidFill>
                  <a:srgbClr val="01162E"/>
                </a:solidFill>
              </a:rPr>
              <a:t>novos modelos de negócios para o Brasil.</a:t>
            </a:r>
          </a:p>
        </p:txBody>
      </p:sp>
    </p:spTree>
    <p:extLst>
      <p:ext uri="{BB962C8B-B14F-4D97-AF65-F5344CB8AC3E}">
        <p14:creationId xmlns:p14="http://schemas.microsoft.com/office/powerpoint/2010/main" val="394192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p:txBody>
          <a:bodyPr>
            <a:normAutofit/>
          </a:bodyPr>
          <a:lstStyle/>
          <a:p>
            <a:pPr algn="l"/>
            <a:r>
              <a:rPr lang="pt-BR" sz="4000" dirty="0">
                <a:ea typeface="Lato" panose="020F0502020204030203" pitchFamily="34" charset="0"/>
                <a:cs typeface="Lato" panose="020F0502020204030203" pitchFamily="34" charset="0"/>
              </a:rPr>
              <a:t>Rotas Tecnológicas</a:t>
            </a:r>
          </a:p>
        </p:txBody>
      </p:sp>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1835696" y="1736811"/>
            <a:ext cx="5698976" cy="3268958"/>
          </a:xfrm>
        </p:spPr>
        <p:txBody>
          <a:bodyPr>
            <a:normAutofit fontScale="92500" lnSpcReduction="10000"/>
          </a:bodyPr>
          <a:lstStyle/>
          <a:p>
            <a:pPr marL="0" indent="0" algn="just">
              <a:buNone/>
            </a:pPr>
            <a:r>
              <a:rPr lang="pt-BR" sz="2400" dirty="0">
                <a:latin typeface="Lato" panose="020F0502020204030203" pitchFamily="34" charset="0"/>
                <a:ea typeface="Lato" panose="020F0502020204030203" pitchFamily="34" charset="0"/>
                <a:cs typeface="Lato" panose="020F0502020204030203" pitchFamily="34" charset="0"/>
              </a:rPr>
              <a:t> “o conjunto de processos, tecnologias e fluxos dos resíduos desde a sua geração até a sua disposição final, envolvendo circuitos de coleta de resíduos de forma indiferenciada e diferenciada e contemplando tecnologias de tratamento dos resíduos com ou sem valoração energética. Inicia-se na geração dos resíduos e encerra-se na com a disposição final (em aterro sanitário).” (</a:t>
            </a:r>
            <a:r>
              <a:rPr lang="pt-BR" sz="2400" dirty="0" err="1">
                <a:latin typeface="Lato" panose="020F0502020204030203" pitchFamily="34" charset="0"/>
                <a:ea typeface="Lato" panose="020F0502020204030203" pitchFamily="34" charset="0"/>
                <a:cs typeface="Lato" panose="020F0502020204030203" pitchFamily="34" charset="0"/>
              </a:rPr>
              <a:t>Reichert</a:t>
            </a:r>
            <a:r>
              <a:rPr lang="pt-BR" sz="2400" dirty="0">
                <a:latin typeface="Lato" panose="020F0502020204030203" pitchFamily="34" charset="0"/>
                <a:ea typeface="Lato" panose="020F0502020204030203" pitchFamily="34" charset="0"/>
                <a:cs typeface="Lato" panose="020F0502020204030203" pitchFamily="34" charset="0"/>
              </a:rPr>
              <a:t>, 2019)</a:t>
            </a:r>
          </a:p>
          <a:p>
            <a:pPr marL="0" indent="0">
              <a:buNone/>
            </a:pPr>
            <a:endParaRPr lang="pt-BR" sz="2400" dirty="0">
              <a:latin typeface="Lato" panose="020F0502020204030203" pitchFamily="34" charset="0"/>
              <a:ea typeface="Lato" panose="020F0502020204030203" pitchFamily="34" charset="0"/>
              <a:cs typeface="Lato" panose="020F0502020204030203" pitchFamily="34" charset="0"/>
            </a:endParaRPr>
          </a:p>
        </p:txBody>
      </p:sp>
      <p:pic>
        <p:nvPicPr>
          <p:cNvPr id="6" name="Imagem 5">
            <a:extLst>
              <a:ext uri="{FF2B5EF4-FFF2-40B4-BE49-F238E27FC236}">
                <a16:creationId xmlns:a16="http://schemas.microsoft.com/office/drawing/2014/main" id="{A7965845-95CC-4410-99ED-43D8A664A6AA}"/>
              </a:ext>
            </a:extLst>
          </p:cNvPr>
          <p:cNvPicPr>
            <a:picLocks noChangeAspect="1"/>
          </p:cNvPicPr>
          <p:nvPr/>
        </p:nvPicPr>
        <p:blipFill>
          <a:blip r:embed="rId4"/>
          <a:stretch>
            <a:fillRect/>
          </a:stretch>
        </p:blipFill>
        <p:spPr>
          <a:xfrm>
            <a:off x="429856" y="1177339"/>
            <a:ext cx="8229601" cy="4034044"/>
          </a:xfrm>
          <a:prstGeom prst="rect">
            <a:avLst/>
          </a:prstGeom>
        </p:spPr>
      </p:pic>
      <p:sp>
        <p:nvSpPr>
          <p:cNvPr id="2" name="Retângulo 1">
            <a:extLst>
              <a:ext uri="{FF2B5EF4-FFF2-40B4-BE49-F238E27FC236}">
                <a16:creationId xmlns:a16="http://schemas.microsoft.com/office/drawing/2014/main" id="{A774FDB4-E694-4317-BCCE-7ADBB2D2AE2F}"/>
              </a:ext>
            </a:extLst>
          </p:cNvPr>
          <p:cNvSpPr/>
          <p:nvPr/>
        </p:nvSpPr>
        <p:spPr>
          <a:xfrm>
            <a:off x="2619632" y="5288692"/>
            <a:ext cx="6180352" cy="646331"/>
          </a:xfrm>
          <a:prstGeom prst="rect">
            <a:avLst/>
          </a:prstGeom>
        </p:spPr>
        <p:txBody>
          <a:bodyPr wrap="square">
            <a:spAutoFit/>
          </a:bodyPr>
          <a:lstStyle/>
          <a:p>
            <a:pPr algn="r"/>
            <a:r>
              <a:rPr lang="pt-BR" dirty="0"/>
              <a:t>Fonte: NT FEP – Fundo de Apoio a Estruturação e Desenvolvimento de Projetos de Concessão e PPP.</a:t>
            </a:r>
          </a:p>
        </p:txBody>
      </p:sp>
    </p:spTree>
    <p:extLst>
      <p:ext uri="{BB962C8B-B14F-4D97-AF65-F5344CB8AC3E}">
        <p14:creationId xmlns:p14="http://schemas.microsoft.com/office/powerpoint/2010/main" val="22444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p:txBody>
          <a:bodyPr>
            <a:normAutofit fontScale="90000"/>
          </a:bodyPr>
          <a:lstStyle/>
          <a:p>
            <a:pPr algn="l"/>
            <a:r>
              <a:rPr lang="pt-BR" sz="4000" dirty="0">
                <a:solidFill>
                  <a:srgbClr val="01162E"/>
                </a:solidFill>
                <a:ea typeface="Lato" panose="020F0502020204030203" pitchFamily="34" charset="0"/>
                <a:cs typeface="Lato" panose="020F0502020204030203" pitchFamily="34" charset="0"/>
              </a:rPr>
              <a:t>Cenário de investimentos do Governo Federal - Diagnóstico Funasa</a:t>
            </a:r>
          </a:p>
        </p:txBody>
      </p:sp>
      <p:pic>
        <p:nvPicPr>
          <p:cNvPr id="2" name="Espaço Reservado para Conteúdo 1">
            <a:extLst>
              <a:ext uri="{FF2B5EF4-FFF2-40B4-BE49-F238E27FC236}">
                <a16:creationId xmlns:a16="http://schemas.microsoft.com/office/drawing/2014/main" id="{4D4D12D9-2289-4DFB-BFFC-E2A0CDC45BED}"/>
              </a:ext>
            </a:extLst>
          </p:cNvPr>
          <p:cNvPicPr>
            <a:picLocks noGrp="1" noChangeAspect="1"/>
          </p:cNvPicPr>
          <p:nvPr>
            <p:ph idx="1"/>
          </p:nvPr>
        </p:nvPicPr>
        <p:blipFill>
          <a:blip r:embed="rId4"/>
          <a:stretch>
            <a:fillRect/>
          </a:stretch>
        </p:blipFill>
        <p:spPr>
          <a:xfrm>
            <a:off x="1835696" y="1736811"/>
            <a:ext cx="4474510" cy="3989040"/>
          </a:xfrm>
          <a:prstGeom prst="rect">
            <a:avLst/>
          </a:prstGeom>
        </p:spPr>
      </p:pic>
      <p:sp>
        <p:nvSpPr>
          <p:cNvPr id="3" name="CaixaDeTexto 2">
            <a:extLst>
              <a:ext uri="{FF2B5EF4-FFF2-40B4-BE49-F238E27FC236}">
                <a16:creationId xmlns:a16="http://schemas.microsoft.com/office/drawing/2014/main" id="{F96FD8EE-2E4C-4992-BCCC-71F9FA29B04D}"/>
              </a:ext>
            </a:extLst>
          </p:cNvPr>
          <p:cNvSpPr txBox="1"/>
          <p:nvPr/>
        </p:nvSpPr>
        <p:spPr>
          <a:xfrm>
            <a:off x="5563560" y="4509120"/>
            <a:ext cx="2592288" cy="923330"/>
          </a:xfrm>
          <a:prstGeom prst="rect">
            <a:avLst/>
          </a:prstGeom>
          <a:solidFill>
            <a:srgbClr val="D9842F"/>
          </a:solidFill>
          <a:ln>
            <a:solidFill>
              <a:srgbClr val="D9842F"/>
            </a:solidFill>
          </a:ln>
        </p:spPr>
        <p:txBody>
          <a:bodyPr wrap="square" rtlCol="0">
            <a:spAutoFit/>
          </a:bodyPr>
          <a:lstStyle/>
          <a:p>
            <a:pPr algn="just"/>
            <a:r>
              <a:rPr lang="pt-BR" dirty="0">
                <a:latin typeface="Lato" panose="020F0502020204030203" pitchFamily="34" charset="0"/>
                <a:ea typeface="Lato" panose="020F0502020204030203" pitchFamily="34" charset="0"/>
                <a:cs typeface="Lato" panose="020F0502020204030203" pitchFamily="34" charset="0"/>
              </a:rPr>
              <a:t>Sustentabilidade das obras financiadas com recursos públicos.</a:t>
            </a:r>
          </a:p>
        </p:txBody>
      </p:sp>
    </p:spTree>
    <p:extLst>
      <p:ext uri="{BB962C8B-B14F-4D97-AF65-F5344CB8AC3E}">
        <p14:creationId xmlns:p14="http://schemas.microsoft.com/office/powerpoint/2010/main" val="160648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gabriel.silva\Desktop\Template-49CNSA.jpg">
            <a:extLst>
              <a:ext uri="{FF2B5EF4-FFF2-40B4-BE49-F238E27FC236}">
                <a16:creationId xmlns:a16="http://schemas.microsoft.com/office/drawing/2014/main" id="{551EC9E0-1F12-4CA0-B0BF-4D93AED110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4071"/>
            <a:ext cx="9281121" cy="694332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F5C20D19-F711-4406-B0E5-6C33DD7A28EC}"/>
              </a:ext>
            </a:extLst>
          </p:cNvPr>
          <p:cNvSpPr/>
          <p:nvPr/>
        </p:nvSpPr>
        <p:spPr>
          <a:xfrm>
            <a:off x="283568" y="1916832"/>
            <a:ext cx="8496944" cy="1930226"/>
          </a:xfrm>
          <a:prstGeom prst="rect">
            <a:avLst/>
          </a:prstGeom>
          <a:solidFill>
            <a:srgbClr val="F8ECBA"/>
          </a:solidFill>
          <a:ln>
            <a:solidFill>
              <a:srgbClr val="F8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rgbClr val="01162E"/>
                </a:solidFill>
              </a:rPr>
              <a:t>Quais os principais impactos da gestão de resíduos relacionados ao saneamento básico?</a:t>
            </a:r>
          </a:p>
        </p:txBody>
      </p:sp>
    </p:spTree>
    <p:extLst>
      <p:ext uri="{BB962C8B-B14F-4D97-AF65-F5344CB8AC3E}">
        <p14:creationId xmlns:p14="http://schemas.microsoft.com/office/powerpoint/2010/main" val="120055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6" y="-284333"/>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Material e Métodos</a:t>
            </a:r>
          </a:p>
        </p:txBody>
      </p:sp>
      <p:sp>
        <p:nvSpPr>
          <p:cNvPr id="3" name="Espaço Reservado para Texto 2">
            <a:extLst>
              <a:ext uri="{FF2B5EF4-FFF2-40B4-BE49-F238E27FC236}">
                <a16:creationId xmlns:a16="http://schemas.microsoft.com/office/drawing/2014/main" id="{B0AEA073-67F3-4F0D-962C-9D3F921D6806}"/>
              </a:ext>
            </a:extLst>
          </p:cNvPr>
          <p:cNvSpPr>
            <a:spLocks noGrp="1"/>
          </p:cNvSpPr>
          <p:nvPr>
            <p:ph type="body" idx="1"/>
          </p:nvPr>
        </p:nvSpPr>
        <p:spPr>
          <a:xfrm>
            <a:off x="481913" y="1371600"/>
            <a:ext cx="4007785" cy="685800"/>
          </a:xfrm>
        </p:spPr>
        <p:txBody>
          <a:bodyPr>
            <a:normAutofit fontScale="92500" lnSpcReduction="20000"/>
          </a:bodyPr>
          <a:lstStyle/>
          <a:p>
            <a:r>
              <a:rPr lang="pt-BR" dirty="0">
                <a:solidFill>
                  <a:srgbClr val="01162E"/>
                </a:solidFill>
                <a:latin typeface="+mj-lt"/>
                <a:ea typeface="Lato" panose="020F0502020204030203" pitchFamily="34" charset="0"/>
                <a:cs typeface="Lato" panose="020F0502020204030203" pitchFamily="34" charset="0"/>
              </a:rPr>
              <a:t>Painel Intergovernamental sobre Mudanças Climáticas (IPCC)</a:t>
            </a:r>
          </a:p>
        </p:txBody>
      </p:sp>
      <p:sp>
        <p:nvSpPr>
          <p:cNvPr id="4" name="Espaço Reservado para Conteúdo 3">
            <a:extLst>
              <a:ext uri="{FF2B5EF4-FFF2-40B4-BE49-F238E27FC236}">
                <a16:creationId xmlns:a16="http://schemas.microsoft.com/office/drawing/2014/main" id="{F19C5A07-3ADB-4BB8-A1FB-0466FA389501}"/>
              </a:ext>
            </a:extLst>
          </p:cNvPr>
          <p:cNvSpPr>
            <a:spLocks noGrp="1"/>
          </p:cNvSpPr>
          <p:nvPr>
            <p:ph sz="half" idx="2"/>
          </p:nvPr>
        </p:nvSpPr>
        <p:spPr/>
        <p:txBody>
          <a:bodyPr/>
          <a:lstStyle/>
          <a:p>
            <a:r>
              <a:rPr lang="pt-BR" dirty="0">
                <a:solidFill>
                  <a:srgbClr val="01162E"/>
                </a:solidFill>
                <a:latin typeface="+mj-lt"/>
                <a:ea typeface="Lato" panose="020F0502020204030203" pitchFamily="34" charset="0"/>
                <a:cs typeface="Lato" panose="020F0502020204030203" pitchFamily="34" charset="0"/>
              </a:rPr>
              <a:t>Rota simplificada com foco na disposição final;</a:t>
            </a:r>
          </a:p>
          <a:p>
            <a:r>
              <a:rPr lang="pt-BR" dirty="0">
                <a:solidFill>
                  <a:srgbClr val="01162E"/>
                </a:solidFill>
                <a:latin typeface="+mj-lt"/>
                <a:ea typeface="Lato" panose="020F0502020204030203" pitchFamily="34" charset="0"/>
                <a:cs typeface="Lato" panose="020F0502020204030203" pitchFamily="34" charset="0"/>
              </a:rPr>
              <a:t>Referência internacional adotada nos inventários nacionais de países signatários do Acordo de Paris.</a:t>
            </a:r>
          </a:p>
        </p:txBody>
      </p:sp>
      <p:sp>
        <p:nvSpPr>
          <p:cNvPr id="5" name="Espaço Reservado para Texto 4">
            <a:extLst>
              <a:ext uri="{FF2B5EF4-FFF2-40B4-BE49-F238E27FC236}">
                <a16:creationId xmlns:a16="http://schemas.microsoft.com/office/drawing/2014/main" id="{26A65169-09FF-4614-A62A-1CB1D2E4D8ED}"/>
              </a:ext>
            </a:extLst>
          </p:cNvPr>
          <p:cNvSpPr>
            <a:spLocks noGrp="1"/>
          </p:cNvSpPr>
          <p:nvPr>
            <p:ph type="body" sz="quarter" idx="3"/>
          </p:nvPr>
        </p:nvSpPr>
        <p:spPr>
          <a:xfrm>
            <a:off x="4567362" y="1251745"/>
            <a:ext cx="4041775" cy="639762"/>
          </a:xfrm>
        </p:spPr>
        <p:txBody>
          <a:bodyPr>
            <a:normAutofit fontScale="92500" lnSpcReduction="20000"/>
          </a:bodyPr>
          <a:lstStyle/>
          <a:p>
            <a:pPr algn="ctr"/>
            <a:r>
              <a:rPr lang="pt-BR" dirty="0">
                <a:solidFill>
                  <a:srgbClr val="01162E"/>
                </a:solidFill>
                <a:latin typeface="+mj-lt"/>
                <a:ea typeface="Lato" panose="020F0502020204030203" pitchFamily="34" charset="0"/>
                <a:cs typeface="Lato" panose="020F0502020204030203" pitchFamily="34" charset="0"/>
              </a:rPr>
              <a:t>Avaliação do Ciclo de Vida (ACV)</a:t>
            </a:r>
          </a:p>
        </p:txBody>
      </p:sp>
      <p:sp>
        <p:nvSpPr>
          <p:cNvPr id="6" name="Espaço Reservado para Conteúdo 5">
            <a:extLst>
              <a:ext uri="{FF2B5EF4-FFF2-40B4-BE49-F238E27FC236}">
                <a16:creationId xmlns:a16="http://schemas.microsoft.com/office/drawing/2014/main" id="{B5D7A4A8-1D6D-4C3C-A8ED-2798B4D4BDC1}"/>
              </a:ext>
            </a:extLst>
          </p:cNvPr>
          <p:cNvSpPr>
            <a:spLocks noGrp="1"/>
          </p:cNvSpPr>
          <p:nvPr>
            <p:ph sz="quarter" idx="4"/>
          </p:nvPr>
        </p:nvSpPr>
        <p:spPr>
          <a:xfrm>
            <a:off x="4659933" y="2190750"/>
            <a:ext cx="4041775" cy="3951288"/>
          </a:xfrm>
        </p:spPr>
        <p:txBody>
          <a:bodyPr/>
          <a:lstStyle/>
          <a:p>
            <a:r>
              <a:rPr lang="pt-BR" dirty="0">
                <a:solidFill>
                  <a:srgbClr val="01162E"/>
                </a:solidFill>
                <a:latin typeface="+mj-lt"/>
                <a:ea typeface="Lato" panose="020F0502020204030203" pitchFamily="34" charset="0"/>
                <a:cs typeface="Lato" panose="020F0502020204030203" pitchFamily="34" charset="0"/>
              </a:rPr>
              <a:t>Sistêmica e integrada;</a:t>
            </a:r>
          </a:p>
          <a:p>
            <a:r>
              <a:rPr lang="pt-BR" dirty="0">
                <a:solidFill>
                  <a:srgbClr val="01162E"/>
                </a:solidFill>
                <a:latin typeface="+mj-lt"/>
                <a:ea typeface="Lato" panose="020F0502020204030203" pitchFamily="34" charset="0"/>
                <a:cs typeface="Lato" panose="020F0502020204030203" pitchFamily="34" charset="0"/>
              </a:rPr>
              <a:t>Facilitar a tomada de decisões em políticas públicas integradas.</a:t>
            </a:r>
          </a:p>
        </p:txBody>
      </p:sp>
    </p:spTree>
    <p:extLst>
      <p:ext uri="{BB962C8B-B14F-4D97-AF65-F5344CB8AC3E}">
        <p14:creationId xmlns:p14="http://schemas.microsoft.com/office/powerpoint/2010/main" val="274028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Material e Métodos</a:t>
            </a:r>
          </a:p>
        </p:txBody>
      </p:sp>
      <p:sp>
        <p:nvSpPr>
          <p:cNvPr id="3" name="Espaço Reservado para Texto 2">
            <a:extLst>
              <a:ext uri="{FF2B5EF4-FFF2-40B4-BE49-F238E27FC236}">
                <a16:creationId xmlns:a16="http://schemas.microsoft.com/office/drawing/2014/main" id="{B0AEA073-67F3-4F0D-962C-9D3F921D6806}"/>
              </a:ext>
            </a:extLst>
          </p:cNvPr>
          <p:cNvSpPr>
            <a:spLocks noGrp="1"/>
          </p:cNvSpPr>
          <p:nvPr>
            <p:ph type="body" idx="1"/>
          </p:nvPr>
        </p:nvSpPr>
        <p:spPr>
          <a:xfrm>
            <a:off x="415810" y="1268760"/>
            <a:ext cx="8075239" cy="639762"/>
          </a:xfrm>
        </p:spPr>
        <p:txBody>
          <a:bodyPr>
            <a:normAutofit/>
          </a:bodyPr>
          <a:lstStyle/>
          <a:p>
            <a:pPr algn="ctr"/>
            <a:r>
              <a:rPr lang="pt-BR" dirty="0">
                <a:solidFill>
                  <a:srgbClr val="01162E"/>
                </a:solidFill>
                <a:latin typeface="+mj-lt"/>
                <a:ea typeface="Lato" panose="020F0502020204030203" pitchFamily="34" charset="0"/>
                <a:cs typeface="Lato" panose="020F0502020204030203" pitchFamily="34" charset="0"/>
              </a:rPr>
              <a:t>Painel Intergovernamental sobre Mudanças Climáticas (IPCC)</a:t>
            </a:r>
          </a:p>
        </p:txBody>
      </p:sp>
      <p:sp>
        <p:nvSpPr>
          <p:cNvPr id="4" name="Espaço Reservado para Conteúdo 3">
            <a:extLst>
              <a:ext uri="{FF2B5EF4-FFF2-40B4-BE49-F238E27FC236}">
                <a16:creationId xmlns:a16="http://schemas.microsoft.com/office/drawing/2014/main" id="{F19C5A07-3ADB-4BB8-A1FB-0466FA389501}"/>
              </a:ext>
            </a:extLst>
          </p:cNvPr>
          <p:cNvSpPr>
            <a:spLocks noGrp="1"/>
          </p:cNvSpPr>
          <p:nvPr>
            <p:ph sz="half" idx="2"/>
          </p:nvPr>
        </p:nvSpPr>
        <p:spPr>
          <a:xfrm>
            <a:off x="467909" y="1908522"/>
            <a:ext cx="8229599" cy="3951288"/>
          </a:xfrm>
        </p:spPr>
        <p:txBody>
          <a:bodyPr>
            <a:normAutofit/>
          </a:bodyPr>
          <a:lstStyle/>
          <a:p>
            <a:pPr marL="0" indent="0" algn="ctr">
              <a:buNone/>
            </a:pPr>
            <a:r>
              <a:rPr lang="pt-BR" sz="2200" b="1" dirty="0">
                <a:solidFill>
                  <a:srgbClr val="01162E"/>
                </a:solidFill>
              </a:rPr>
              <a:t>𝐷𝐷𝑂𝐶𝑚 = 𝑊 ∗ 𝐷𝑂𝐶 ∗ 𝐷𝑂𝐶𝑓 ∗ 𝑀𝐶𝐹</a:t>
            </a:r>
          </a:p>
          <a:p>
            <a:pPr marL="0" indent="0">
              <a:buNone/>
            </a:pPr>
            <a:r>
              <a:rPr lang="pt-BR" sz="2200" dirty="0">
                <a:solidFill>
                  <a:srgbClr val="01162E"/>
                </a:solidFill>
              </a:rPr>
              <a:t>Equação - DOC Carbono Orgânico Degradável Decomposto.</a:t>
            </a:r>
          </a:p>
          <a:p>
            <a:pPr marL="0" indent="0">
              <a:buNone/>
            </a:pPr>
            <a:r>
              <a:rPr lang="pt-BR" sz="2200" dirty="0">
                <a:solidFill>
                  <a:srgbClr val="01162E"/>
                </a:solidFill>
              </a:rPr>
              <a:t>Onde:</a:t>
            </a:r>
          </a:p>
          <a:p>
            <a:pPr marL="0" indent="0">
              <a:buNone/>
            </a:pPr>
            <a:r>
              <a:rPr lang="pt-BR" sz="2200" dirty="0">
                <a:solidFill>
                  <a:srgbClr val="01162E"/>
                </a:solidFill>
              </a:rPr>
              <a:t>𝐷𝐷𝑂𝐶𝑚 = Massa decomposta de DOC depositado, </a:t>
            </a:r>
            <a:r>
              <a:rPr lang="pt-BR" sz="2200" dirty="0" err="1">
                <a:solidFill>
                  <a:srgbClr val="01162E"/>
                </a:solidFill>
              </a:rPr>
              <a:t>Gg</a:t>
            </a:r>
            <a:endParaRPr lang="pt-BR" sz="2200" dirty="0">
              <a:solidFill>
                <a:srgbClr val="01162E"/>
              </a:solidFill>
            </a:endParaRPr>
          </a:p>
          <a:p>
            <a:pPr marL="0" indent="0">
              <a:buNone/>
            </a:pPr>
            <a:r>
              <a:rPr lang="pt-BR" sz="2200" dirty="0">
                <a:solidFill>
                  <a:srgbClr val="01162E"/>
                </a:solidFill>
              </a:rPr>
              <a:t>W = Massa de resíduo depositado, </a:t>
            </a:r>
            <a:r>
              <a:rPr lang="pt-BR" sz="2200" dirty="0" err="1">
                <a:solidFill>
                  <a:srgbClr val="01162E"/>
                </a:solidFill>
              </a:rPr>
              <a:t>Gg</a:t>
            </a:r>
            <a:endParaRPr lang="pt-BR" sz="2200" dirty="0">
              <a:solidFill>
                <a:srgbClr val="01162E"/>
              </a:solidFill>
            </a:endParaRPr>
          </a:p>
          <a:p>
            <a:pPr marL="0" indent="0">
              <a:buNone/>
            </a:pPr>
            <a:r>
              <a:rPr lang="pt-BR" sz="2200" dirty="0">
                <a:solidFill>
                  <a:srgbClr val="01162E"/>
                </a:solidFill>
              </a:rPr>
              <a:t>DOC = Carbono orgânico degradável no ano de deposição, fração, </a:t>
            </a:r>
            <a:r>
              <a:rPr lang="pt-BR" sz="2200" dirty="0" err="1">
                <a:solidFill>
                  <a:srgbClr val="01162E"/>
                </a:solidFill>
              </a:rPr>
              <a:t>Gg</a:t>
            </a:r>
            <a:r>
              <a:rPr lang="pt-BR" sz="2200" dirty="0">
                <a:solidFill>
                  <a:srgbClr val="01162E"/>
                </a:solidFill>
              </a:rPr>
              <a:t> C/</a:t>
            </a:r>
            <a:r>
              <a:rPr lang="pt-BR" sz="2200" dirty="0" err="1">
                <a:solidFill>
                  <a:srgbClr val="01162E"/>
                </a:solidFill>
              </a:rPr>
              <a:t>Gg</a:t>
            </a:r>
            <a:r>
              <a:rPr lang="pt-BR" sz="2200" dirty="0">
                <a:solidFill>
                  <a:srgbClr val="01162E"/>
                </a:solidFill>
              </a:rPr>
              <a:t> resíduo</a:t>
            </a:r>
          </a:p>
          <a:p>
            <a:pPr marL="0" indent="0">
              <a:buNone/>
            </a:pPr>
            <a:r>
              <a:rPr lang="pt-BR" sz="2200" dirty="0" err="1">
                <a:solidFill>
                  <a:srgbClr val="01162E"/>
                </a:solidFill>
              </a:rPr>
              <a:t>DOCf</a:t>
            </a:r>
            <a:r>
              <a:rPr lang="pt-BR" sz="2200" dirty="0">
                <a:solidFill>
                  <a:srgbClr val="01162E"/>
                </a:solidFill>
              </a:rPr>
              <a:t> = fração de DOC que pode ser decomposta (fração)</a:t>
            </a:r>
          </a:p>
          <a:p>
            <a:pPr marL="0" indent="0">
              <a:buNone/>
            </a:pPr>
            <a:r>
              <a:rPr lang="pt-BR" sz="2200" dirty="0">
                <a:solidFill>
                  <a:srgbClr val="01162E"/>
                </a:solidFill>
              </a:rPr>
              <a:t>MCF = Fator de correção de CH4 para decomposição aeróbica no ano de deposição (fração).</a:t>
            </a:r>
          </a:p>
          <a:p>
            <a:pPr marL="0" indent="0">
              <a:buNone/>
            </a:pPr>
            <a:endParaRPr lang="pt-BR" dirty="0">
              <a:solidFill>
                <a:srgbClr val="01162E"/>
              </a:solidFill>
            </a:endParaRPr>
          </a:p>
        </p:txBody>
      </p:sp>
    </p:spTree>
    <p:extLst>
      <p:ext uri="{BB962C8B-B14F-4D97-AF65-F5344CB8AC3E}">
        <p14:creationId xmlns:p14="http://schemas.microsoft.com/office/powerpoint/2010/main" val="379456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Material e Métodos</a:t>
            </a:r>
          </a:p>
        </p:txBody>
      </p:sp>
      <p:sp>
        <p:nvSpPr>
          <p:cNvPr id="3" name="Espaço Reservado para Texto 2">
            <a:extLst>
              <a:ext uri="{FF2B5EF4-FFF2-40B4-BE49-F238E27FC236}">
                <a16:creationId xmlns:a16="http://schemas.microsoft.com/office/drawing/2014/main" id="{B0AEA073-67F3-4F0D-962C-9D3F921D6806}"/>
              </a:ext>
            </a:extLst>
          </p:cNvPr>
          <p:cNvSpPr>
            <a:spLocks noGrp="1"/>
          </p:cNvSpPr>
          <p:nvPr>
            <p:ph type="body" idx="1"/>
          </p:nvPr>
        </p:nvSpPr>
        <p:spPr>
          <a:xfrm>
            <a:off x="457200" y="1268760"/>
            <a:ext cx="8075239" cy="639762"/>
          </a:xfrm>
        </p:spPr>
        <p:txBody>
          <a:bodyPr>
            <a:normAutofit/>
          </a:bodyPr>
          <a:lstStyle/>
          <a:p>
            <a:pPr algn="ctr"/>
            <a:r>
              <a:rPr lang="pt-BR" dirty="0">
                <a:solidFill>
                  <a:srgbClr val="01162E"/>
                </a:solidFill>
                <a:latin typeface="+mj-lt"/>
                <a:ea typeface="Lato" panose="020F0502020204030203" pitchFamily="34" charset="0"/>
                <a:cs typeface="Lato" panose="020F0502020204030203" pitchFamily="34" charset="0"/>
              </a:rPr>
              <a:t>Painel Intergovernamental sobre Mudanças Climáticas (IPCC)</a:t>
            </a:r>
          </a:p>
        </p:txBody>
      </p:sp>
      <p:graphicFrame>
        <p:nvGraphicFramePr>
          <p:cNvPr id="6" name="Espaço Reservado para Conteúdo 5">
            <a:extLst>
              <a:ext uri="{FF2B5EF4-FFF2-40B4-BE49-F238E27FC236}">
                <a16:creationId xmlns:a16="http://schemas.microsoft.com/office/drawing/2014/main" id="{EF5E0EBF-E632-4304-95D6-50458FF5DC4E}"/>
              </a:ext>
            </a:extLst>
          </p:cNvPr>
          <p:cNvGraphicFramePr>
            <a:graphicFrameLocks noGrp="1"/>
          </p:cNvGraphicFramePr>
          <p:nvPr>
            <p:ph sz="half" idx="2"/>
            <p:extLst>
              <p:ext uri="{D42A27DB-BD31-4B8C-83A1-F6EECF244321}">
                <p14:modId xmlns:p14="http://schemas.microsoft.com/office/powerpoint/2010/main" val="350108713"/>
              </p:ext>
            </p:extLst>
          </p:nvPr>
        </p:nvGraphicFramePr>
        <p:xfrm>
          <a:off x="867983" y="2780928"/>
          <a:ext cx="7253667" cy="1971867"/>
        </p:xfrm>
        <a:graphic>
          <a:graphicData uri="http://schemas.openxmlformats.org/drawingml/2006/table">
            <a:tbl>
              <a:tblPr firstRow="1" firstCol="1" bandRow="1"/>
              <a:tblGrid>
                <a:gridCol w="1428870">
                  <a:extLst>
                    <a:ext uri="{9D8B030D-6E8A-4147-A177-3AD203B41FA5}">
                      <a16:colId xmlns:a16="http://schemas.microsoft.com/office/drawing/2014/main" val="2995942488"/>
                    </a:ext>
                  </a:extLst>
                </a:gridCol>
                <a:gridCol w="1538962">
                  <a:extLst>
                    <a:ext uri="{9D8B030D-6E8A-4147-A177-3AD203B41FA5}">
                      <a16:colId xmlns:a16="http://schemas.microsoft.com/office/drawing/2014/main" val="2381255435"/>
                    </a:ext>
                  </a:extLst>
                </a:gridCol>
                <a:gridCol w="1428870">
                  <a:extLst>
                    <a:ext uri="{9D8B030D-6E8A-4147-A177-3AD203B41FA5}">
                      <a16:colId xmlns:a16="http://schemas.microsoft.com/office/drawing/2014/main" val="1935443707"/>
                    </a:ext>
                  </a:extLst>
                </a:gridCol>
                <a:gridCol w="1428095">
                  <a:extLst>
                    <a:ext uri="{9D8B030D-6E8A-4147-A177-3AD203B41FA5}">
                      <a16:colId xmlns:a16="http://schemas.microsoft.com/office/drawing/2014/main" val="3499333088"/>
                    </a:ext>
                  </a:extLst>
                </a:gridCol>
                <a:gridCol w="1428870">
                  <a:extLst>
                    <a:ext uri="{9D8B030D-6E8A-4147-A177-3AD203B41FA5}">
                      <a16:colId xmlns:a16="http://schemas.microsoft.com/office/drawing/2014/main" val="1972269823"/>
                    </a:ext>
                  </a:extLst>
                </a:gridCol>
              </a:tblGrid>
              <a:tr h="945230">
                <a:tc>
                  <a:txBody>
                    <a:bodyPr/>
                    <a:lstStyle/>
                    <a:p>
                      <a:pPr algn="ctr">
                        <a:lnSpc>
                          <a:spcPct val="115000"/>
                        </a:lnSpc>
                        <a:spcAft>
                          <a:spcPts val="0"/>
                        </a:spcAft>
                      </a:pPr>
                      <a:r>
                        <a:rPr lang="pt-BR" sz="2000" b="1" dirty="0">
                          <a:solidFill>
                            <a:srgbClr val="01162E"/>
                          </a:solidFill>
                          <a:effectLst/>
                          <a:latin typeface="+mj-lt"/>
                          <a:ea typeface="Lato" panose="020F0502020204030203" pitchFamily="34" charset="0"/>
                          <a:cs typeface="Lato" panose="020F0502020204030203" pitchFamily="34" charset="0"/>
                        </a:rPr>
                        <a:t>Lixão</a:t>
                      </a:r>
                      <a:endParaRPr lang="pt-BR" sz="2000" dirty="0">
                        <a:solidFill>
                          <a:srgbClr val="01162E"/>
                        </a:solidFill>
                        <a:effectLst/>
                        <a:latin typeface="+mj-lt"/>
                        <a:ea typeface="Lato" panose="020F0502020204030203" pitchFamily="34" charset="0"/>
                        <a:cs typeface="Lato" panose="020F0502020204030203"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b="1" dirty="0">
                          <a:solidFill>
                            <a:srgbClr val="01162E"/>
                          </a:solidFill>
                          <a:effectLst/>
                          <a:latin typeface="+mj-lt"/>
                          <a:ea typeface="Lato" panose="020F0502020204030203" pitchFamily="34" charset="0"/>
                          <a:cs typeface="Lato" panose="020F0502020204030203" pitchFamily="34" charset="0"/>
                        </a:rPr>
                        <a:t>Aterro Controlado</a:t>
                      </a:r>
                      <a:endParaRPr lang="pt-BR" sz="2000" dirty="0">
                        <a:solidFill>
                          <a:srgbClr val="01162E"/>
                        </a:solidFill>
                        <a:effectLst/>
                        <a:latin typeface="+mj-lt"/>
                        <a:ea typeface="Lato" panose="020F0502020204030203" pitchFamily="34" charset="0"/>
                        <a:cs typeface="Lato" panose="020F0502020204030203"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b="1" dirty="0">
                          <a:solidFill>
                            <a:srgbClr val="01162E"/>
                          </a:solidFill>
                          <a:effectLst/>
                          <a:latin typeface="+mj-lt"/>
                          <a:ea typeface="Lato" panose="020F0502020204030203" pitchFamily="34" charset="0"/>
                          <a:cs typeface="Lato" panose="020F0502020204030203" pitchFamily="34" charset="0"/>
                        </a:rPr>
                        <a:t>Aterro Sanitário</a:t>
                      </a:r>
                      <a:endParaRPr lang="pt-BR" sz="2000" dirty="0">
                        <a:solidFill>
                          <a:srgbClr val="01162E"/>
                        </a:solidFill>
                        <a:effectLst/>
                        <a:latin typeface="+mj-lt"/>
                        <a:ea typeface="Lato" panose="020F0502020204030203" pitchFamily="34" charset="0"/>
                        <a:cs typeface="Lato" panose="020F0502020204030203"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b="1" dirty="0">
                          <a:solidFill>
                            <a:srgbClr val="01162E"/>
                          </a:solidFill>
                          <a:effectLst/>
                          <a:latin typeface="+mj-lt"/>
                          <a:ea typeface="Lato" panose="020F0502020204030203" pitchFamily="34" charset="0"/>
                          <a:cs typeface="Lato" panose="020F0502020204030203" pitchFamily="34" charset="0"/>
                        </a:rPr>
                        <a:t>Gerenciado </a:t>
                      </a:r>
                      <a:r>
                        <a:rPr lang="pt-BR" sz="2000" b="1" dirty="0" err="1">
                          <a:solidFill>
                            <a:srgbClr val="01162E"/>
                          </a:solidFill>
                          <a:effectLst/>
                          <a:latin typeface="+mj-lt"/>
                          <a:ea typeface="Lato" panose="020F0502020204030203" pitchFamily="34" charset="0"/>
                          <a:cs typeface="Lato" panose="020F0502020204030203" pitchFamily="34" charset="0"/>
                        </a:rPr>
                        <a:t>Semi-Aeróbio</a:t>
                      </a:r>
                      <a:endParaRPr lang="pt-BR" sz="2000" dirty="0">
                        <a:solidFill>
                          <a:srgbClr val="01162E"/>
                        </a:solidFill>
                        <a:effectLst/>
                        <a:latin typeface="+mj-lt"/>
                        <a:ea typeface="Lato" panose="020F0502020204030203" pitchFamily="34" charset="0"/>
                        <a:cs typeface="Lato" panose="020F0502020204030203"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b="1" dirty="0">
                          <a:solidFill>
                            <a:srgbClr val="01162E"/>
                          </a:solidFill>
                          <a:effectLst/>
                          <a:latin typeface="+mj-lt"/>
                          <a:ea typeface="Lato" panose="020F0502020204030203" pitchFamily="34" charset="0"/>
                          <a:cs typeface="Lato" panose="020F0502020204030203" pitchFamily="34" charset="0"/>
                        </a:rPr>
                        <a:t>Não coletado / Outra categoria</a:t>
                      </a:r>
                      <a:endParaRPr lang="pt-BR" sz="2000" dirty="0">
                        <a:solidFill>
                          <a:srgbClr val="01162E"/>
                        </a:solidFill>
                        <a:effectLst/>
                        <a:latin typeface="+mj-lt"/>
                        <a:ea typeface="Lato" panose="020F0502020204030203" pitchFamily="34" charset="0"/>
                        <a:cs typeface="Lato" panose="020F0502020204030203"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923182"/>
                  </a:ext>
                </a:extLst>
              </a:tr>
              <a:tr h="590361">
                <a:tc>
                  <a:txBody>
                    <a:bodyPr/>
                    <a:lstStyle/>
                    <a:p>
                      <a:pPr algn="ctr">
                        <a:lnSpc>
                          <a:spcPct val="115000"/>
                        </a:lnSpc>
                        <a:spcAft>
                          <a:spcPts val="0"/>
                        </a:spcAft>
                      </a:pPr>
                      <a:r>
                        <a:rPr lang="pt-BR" sz="2000">
                          <a:solidFill>
                            <a:srgbClr val="01162E"/>
                          </a:solidFill>
                          <a:effectLst/>
                          <a:latin typeface="+mj-lt"/>
                          <a:ea typeface="Lato" panose="020F0502020204030203" pitchFamily="34" charset="0"/>
                          <a:cs typeface="Lato" panose="020F0502020204030203" pitchFamily="34" charset="0"/>
                        </a:rPr>
                        <a:t>0,4</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j-lt"/>
                          <a:ea typeface="Lato" panose="020F0502020204030203" pitchFamily="34" charset="0"/>
                          <a:cs typeface="Lato" panose="020F0502020204030203" pitchFamily="34" charset="0"/>
                        </a:rPr>
                        <a:t>0,8</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j-lt"/>
                          <a:ea typeface="Lato" panose="020F0502020204030203" pitchFamily="34" charset="0"/>
                          <a:cs typeface="Lato" panose="020F0502020204030203" pitchFamily="34" charset="0"/>
                        </a:rPr>
                        <a:t>1</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j-lt"/>
                          <a:ea typeface="Lato" panose="020F0502020204030203" pitchFamily="34" charset="0"/>
                          <a:cs typeface="Lato" panose="020F0502020204030203" pitchFamily="34" charset="0"/>
                        </a:rPr>
                        <a:t>0,5</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j-lt"/>
                          <a:ea typeface="Lato" panose="020F0502020204030203" pitchFamily="34" charset="0"/>
                          <a:cs typeface="Lato" panose="020F0502020204030203" pitchFamily="34" charset="0"/>
                        </a:rPr>
                        <a:t>0,6</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141639"/>
                  </a:ext>
                </a:extLst>
              </a:tr>
            </a:tbl>
          </a:graphicData>
        </a:graphic>
      </p:graphicFrame>
      <p:sp>
        <p:nvSpPr>
          <p:cNvPr id="9" name="Retângulo 8">
            <a:extLst>
              <a:ext uri="{FF2B5EF4-FFF2-40B4-BE49-F238E27FC236}">
                <a16:creationId xmlns:a16="http://schemas.microsoft.com/office/drawing/2014/main" id="{9024CAD7-0506-4256-9368-10D6D46CBCC4}"/>
              </a:ext>
            </a:extLst>
          </p:cNvPr>
          <p:cNvSpPr/>
          <p:nvPr/>
        </p:nvSpPr>
        <p:spPr>
          <a:xfrm>
            <a:off x="401267" y="1988840"/>
            <a:ext cx="8693827" cy="506292"/>
          </a:xfrm>
          <a:prstGeom prst="rect">
            <a:avLst/>
          </a:prstGeom>
        </p:spPr>
        <p:txBody>
          <a:bodyPr wrap="square">
            <a:spAutoFit/>
          </a:bodyPr>
          <a:lstStyle/>
          <a:p>
            <a:pPr algn="just">
              <a:lnSpc>
                <a:spcPct val="150000"/>
              </a:lnSpc>
              <a:spcAft>
                <a:spcPts val="0"/>
              </a:spcAft>
            </a:pPr>
            <a:r>
              <a:rPr lang="pt-BR" sz="2000" b="1" dirty="0">
                <a:solidFill>
                  <a:srgbClr val="01162E"/>
                </a:solidFill>
                <a:latin typeface="+mj-lt"/>
                <a:ea typeface="Lato" panose="020F0502020204030203" pitchFamily="34" charset="0"/>
                <a:cs typeface="Lato" panose="020F0502020204030203" pitchFamily="34" charset="0"/>
              </a:rPr>
              <a:t>Tabela 1 – Fator de Correção de Metano (MCF) por tipo de destinação final.</a:t>
            </a:r>
            <a:endParaRPr lang="pt-BR" sz="2000" dirty="0">
              <a:solidFill>
                <a:srgbClr val="01162E"/>
              </a:solidFill>
              <a:latin typeface="+mj-lt"/>
              <a:ea typeface="Lato" panose="020F0502020204030203" pitchFamily="34" charset="0"/>
              <a:cs typeface="Lato" panose="020F0502020204030203" pitchFamily="34" charset="0"/>
            </a:endParaRPr>
          </a:p>
        </p:txBody>
      </p:sp>
      <p:sp>
        <p:nvSpPr>
          <p:cNvPr id="10" name="Retângulo 9">
            <a:extLst>
              <a:ext uri="{FF2B5EF4-FFF2-40B4-BE49-F238E27FC236}">
                <a16:creationId xmlns:a16="http://schemas.microsoft.com/office/drawing/2014/main" id="{F41FCD94-3350-4CD1-992A-0A34C8BF16B6}"/>
              </a:ext>
            </a:extLst>
          </p:cNvPr>
          <p:cNvSpPr/>
          <p:nvPr/>
        </p:nvSpPr>
        <p:spPr>
          <a:xfrm>
            <a:off x="827584" y="4797152"/>
            <a:ext cx="6827313" cy="589072"/>
          </a:xfrm>
          <a:prstGeom prst="rect">
            <a:avLst/>
          </a:prstGeom>
        </p:spPr>
        <p:txBody>
          <a:bodyPr wrap="square">
            <a:spAutoFit/>
          </a:bodyPr>
          <a:lstStyle/>
          <a:p>
            <a:pPr algn="just">
              <a:lnSpc>
                <a:spcPct val="150000"/>
              </a:lnSpc>
              <a:spcAft>
                <a:spcPts val="0"/>
              </a:spcAft>
            </a:pPr>
            <a:r>
              <a:rPr lang="pt-BR" sz="2400" dirty="0">
                <a:solidFill>
                  <a:srgbClr val="01162E"/>
                </a:solidFill>
                <a:latin typeface="+mj-lt"/>
                <a:ea typeface="Lato" panose="020F0502020204030203" pitchFamily="34" charset="0"/>
                <a:cs typeface="Lato" panose="020F0502020204030203" pitchFamily="34" charset="0"/>
              </a:rPr>
              <a:t> </a:t>
            </a:r>
            <a:r>
              <a:rPr lang="pt-BR" dirty="0">
                <a:solidFill>
                  <a:srgbClr val="01162E"/>
                </a:solidFill>
                <a:latin typeface="+mj-lt"/>
                <a:ea typeface="Lato" panose="020F0502020204030203" pitchFamily="34" charset="0"/>
                <a:cs typeface="Lato" panose="020F0502020204030203" pitchFamily="34" charset="0"/>
              </a:rPr>
              <a:t>Fonte: Adaptado de </a:t>
            </a:r>
            <a:r>
              <a:rPr lang="pt-BR" dirty="0" err="1">
                <a:solidFill>
                  <a:srgbClr val="01162E"/>
                </a:solidFill>
                <a:latin typeface="+mj-lt"/>
                <a:ea typeface="Lato" panose="020F0502020204030203" pitchFamily="34" charset="0"/>
                <a:cs typeface="Lato" panose="020F0502020204030203" pitchFamily="34" charset="0"/>
              </a:rPr>
              <a:t>Greenhouse</a:t>
            </a:r>
            <a:r>
              <a:rPr lang="pt-BR" dirty="0">
                <a:solidFill>
                  <a:srgbClr val="01162E"/>
                </a:solidFill>
                <a:latin typeface="+mj-lt"/>
                <a:ea typeface="Lato" panose="020F0502020204030203" pitchFamily="34" charset="0"/>
                <a:cs typeface="Lato" panose="020F0502020204030203" pitchFamily="34" charset="0"/>
              </a:rPr>
              <a:t> </a:t>
            </a:r>
            <a:r>
              <a:rPr lang="pt-BR" dirty="0" err="1">
                <a:solidFill>
                  <a:srgbClr val="01162E"/>
                </a:solidFill>
                <a:latin typeface="+mj-lt"/>
                <a:ea typeface="Lato" panose="020F0502020204030203" pitchFamily="34" charset="0"/>
                <a:cs typeface="Lato" panose="020F0502020204030203" pitchFamily="34" charset="0"/>
              </a:rPr>
              <a:t>Gas</a:t>
            </a:r>
            <a:r>
              <a:rPr lang="pt-BR" dirty="0">
                <a:solidFill>
                  <a:srgbClr val="01162E"/>
                </a:solidFill>
                <a:latin typeface="+mj-lt"/>
                <a:ea typeface="Lato" panose="020F0502020204030203" pitchFamily="34" charset="0"/>
                <a:cs typeface="Lato" panose="020F0502020204030203" pitchFamily="34" charset="0"/>
              </a:rPr>
              <a:t> </a:t>
            </a:r>
            <a:r>
              <a:rPr lang="pt-BR" dirty="0" err="1">
                <a:solidFill>
                  <a:srgbClr val="01162E"/>
                </a:solidFill>
                <a:latin typeface="+mj-lt"/>
                <a:ea typeface="Lato" panose="020F0502020204030203" pitchFamily="34" charset="0"/>
                <a:cs typeface="Lato" panose="020F0502020204030203" pitchFamily="34" charset="0"/>
              </a:rPr>
              <a:t>Protocol</a:t>
            </a:r>
            <a:r>
              <a:rPr lang="pt-BR" dirty="0">
                <a:solidFill>
                  <a:srgbClr val="01162E"/>
                </a:solidFill>
                <a:latin typeface="+mj-lt"/>
                <a:ea typeface="Lato" panose="020F0502020204030203" pitchFamily="34" charset="0"/>
                <a:cs typeface="Lato" panose="020F0502020204030203" pitchFamily="34" charset="0"/>
              </a:rPr>
              <a:t> (2016).</a:t>
            </a:r>
          </a:p>
        </p:txBody>
      </p:sp>
    </p:spTree>
    <p:extLst>
      <p:ext uri="{BB962C8B-B14F-4D97-AF65-F5344CB8AC3E}">
        <p14:creationId xmlns:p14="http://schemas.microsoft.com/office/powerpoint/2010/main" val="326562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Material e Métodos</a:t>
            </a:r>
          </a:p>
        </p:txBody>
      </p:sp>
      <p:pic>
        <p:nvPicPr>
          <p:cNvPr id="11" name="Image 4">
            <a:extLst>
              <a:ext uri="{FF2B5EF4-FFF2-40B4-BE49-F238E27FC236}">
                <a16:creationId xmlns:a16="http://schemas.microsoft.com/office/drawing/2014/main" id="{3DFCADAE-810C-4073-98F3-C5B8D9FF1581}"/>
              </a:ext>
            </a:extLst>
          </p:cNvPr>
          <p:cNvPicPr/>
          <p:nvPr/>
        </p:nvPicPr>
        <p:blipFill>
          <a:blip r:embed="rId3"/>
          <a:stretch>
            <a:fillRect/>
          </a:stretch>
        </p:blipFill>
        <p:spPr>
          <a:xfrm>
            <a:off x="3912301" y="1232756"/>
            <a:ext cx="4536504" cy="4392488"/>
          </a:xfrm>
          <a:prstGeom prst="rect">
            <a:avLst/>
          </a:prstGeom>
        </p:spPr>
      </p:pic>
      <p:sp>
        <p:nvSpPr>
          <p:cNvPr id="13" name="Retângulo 12">
            <a:extLst>
              <a:ext uri="{FF2B5EF4-FFF2-40B4-BE49-F238E27FC236}">
                <a16:creationId xmlns:a16="http://schemas.microsoft.com/office/drawing/2014/main" id="{F3C4BFB8-5EF7-4A6F-88C3-33688D4B1A37}"/>
              </a:ext>
            </a:extLst>
          </p:cNvPr>
          <p:cNvSpPr/>
          <p:nvPr/>
        </p:nvSpPr>
        <p:spPr>
          <a:xfrm>
            <a:off x="899592" y="1736811"/>
            <a:ext cx="2520280" cy="1938992"/>
          </a:xfrm>
          <a:prstGeom prst="rect">
            <a:avLst/>
          </a:prstGeom>
          <a:solidFill>
            <a:srgbClr val="F8ECBA"/>
          </a:solidFill>
          <a:ln>
            <a:solidFill>
              <a:srgbClr val="F8ECBA"/>
            </a:solidFill>
          </a:ln>
        </p:spPr>
        <p:txBody>
          <a:bodyPr wrap="square">
            <a:spAutoFit/>
          </a:bodyPr>
          <a:lstStyle/>
          <a:p>
            <a:r>
              <a:rPr lang="pt-BR" sz="2400" dirty="0">
                <a:solidFill>
                  <a:srgbClr val="01162E"/>
                </a:solidFill>
                <a:latin typeface="+mj-lt"/>
                <a:ea typeface="Lato" panose="020F0502020204030203" pitchFamily="34" charset="0"/>
                <a:cs typeface="Lato" panose="020F0502020204030203" pitchFamily="34" charset="0"/>
              </a:rPr>
              <a:t>Unidades de disposição final por município, segundo dados do SNIS-RS (2017).</a:t>
            </a:r>
          </a:p>
        </p:txBody>
      </p:sp>
    </p:spTree>
    <p:extLst>
      <p:ext uri="{BB962C8B-B14F-4D97-AF65-F5344CB8AC3E}">
        <p14:creationId xmlns:p14="http://schemas.microsoft.com/office/powerpoint/2010/main" val="7868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a:xfrm>
            <a:off x="452562" y="67867"/>
            <a:ext cx="8229600" cy="1143000"/>
          </a:xfrm>
        </p:spPr>
        <p:txBody>
          <a:bodyPr/>
          <a:lstStyle/>
          <a:p>
            <a:pPr algn="l"/>
            <a:r>
              <a:rPr lang="pt-BR" sz="3600" dirty="0">
                <a:solidFill>
                  <a:srgbClr val="01162E"/>
                </a:solidFill>
              </a:rPr>
              <a:t>Material</a:t>
            </a:r>
            <a:r>
              <a:rPr lang="pt-BR" dirty="0">
                <a:solidFill>
                  <a:srgbClr val="01162E"/>
                </a:solidFill>
              </a:rPr>
              <a:t> e Métodos</a:t>
            </a:r>
          </a:p>
        </p:txBody>
      </p:sp>
      <p:sp>
        <p:nvSpPr>
          <p:cNvPr id="13" name="Retângulo 12">
            <a:extLst>
              <a:ext uri="{FF2B5EF4-FFF2-40B4-BE49-F238E27FC236}">
                <a16:creationId xmlns:a16="http://schemas.microsoft.com/office/drawing/2014/main" id="{F3C4BFB8-5EF7-4A6F-88C3-33688D4B1A37}"/>
              </a:ext>
            </a:extLst>
          </p:cNvPr>
          <p:cNvSpPr/>
          <p:nvPr/>
        </p:nvSpPr>
        <p:spPr>
          <a:xfrm>
            <a:off x="394600" y="1052736"/>
            <a:ext cx="8354800" cy="707886"/>
          </a:xfrm>
          <a:prstGeom prst="rect">
            <a:avLst/>
          </a:prstGeom>
          <a:solidFill>
            <a:srgbClr val="F8ECBA"/>
          </a:solidFill>
          <a:ln>
            <a:solidFill>
              <a:srgbClr val="F8ECBA"/>
            </a:solidFill>
          </a:ln>
        </p:spPr>
        <p:txBody>
          <a:bodyPr wrap="square">
            <a:spAutoFit/>
          </a:bodyPr>
          <a:lstStyle/>
          <a:p>
            <a:pPr algn="just"/>
            <a:r>
              <a:rPr lang="pt-BR" sz="2000" dirty="0">
                <a:solidFill>
                  <a:srgbClr val="01162E"/>
                </a:solidFill>
              </a:rPr>
              <a:t>Massa de resíduos encaminhadas para diferentes tipos de unidade de processamento por região do país, segundo dados do SNIS-RS (2017).</a:t>
            </a:r>
          </a:p>
        </p:txBody>
      </p:sp>
      <p:graphicFrame>
        <p:nvGraphicFramePr>
          <p:cNvPr id="10" name="Gráfico 9">
            <a:extLst>
              <a:ext uri="{FF2B5EF4-FFF2-40B4-BE49-F238E27FC236}">
                <a16:creationId xmlns:a16="http://schemas.microsoft.com/office/drawing/2014/main" id="{2A5573D3-9AE3-4ED0-AA51-D243DAC01895}"/>
              </a:ext>
            </a:extLst>
          </p:cNvPr>
          <p:cNvGraphicFramePr/>
          <p:nvPr>
            <p:extLst>
              <p:ext uri="{D42A27DB-BD31-4B8C-83A1-F6EECF244321}">
                <p14:modId xmlns:p14="http://schemas.microsoft.com/office/powerpoint/2010/main" val="4123769033"/>
              </p:ext>
            </p:extLst>
          </p:nvPr>
        </p:nvGraphicFramePr>
        <p:xfrm>
          <a:off x="899592" y="1988840"/>
          <a:ext cx="7566546" cy="3641038"/>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Conector de Seta Reta 3">
            <a:extLst>
              <a:ext uri="{FF2B5EF4-FFF2-40B4-BE49-F238E27FC236}">
                <a16:creationId xmlns:a16="http://schemas.microsoft.com/office/drawing/2014/main" id="{1E345052-7046-44B8-B3FB-E35DE0B842FA}"/>
              </a:ext>
            </a:extLst>
          </p:cNvPr>
          <p:cNvCxnSpPr>
            <a:cxnSpLocks/>
          </p:cNvCxnSpPr>
          <p:nvPr/>
        </p:nvCxnSpPr>
        <p:spPr>
          <a:xfrm flipH="1">
            <a:off x="7668344" y="3789040"/>
            <a:ext cx="50405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B1B9FDD5-FF24-4811-8E1B-02F6D12A7522}"/>
              </a:ext>
            </a:extLst>
          </p:cNvPr>
          <p:cNvSpPr/>
          <p:nvPr/>
        </p:nvSpPr>
        <p:spPr>
          <a:xfrm rot="16200000">
            <a:off x="-823427" y="3272821"/>
            <a:ext cx="2994442" cy="492443"/>
          </a:xfrm>
          <a:prstGeom prst="rect">
            <a:avLst/>
          </a:prstGeom>
        </p:spPr>
        <p:txBody>
          <a:bodyPr wrap="square">
            <a:spAutoFit/>
          </a:bodyPr>
          <a:lstStyle/>
          <a:p>
            <a:pPr algn="ctr">
              <a:defRPr sz="90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pt-BR" sz="1300" dirty="0">
                <a:latin typeface="+mj-lt"/>
              </a:rPr>
              <a:t>Massa recebida nas unidades de </a:t>
            </a:r>
          </a:p>
          <a:p>
            <a:pPr algn="ctr">
              <a:defRPr sz="900" b="0" i="0" u="none" strike="noStrike" kern="120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pt-BR" sz="1300" dirty="0">
                <a:latin typeface="+mj-lt"/>
              </a:rPr>
              <a:t>processamento por região ( </a:t>
            </a:r>
            <a:r>
              <a:rPr lang="pt-BR" sz="1300" dirty="0" err="1">
                <a:latin typeface="+mj-lt"/>
              </a:rPr>
              <a:t>k.ton</a:t>
            </a:r>
            <a:r>
              <a:rPr lang="pt-BR" sz="1300" dirty="0">
                <a:latin typeface="+mj-lt"/>
              </a:rPr>
              <a:t>/ano) </a:t>
            </a:r>
          </a:p>
        </p:txBody>
      </p:sp>
    </p:spTree>
    <p:extLst>
      <p:ext uri="{BB962C8B-B14F-4D97-AF65-F5344CB8AC3E}">
        <p14:creationId xmlns:p14="http://schemas.microsoft.com/office/powerpoint/2010/main" val="133283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a:xfrm>
            <a:off x="452561" y="224610"/>
            <a:ext cx="8229600" cy="1143000"/>
          </a:xfrm>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Material e Métodos</a:t>
            </a:r>
          </a:p>
        </p:txBody>
      </p:sp>
      <p:sp>
        <p:nvSpPr>
          <p:cNvPr id="13" name="Retângulo 12">
            <a:extLst>
              <a:ext uri="{FF2B5EF4-FFF2-40B4-BE49-F238E27FC236}">
                <a16:creationId xmlns:a16="http://schemas.microsoft.com/office/drawing/2014/main" id="{F3C4BFB8-5EF7-4A6F-88C3-33688D4B1A37}"/>
              </a:ext>
            </a:extLst>
          </p:cNvPr>
          <p:cNvSpPr/>
          <p:nvPr/>
        </p:nvSpPr>
        <p:spPr>
          <a:xfrm>
            <a:off x="762131" y="1332784"/>
            <a:ext cx="7610461" cy="830997"/>
          </a:xfrm>
          <a:prstGeom prst="rect">
            <a:avLst/>
          </a:prstGeom>
          <a:solidFill>
            <a:srgbClr val="F8ECBA"/>
          </a:solidFill>
          <a:ln>
            <a:solidFill>
              <a:srgbClr val="F8ECBA"/>
            </a:solidFill>
          </a:ln>
        </p:spPr>
        <p:txBody>
          <a:bodyPr wrap="square">
            <a:spAutoFit/>
          </a:bodyPr>
          <a:lstStyle/>
          <a:p>
            <a:pPr algn="just"/>
            <a:r>
              <a:rPr lang="pt-BR" sz="2400" dirty="0">
                <a:solidFill>
                  <a:srgbClr val="01162E"/>
                </a:solidFill>
                <a:latin typeface="+mj-lt"/>
                <a:ea typeface="Lato" panose="020F0502020204030203" pitchFamily="34" charset="0"/>
                <a:cs typeface="Lato" panose="020F0502020204030203" pitchFamily="34" charset="0"/>
              </a:rPr>
              <a:t>Análise das emissões estimadas geradas nos Aterros Sanitários do Brasil no período de 2010-2015.</a:t>
            </a:r>
          </a:p>
        </p:txBody>
      </p:sp>
      <p:graphicFrame>
        <p:nvGraphicFramePr>
          <p:cNvPr id="5" name="Tabela 4">
            <a:extLst>
              <a:ext uri="{FF2B5EF4-FFF2-40B4-BE49-F238E27FC236}">
                <a16:creationId xmlns:a16="http://schemas.microsoft.com/office/drawing/2014/main" id="{5FB9C6A2-C036-4DEE-A10C-725BA35E3805}"/>
              </a:ext>
            </a:extLst>
          </p:cNvPr>
          <p:cNvGraphicFramePr>
            <a:graphicFrameLocks noGrp="1"/>
          </p:cNvGraphicFramePr>
          <p:nvPr>
            <p:extLst>
              <p:ext uri="{D42A27DB-BD31-4B8C-83A1-F6EECF244321}">
                <p14:modId xmlns:p14="http://schemas.microsoft.com/office/powerpoint/2010/main" val="3790636225"/>
              </p:ext>
            </p:extLst>
          </p:nvPr>
        </p:nvGraphicFramePr>
        <p:xfrm>
          <a:off x="762131" y="2251637"/>
          <a:ext cx="7610461" cy="2646546"/>
        </p:xfrm>
        <a:graphic>
          <a:graphicData uri="http://schemas.openxmlformats.org/drawingml/2006/table">
            <a:tbl>
              <a:tblPr firstRow="1" firstCol="1" bandRow="1"/>
              <a:tblGrid>
                <a:gridCol w="2991087">
                  <a:extLst>
                    <a:ext uri="{9D8B030D-6E8A-4147-A177-3AD203B41FA5}">
                      <a16:colId xmlns:a16="http://schemas.microsoft.com/office/drawing/2014/main" val="1385097731"/>
                    </a:ext>
                  </a:extLst>
                </a:gridCol>
                <a:gridCol w="778744">
                  <a:extLst>
                    <a:ext uri="{9D8B030D-6E8A-4147-A177-3AD203B41FA5}">
                      <a16:colId xmlns:a16="http://schemas.microsoft.com/office/drawing/2014/main" val="775810194"/>
                    </a:ext>
                  </a:extLst>
                </a:gridCol>
                <a:gridCol w="778744">
                  <a:extLst>
                    <a:ext uri="{9D8B030D-6E8A-4147-A177-3AD203B41FA5}">
                      <a16:colId xmlns:a16="http://schemas.microsoft.com/office/drawing/2014/main" val="544875421"/>
                    </a:ext>
                  </a:extLst>
                </a:gridCol>
                <a:gridCol w="884936">
                  <a:extLst>
                    <a:ext uri="{9D8B030D-6E8A-4147-A177-3AD203B41FA5}">
                      <a16:colId xmlns:a16="http://schemas.microsoft.com/office/drawing/2014/main" val="69425558"/>
                    </a:ext>
                  </a:extLst>
                </a:gridCol>
                <a:gridCol w="725650">
                  <a:extLst>
                    <a:ext uri="{9D8B030D-6E8A-4147-A177-3AD203B41FA5}">
                      <a16:colId xmlns:a16="http://schemas.microsoft.com/office/drawing/2014/main" val="3479325741"/>
                    </a:ext>
                  </a:extLst>
                </a:gridCol>
                <a:gridCol w="725650">
                  <a:extLst>
                    <a:ext uri="{9D8B030D-6E8A-4147-A177-3AD203B41FA5}">
                      <a16:colId xmlns:a16="http://schemas.microsoft.com/office/drawing/2014/main" val="1399614544"/>
                    </a:ext>
                  </a:extLst>
                </a:gridCol>
                <a:gridCol w="725650">
                  <a:extLst>
                    <a:ext uri="{9D8B030D-6E8A-4147-A177-3AD203B41FA5}">
                      <a16:colId xmlns:a16="http://schemas.microsoft.com/office/drawing/2014/main" val="4221402324"/>
                    </a:ext>
                  </a:extLst>
                </a:gridCol>
              </a:tblGrid>
              <a:tr h="261805">
                <a:tc>
                  <a:txBody>
                    <a:bodyPr/>
                    <a:lstStyle/>
                    <a:p>
                      <a:endParaRPr lang="pt-BR" sz="2000">
                        <a:solidFill>
                          <a:srgbClr val="01162E"/>
                        </a:solidFill>
                        <a:effectLst/>
                        <a:latin typeface="+mn-lt"/>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2010</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2011</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2012</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2013</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2014</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2015</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790255"/>
                  </a:ext>
                </a:extLst>
              </a:tr>
              <a:tr h="598800">
                <a:tc>
                  <a:txBody>
                    <a:bodyPr/>
                    <a:lstStyle/>
                    <a:p>
                      <a:pP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Massa de resíduos recebido nos Aterros Sanitários (%)</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36,4</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46,0</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51,9</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50,2</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52,0</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60,9</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969768703"/>
                  </a:ext>
                </a:extLst>
              </a:tr>
              <a:tr h="818067">
                <a:tc>
                  <a:txBody>
                    <a:bodyPr/>
                    <a:lstStyle/>
                    <a:p>
                      <a:pP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Emissão de GEE* </a:t>
                      </a:r>
                    </a:p>
                    <a:p>
                      <a:pP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a:t>
                      </a:r>
                      <a:r>
                        <a:rPr lang="pt-BR" sz="2000" dirty="0" err="1">
                          <a:solidFill>
                            <a:srgbClr val="01162E"/>
                          </a:solidFill>
                          <a:effectLst/>
                          <a:latin typeface="+mn-lt"/>
                          <a:ea typeface="Times New Roman" panose="02020603050405020304" pitchFamily="18" charset="0"/>
                          <a:cs typeface="Times New Roman" panose="02020603050405020304" pitchFamily="18" charset="0"/>
                        </a:rPr>
                        <a:t>Tg</a:t>
                      </a:r>
                      <a:r>
                        <a:rPr lang="pt-BR" sz="2000" dirty="0">
                          <a:solidFill>
                            <a:srgbClr val="01162E"/>
                          </a:solidFill>
                          <a:effectLst/>
                          <a:latin typeface="+mn-lt"/>
                          <a:ea typeface="Times New Roman" panose="02020603050405020304" pitchFamily="18" charset="0"/>
                          <a:cs typeface="Times New Roman" panose="02020603050405020304" pitchFamily="18" charset="0"/>
                        </a:rPr>
                        <a:t> CO2eq)</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53</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56</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57</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61</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62</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63</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291735095"/>
                  </a:ext>
                </a:extLst>
              </a:tr>
              <a:tr h="818067">
                <a:tc>
                  <a:txBody>
                    <a:bodyPr/>
                    <a:lstStyle/>
                    <a:p>
                      <a:pP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Emissões provenientes dos AS* (</a:t>
                      </a:r>
                      <a:r>
                        <a:rPr lang="pt-BR" sz="2000" dirty="0" err="1">
                          <a:solidFill>
                            <a:srgbClr val="01162E"/>
                          </a:solidFill>
                          <a:effectLst/>
                          <a:latin typeface="+mn-lt"/>
                          <a:ea typeface="Times New Roman" panose="02020603050405020304" pitchFamily="18" charset="0"/>
                          <a:cs typeface="Times New Roman" panose="02020603050405020304" pitchFamily="18" charset="0"/>
                        </a:rPr>
                        <a:t>Tg</a:t>
                      </a:r>
                      <a:r>
                        <a:rPr lang="pt-BR" sz="2000" dirty="0">
                          <a:solidFill>
                            <a:srgbClr val="01162E"/>
                          </a:solidFill>
                          <a:effectLst/>
                          <a:latin typeface="+mn-lt"/>
                          <a:ea typeface="Times New Roman" panose="02020603050405020304" pitchFamily="18" charset="0"/>
                          <a:cs typeface="Times New Roman" panose="02020603050405020304" pitchFamily="18" charset="0"/>
                        </a:rPr>
                        <a:t> CO2eq) </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19,3</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25,8</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29,6</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30,6</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a:solidFill>
                            <a:srgbClr val="01162E"/>
                          </a:solidFill>
                          <a:effectLst/>
                          <a:latin typeface="+mn-lt"/>
                          <a:ea typeface="Times New Roman" panose="02020603050405020304" pitchFamily="18" charset="0"/>
                          <a:cs typeface="Times New Roman" panose="02020603050405020304" pitchFamily="18" charset="0"/>
                        </a:rPr>
                        <a:t>32,2</a:t>
                      </a:r>
                      <a:endParaRPr lang="pt-BR" sz="200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15000"/>
                        </a:lnSpc>
                        <a:spcAft>
                          <a:spcPts val="0"/>
                        </a:spcAft>
                      </a:pPr>
                      <a:r>
                        <a:rPr lang="pt-BR" sz="2000" dirty="0">
                          <a:solidFill>
                            <a:srgbClr val="01162E"/>
                          </a:solidFill>
                          <a:effectLst/>
                          <a:latin typeface="+mn-lt"/>
                          <a:ea typeface="Times New Roman" panose="02020603050405020304" pitchFamily="18" charset="0"/>
                          <a:cs typeface="Times New Roman" panose="02020603050405020304" pitchFamily="18" charset="0"/>
                        </a:rPr>
                        <a:t>38,4</a:t>
                      </a:r>
                      <a:endParaRPr lang="pt-BR" sz="2000" dirty="0">
                        <a:solidFill>
                          <a:srgbClr val="01162E"/>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60752374"/>
                  </a:ext>
                </a:extLst>
              </a:tr>
            </a:tbl>
          </a:graphicData>
        </a:graphic>
      </p:graphicFrame>
      <p:sp>
        <p:nvSpPr>
          <p:cNvPr id="6" name="Retângulo 5">
            <a:extLst>
              <a:ext uri="{FF2B5EF4-FFF2-40B4-BE49-F238E27FC236}">
                <a16:creationId xmlns:a16="http://schemas.microsoft.com/office/drawing/2014/main" id="{11777B39-5C36-4221-B248-02FC97CEBC0A}"/>
              </a:ext>
            </a:extLst>
          </p:cNvPr>
          <p:cNvSpPr/>
          <p:nvPr/>
        </p:nvSpPr>
        <p:spPr>
          <a:xfrm>
            <a:off x="603311" y="5171044"/>
            <a:ext cx="3885487" cy="369332"/>
          </a:xfrm>
          <a:prstGeom prst="rect">
            <a:avLst/>
          </a:prstGeom>
        </p:spPr>
        <p:txBody>
          <a:bodyPr wrap="none">
            <a:spAutoFit/>
          </a:bodyPr>
          <a:lstStyle/>
          <a:p>
            <a:r>
              <a:rPr lang="pt-BR" dirty="0">
                <a:solidFill>
                  <a:srgbClr val="01162E"/>
                </a:solidFill>
                <a:ea typeface="Times New Roman" panose="02020603050405020304" pitchFamily="18" charset="0"/>
                <a:cs typeface="Times New Roman" panose="02020603050405020304" pitchFamily="18" charset="0"/>
              </a:rPr>
              <a:t>Fonte: Método GWP – SAR (IPCC, 1995)</a:t>
            </a:r>
            <a:endParaRPr lang="pt-BR" dirty="0">
              <a:solidFill>
                <a:srgbClr val="01162E"/>
              </a:solidFill>
            </a:endParaRPr>
          </a:p>
        </p:txBody>
      </p:sp>
      <p:sp>
        <p:nvSpPr>
          <p:cNvPr id="3" name="Elipse 2">
            <a:extLst>
              <a:ext uri="{FF2B5EF4-FFF2-40B4-BE49-F238E27FC236}">
                <a16:creationId xmlns:a16="http://schemas.microsoft.com/office/drawing/2014/main" id="{C55053A1-9B18-4BF7-B14A-96524FCCE87B}"/>
              </a:ext>
            </a:extLst>
          </p:cNvPr>
          <p:cNvSpPr/>
          <p:nvPr/>
        </p:nvSpPr>
        <p:spPr>
          <a:xfrm>
            <a:off x="7524328" y="1986726"/>
            <a:ext cx="1016361" cy="30445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261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a:xfrm>
            <a:off x="452562" y="404663"/>
            <a:ext cx="8229600" cy="806203"/>
          </a:xfrm>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Material e Métodos</a:t>
            </a:r>
          </a:p>
        </p:txBody>
      </p:sp>
      <p:sp>
        <p:nvSpPr>
          <p:cNvPr id="13" name="Retângulo 12">
            <a:extLst>
              <a:ext uri="{FF2B5EF4-FFF2-40B4-BE49-F238E27FC236}">
                <a16:creationId xmlns:a16="http://schemas.microsoft.com/office/drawing/2014/main" id="{F3C4BFB8-5EF7-4A6F-88C3-33688D4B1A37}"/>
              </a:ext>
            </a:extLst>
          </p:cNvPr>
          <p:cNvSpPr/>
          <p:nvPr/>
        </p:nvSpPr>
        <p:spPr>
          <a:xfrm>
            <a:off x="452562" y="1669966"/>
            <a:ext cx="1791403" cy="2246769"/>
          </a:xfrm>
          <a:prstGeom prst="rect">
            <a:avLst/>
          </a:prstGeom>
          <a:solidFill>
            <a:srgbClr val="F8ECBA"/>
          </a:solidFill>
          <a:ln>
            <a:solidFill>
              <a:srgbClr val="F8ECBA"/>
            </a:solidFill>
          </a:ln>
        </p:spPr>
        <p:txBody>
          <a:bodyPr wrap="square">
            <a:spAutoFit/>
          </a:bodyPr>
          <a:lstStyle/>
          <a:p>
            <a:pPr algn="just"/>
            <a:r>
              <a:rPr lang="pt-BR" sz="2000" dirty="0">
                <a:solidFill>
                  <a:srgbClr val="01162E"/>
                </a:solidFill>
                <a:latin typeface="+mj-lt"/>
                <a:ea typeface="Lato" panose="020F0502020204030203" pitchFamily="34" charset="0"/>
                <a:cs typeface="Lato" panose="020F0502020204030203" pitchFamily="34" charset="0"/>
              </a:rPr>
              <a:t>Emissões estimadas provenientes dos Aterros Sanitários no período de 2010-2015.</a:t>
            </a:r>
          </a:p>
        </p:txBody>
      </p:sp>
      <p:graphicFrame>
        <p:nvGraphicFramePr>
          <p:cNvPr id="8" name="Gráfico 7">
            <a:extLst>
              <a:ext uri="{FF2B5EF4-FFF2-40B4-BE49-F238E27FC236}">
                <a16:creationId xmlns:a16="http://schemas.microsoft.com/office/drawing/2014/main" id="{EEF58AFA-7A67-4812-AFDB-607FF800DB60}"/>
              </a:ext>
            </a:extLst>
          </p:cNvPr>
          <p:cNvGraphicFramePr/>
          <p:nvPr>
            <p:extLst>
              <p:ext uri="{D42A27DB-BD31-4B8C-83A1-F6EECF244321}">
                <p14:modId xmlns:p14="http://schemas.microsoft.com/office/powerpoint/2010/main" val="99032436"/>
              </p:ext>
            </p:extLst>
          </p:nvPr>
        </p:nvGraphicFramePr>
        <p:xfrm>
          <a:off x="2390934" y="1161085"/>
          <a:ext cx="6192688" cy="3278411"/>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AE9634B9-CE85-4616-927A-59CDE0370B51}"/>
                  </a:ext>
                </a:extLst>
              </p:cNvPr>
              <p:cNvSpPr/>
              <p:nvPr/>
            </p:nvSpPr>
            <p:spPr>
              <a:xfrm>
                <a:off x="481347" y="4765854"/>
                <a:ext cx="8229600" cy="609526"/>
              </a:xfrm>
              <a:prstGeom prst="rect">
                <a:avLst/>
              </a:prstGeom>
              <a:ln>
                <a:solidFill>
                  <a:srgbClr val="01162E"/>
                </a:solidFill>
              </a:ln>
            </p:spPr>
            <p:txBody>
              <a:bodyPr wrap="square">
                <a:spAutoFit/>
              </a:bodyPr>
              <a:lstStyle/>
              <a:p>
                <a:pPr/>
                <a14:m>
                  <m:oMathPara xmlns:m="http://schemas.openxmlformats.org/officeDocument/2006/math">
                    <m:oMathParaPr>
                      <m:jc m:val="center"/>
                    </m:oMathParaPr>
                    <m:oMath xmlns:m="http://schemas.openxmlformats.org/officeDocument/2006/math">
                      <m:r>
                        <a:rPr lang="pt-BR" sz="1700" b="0" i="1" smtClean="0">
                          <a:solidFill>
                            <a:srgbClr val="01162E"/>
                          </a:solidFill>
                          <a:latin typeface="Cambria Math" panose="02040503050406030204" pitchFamily="18" charset="0"/>
                        </a:rPr>
                        <m:t>𝑃</m:t>
                      </m:r>
                      <m:r>
                        <a:rPr lang="pt-BR" sz="1700" i="1">
                          <a:solidFill>
                            <a:srgbClr val="01162E"/>
                          </a:solidFill>
                          <a:latin typeface="Cambria Math" panose="02040503050406030204" pitchFamily="18" charset="0"/>
                        </a:rPr>
                        <m:t>𝑜𝑟𝑐𝑒𝑛𝑡𝑎𝑔𝑒𝑚</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𝑑𝑎</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𝑚𝑎𝑠𝑠𝑎</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𝑟𝑒𝑐𝑒𝑏𝑖𝑑𝑎</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𝑛𝑜𝑠</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𝐴𝑆</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𝑝𝑜𝑟</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𝑎𝑛𝑜</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𝑥</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𝐸𝑚𝑖𝑠𝑠</m:t>
                      </m:r>
                      <m:r>
                        <a:rPr lang="pt-BR" sz="1700" i="0">
                          <a:solidFill>
                            <a:srgbClr val="01162E"/>
                          </a:solidFill>
                          <a:latin typeface="Cambria Math" panose="02040503050406030204" pitchFamily="18" charset="0"/>
                        </a:rPr>
                        <m:t>ã</m:t>
                      </m:r>
                      <m:r>
                        <a:rPr lang="pt-BR" sz="1700" i="1">
                          <a:solidFill>
                            <a:srgbClr val="01162E"/>
                          </a:solidFill>
                          <a:latin typeface="Cambria Math" panose="02040503050406030204" pitchFamily="18" charset="0"/>
                        </a:rPr>
                        <m:t>𝑜</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𝑑𝑒</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𝐺𝐸𝐸</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𝑑𝑜</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𝑠𝑒𝑡𝑜𝑟</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𝑑𝑒</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𝑅𝑆𝑈</m:t>
                      </m:r>
                      <m:r>
                        <a:rPr lang="pt-BR" sz="1700" i="0">
                          <a:solidFill>
                            <a:srgbClr val="01162E"/>
                          </a:solidFill>
                          <a:latin typeface="Cambria Math" panose="02040503050406030204" pitchFamily="18" charset="0"/>
                        </a:rPr>
                        <m:t>=</m:t>
                      </m:r>
                      <m:r>
                        <a:rPr lang="pt-BR" sz="1700" i="1">
                          <a:solidFill>
                            <a:srgbClr val="01162E"/>
                          </a:solidFill>
                          <a:latin typeface="Cambria Math" panose="02040503050406030204" pitchFamily="18" charset="0"/>
                        </a:rPr>
                        <m:t>𝐸𝑚𝑖𝑠𝑠</m:t>
                      </m:r>
                      <m:r>
                        <a:rPr lang="pt-BR" sz="1700" i="0">
                          <a:solidFill>
                            <a:srgbClr val="01162E"/>
                          </a:solidFill>
                          <a:latin typeface="Cambria Math" panose="02040503050406030204" pitchFamily="18" charset="0"/>
                        </a:rPr>
                        <m:t>õ</m:t>
                      </m:r>
                      <m:r>
                        <a:rPr lang="pt-BR" sz="1700" i="1">
                          <a:solidFill>
                            <a:srgbClr val="01162E"/>
                          </a:solidFill>
                          <a:latin typeface="Cambria Math" panose="02040503050406030204" pitchFamily="18" charset="0"/>
                        </a:rPr>
                        <m:t>𝑒𝑠</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𝑝𝑟𝑜𝑣𝑒𝑛𝑖𝑒𝑛𝑡𝑒𝑠</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𝑑𝑜𝑠</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𝑎𝑡𝑒𝑟𝑟𝑜𝑠</m:t>
                      </m:r>
                      <m:r>
                        <a:rPr lang="pt-BR" sz="1700" i="0">
                          <a:solidFill>
                            <a:srgbClr val="01162E"/>
                          </a:solidFill>
                          <a:latin typeface="Cambria Math" panose="02040503050406030204" pitchFamily="18" charset="0"/>
                        </a:rPr>
                        <m:t> </m:t>
                      </m:r>
                      <m:r>
                        <a:rPr lang="pt-BR" sz="1700" i="1">
                          <a:solidFill>
                            <a:srgbClr val="01162E"/>
                          </a:solidFill>
                          <a:latin typeface="Cambria Math" panose="02040503050406030204" pitchFamily="18" charset="0"/>
                        </a:rPr>
                        <m:t>𝑠𝑎𝑛𝑖𝑡</m:t>
                      </m:r>
                      <m:r>
                        <a:rPr lang="pt-BR" sz="1700" i="0">
                          <a:solidFill>
                            <a:srgbClr val="01162E"/>
                          </a:solidFill>
                          <a:latin typeface="Cambria Math" panose="02040503050406030204" pitchFamily="18" charset="0"/>
                        </a:rPr>
                        <m:t>á</m:t>
                      </m:r>
                      <m:r>
                        <a:rPr lang="pt-BR" sz="1700" i="1">
                          <a:solidFill>
                            <a:srgbClr val="01162E"/>
                          </a:solidFill>
                          <a:latin typeface="Cambria Math" panose="02040503050406030204" pitchFamily="18" charset="0"/>
                        </a:rPr>
                        <m:t>𝑟𝑖𝑜𝑠</m:t>
                      </m:r>
                      <m:r>
                        <a:rPr lang="pt-BR" sz="1700" i="0">
                          <a:solidFill>
                            <a:srgbClr val="01162E"/>
                          </a:solidFill>
                          <a:latin typeface="Cambria Math" panose="02040503050406030204" pitchFamily="18" charset="0"/>
                        </a:rPr>
                        <m:t> </m:t>
                      </m:r>
                    </m:oMath>
                  </m:oMathPara>
                </a14:m>
                <a:endParaRPr lang="pt-BR" sz="1700" dirty="0">
                  <a:solidFill>
                    <a:srgbClr val="01162E"/>
                  </a:solidFill>
                  <a:latin typeface="+mj-lt"/>
                </a:endParaRPr>
              </a:p>
            </p:txBody>
          </p:sp>
        </mc:Choice>
        <mc:Fallback xmlns="">
          <p:sp>
            <p:nvSpPr>
              <p:cNvPr id="3" name="Retângulo 2">
                <a:extLst>
                  <a:ext uri="{FF2B5EF4-FFF2-40B4-BE49-F238E27FC236}">
                    <a16:creationId xmlns:a16="http://schemas.microsoft.com/office/drawing/2014/main" id="{AE9634B9-CE85-4616-927A-59CDE0370B51}"/>
                  </a:ext>
                </a:extLst>
              </p:cNvPr>
              <p:cNvSpPr>
                <a:spLocks noRot="1" noChangeAspect="1" noMove="1" noResize="1" noEditPoints="1" noAdjustHandles="1" noChangeArrowheads="1" noChangeShapeType="1" noTextEdit="1"/>
              </p:cNvSpPr>
              <p:nvPr/>
            </p:nvSpPr>
            <p:spPr>
              <a:xfrm>
                <a:off x="481347" y="4765854"/>
                <a:ext cx="8229600" cy="609526"/>
              </a:xfrm>
              <a:prstGeom prst="rect">
                <a:avLst/>
              </a:prstGeom>
              <a:blipFill>
                <a:blip r:embed="rId4"/>
                <a:stretch>
                  <a:fillRect b="-3922"/>
                </a:stretch>
              </a:blipFill>
              <a:ln>
                <a:solidFill>
                  <a:srgbClr val="01162E"/>
                </a:solidFill>
              </a:ln>
            </p:spPr>
            <p:txBody>
              <a:bodyPr/>
              <a:lstStyle/>
              <a:p>
                <a:r>
                  <a:rPr lang="pt-BR">
                    <a:noFill/>
                  </a:rPr>
                  <a:t> </a:t>
                </a:r>
              </a:p>
            </p:txBody>
          </p:sp>
        </mc:Fallback>
      </mc:AlternateContent>
    </p:spTree>
    <p:extLst>
      <p:ext uri="{BB962C8B-B14F-4D97-AF65-F5344CB8AC3E}">
        <p14:creationId xmlns:p14="http://schemas.microsoft.com/office/powerpoint/2010/main" val="337471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a:xfrm>
            <a:off x="452562" y="67867"/>
            <a:ext cx="8229600" cy="1143000"/>
          </a:xfrm>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Resultados e Discussão </a:t>
            </a:r>
          </a:p>
        </p:txBody>
      </p:sp>
      <p:sp>
        <p:nvSpPr>
          <p:cNvPr id="3" name="CaixaDeTexto 2">
            <a:extLst>
              <a:ext uri="{FF2B5EF4-FFF2-40B4-BE49-F238E27FC236}">
                <a16:creationId xmlns:a16="http://schemas.microsoft.com/office/drawing/2014/main" id="{03B8A99A-4EDA-4351-9B48-1A86EAE5108F}"/>
              </a:ext>
            </a:extLst>
          </p:cNvPr>
          <p:cNvSpPr txBox="1"/>
          <p:nvPr/>
        </p:nvSpPr>
        <p:spPr>
          <a:xfrm>
            <a:off x="679622" y="1013254"/>
            <a:ext cx="7776172" cy="4893647"/>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solidFill>
                  <a:srgbClr val="01162E"/>
                </a:solidFill>
              </a:rPr>
              <a:t>Nota-se o predomínio da disposição dos RSU </a:t>
            </a:r>
            <a:r>
              <a:rPr lang="pt-BR" sz="2400" b="1" dirty="0">
                <a:solidFill>
                  <a:srgbClr val="01162E"/>
                </a:solidFill>
              </a:rPr>
              <a:t>em aterros sanitários nas regiões Sul e Sudeste</a:t>
            </a:r>
            <a:r>
              <a:rPr lang="pt-BR" sz="2400" dirty="0">
                <a:solidFill>
                  <a:srgbClr val="01162E"/>
                </a:solidFill>
              </a:rPr>
              <a:t>, de acordo com o SNIS-RS (2017), motivado pela sua </a:t>
            </a:r>
            <a:r>
              <a:rPr lang="pt-BR" sz="2400" b="1" dirty="0">
                <a:solidFill>
                  <a:srgbClr val="01162E"/>
                </a:solidFill>
              </a:rPr>
              <a:t>concentração populacional</a:t>
            </a:r>
            <a:r>
              <a:rPr lang="pt-BR" sz="2400" dirty="0">
                <a:solidFill>
                  <a:srgbClr val="01162E"/>
                </a:solidFill>
              </a:rPr>
              <a:t> e por deter </a:t>
            </a:r>
            <a:r>
              <a:rPr lang="pt-BR" sz="2400" b="1" dirty="0">
                <a:solidFill>
                  <a:srgbClr val="01162E"/>
                </a:solidFill>
              </a:rPr>
              <a:t>instrumentos de gestão relativamente mais avançados </a:t>
            </a:r>
            <a:r>
              <a:rPr lang="pt-BR" sz="2400" dirty="0">
                <a:solidFill>
                  <a:srgbClr val="01162E"/>
                </a:solidFill>
              </a:rPr>
              <a:t>do que outras regiões brasileiras.</a:t>
            </a:r>
          </a:p>
          <a:p>
            <a:pPr marL="285750" indent="-285750" algn="just">
              <a:buFont typeface="Arial" panose="020B0604020202020204" pitchFamily="34" charset="0"/>
              <a:buChar char="•"/>
            </a:pPr>
            <a:r>
              <a:rPr lang="pt-BR" sz="2400" dirty="0">
                <a:solidFill>
                  <a:srgbClr val="01162E"/>
                </a:solidFill>
              </a:rPr>
              <a:t>Já a </a:t>
            </a:r>
            <a:r>
              <a:rPr lang="pt-BR" sz="2400" b="1" dirty="0">
                <a:solidFill>
                  <a:srgbClr val="01162E"/>
                </a:solidFill>
              </a:rPr>
              <a:t>região Nordeste dispõe apenas 9,1% do RSU para soluções ambientalmente adequadas</a:t>
            </a:r>
            <a:r>
              <a:rPr lang="pt-BR" sz="2400" dirty="0">
                <a:solidFill>
                  <a:srgbClr val="01162E"/>
                </a:solidFill>
              </a:rPr>
              <a:t>, de acordo com o SNIS-RS (2017), por isso deve-se observar que para o cumprimento da PNRS, </a:t>
            </a:r>
            <a:r>
              <a:rPr lang="pt-BR" sz="2400" b="1" dirty="0">
                <a:solidFill>
                  <a:srgbClr val="01162E"/>
                </a:solidFill>
              </a:rPr>
              <a:t>a transição de lixões para aterros sanitários tem o potencial de causar um grande impacto nas emissões</a:t>
            </a:r>
            <a:r>
              <a:rPr lang="pt-BR" sz="2400" dirty="0">
                <a:solidFill>
                  <a:srgbClr val="01162E"/>
                </a:solidFill>
              </a:rPr>
              <a:t> caso essa transição não seja acompanhada por uma </a:t>
            </a:r>
            <a:r>
              <a:rPr lang="pt-BR" sz="2400" b="1" dirty="0">
                <a:solidFill>
                  <a:srgbClr val="01162E"/>
                </a:solidFill>
              </a:rPr>
              <a:t>regulação estadual mais restritiva</a:t>
            </a:r>
            <a:r>
              <a:rPr lang="pt-BR" sz="2400" dirty="0">
                <a:solidFill>
                  <a:srgbClr val="01162E"/>
                </a:solidFill>
              </a:rPr>
              <a:t>.</a:t>
            </a:r>
          </a:p>
        </p:txBody>
      </p:sp>
    </p:spTree>
    <p:extLst>
      <p:ext uri="{BB962C8B-B14F-4D97-AF65-F5344CB8AC3E}">
        <p14:creationId xmlns:p14="http://schemas.microsoft.com/office/powerpoint/2010/main" val="388875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a:xfrm>
            <a:off x="452562" y="67867"/>
            <a:ext cx="8229600" cy="1143000"/>
          </a:xfrm>
        </p:spPr>
        <p:txBody>
          <a:bodyPr>
            <a:normAutofit/>
          </a:bodyPr>
          <a:lstStyle/>
          <a:p>
            <a:pPr algn="l"/>
            <a:r>
              <a:rPr lang="pt-BR" sz="4000" dirty="0">
                <a:solidFill>
                  <a:srgbClr val="01162E"/>
                </a:solidFill>
                <a:ea typeface="Lato" panose="020F0502020204030203" pitchFamily="34" charset="0"/>
                <a:cs typeface="Lato" panose="020F0502020204030203" pitchFamily="34" charset="0"/>
              </a:rPr>
              <a:t>Resultados e Discussão</a:t>
            </a:r>
          </a:p>
        </p:txBody>
      </p:sp>
      <p:sp>
        <p:nvSpPr>
          <p:cNvPr id="13" name="Retângulo 12">
            <a:extLst>
              <a:ext uri="{FF2B5EF4-FFF2-40B4-BE49-F238E27FC236}">
                <a16:creationId xmlns:a16="http://schemas.microsoft.com/office/drawing/2014/main" id="{F3C4BFB8-5EF7-4A6F-88C3-33688D4B1A37}"/>
              </a:ext>
            </a:extLst>
          </p:cNvPr>
          <p:cNvSpPr/>
          <p:nvPr/>
        </p:nvSpPr>
        <p:spPr>
          <a:xfrm>
            <a:off x="452562" y="1835200"/>
            <a:ext cx="2211699" cy="3170099"/>
          </a:xfrm>
          <a:prstGeom prst="rect">
            <a:avLst/>
          </a:prstGeom>
          <a:solidFill>
            <a:srgbClr val="F8ECBA"/>
          </a:solidFill>
          <a:ln>
            <a:solidFill>
              <a:srgbClr val="F8ECBA"/>
            </a:solidFill>
          </a:ln>
        </p:spPr>
        <p:txBody>
          <a:bodyPr wrap="square">
            <a:spAutoFit/>
          </a:bodyPr>
          <a:lstStyle/>
          <a:p>
            <a:r>
              <a:rPr lang="pt-BR" sz="2000" dirty="0">
                <a:solidFill>
                  <a:srgbClr val="01162E"/>
                </a:solidFill>
                <a:latin typeface="+mj-lt"/>
                <a:ea typeface="Lato" panose="020F0502020204030203" pitchFamily="34" charset="0"/>
                <a:cs typeface="Lato" panose="020F0502020204030203" pitchFamily="34" charset="0"/>
              </a:rPr>
              <a:t>Projetos de aproveitamento energético ou queima do biogás por regiões no Brasil no período de 2002 a 2017, segundo base de dados do MCTIC, EPE e ANEEL. </a:t>
            </a:r>
          </a:p>
        </p:txBody>
      </p:sp>
      <p:pic>
        <p:nvPicPr>
          <p:cNvPr id="9" name="Imagem 8" descr="38a71eca-8503-4fa3-a275-253faf3916e3 (1).png">
            <a:extLst>
              <a:ext uri="{FF2B5EF4-FFF2-40B4-BE49-F238E27FC236}">
                <a16:creationId xmlns:a16="http://schemas.microsoft.com/office/drawing/2014/main" id="{C645AC98-09C0-420B-9A25-5F44A6CCB831}"/>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699792" y="1323268"/>
            <a:ext cx="5956115" cy="4193964"/>
          </a:xfrm>
          <a:prstGeom prst="rect">
            <a:avLst/>
          </a:prstGeom>
          <a:noFill/>
          <a:ln>
            <a:noFill/>
          </a:ln>
        </p:spPr>
      </p:pic>
    </p:spTree>
    <p:extLst>
      <p:ext uri="{BB962C8B-B14F-4D97-AF65-F5344CB8AC3E}">
        <p14:creationId xmlns:p14="http://schemas.microsoft.com/office/powerpoint/2010/main" val="356823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briel.silva\Desktop\Template-49CNSA.jpg">
            <a:extLst>
              <a:ext uri="{FF2B5EF4-FFF2-40B4-BE49-F238E27FC236}">
                <a16:creationId xmlns:a16="http://schemas.microsoft.com/office/drawing/2014/main" id="{5D20BCEA-9FC0-4E21-A2FD-14CAB99549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96C2C17-6B98-4267-B481-D0D6D335C1C5}"/>
              </a:ext>
            </a:extLst>
          </p:cNvPr>
          <p:cNvSpPr>
            <a:spLocks noGrp="1"/>
          </p:cNvSpPr>
          <p:nvPr>
            <p:ph type="title"/>
          </p:nvPr>
        </p:nvSpPr>
        <p:spPr>
          <a:xfrm>
            <a:off x="452562" y="67867"/>
            <a:ext cx="8229600" cy="1143000"/>
          </a:xfrm>
        </p:spPr>
        <p:txBody>
          <a:bodyPr>
            <a:normAutofit/>
          </a:bodyPr>
          <a:lstStyle/>
          <a:p>
            <a:pPr algn="l"/>
            <a:r>
              <a:rPr lang="pt-BR" sz="3600" dirty="0">
                <a:solidFill>
                  <a:srgbClr val="01162E"/>
                </a:solidFill>
                <a:ea typeface="Lato" panose="020F0502020204030203" pitchFamily="34" charset="0"/>
                <a:cs typeface="Lato" panose="020F0502020204030203" pitchFamily="34" charset="0"/>
              </a:rPr>
              <a:t>Resultados e Discussão</a:t>
            </a:r>
          </a:p>
        </p:txBody>
      </p:sp>
      <p:sp>
        <p:nvSpPr>
          <p:cNvPr id="13" name="Retângulo 12">
            <a:extLst>
              <a:ext uri="{FF2B5EF4-FFF2-40B4-BE49-F238E27FC236}">
                <a16:creationId xmlns:a16="http://schemas.microsoft.com/office/drawing/2014/main" id="{F3C4BFB8-5EF7-4A6F-88C3-33688D4B1A37}"/>
              </a:ext>
            </a:extLst>
          </p:cNvPr>
          <p:cNvSpPr/>
          <p:nvPr/>
        </p:nvSpPr>
        <p:spPr>
          <a:xfrm>
            <a:off x="452562" y="1101729"/>
            <a:ext cx="8092567" cy="707886"/>
          </a:xfrm>
          <a:prstGeom prst="rect">
            <a:avLst/>
          </a:prstGeom>
          <a:solidFill>
            <a:srgbClr val="F8ECBA"/>
          </a:solidFill>
          <a:ln>
            <a:solidFill>
              <a:srgbClr val="F8ECBA"/>
            </a:solidFill>
          </a:ln>
        </p:spPr>
        <p:txBody>
          <a:bodyPr wrap="square">
            <a:spAutoFit/>
          </a:bodyPr>
          <a:lstStyle/>
          <a:p>
            <a:pPr algn="just"/>
            <a:r>
              <a:rPr lang="pt-BR" sz="2000" dirty="0">
                <a:solidFill>
                  <a:srgbClr val="01162E"/>
                </a:solidFill>
                <a:latin typeface="+mj-lt"/>
                <a:ea typeface="Lato" panose="020F0502020204030203" pitchFamily="34" charset="0"/>
                <a:cs typeface="Lato" panose="020F0502020204030203" pitchFamily="34" charset="0"/>
              </a:rPr>
              <a:t>Contribuição regional no total de emissões de gases de efeito estufa, Relatório de Emissões de GEE no Brasil - Observatório do Clima 2018.</a:t>
            </a:r>
          </a:p>
        </p:txBody>
      </p:sp>
      <p:pic>
        <p:nvPicPr>
          <p:cNvPr id="6" name="image1.png">
            <a:extLst>
              <a:ext uri="{FF2B5EF4-FFF2-40B4-BE49-F238E27FC236}">
                <a16:creationId xmlns:a16="http://schemas.microsoft.com/office/drawing/2014/main" id="{79047746-ABAE-4A9D-9B29-393CA11218E2}"/>
              </a:ext>
            </a:extLst>
          </p:cNvPr>
          <p:cNvPicPr/>
          <p:nvPr/>
        </p:nvPicPr>
        <p:blipFill>
          <a:blip r:embed="rId4"/>
          <a:srcRect/>
          <a:stretch>
            <a:fillRect/>
          </a:stretch>
        </p:blipFill>
        <p:spPr>
          <a:xfrm>
            <a:off x="936095" y="1968064"/>
            <a:ext cx="7262534" cy="3788207"/>
          </a:xfrm>
          <a:prstGeom prst="rect">
            <a:avLst/>
          </a:prstGeom>
          <a:ln/>
        </p:spPr>
      </p:pic>
    </p:spTree>
    <p:extLst>
      <p:ext uri="{BB962C8B-B14F-4D97-AF65-F5344CB8AC3E}">
        <p14:creationId xmlns:p14="http://schemas.microsoft.com/office/powerpoint/2010/main" val="210272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m 5" descr="Chuvas causam alagamentos e deixam SP em estado de atenção&#10;">
            <a:extLst>
              <a:ext uri="{FF2B5EF4-FFF2-40B4-BE49-F238E27FC236}">
                <a16:creationId xmlns:a16="http://schemas.microsoft.com/office/drawing/2014/main" id="{5CDCA358-26B8-4F43-B90C-0A3D80813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1" y="-85700"/>
            <a:ext cx="9372534" cy="7029400"/>
          </a:xfrm>
          <a:prstGeom prst="rect">
            <a:avLst/>
          </a:prstGeom>
        </p:spPr>
      </p:pic>
      <p:sp>
        <p:nvSpPr>
          <p:cNvPr id="7" name="Retângulo 6">
            <a:extLst>
              <a:ext uri="{FF2B5EF4-FFF2-40B4-BE49-F238E27FC236}">
                <a16:creationId xmlns:a16="http://schemas.microsoft.com/office/drawing/2014/main" id="{1984531C-CC46-44BB-B15D-843122203054}"/>
              </a:ext>
            </a:extLst>
          </p:cNvPr>
          <p:cNvSpPr/>
          <p:nvPr/>
        </p:nvSpPr>
        <p:spPr>
          <a:xfrm>
            <a:off x="-31170" y="4653136"/>
            <a:ext cx="9175170" cy="864096"/>
          </a:xfrm>
          <a:prstGeom prst="rect">
            <a:avLst/>
          </a:prstGeom>
          <a:solidFill>
            <a:srgbClr val="514C48"/>
          </a:solidFill>
          <a:ln>
            <a:solidFill>
              <a:srgbClr val="51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rgbClr val="FFFFFF"/>
                </a:solidFill>
              </a:rPr>
              <a:t>Chuvas causam alagamentos e deixam SP em estado de atenção</a:t>
            </a:r>
            <a:endParaRPr lang="pt-BR" sz="3200" dirty="0"/>
          </a:p>
        </p:txBody>
      </p:sp>
      <p:sp>
        <p:nvSpPr>
          <p:cNvPr id="8" name="CaixaDeTexto 7">
            <a:extLst>
              <a:ext uri="{FF2B5EF4-FFF2-40B4-BE49-F238E27FC236}">
                <a16:creationId xmlns:a16="http://schemas.microsoft.com/office/drawing/2014/main" id="{EEAC9192-F09D-42A5-AC4F-82E2660A090A}"/>
              </a:ext>
            </a:extLst>
          </p:cNvPr>
          <p:cNvSpPr txBox="1"/>
          <p:nvPr/>
        </p:nvSpPr>
        <p:spPr>
          <a:xfrm>
            <a:off x="-31172" y="5768801"/>
            <a:ext cx="6595373" cy="923330"/>
          </a:xfrm>
          <a:prstGeom prst="rect">
            <a:avLst/>
          </a:prstGeom>
          <a:noFill/>
        </p:spPr>
        <p:txBody>
          <a:bodyPr wrap="square" rtlCol="0">
            <a:spAutoFit/>
          </a:bodyPr>
          <a:lstStyle/>
          <a:p>
            <a:pPr fontAlgn="base"/>
            <a:r>
              <a:rPr lang="pt-BR" b="1" dirty="0">
                <a:solidFill>
                  <a:schemeClr val="bg1"/>
                </a:solidFill>
              </a:rPr>
              <a:t>Por G1 SP - </a:t>
            </a:r>
            <a:r>
              <a:rPr lang="pt-BR" dirty="0">
                <a:solidFill>
                  <a:schemeClr val="bg1"/>
                </a:solidFill>
              </a:rPr>
              <a:t>26/04/2019 </a:t>
            </a:r>
          </a:p>
          <a:p>
            <a:r>
              <a:rPr lang="pt-BR" dirty="0">
                <a:solidFill>
                  <a:schemeClr val="bg1"/>
                </a:solidFill>
              </a:rPr>
              <a:t>Alagamento no cruzamento da Avenida Nove de Julho com a Rua Estados Unidos — Foto: Abraão Cruz/TV Globo</a:t>
            </a:r>
          </a:p>
        </p:txBody>
      </p:sp>
    </p:spTree>
    <p:extLst>
      <p:ext uri="{BB962C8B-B14F-4D97-AF65-F5344CB8AC3E}">
        <p14:creationId xmlns:p14="http://schemas.microsoft.com/office/powerpoint/2010/main" val="21714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a:xfrm>
            <a:off x="407773" y="271849"/>
            <a:ext cx="8279027" cy="1145789"/>
          </a:xfrm>
        </p:spPr>
        <p:txBody>
          <a:bodyPr>
            <a:normAutofit/>
          </a:bodyPr>
          <a:lstStyle/>
          <a:p>
            <a:pPr algn="l"/>
            <a:r>
              <a:rPr lang="pt-BR" sz="3600" dirty="0">
                <a:solidFill>
                  <a:srgbClr val="01162E"/>
                </a:solidFill>
                <a:ea typeface="Lato" panose="020F0502020204030203" pitchFamily="34" charset="0"/>
                <a:cs typeface="Lato" panose="020F0502020204030203" pitchFamily="34" charset="0"/>
              </a:rPr>
              <a:t>Resultados e Discussão</a:t>
            </a:r>
          </a:p>
        </p:txBody>
      </p:sp>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457200" y="1409072"/>
            <a:ext cx="8229600" cy="4929413"/>
          </a:xfrm>
        </p:spPr>
        <p:txBody>
          <a:bodyPr>
            <a:normAutofit/>
          </a:bodyPr>
          <a:lstStyle/>
          <a:p>
            <a:pPr marL="0" indent="0" algn="just">
              <a:buNone/>
            </a:pPr>
            <a:r>
              <a:rPr lang="pt-BR" sz="2400" dirty="0">
                <a:solidFill>
                  <a:srgbClr val="01162E"/>
                </a:solidFill>
                <a:latin typeface="+mj-lt"/>
                <a:ea typeface="Lato" panose="020F0502020204030203" pitchFamily="34" charset="0"/>
                <a:cs typeface="Lato" panose="020F0502020204030203" pitchFamily="34" charset="0"/>
              </a:rPr>
              <a:t>Principais estratégias para a viabilização de práticas de baixas emissões:</a:t>
            </a:r>
          </a:p>
          <a:p>
            <a:pPr algn="just"/>
            <a:r>
              <a:rPr lang="pt-BR" sz="2400" dirty="0">
                <a:solidFill>
                  <a:srgbClr val="01162E"/>
                </a:solidFill>
                <a:latin typeface="+mj-lt"/>
                <a:ea typeface="Lato" panose="020F0502020204030203" pitchFamily="34" charset="0"/>
                <a:cs typeface="Lato" panose="020F0502020204030203" pitchFamily="34" charset="0"/>
              </a:rPr>
              <a:t>Medidas de </a:t>
            </a:r>
            <a:r>
              <a:rPr lang="pt-BR" sz="2400" b="1" dirty="0">
                <a:solidFill>
                  <a:srgbClr val="01162E"/>
                </a:solidFill>
                <a:latin typeface="+mj-lt"/>
                <a:ea typeface="Lato" panose="020F0502020204030203" pitchFamily="34" charset="0"/>
                <a:cs typeface="Lato" panose="020F0502020204030203" pitchFamily="34" charset="0"/>
              </a:rPr>
              <a:t>destruição ou recuperação de metano nos aterros sanitários</a:t>
            </a:r>
            <a:r>
              <a:rPr lang="pt-BR" sz="2400" dirty="0">
                <a:solidFill>
                  <a:srgbClr val="01162E"/>
                </a:solidFill>
                <a:latin typeface="+mj-lt"/>
                <a:ea typeface="Lato" panose="020F0502020204030203" pitchFamily="34" charset="0"/>
                <a:cs typeface="Lato" panose="020F0502020204030203" pitchFamily="34" charset="0"/>
              </a:rPr>
              <a:t>, no horizonte de curto prazo;</a:t>
            </a:r>
          </a:p>
          <a:p>
            <a:pPr algn="just"/>
            <a:r>
              <a:rPr lang="pt-BR" sz="2400" b="1" dirty="0">
                <a:solidFill>
                  <a:srgbClr val="01162E"/>
                </a:solidFill>
                <a:latin typeface="+mj-lt"/>
                <a:ea typeface="Lato" panose="020F0502020204030203" pitchFamily="34" charset="0"/>
                <a:cs typeface="Lato" panose="020F0502020204030203" pitchFamily="34" charset="0"/>
              </a:rPr>
              <a:t>Integração</a:t>
            </a:r>
            <a:r>
              <a:rPr lang="pt-BR" sz="2400" dirty="0">
                <a:solidFill>
                  <a:srgbClr val="01162E"/>
                </a:solidFill>
                <a:latin typeface="+mj-lt"/>
                <a:ea typeface="Lato" panose="020F0502020204030203" pitchFamily="34" charset="0"/>
                <a:cs typeface="Lato" panose="020F0502020204030203" pitchFamily="34" charset="0"/>
              </a:rPr>
              <a:t> </a:t>
            </a:r>
            <a:r>
              <a:rPr lang="pt-BR" sz="2400" b="1" dirty="0">
                <a:solidFill>
                  <a:srgbClr val="01162E"/>
                </a:solidFill>
                <a:latin typeface="+mj-lt"/>
                <a:ea typeface="Lato" panose="020F0502020204030203" pitchFamily="34" charset="0"/>
                <a:cs typeface="Lato" panose="020F0502020204030203" pitchFamily="34" charset="0"/>
              </a:rPr>
              <a:t>das políticas </a:t>
            </a:r>
            <a:r>
              <a:rPr lang="pt-BR" sz="2400" dirty="0">
                <a:solidFill>
                  <a:srgbClr val="01162E"/>
                </a:solidFill>
                <a:latin typeface="+mj-lt"/>
                <a:ea typeface="Lato" panose="020F0502020204030203" pitchFamily="34" charset="0"/>
                <a:cs typeface="Lato" panose="020F0502020204030203" pitchFamily="34" charset="0"/>
              </a:rPr>
              <a:t>de resíduos, saneamento e clima na tomada de decisão;</a:t>
            </a:r>
          </a:p>
          <a:p>
            <a:pPr algn="just"/>
            <a:r>
              <a:rPr lang="pt-BR" sz="2400" b="1" dirty="0">
                <a:solidFill>
                  <a:srgbClr val="01162E"/>
                </a:solidFill>
                <a:latin typeface="+mj-lt"/>
                <a:ea typeface="Lato" panose="020F0502020204030203" pitchFamily="34" charset="0"/>
                <a:cs typeface="Lato" panose="020F0502020204030203" pitchFamily="34" charset="0"/>
              </a:rPr>
              <a:t>Fomento a coleta seletiva em três frações</a:t>
            </a:r>
            <a:r>
              <a:rPr lang="pt-BR" sz="2400" dirty="0">
                <a:solidFill>
                  <a:srgbClr val="01162E"/>
                </a:solidFill>
                <a:latin typeface="+mj-lt"/>
                <a:ea typeface="Lato" panose="020F0502020204030203" pitchFamily="34" charset="0"/>
                <a:cs typeface="Lato" panose="020F0502020204030203" pitchFamily="34" charset="0"/>
              </a:rPr>
              <a:t> (orgânico, seco e rejeito);</a:t>
            </a:r>
          </a:p>
          <a:p>
            <a:pPr algn="just"/>
            <a:r>
              <a:rPr lang="pt-BR" sz="2400" dirty="0">
                <a:solidFill>
                  <a:srgbClr val="01162E"/>
                </a:solidFill>
                <a:latin typeface="+mj-lt"/>
                <a:ea typeface="Lato" panose="020F0502020204030203" pitchFamily="34" charset="0"/>
                <a:cs typeface="Lato" panose="020F0502020204030203" pitchFamily="34" charset="0"/>
              </a:rPr>
              <a:t>Desvio progressivo de </a:t>
            </a:r>
            <a:r>
              <a:rPr lang="pt-BR" sz="2400" b="1" dirty="0">
                <a:solidFill>
                  <a:srgbClr val="01162E"/>
                </a:solidFill>
                <a:latin typeface="+mj-lt"/>
                <a:ea typeface="Lato" panose="020F0502020204030203" pitchFamily="34" charset="0"/>
                <a:cs typeface="Lato" panose="020F0502020204030203" pitchFamily="34" charset="0"/>
              </a:rPr>
              <a:t>orgânicos </a:t>
            </a:r>
            <a:r>
              <a:rPr lang="pt-BR" sz="2400" dirty="0">
                <a:solidFill>
                  <a:srgbClr val="01162E"/>
                </a:solidFill>
                <a:latin typeface="+mj-lt"/>
                <a:ea typeface="Lato" panose="020F0502020204030203" pitchFamily="34" charset="0"/>
                <a:cs typeface="Lato" panose="020F0502020204030203" pitchFamily="34" charset="0"/>
              </a:rPr>
              <a:t>de aterros sanitários;</a:t>
            </a:r>
          </a:p>
          <a:p>
            <a:pPr algn="just"/>
            <a:r>
              <a:rPr lang="pt-BR" sz="2400" dirty="0">
                <a:solidFill>
                  <a:srgbClr val="01162E"/>
                </a:solidFill>
                <a:latin typeface="+mj-lt"/>
                <a:ea typeface="Lato" panose="020F0502020204030203" pitchFamily="34" charset="0"/>
                <a:cs typeface="Lato" panose="020F0502020204030203" pitchFamily="34" charset="0"/>
              </a:rPr>
              <a:t>Desvio progressivo de </a:t>
            </a:r>
            <a:r>
              <a:rPr lang="pt-BR" sz="2400" b="1" dirty="0">
                <a:solidFill>
                  <a:srgbClr val="01162E"/>
                </a:solidFill>
                <a:latin typeface="+mj-lt"/>
                <a:ea typeface="Lato" panose="020F0502020204030203" pitchFamily="34" charset="0"/>
                <a:cs typeface="Lato" panose="020F0502020204030203" pitchFamily="34" charset="0"/>
              </a:rPr>
              <a:t>secos</a:t>
            </a:r>
            <a:r>
              <a:rPr lang="pt-BR" sz="2400" dirty="0">
                <a:solidFill>
                  <a:srgbClr val="01162E"/>
                </a:solidFill>
                <a:latin typeface="+mj-lt"/>
                <a:ea typeface="Lato" panose="020F0502020204030203" pitchFamily="34" charset="0"/>
                <a:cs typeface="Lato" panose="020F0502020204030203" pitchFamily="34" charset="0"/>
              </a:rPr>
              <a:t> de aterros sanitários;</a:t>
            </a:r>
          </a:p>
          <a:p>
            <a:pPr algn="just"/>
            <a:endParaRPr lang="pt-BR" sz="2400" dirty="0">
              <a:solidFill>
                <a:srgbClr val="01162E"/>
              </a:solidFill>
              <a:latin typeface="+mj-lt"/>
              <a:ea typeface="Lato" panose="020F0502020204030203" pitchFamily="34" charset="0"/>
              <a:cs typeface="Lato" panose="020F0502020204030203" pitchFamily="34" charset="0"/>
            </a:endParaRPr>
          </a:p>
          <a:p>
            <a:pPr algn="just"/>
            <a:endParaRPr lang="pt-BR" sz="2400" dirty="0">
              <a:solidFill>
                <a:srgbClr val="01162E"/>
              </a:solidFill>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3897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p:txBody>
          <a:bodyPr>
            <a:normAutofit/>
          </a:bodyPr>
          <a:lstStyle/>
          <a:p>
            <a:pPr algn="l"/>
            <a:r>
              <a:rPr lang="pt-BR" sz="4000" dirty="0">
                <a:solidFill>
                  <a:srgbClr val="01162E"/>
                </a:solidFill>
              </a:rPr>
              <a:t>Conclusão</a:t>
            </a:r>
          </a:p>
        </p:txBody>
      </p:sp>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460276" y="1340768"/>
            <a:ext cx="7928148" cy="4584825"/>
          </a:xfrm>
        </p:spPr>
        <p:txBody>
          <a:bodyPr>
            <a:normAutofit/>
          </a:bodyPr>
          <a:lstStyle/>
          <a:p>
            <a:pPr algn="just"/>
            <a:r>
              <a:rPr lang="pt-BR" sz="2400" dirty="0">
                <a:solidFill>
                  <a:srgbClr val="01162E"/>
                </a:solidFill>
                <a:latin typeface="+mj-lt"/>
                <a:ea typeface="Lato" panose="020F0502020204030203" pitchFamily="34" charset="0"/>
                <a:cs typeface="Lato" panose="020F0502020204030203" pitchFamily="34" charset="0"/>
              </a:rPr>
              <a:t>A </a:t>
            </a:r>
            <a:r>
              <a:rPr lang="pt-BR" sz="2400" b="1" dirty="0">
                <a:solidFill>
                  <a:srgbClr val="01162E"/>
                </a:solidFill>
                <a:latin typeface="+mj-lt"/>
                <a:ea typeface="Lato" panose="020F0502020204030203" pitchFamily="34" charset="0"/>
                <a:cs typeface="Lato" panose="020F0502020204030203" pitchFamily="34" charset="0"/>
              </a:rPr>
              <a:t>transição de lixões para aterro sanitários </a:t>
            </a:r>
            <a:r>
              <a:rPr lang="pt-BR" sz="2400" dirty="0">
                <a:solidFill>
                  <a:srgbClr val="01162E"/>
                </a:solidFill>
                <a:latin typeface="+mj-lt"/>
                <a:ea typeface="Lato" panose="020F0502020204030203" pitchFamily="34" charset="0"/>
                <a:cs typeface="Lato" panose="020F0502020204030203" pitchFamily="34" charset="0"/>
              </a:rPr>
              <a:t>vai necessariamente refletir em um </a:t>
            </a:r>
            <a:r>
              <a:rPr lang="pt-BR" sz="2400" b="1" dirty="0">
                <a:solidFill>
                  <a:srgbClr val="01162E"/>
                </a:solidFill>
                <a:latin typeface="+mj-lt"/>
                <a:ea typeface="Lato" panose="020F0502020204030203" pitchFamily="34" charset="0"/>
                <a:cs typeface="Lato" panose="020F0502020204030203" pitchFamily="34" charset="0"/>
              </a:rPr>
              <a:t>aumento das emissões de GEE</a:t>
            </a:r>
            <a:r>
              <a:rPr lang="pt-BR" sz="2400" dirty="0">
                <a:solidFill>
                  <a:srgbClr val="01162E"/>
                </a:solidFill>
                <a:latin typeface="+mj-lt"/>
                <a:ea typeface="Lato" panose="020F0502020204030203" pitchFamily="34" charset="0"/>
                <a:cs typeface="Lato" panose="020F0502020204030203" pitchFamily="34" charset="0"/>
              </a:rPr>
              <a:t>; </a:t>
            </a:r>
          </a:p>
          <a:p>
            <a:pPr algn="just"/>
            <a:r>
              <a:rPr lang="pt-BR" sz="2400" dirty="0">
                <a:solidFill>
                  <a:srgbClr val="01162E"/>
                </a:solidFill>
                <a:latin typeface="+mj-lt"/>
                <a:ea typeface="Lato" panose="020F0502020204030203" pitchFamily="34" charset="0"/>
                <a:cs typeface="Lato" panose="020F0502020204030203" pitchFamily="34" charset="0"/>
              </a:rPr>
              <a:t>A </a:t>
            </a:r>
            <a:r>
              <a:rPr lang="pt-BR" sz="2400" b="1" dirty="0">
                <a:solidFill>
                  <a:srgbClr val="01162E"/>
                </a:solidFill>
                <a:latin typeface="+mj-lt"/>
                <a:ea typeface="Lato" panose="020F0502020204030203" pitchFamily="34" charset="0"/>
                <a:cs typeface="Lato" panose="020F0502020204030203" pitchFamily="34" charset="0"/>
              </a:rPr>
              <a:t>hierarquia de gestão da PNRS </a:t>
            </a:r>
            <a:r>
              <a:rPr lang="pt-BR" sz="2400" dirty="0">
                <a:solidFill>
                  <a:srgbClr val="01162E"/>
                </a:solidFill>
                <a:latin typeface="+mj-lt"/>
                <a:ea typeface="Lato" panose="020F0502020204030203" pitchFamily="34" charset="0"/>
                <a:cs typeface="Lato" panose="020F0502020204030203" pitchFamily="34" charset="0"/>
              </a:rPr>
              <a:t>deve ser um </a:t>
            </a:r>
            <a:r>
              <a:rPr lang="pt-BR" sz="2400" b="1" dirty="0">
                <a:solidFill>
                  <a:srgbClr val="01162E"/>
                </a:solidFill>
                <a:latin typeface="+mj-lt"/>
                <a:ea typeface="Lato" panose="020F0502020204030203" pitchFamily="34" charset="0"/>
                <a:cs typeface="Lato" panose="020F0502020204030203" pitchFamily="34" charset="0"/>
              </a:rPr>
              <a:t>direcionamento estratégico</a:t>
            </a:r>
            <a:r>
              <a:rPr lang="pt-BR" sz="2400" dirty="0">
                <a:solidFill>
                  <a:srgbClr val="01162E"/>
                </a:solidFill>
                <a:latin typeface="+mj-lt"/>
                <a:ea typeface="Lato" panose="020F0502020204030203" pitchFamily="34" charset="0"/>
                <a:cs typeface="Lato" panose="020F0502020204030203" pitchFamily="34" charset="0"/>
              </a:rPr>
              <a:t> do setor de RSU;</a:t>
            </a:r>
          </a:p>
          <a:p>
            <a:pPr algn="just"/>
            <a:r>
              <a:rPr lang="pt-BR" sz="2400" b="1" dirty="0">
                <a:solidFill>
                  <a:srgbClr val="01162E"/>
                </a:solidFill>
                <a:latin typeface="+mj-lt"/>
                <a:ea typeface="Lato" panose="020F0502020204030203" pitchFamily="34" charset="0"/>
                <a:cs typeface="Lato" panose="020F0502020204030203" pitchFamily="34" charset="0"/>
              </a:rPr>
              <a:t>Qualificação dos aterros sanitários</a:t>
            </a:r>
            <a:r>
              <a:rPr lang="pt-BR" sz="2400" dirty="0">
                <a:solidFill>
                  <a:srgbClr val="01162E"/>
                </a:solidFill>
                <a:latin typeface="+mj-lt"/>
                <a:ea typeface="Lato" panose="020F0502020204030203" pitchFamily="34" charset="0"/>
                <a:cs typeface="Lato" panose="020F0502020204030203" pitchFamily="34" charset="0"/>
              </a:rPr>
              <a:t>, como marco regulatório para aumentar a eficiência da captura, queima ou aproveitamento do biogás gerado;</a:t>
            </a:r>
          </a:p>
          <a:p>
            <a:pPr algn="just"/>
            <a:r>
              <a:rPr lang="pt-BR" sz="2400" dirty="0">
                <a:solidFill>
                  <a:srgbClr val="01162E"/>
                </a:solidFill>
                <a:latin typeface="+mj-lt"/>
                <a:ea typeface="Lato" panose="020F0502020204030203" pitchFamily="34" charset="0"/>
                <a:cs typeface="Lato" panose="020F0502020204030203" pitchFamily="34" charset="0"/>
              </a:rPr>
              <a:t>Desenvolvimentos de </a:t>
            </a:r>
            <a:r>
              <a:rPr lang="pt-BR" sz="2400" b="1" dirty="0">
                <a:solidFill>
                  <a:srgbClr val="01162E"/>
                </a:solidFill>
                <a:latin typeface="+mj-lt"/>
                <a:ea typeface="Lato" panose="020F0502020204030203" pitchFamily="34" charset="0"/>
                <a:cs typeface="Lato" panose="020F0502020204030203" pitchFamily="34" charset="0"/>
              </a:rPr>
              <a:t>mais pesquisas sobre o biogás;</a:t>
            </a:r>
            <a:r>
              <a:rPr lang="pt-BR" sz="2400" dirty="0">
                <a:solidFill>
                  <a:srgbClr val="01162E"/>
                </a:solidFill>
                <a:latin typeface="+mj-lt"/>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53496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p:txBody>
          <a:bodyPr>
            <a:normAutofit/>
          </a:bodyPr>
          <a:lstStyle/>
          <a:p>
            <a:pPr algn="l"/>
            <a:r>
              <a:rPr lang="pt-BR" sz="4000" dirty="0">
                <a:solidFill>
                  <a:srgbClr val="01162E"/>
                </a:solidFill>
              </a:rPr>
              <a:t>Conclusão</a:t>
            </a:r>
          </a:p>
        </p:txBody>
      </p:sp>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452562" y="1100583"/>
            <a:ext cx="8229600" cy="4656833"/>
          </a:xfrm>
        </p:spPr>
        <p:txBody>
          <a:bodyPr>
            <a:normAutofit lnSpcReduction="10000"/>
          </a:bodyPr>
          <a:lstStyle/>
          <a:p>
            <a:pPr algn="just"/>
            <a:r>
              <a:rPr lang="pt-BR" sz="2400" b="1" dirty="0">
                <a:solidFill>
                  <a:srgbClr val="01162E"/>
                </a:solidFill>
                <a:latin typeface="+mj-lt"/>
                <a:ea typeface="Lato" panose="020F0502020204030203" pitchFamily="34" charset="0"/>
                <a:cs typeface="Lato" panose="020F0502020204030203" pitchFamily="34" charset="0"/>
              </a:rPr>
              <a:t>Municípios revisem e/ou estruturem seus planos municipais</a:t>
            </a:r>
            <a:r>
              <a:rPr lang="pt-BR" sz="2400" dirty="0">
                <a:solidFill>
                  <a:srgbClr val="01162E"/>
                </a:solidFill>
                <a:latin typeface="+mj-lt"/>
                <a:ea typeface="Lato" panose="020F0502020204030203" pitchFamily="34" charset="0"/>
                <a:cs typeface="Lato" panose="020F0502020204030203" pitchFamily="34" charset="0"/>
              </a:rPr>
              <a:t> estabelecendo </a:t>
            </a:r>
            <a:r>
              <a:rPr lang="pt-BR" sz="2400" b="1" dirty="0">
                <a:solidFill>
                  <a:srgbClr val="01162E"/>
                </a:solidFill>
                <a:latin typeface="+mj-lt"/>
                <a:ea typeface="Lato" panose="020F0502020204030203" pitchFamily="34" charset="0"/>
                <a:cs typeface="Lato" panose="020F0502020204030203" pitchFamily="34" charset="0"/>
              </a:rPr>
              <a:t>metas efetivas </a:t>
            </a:r>
            <a:r>
              <a:rPr lang="pt-BR" sz="2400" dirty="0">
                <a:solidFill>
                  <a:srgbClr val="01162E"/>
                </a:solidFill>
                <a:latin typeface="+mj-lt"/>
                <a:ea typeface="Lato" panose="020F0502020204030203" pitchFamily="34" charset="0"/>
                <a:cs typeface="Lato" panose="020F0502020204030203" pitchFamily="34" charset="0"/>
              </a:rPr>
              <a:t>para </a:t>
            </a:r>
            <a:r>
              <a:rPr lang="pt-BR" sz="2400" b="1" dirty="0">
                <a:solidFill>
                  <a:srgbClr val="01162E"/>
                </a:solidFill>
                <a:latin typeface="+mj-lt"/>
                <a:ea typeface="Lato" panose="020F0502020204030203" pitchFamily="34" charset="0"/>
                <a:cs typeface="Lato" panose="020F0502020204030203" pitchFamily="34" charset="0"/>
              </a:rPr>
              <a:t>qualificação de aterros sanitários e desvio da material orgânico;</a:t>
            </a:r>
          </a:p>
          <a:p>
            <a:pPr algn="just"/>
            <a:r>
              <a:rPr lang="pt-BR" sz="2400" b="1" dirty="0">
                <a:solidFill>
                  <a:srgbClr val="01162E"/>
                </a:solidFill>
                <a:latin typeface="+mj-lt"/>
                <a:ea typeface="Lato" panose="020F0502020204030203" pitchFamily="34" charset="0"/>
                <a:cs typeface="Lato" panose="020F0502020204030203" pitchFamily="34" charset="0"/>
              </a:rPr>
              <a:t>Integração de políticas </a:t>
            </a:r>
            <a:r>
              <a:rPr lang="pt-BR" sz="2400" dirty="0">
                <a:solidFill>
                  <a:srgbClr val="01162E"/>
                </a:solidFill>
                <a:latin typeface="+mj-lt"/>
                <a:ea typeface="Lato" panose="020F0502020204030203" pitchFamily="34" charset="0"/>
                <a:cs typeface="Lato" panose="020F0502020204030203" pitchFamily="34" charset="0"/>
              </a:rPr>
              <a:t>poderá gerar </a:t>
            </a:r>
            <a:r>
              <a:rPr lang="pt-BR" sz="2400" b="1" dirty="0">
                <a:solidFill>
                  <a:srgbClr val="01162E"/>
                </a:solidFill>
                <a:latin typeface="+mj-lt"/>
                <a:ea typeface="Lato" panose="020F0502020204030203" pitchFamily="34" charset="0"/>
                <a:cs typeface="Lato" panose="020F0502020204030203" pitchFamily="34" charset="0"/>
              </a:rPr>
              <a:t>oportunidades de negócio e  acesso a recursos internacionais</a:t>
            </a:r>
            <a:r>
              <a:rPr lang="pt-BR" sz="2400" dirty="0">
                <a:solidFill>
                  <a:srgbClr val="01162E"/>
                </a:solidFill>
                <a:latin typeface="+mj-lt"/>
                <a:ea typeface="Lato" panose="020F0502020204030203" pitchFamily="34" charset="0"/>
                <a:cs typeface="Lato" panose="020F0502020204030203" pitchFamily="34" charset="0"/>
              </a:rPr>
              <a:t> voltados ao desenvolvimento de projetos de alto impacto;</a:t>
            </a:r>
          </a:p>
          <a:p>
            <a:pPr algn="just"/>
            <a:r>
              <a:rPr lang="pt-BR" sz="2400" dirty="0">
                <a:solidFill>
                  <a:srgbClr val="01162E"/>
                </a:solidFill>
                <a:latin typeface="+mj-lt"/>
                <a:ea typeface="Lato" panose="020F0502020204030203" pitchFamily="34" charset="0"/>
                <a:cs typeface="Lato" panose="020F0502020204030203" pitchFamily="34" charset="0"/>
              </a:rPr>
              <a:t>Para atingir a meta da </a:t>
            </a:r>
            <a:r>
              <a:rPr lang="pt-BR" sz="2400" b="1" dirty="0">
                <a:solidFill>
                  <a:srgbClr val="01162E"/>
                </a:solidFill>
                <a:latin typeface="+mj-lt"/>
                <a:ea typeface="Lato" panose="020F0502020204030203" pitchFamily="34" charset="0"/>
                <a:cs typeface="Lato" panose="020F0502020204030203" pitchFamily="34" charset="0"/>
              </a:rPr>
              <a:t>NDC brasileira no ano de 2030, </a:t>
            </a:r>
            <a:r>
              <a:rPr lang="pt-BR" sz="2400" dirty="0">
                <a:solidFill>
                  <a:srgbClr val="01162E"/>
                </a:solidFill>
                <a:latin typeface="+mj-lt"/>
                <a:ea typeface="Lato" panose="020F0502020204030203" pitchFamily="34" charset="0"/>
                <a:cs typeface="Lato" panose="020F0502020204030203" pitchFamily="34" charset="0"/>
              </a:rPr>
              <a:t>é fundamental o estabelecimento </a:t>
            </a:r>
            <a:r>
              <a:rPr lang="pt-BR" sz="2400" b="1" dirty="0">
                <a:solidFill>
                  <a:srgbClr val="01162E"/>
                </a:solidFill>
                <a:latin typeface="+mj-lt"/>
                <a:ea typeface="Lato" panose="020F0502020204030203" pitchFamily="34" charset="0"/>
                <a:cs typeface="Lato" panose="020F0502020204030203" pitchFamily="34" charset="0"/>
              </a:rPr>
              <a:t>mecanismos de controle e a implementação de ações voltadas ao monitoramento, reporte e verificação de emissões do setor;</a:t>
            </a:r>
          </a:p>
          <a:p>
            <a:pPr algn="just"/>
            <a:r>
              <a:rPr lang="pt-BR" sz="2400" b="1" dirty="0">
                <a:solidFill>
                  <a:srgbClr val="01162E"/>
                </a:solidFill>
                <a:latin typeface="+mj-lt"/>
                <a:ea typeface="Lato" panose="020F0502020204030203" pitchFamily="34" charset="0"/>
                <a:cs typeface="Lato" panose="020F0502020204030203" pitchFamily="34" charset="0"/>
              </a:rPr>
              <a:t>Objetivos da ODS da ONU - </a:t>
            </a:r>
            <a:r>
              <a:rPr lang="pt-BR" sz="2400" dirty="0">
                <a:solidFill>
                  <a:srgbClr val="01162E"/>
                </a:solidFill>
                <a:latin typeface="+mj-lt"/>
                <a:ea typeface="Lato" panose="020F0502020204030203" pitchFamily="34" charset="0"/>
                <a:cs typeface="Lato" panose="020F0502020204030203" pitchFamily="34" charset="0"/>
              </a:rPr>
              <a:t>metas globais de saneamento, energia acessível e limpa, inovação e infraestrutura, cidades sustentáveis, produção e consumo responsáveis.</a:t>
            </a:r>
          </a:p>
        </p:txBody>
      </p:sp>
    </p:spTree>
    <p:extLst>
      <p:ext uri="{BB962C8B-B14F-4D97-AF65-F5344CB8AC3E}">
        <p14:creationId xmlns:p14="http://schemas.microsoft.com/office/powerpoint/2010/main" val="3722903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261795" cy="7029434"/>
          </a:xfrm>
          <a:prstGeom prst="rect">
            <a:avLst/>
          </a:prstGeom>
          <a:noFill/>
          <a:extLst>
            <a:ext uri="{909E8E84-426E-40DD-AFC4-6F175D3DCCD1}">
              <a14:hiddenFill xmlns:a14="http://schemas.microsoft.com/office/drawing/2010/main">
                <a:solidFill>
                  <a:srgbClr val="FFFFFF"/>
                </a:solidFill>
              </a14:hiddenFill>
            </a:ext>
          </a:extLst>
        </p:spPr>
      </p:pic>
      <p:sp>
        <p:nvSpPr>
          <p:cNvPr id="13" name="Espaço Reservado para Conteúdo 2">
            <a:extLst>
              <a:ext uri="{FF2B5EF4-FFF2-40B4-BE49-F238E27FC236}">
                <a16:creationId xmlns:a16="http://schemas.microsoft.com/office/drawing/2014/main" id="{B0F844F8-ACC9-4009-84EB-C9D2AAB1D7E8}"/>
              </a:ext>
            </a:extLst>
          </p:cNvPr>
          <p:cNvSpPr txBox="1">
            <a:spLocks/>
          </p:cNvSpPr>
          <p:nvPr/>
        </p:nvSpPr>
        <p:spPr>
          <a:xfrm>
            <a:off x="411971" y="764704"/>
            <a:ext cx="8272130" cy="44719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err="1">
                <a:latin typeface="Lato" panose="020F0502020204030203" pitchFamily="34" charset="0"/>
                <a:ea typeface="Lato" panose="020F0502020204030203" pitchFamily="34" charset="0"/>
                <a:cs typeface="Lato" panose="020F0502020204030203" pitchFamily="34" charset="0"/>
              </a:rPr>
              <a:t>Obrigada</a:t>
            </a:r>
            <a:r>
              <a:rPr lang="en-US" sz="4000" b="1" dirty="0">
                <a:latin typeface="Lato" panose="020F0502020204030203" pitchFamily="34" charset="0"/>
                <a:ea typeface="Lato" panose="020F0502020204030203" pitchFamily="34" charset="0"/>
                <a:cs typeface="Lato" panose="020F0502020204030203" pitchFamily="34" charset="0"/>
              </a:rPr>
              <a:t>!</a:t>
            </a:r>
          </a:p>
          <a:p>
            <a:pPr marL="0" indent="0" algn="ctr">
              <a:buFont typeface="Arial" pitchFamily="34" charse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lgn="ctr">
              <a:buFont typeface="Arial" pitchFamily="34" charset="0"/>
              <a:buNone/>
            </a:pPr>
            <a:r>
              <a:rPr lang="en-US" sz="2400" b="1" dirty="0">
                <a:latin typeface="Lato" panose="020F0502020204030203" pitchFamily="34" charset="0"/>
                <a:ea typeface="Lato" panose="020F0502020204030203" pitchFamily="34" charset="0"/>
                <a:cs typeface="Lato" panose="020F0502020204030203" pitchFamily="34" charset="0"/>
              </a:rPr>
              <a:t>Rebeca Borges de Oliveira</a:t>
            </a:r>
          </a:p>
          <a:p>
            <a:pPr marL="0" indent="0" algn="ctr">
              <a:buFont typeface="Arial" pitchFamily="34" charset="0"/>
              <a:buNone/>
            </a:pPr>
            <a:r>
              <a:rPr lang="en-US" sz="2400" dirty="0">
                <a:latin typeface="Lato" panose="020F0502020204030203" pitchFamily="34" charset="0"/>
                <a:ea typeface="Lato" panose="020F0502020204030203" pitchFamily="34" charset="0"/>
                <a:cs typeface="Lato" panose="020F0502020204030203" pitchFamily="34" charset="0"/>
                <a:hlinkClick r:id="rId3"/>
              </a:rPr>
              <a:t>rebeca.borges@giz.de</a:t>
            </a:r>
            <a:endParaRPr lang="en-US" sz="2400" dirty="0">
              <a:latin typeface="Lato" panose="020F0502020204030203" pitchFamily="34" charset="0"/>
              <a:ea typeface="Lato" panose="020F0502020204030203" pitchFamily="34" charset="0"/>
              <a:cs typeface="Lato" panose="020F0502020204030203" pitchFamily="34" charset="0"/>
            </a:endParaRPr>
          </a:p>
          <a:p>
            <a:pPr marL="0" indent="0" algn="ctr">
              <a:buFont typeface="Arial" pitchFamily="34" charse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lgn="ctr">
              <a:buFont typeface="Arial" pitchFamily="34" charset="0"/>
              <a:buNone/>
            </a:pPr>
            <a:r>
              <a:rPr lang="en-US" sz="2400" b="1" dirty="0">
                <a:latin typeface="Lato" panose="020F0502020204030203" pitchFamily="34" charset="0"/>
                <a:ea typeface="Lato" panose="020F0502020204030203" pitchFamily="34" charset="0"/>
                <a:cs typeface="Lato" panose="020F0502020204030203" pitchFamily="34" charset="0"/>
              </a:rPr>
              <a:t>Guilherme Gonçalves </a:t>
            </a:r>
          </a:p>
          <a:p>
            <a:pPr marL="0" indent="0" algn="ctr">
              <a:buFont typeface="Arial" pitchFamily="34" charset="0"/>
              <a:buNone/>
            </a:pPr>
            <a:r>
              <a:rPr lang="pt-BR" sz="2400" dirty="0">
                <a:latin typeface="Lato" panose="020F0502020204030203" pitchFamily="34" charset="0"/>
                <a:ea typeface="Lato" panose="020F0502020204030203" pitchFamily="34" charset="0"/>
                <a:cs typeface="Lato" panose="020F0502020204030203" pitchFamily="34" charset="0"/>
                <a:hlinkClick r:id="rId4"/>
              </a:rPr>
              <a:t>guilherme.goncalves@gopainfra-adelphi.de</a:t>
            </a:r>
            <a:endParaRPr lang="pt-BR" sz="2400" dirty="0">
              <a:latin typeface="Lato" panose="020F0502020204030203" pitchFamily="34" charset="0"/>
              <a:ea typeface="Lato" panose="020F0502020204030203" pitchFamily="34" charset="0"/>
              <a:cs typeface="Lato" panose="020F0502020204030203" pitchFamily="34" charset="0"/>
            </a:endParaRPr>
          </a:p>
          <a:p>
            <a:pPr marL="0" indent="0" algn="ctr">
              <a:buFont typeface="Arial" pitchFamily="34" charset="0"/>
              <a:buNone/>
            </a:pPr>
            <a:endParaRPr lang="en-US" sz="2400" dirty="0">
              <a:latin typeface="Lato" panose="020F0502020204030203" pitchFamily="34" charset="0"/>
              <a:ea typeface="Lato" panose="020F0502020204030203" pitchFamily="34" charset="0"/>
              <a:cs typeface="Lato" panose="020F0502020204030203" pitchFamily="34" charset="0"/>
            </a:endParaRPr>
          </a:p>
          <a:p>
            <a:pPr marL="0" indent="0" algn="ctr">
              <a:buFont typeface="Arial" pitchFamily="34" charset="0"/>
              <a:buNone/>
            </a:pPr>
            <a:r>
              <a:rPr lang="en-US" sz="2400" b="1" dirty="0" err="1">
                <a:latin typeface="Lato" panose="020F0502020204030203" pitchFamily="34" charset="0"/>
                <a:ea typeface="Lato" panose="020F0502020204030203" pitchFamily="34" charset="0"/>
                <a:cs typeface="Lato" panose="020F0502020204030203" pitchFamily="34" charset="0"/>
              </a:rPr>
              <a:t>Contatos</a:t>
            </a:r>
            <a:r>
              <a:rPr lang="en-US" sz="2400" b="1" dirty="0">
                <a:latin typeface="Lato" panose="020F0502020204030203" pitchFamily="34" charset="0"/>
                <a:ea typeface="Lato" panose="020F0502020204030203" pitchFamily="34" charset="0"/>
                <a:cs typeface="Lato" panose="020F0502020204030203" pitchFamily="34" charset="0"/>
              </a:rPr>
              <a:t> </a:t>
            </a:r>
            <a:r>
              <a:rPr lang="en-US" sz="2400" b="1" dirty="0" err="1">
                <a:latin typeface="Lato" panose="020F0502020204030203" pitchFamily="34" charset="0"/>
                <a:ea typeface="Lato" panose="020F0502020204030203" pitchFamily="34" charset="0"/>
                <a:cs typeface="Lato" panose="020F0502020204030203" pitchFamily="34" charset="0"/>
              </a:rPr>
              <a:t>ProteGEEr</a:t>
            </a:r>
            <a:r>
              <a:rPr lang="en-US" sz="2400" b="1" dirty="0">
                <a:latin typeface="Lato" panose="020F0502020204030203" pitchFamily="34" charset="0"/>
                <a:ea typeface="Lato" panose="020F0502020204030203" pitchFamily="34" charset="0"/>
                <a:cs typeface="Lato" panose="020F0502020204030203" pitchFamily="34" charset="0"/>
              </a:rPr>
              <a:t>:</a:t>
            </a:r>
          </a:p>
          <a:p>
            <a:pPr marL="0" indent="0" algn="ctr">
              <a:buFont typeface="Arial" pitchFamily="34" charset="0"/>
              <a:buNone/>
            </a:pPr>
            <a:r>
              <a:rPr lang="en-US" sz="2400" dirty="0">
                <a:latin typeface="Lato" panose="020F0502020204030203" pitchFamily="34" charset="0"/>
                <a:ea typeface="Lato" panose="020F0502020204030203" pitchFamily="34" charset="0"/>
                <a:cs typeface="Lato" panose="020F0502020204030203" pitchFamily="34" charset="0"/>
                <a:hlinkClick r:id="rId5"/>
              </a:rPr>
              <a:t>www.protegeer.gov.br</a:t>
            </a:r>
            <a:endParaRPr lang="en-US" sz="2400" dirty="0">
              <a:latin typeface="Lato" panose="020F0502020204030203" pitchFamily="34" charset="0"/>
              <a:ea typeface="Lato" panose="020F0502020204030203" pitchFamily="34" charset="0"/>
              <a:cs typeface="Lato" panose="020F0502020204030203" pitchFamily="34" charset="0"/>
            </a:endParaRPr>
          </a:p>
          <a:p>
            <a:pPr marL="0" indent="0" algn="ctr">
              <a:buFont typeface="Arial" pitchFamily="34" charset="0"/>
              <a:buNone/>
            </a:pPr>
            <a:endParaRPr lang="pt-BR"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2713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4" descr="Uma imagem contendo inseto, animal, esquiando, ao ar livre&#10;&#10;Descrição gerada com muito alta confiança">
            <a:extLst>
              <a:ext uri="{FF2B5EF4-FFF2-40B4-BE49-F238E27FC236}">
                <a16:creationId xmlns:a16="http://schemas.microsoft.com/office/drawing/2014/main" id="{CDEB7CF2-74AC-4EEB-B90B-FE13B3EEDAAA}"/>
              </a:ext>
            </a:extLst>
          </p:cNvPr>
          <p:cNvPicPr>
            <a:picLocks noChangeAspect="1"/>
          </p:cNvPicPr>
          <p:nvPr/>
        </p:nvPicPr>
        <p:blipFill rotWithShape="1">
          <a:blip r:embed="rId3">
            <a:extLst>
              <a:ext uri="{28A0092B-C50C-407E-A947-70E740481C1C}">
                <a14:useLocalDpi xmlns:a14="http://schemas.microsoft.com/office/drawing/2010/main" val="0"/>
              </a:ext>
            </a:extLst>
          </a:blip>
          <a:srcRect t="18225" b="4445"/>
          <a:stretch/>
        </p:blipFill>
        <p:spPr>
          <a:xfrm>
            <a:off x="20" y="10"/>
            <a:ext cx="9143980" cy="4666928"/>
          </a:xfrm>
          <a:prstGeom prst="rect">
            <a:avLst/>
          </a:prstGeom>
        </p:spPr>
      </p:pic>
      <p:pic>
        <p:nvPicPr>
          <p:cNvPr id="13"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1A621FA5-F1F2-48A4-B5BF-40EBC8808B17}"/>
              </a:ext>
            </a:extLst>
          </p:cNvPr>
          <p:cNvSpPr>
            <a:spLocks noGrp="1"/>
          </p:cNvSpPr>
          <p:nvPr>
            <p:ph idx="1"/>
          </p:nvPr>
        </p:nvSpPr>
        <p:spPr>
          <a:xfrm>
            <a:off x="611560" y="4551037"/>
            <a:ext cx="7920879" cy="1509935"/>
          </a:xfrm>
        </p:spPr>
        <p:txBody>
          <a:bodyPr anchor="ctr">
            <a:normAutofit/>
          </a:bodyPr>
          <a:lstStyle/>
          <a:p>
            <a:pPr marL="0" indent="0" fontAlgn="base">
              <a:buNone/>
            </a:pPr>
            <a:r>
              <a:rPr lang="pt-BR" b="1" dirty="0"/>
              <a:t>AM tem 700 casos de dengue neste ano e corre risco de surto</a:t>
            </a:r>
          </a:p>
        </p:txBody>
      </p:sp>
      <p:sp>
        <p:nvSpPr>
          <p:cNvPr id="12" name="CaixaDeTexto 11" descr="BÁRBARA MITOSO/TV EM TEMPO  07 de maio de 2019">
            <a:extLst>
              <a:ext uri="{FF2B5EF4-FFF2-40B4-BE49-F238E27FC236}">
                <a16:creationId xmlns:a16="http://schemas.microsoft.com/office/drawing/2014/main" id="{1ED7AB03-16E1-4734-907E-A5C3811264F3}"/>
              </a:ext>
            </a:extLst>
          </p:cNvPr>
          <p:cNvSpPr txBox="1"/>
          <p:nvPr/>
        </p:nvSpPr>
        <p:spPr>
          <a:xfrm flipV="1">
            <a:off x="556849" y="11678676"/>
            <a:ext cx="2324926" cy="45719"/>
          </a:xfrm>
          <a:prstGeom prst="rect">
            <a:avLst/>
          </a:prstGeom>
          <a:noFill/>
        </p:spPr>
        <p:txBody>
          <a:bodyPr wrap="square" rtlCol="0">
            <a:spAutoFit/>
          </a:bodyPr>
          <a:lstStyle/>
          <a:p>
            <a:endParaRPr lang="pt-BR" dirty="0"/>
          </a:p>
        </p:txBody>
      </p:sp>
      <p:sp>
        <p:nvSpPr>
          <p:cNvPr id="16" name="Rectangle 3">
            <a:extLst>
              <a:ext uri="{FF2B5EF4-FFF2-40B4-BE49-F238E27FC236}">
                <a16:creationId xmlns:a16="http://schemas.microsoft.com/office/drawing/2014/main" id="{20AE907A-2D59-40DD-A93C-D466FEBAD3E1}"/>
              </a:ext>
            </a:extLst>
          </p:cNvPr>
          <p:cNvSpPr>
            <a:spLocks noChangeArrowheads="1"/>
          </p:cNvSpPr>
          <p:nvPr/>
        </p:nvSpPr>
        <p:spPr bwMode="auto">
          <a:xfrm>
            <a:off x="454430" y="6059376"/>
            <a:ext cx="53260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mj-lt"/>
              </a:rPr>
              <a:t>BÁRBARA MITOSO/TV EM TEMPO</a:t>
            </a:r>
            <a:r>
              <a:rPr kumimoji="0" lang="pt-BR" altLang="pt-BR" sz="1050" b="0" i="0" u="none" strike="noStrike" cap="none" normalizeH="0" baseline="0" dirty="0">
                <a:ln>
                  <a:noFill/>
                </a:ln>
                <a:solidFill>
                  <a:srgbClr val="5A5A5A"/>
                </a:solidFill>
                <a:effectLst/>
                <a:latin typeface="+mj-lt"/>
              </a:rPr>
              <a:t> </a:t>
            </a:r>
            <a:r>
              <a:rPr kumimoji="0" lang="pt-BR" altLang="pt-BR" sz="1100" b="0" i="0" u="none" strike="noStrike" cap="none" normalizeH="0" baseline="0" dirty="0">
                <a:ln>
                  <a:noFill/>
                </a:ln>
                <a:solidFill>
                  <a:schemeClr val="tx1"/>
                </a:solidFill>
                <a:effectLst/>
                <a:latin typeface="+mj-lt"/>
              </a:rPr>
              <a:t>07 de maio de 2019 </a:t>
            </a:r>
          </a:p>
        </p:txBody>
      </p:sp>
    </p:spTree>
    <p:extLst>
      <p:ext uri="{BB962C8B-B14F-4D97-AF65-F5344CB8AC3E}">
        <p14:creationId xmlns:p14="http://schemas.microsoft.com/office/powerpoint/2010/main" val="76355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8D28240-5A1B-4752-9ED9-E10A86662F0E}"/>
              </a:ext>
            </a:extLst>
          </p:cNvPr>
          <p:cNvSpPr/>
          <p:nvPr/>
        </p:nvSpPr>
        <p:spPr>
          <a:xfrm>
            <a:off x="-108520" y="5993904"/>
            <a:ext cx="9330710" cy="1035496"/>
          </a:xfrm>
          <a:prstGeom prst="rect">
            <a:avLst/>
          </a:prstGeom>
          <a:solidFill>
            <a:srgbClr val="24271E"/>
          </a:solidFill>
          <a:ln>
            <a:solidFill>
              <a:srgbClr val="242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BCB1D62F-03C8-482C-8D96-216004E9DDF6}"/>
              </a:ext>
            </a:extLst>
          </p:cNvPr>
          <p:cNvPicPr>
            <a:picLocks noChangeAspect="1"/>
          </p:cNvPicPr>
          <p:nvPr/>
        </p:nvPicPr>
        <p:blipFill>
          <a:blip r:embed="rId3"/>
          <a:stretch>
            <a:fillRect/>
          </a:stretch>
        </p:blipFill>
        <p:spPr>
          <a:xfrm>
            <a:off x="-108520" y="-99392"/>
            <a:ext cx="9330711" cy="6264696"/>
          </a:xfrm>
          <a:prstGeom prst="rect">
            <a:avLst/>
          </a:prstGeom>
        </p:spPr>
      </p:pic>
      <p:sp>
        <p:nvSpPr>
          <p:cNvPr id="7" name="Retângulo 6">
            <a:extLst>
              <a:ext uri="{FF2B5EF4-FFF2-40B4-BE49-F238E27FC236}">
                <a16:creationId xmlns:a16="http://schemas.microsoft.com/office/drawing/2014/main" id="{A586C4FB-6DCF-48FA-973B-A408736724C8}"/>
              </a:ext>
            </a:extLst>
          </p:cNvPr>
          <p:cNvSpPr/>
          <p:nvPr/>
        </p:nvSpPr>
        <p:spPr>
          <a:xfrm>
            <a:off x="251520" y="2204864"/>
            <a:ext cx="3456384" cy="432048"/>
          </a:xfrm>
          <a:prstGeom prst="rect">
            <a:avLst/>
          </a:prstGeom>
          <a:solidFill>
            <a:srgbClr val="24271E"/>
          </a:solidFill>
          <a:ln>
            <a:solidFill>
              <a:srgbClr val="9B9B99"/>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mj-lt"/>
                <a:cs typeface="Arial" panose="020B0604020202020204" pitchFamily="34" charset="0"/>
              </a:rPr>
              <a:t>Jornal O Globo-5 de </a:t>
            </a:r>
            <a:r>
              <a:rPr lang="pt-BR" dirty="0" err="1">
                <a:latin typeface="+mj-lt"/>
                <a:cs typeface="Arial" panose="020B0604020202020204" pitchFamily="34" charset="0"/>
              </a:rPr>
              <a:t>mai</a:t>
            </a:r>
            <a:r>
              <a:rPr lang="pt-BR" dirty="0">
                <a:latin typeface="+mj-lt"/>
                <a:cs typeface="Arial" panose="020B0604020202020204" pitchFamily="34" charset="0"/>
              </a:rPr>
              <a:t> de 2019</a:t>
            </a:r>
          </a:p>
        </p:txBody>
      </p:sp>
    </p:spTree>
    <p:extLst>
      <p:ext uri="{BB962C8B-B14F-4D97-AF65-F5344CB8AC3E}">
        <p14:creationId xmlns:p14="http://schemas.microsoft.com/office/powerpoint/2010/main" val="104525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4">
            <a:extLst>
              <a:ext uri="{FF2B5EF4-FFF2-40B4-BE49-F238E27FC236}">
                <a16:creationId xmlns:a16="http://schemas.microsoft.com/office/drawing/2014/main" id="{E69BDD80-DFE0-4E9C-AF3B-3B3EE7D34112}"/>
              </a:ext>
            </a:extLst>
          </p:cNvPr>
          <p:cNvSpPr>
            <a:spLocks noGrp="1"/>
          </p:cNvSpPr>
          <p:nvPr>
            <p:ph idx="1"/>
          </p:nvPr>
        </p:nvSpPr>
        <p:spPr>
          <a:xfrm>
            <a:off x="395536" y="620688"/>
            <a:ext cx="8229600" cy="4525963"/>
          </a:xfrm>
        </p:spPr>
        <p:txBody>
          <a:bodyPr>
            <a:normAutofit/>
          </a:bodyPr>
          <a:lstStyle/>
          <a:p>
            <a:pPr marL="0" indent="0" algn="just">
              <a:buNone/>
            </a:pPr>
            <a:r>
              <a:rPr lang="pt-BR" sz="4000" b="1" dirty="0">
                <a:solidFill>
                  <a:srgbClr val="01162E"/>
                </a:solidFill>
                <a:latin typeface="+mj-lt"/>
                <a:ea typeface="Lato" panose="020F0502020204030203" pitchFamily="34" charset="0"/>
                <a:cs typeface="Lato" panose="020F0502020204030203" pitchFamily="34" charset="0"/>
              </a:rPr>
              <a:t>Objetivo: </a:t>
            </a:r>
          </a:p>
          <a:p>
            <a:pPr marL="0" indent="0" algn="just">
              <a:buNone/>
            </a:pPr>
            <a:r>
              <a:rPr lang="pt-BR" dirty="0">
                <a:solidFill>
                  <a:srgbClr val="01162E"/>
                </a:solidFill>
                <a:latin typeface="+mj-lt"/>
                <a:ea typeface="Lato" panose="020F0502020204030203" pitchFamily="34" charset="0"/>
                <a:cs typeface="Lato" panose="020F0502020204030203" pitchFamily="34" charset="0"/>
              </a:rPr>
              <a:t>Demonstrar que os impactos ao clima relacionados à transição do modelo de disposição final de lixões para aterros sanitários e potenciais ações de mitigação de emissões que corroboram com a integração das políticas de clima e resíduos no Brasil.</a:t>
            </a:r>
          </a:p>
          <a:p>
            <a:pPr marL="0" indent="0" algn="just">
              <a:buNone/>
            </a:pPr>
            <a:endParaRPr lang="pt-BR" dirty="0">
              <a:solidFill>
                <a:srgbClr val="01162E"/>
              </a:solidFill>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0255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58F088BF-4392-4BBA-BC4D-C921E5FD54A8}"/>
              </a:ext>
            </a:extLst>
          </p:cNvPr>
          <p:cNvSpPr/>
          <p:nvPr/>
        </p:nvSpPr>
        <p:spPr>
          <a:xfrm>
            <a:off x="323528" y="1844824"/>
            <a:ext cx="8496944" cy="1930226"/>
          </a:xfrm>
          <a:prstGeom prst="rect">
            <a:avLst/>
          </a:prstGeom>
          <a:solidFill>
            <a:srgbClr val="F8ECBA"/>
          </a:solidFill>
          <a:ln>
            <a:solidFill>
              <a:srgbClr val="F8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srgbClr val="01162E"/>
                </a:solidFill>
              </a:rPr>
              <a:t>Compromissos nacionais e internacionais  para mitigação de GEE</a:t>
            </a:r>
          </a:p>
        </p:txBody>
      </p:sp>
    </p:spTree>
    <p:extLst>
      <p:ext uri="{BB962C8B-B14F-4D97-AF65-F5344CB8AC3E}">
        <p14:creationId xmlns:p14="http://schemas.microsoft.com/office/powerpoint/2010/main" val="207971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61ADDEF6-13E7-4BCC-B702-2EC31A0A9277}"/>
              </a:ext>
            </a:extLst>
          </p:cNvPr>
          <p:cNvSpPr>
            <a:spLocks noGrp="1"/>
          </p:cNvSpPr>
          <p:nvPr>
            <p:ph type="title"/>
          </p:nvPr>
        </p:nvSpPr>
        <p:spPr>
          <a:xfrm>
            <a:off x="452562" y="620688"/>
            <a:ext cx="8229600" cy="1143000"/>
          </a:xfrm>
        </p:spPr>
        <p:txBody>
          <a:bodyPr vert="horz" lIns="91440" tIns="45720" rIns="91440" bIns="45720" rtlCol="0" anchor="ctr">
            <a:noAutofit/>
          </a:bodyPr>
          <a:lstStyle/>
          <a:p>
            <a:pPr algn="l"/>
            <a:r>
              <a:rPr lang="pt-BR" sz="4000" dirty="0">
                <a:solidFill>
                  <a:srgbClr val="01162E"/>
                </a:solidFill>
                <a:ea typeface="Lato" panose="020F0502020204030203" pitchFamily="34" charset="0"/>
                <a:cs typeface="Lato" panose="020F0502020204030203" pitchFamily="34" charset="0"/>
              </a:rPr>
              <a:t>Política Nacional sobre Mudança do Clima - (Lei 12.187/2009)</a:t>
            </a:r>
            <a:br>
              <a:rPr lang="pt-BR" sz="4000" dirty="0">
                <a:solidFill>
                  <a:srgbClr val="01162E"/>
                </a:solidFill>
                <a:ea typeface="Lato" panose="020F0502020204030203" pitchFamily="34" charset="0"/>
                <a:cs typeface="Lato" panose="020F0502020204030203" pitchFamily="34" charset="0"/>
              </a:rPr>
            </a:br>
            <a:endParaRPr lang="pt-BR" sz="4000" dirty="0">
              <a:solidFill>
                <a:srgbClr val="01162E"/>
              </a:solidFill>
              <a:ea typeface="Lato" panose="020F0502020204030203" pitchFamily="34" charset="0"/>
              <a:cs typeface="Lato" panose="020F0502020204030203" pitchFamily="34" charset="0"/>
            </a:endParaRPr>
          </a:p>
        </p:txBody>
      </p:sp>
      <p:sp>
        <p:nvSpPr>
          <p:cNvPr id="6" name="Retângulo 5">
            <a:extLst>
              <a:ext uri="{FF2B5EF4-FFF2-40B4-BE49-F238E27FC236}">
                <a16:creationId xmlns:a16="http://schemas.microsoft.com/office/drawing/2014/main" id="{8F713397-D9F8-42B4-9E22-A70FC45D14FF}"/>
              </a:ext>
            </a:extLst>
          </p:cNvPr>
          <p:cNvSpPr/>
          <p:nvPr/>
        </p:nvSpPr>
        <p:spPr>
          <a:xfrm>
            <a:off x="452562" y="1988840"/>
            <a:ext cx="8229600" cy="3539430"/>
          </a:xfrm>
          <a:prstGeom prst="rect">
            <a:avLst/>
          </a:prstGeom>
        </p:spPr>
        <p:txBody>
          <a:bodyPr wrap="square">
            <a:spAutoFit/>
          </a:bodyPr>
          <a:lstStyle/>
          <a:p>
            <a:pPr algn="just"/>
            <a:r>
              <a:rPr lang="pt-BR" sz="2800" dirty="0">
                <a:solidFill>
                  <a:srgbClr val="01162E"/>
                </a:solidFill>
                <a:latin typeface="+mj-lt"/>
              </a:rPr>
              <a:t>XII - a promoção da disseminação de informações, a educação, a capacitação e a conscientização pública sobre mudança do clima;</a:t>
            </a:r>
          </a:p>
          <a:p>
            <a:pPr algn="just"/>
            <a:endParaRPr lang="pt-BR" sz="2800" dirty="0">
              <a:solidFill>
                <a:srgbClr val="01162E"/>
              </a:solidFill>
              <a:latin typeface="+mj-lt"/>
            </a:endParaRPr>
          </a:p>
          <a:p>
            <a:pPr algn="just"/>
            <a:r>
              <a:rPr lang="pt-BR" sz="2800" dirty="0">
                <a:solidFill>
                  <a:srgbClr val="01162E"/>
                </a:solidFill>
                <a:latin typeface="+mj-lt"/>
              </a:rPr>
              <a:t>XIII - o estímulo e o apoio à manutenção e à </a:t>
            </a:r>
            <a:r>
              <a:rPr lang="pt-BR" sz="2800" b="1" dirty="0">
                <a:solidFill>
                  <a:srgbClr val="01162E"/>
                </a:solidFill>
                <a:latin typeface="+mj-lt"/>
              </a:rPr>
              <a:t>promoção</a:t>
            </a:r>
            <a:r>
              <a:rPr lang="pt-BR" sz="2800" dirty="0">
                <a:solidFill>
                  <a:srgbClr val="01162E"/>
                </a:solidFill>
                <a:latin typeface="+mj-lt"/>
              </a:rPr>
              <a:t>:</a:t>
            </a:r>
          </a:p>
          <a:p>
            <a:pPr algn="just"/>
            <a:r>
              <a:rPr lang="pt-BR" sz="2800" dirty="0">
                <a:solidFill>
                  <a:srgbClr val="01162E"/>
                </a:solidFill>
                <a:latin typeface="+mj-lt"/>
              </a:rPr>
              <a:t>a) </a:t>
            </a:r>
            <a:r>
              <a:rPr lang="pt-BR" sz="2800" b="1" dirty="0">
                <a:solidFill>
                  <a:srgbClr val="01162E"/>
                </a:solidFill>
                <a:latin typeface="+mj-lt"/>
              </a:rPr>
              <a:t>de práticas, atividades e tecnologias de baixas emissões de gases de efeito estufa;</a:t>
            </a:r>
          </a:p>
          <a:p>
            <a:pPr algn="just"/>
            <a:r>
              <a:rPr lang="pt-BR" sz="2800" dirty="0">
                <a:solidFill>
                  <a:srgbClr val="01162E"/>
                </a:solidFill>
                <a:latin typeface="+mj-lt"/>
              </a:rPr>
              <a:t>b) de </a:t>
            </a:r>
            <a:r>
              <a:rPr lang="pt-BR" sz="2800" b="1" dirty="0">
                <a:solidFill>
                  <a:srgbClr val="01162E"/>
                </a:solidFill>
                <a:latin typeface="+mj-lt"/>
              </a:rPr>
              <a:t>padrões sustentáveis </a:t>
            </a:r>
            <a:r>
              <a:rPr lang="pt-BR" sz="2800" dirty="0">
                <a:solidFill>
                  <a:srgbClr val="01162E"/>
                </a:solidFill>
                <a:latin typeface="+mj-lt"/>
              </a:rPr>
              <a:t>de produção e consumo.</a:t>
            </a:r>
            <a:endParaRPr lang="pt-BR" sz="2800" i="0" dirty="0">
              <a:solidFill>
                <a:srgbClr val="01162E"/>
              </a:solidFill>
              <a:effectLst/>
              <a:latin typeface="+mj-lt"/>
            </a:endParaRPr>
          </a:p>
        </p:txBody>
      </p:sp>
    </p:spTree>
    <p:extLst>
      <p:ext uri="{BB962C8B-B14F-4D97-AF65-F5344CB8AC3E}">
        <p14:creationId xmlns:p14="http://schemas.microsoft.com/office/powerpoint/2010/main" val="143918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riel.silva\Desktop\Template-49CN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 y="-44535"/>
            <a:ext cx="9153275" cy="694707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D6BC12C1-A6CC-4023-9233-AE4BCA706BC7}"/>
              </a:ext>
            </a:extLst>
          </p:cNvPr>
          <p:cNvSpPr txBox="1"/>
          <p:nvPr/>
        </p:nvSpPr>
        <p:spPr>
          <a:xfrm>
            <a:off x="590146" y="484302"/>
            <a:ext cx="3981854" cy="712450"/>
          </a:xfrm>
          <a:prstGeom prst="rect">
            <a:avLst/>
          </a:prstGeom>
        </p:spPr>
        <p:txBody>
          <a:bodyPr vert="horz" lIns="91440" tIns="45720" rIns="91440" bIns="45720" rtlCol="0" anchor="ctr">
            <a:noAutofit/>
          </a:bodyPr>
          <a:lstStyle>
            <a:lvl1pPr>
              <a:spcBef>
                <a:spcPct val="0"/>
              </a:spcBef>
              <a:buNone/>
              <a:defRPr sz="4000">
                <a:solidFill>
                  <a:srgbClr val="01162E"/>
                </a:solidFill>
                <a:latin typeface="+mj-lt"/>
                <a:ea typeface="Lato" panose="020F0502020204030203" pitchFamily="34" charset="0"/>
                <a:cs typeface="Lato" panose="020F0502020204030203" pitchFamily="34" charset="0"/>
              </a:defRPr>
            </a:lvl1pPr>
          </a:lstStyle>
          <a:p>
            <a:r>
              <a:rPr lang="pt-BR" dirty="0"/>
              <a:t>Acordo de Paris</a:t>
            </a:r>
          </a:p>
        </p:txBody>
      </p:sp>
      <p:sp>
        <p:nvSpPr>
          <p:cNvPr id="9" name="Retângulo 8">
            <a:extLst>
              <a:ext uri="{FF2B5EF4-FFF2-40B4-BE49-F238E27FC236}">
                <a16:creationId xmlns:a16="http://schemas.microsoft.com/office/drawing/2014/main" id="{215A4436-806E-423F-8CF1-75E9E617AAAB}"/>
              </a:ext>
            </a:extLst>
          </p:cNvPr>
          <p:cNvSpPr/>
          <p:nvPr/>
        </p:nvSpPr>
        <p:spPr>
          <a:xfrm>
            <a:off x="452561" y="3021403"/>
            <a:ext cx="8229601" cy="830997"/>
          </a:xfrm>
          <a:prstGeom prst="rect">
            <a:avLst/>
          </a:prstGeom>
          <a:solidFill>
            <a:srgbClr val="F8ECBA"/>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1162E"/>
                </a:solidFill>
                <a:effectLst/>
                <a:uLnTx/>
                <a:uFillTx/>
                <a:latin typeface="Lato"/>
                <a:ea typeface="+mn-ea"/>
                <a:cs typeface="+mn-cs"/>
              </a:rPr>
              <a:t>Manter o aumento da temperatura média global abaixo de 2ºC</a:t>
            </a:r>
          </a:p>
        </p:txBody>
      </p:sp>
      <p:sp>
        <p:nvSpPr>
          <p:cNvPr id="10" name="Retângulo 9">
            <a:extLst>
              <a:ext uri="{FF2B5EF4-FFF2-40B4-BE49-F238E27FC236}">
                <a16:creationId xmlns:a16="http://schemas.microsoft.com/office/drawing/2014/main" id="{357916CE-289F-4349-B833-16CA4E38FABC}"/>
              </a:ext>
            </a:extLst>
          </p:cNvPr>
          <p:cNvSpPr/>
          <p:nvPr/>
        </p:nvSpPr>
        <p:spPr>
          <a:xfrm>
            <a:off x="452561" y="4294987"/>
            <a:ext cx="8229601" cy="400110"/>
          </a:xfrm>
          <a:prstGeom prst="rect">
            <a:avLst/>
          </a:prstGeom>
          <a:solidFill>
            <a:srgbClr val="F8ECBA"/>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1162E"/>
                </a:solidFill>
                <a:effectLst/>
                <a:uLnTx/>
                <a:uFillTx/>
                <a:latin typeface="Lato"/>
                <a:ea typeface="+mn-ea"/>
                <a:cs typeface="+mn-cs"/>
              </a:rPr>
              <a:t>Continuar os esforços para limitar o aumento da temperatura a 1,5ºC</a:t>
            </a:r>
          </a:p>
        </p:txBody>
      </p:sp>
      <p:sp>
        <p:nvSpPr>
          <p:cNvPr id="11" name="Retângulo 10">
            <a:extLst>
              <a:ext uri="{FF2B5EF4-FFF2-40B4-BE49-F238E27FC236}">
                <a16:creationId xmlns:a16="http://schemas.microsoft.com/office/drawing/2014/main" id="{51864544-0EC9-4A1E-AA6C-E0C8AE8671B4}"/>
              </a:ext>
            </a:extLst>
          </p:cNvPr>
          <p:cNvSpPr/>
          <p:nvPr/>
        </p:nvSpPr>
        <p:spPr>
          <a:xfrm>
            <a:off x="452561" y="1699561"/>
            <a:ext cx="8229601" cy="830997"/>
          </a:xfrm>
          <a:prstGeom prst="rect">
            <a:avLst/>
          </a:prstGeom>
          <a:solidFill>
            <a:srgbClr val="F8ECBA"/>
          </a:solidFill>
        </p:spPr>
        <p:txBody>
          <a:bodyPr wrap="square">
            <a:spAutoFit/>
          </a:bodyPr>
          <a:lstStyle/>
          <a:p>
            <a:pPr lvl="0" algn="ctr" fontAlgn="auto">
              <a:spcBef>
                <a:spcPts val="0"/>
              </a:spcBef>
              <a:spcAft>
                <a:spcPts val="0"/>
              </a:spcAft>
              <a:defRPr/>
            </a:pPr>
            <a:r>
              <a:rPr lang="pt-BR" sz="2400" dirty="0">
                <a:solidFill>
                  <a:srgbClr val="01162E"/>
                </a:solidFill>
                <a:latin typeface="Lato"/>
                <a:ea typeface="+mn-ea"/>
                <a:cs typeface="+mn-cs"/>
              </a:rPr>
              <a:t>Conferência das Nações Unidas sobre as Mudanças Climáticas (COP21) </a:t>
            </a:r>
            <a:endParaRPr kumimoji="0" lang="pt-BR" sz="2400" b="0" i="0" u="none" strike="noStrike" kern="1200" cap="none" spc="0" normalizeH="0" baseline="0" noProof="0" dirty="0">
              <a:ln>
                <a:noFill/>
              </a:ln>
              <a:solidFill>
                <a:srgbClr val="01162E"/>
              </a:solidFill>
              <a:effectLst/>
              <a:uLnTx/>
              <a:uFillTx/>
              <a:latin typeface="Lato"/>
              <a:ea typeface="+mn-ea"/>
              <a:cs typeface="+mn-cs"/>
            </a:endParaRPr>
          </a:p>
        </p:txBody>
      </p:sp>
    </p:spTree>
    <p:extLst>
      <p:ext uri="{BB962C8B-B14F-4D97-AF65-F5344CB8AC3E}">
        <p14:creationId xmlns:p14="http://schemas.microsoft.com/office/powerpoint/2010/main" val="22327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UDO_ProteGE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453</TotalTime>
  <Words>2462</Words>
  <Application>Microsoft Office PowerPoint</Application>
  <PresentationFormat>Apresentação na tela (4:3)</PresentationFormat>
  <Paragraphs>229</Paragraphs>
  <Slides>33</Slides>
  <Notes>19</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33</vt:i4>
      </vt:variant>
    </vt:vector>
  </HeadingPairs>
  <TitlesOfParts>
    <vt:vector size="43" baseType="lpstr">
      <vt:lpstr>ＭＳ Ｐゴシック</vt:lpstr>
      <vt:lpstr>Arial</vt:lpstr>
      <vt:lpstr>Calibri</vt:lpstr>
      <vt:lpstr>Cambria Math</vt:lpstr>
      <vt:lpstr>Georgia</vt:lpstr>
      <vt:lpstr>Lato</vt:lpstr>
      <vt:lpstr>Lato Light</vt:lpstr>
      <vt:lpstr>Times New Roman</vt:lpstr>
      <vt:lpstr>Tema do Office</vt:lpstr>
      <vt:lpstr>CONTEUDO_ProteGEEr</vt:lpstr>
      <vt:lpstr>A Transição dos Lixões para Aterros Sanitários e seu Potencial Impacto nas Mudanças Climáticas</vt:lpstr>
      <vt:lpstr>Apresentação do PowerPoint</vt:lpstr>
      <vt:lpstr>Apresentação do PowerPoint</vt:lpstr>
      <vt:lpstr>Apresentação do PowerPoint</vt:lpstr>
      <vt:lpstr>Apresentação do PowerPoint</vt:lpstr>
      <vt:lpstr>Apresentação do PowerPoint</vt:lpstr>
      <vt:lpstr>Apresentação do PowerPoint</vt:lpstr>
      <vt:lpstr>Política Nacional sobre Mudança do Clima - (Lei 12.187/2009) </vt:lpstr>
      <vt:lpstr>Apresentação do PowerPoint</vt:lpstr>
      <vt:lpstr>Apresentação do PowerPoint</vt:lpstr>
      <vt:lpstr>Introdução e Objetivos</vt:lpstr>
      <vt:lpstr>Apresentação do PowerPoint</vt:lpstr>
      <vt:lpstr>Apresentação do PowerPoint</vt:lpstr>
      <vt:lpstr>Apresentação do PowerPoint</vt:lpstr>
      <vt:lpstr>Contribuição Setor de RSU</vt:lpstr>
      <vt:lpstr>Programa das Nações Unidas para o Meio Ambiente (UNEP) declara que, </vt:lpstr>
      <vt:lpstr>Apresentação do PowerPoint</vt:lpstr>
      <vt:lpstr>Rotas Tecnológicas</vt:lpstr>
      <vt:lpstr>Cenário de investimentos do Governo Federal - Diagnóstico Funasa</vt:lpstr>
      <vt:lpstr>Material e Métodos</vt:lpstr>
      <vt:lpstr>Material e Métodos</vt:lpstr>
      <vt:lpstr>Material e Métodos</vt:lpstr>
      <vt:lpstr>Material e Métodos</vt:lpstr>
      <vt:lpstr>Material e Métodos</vt:lpstr>
      <vt:lpstr>Material e Métodos</vt:lpstr>
      <vt:lpstr>Material e Métodos</vt:lpstr>
      <vt:lpstr>Resultados e Discussão </vt:lpstr>
      <vt:lpstr>Resultados e Discussão</vt:lpstr>
      <vt:lpstr>Resultados e Discussão</vt:lpstr>
      <vt:lpstr>Resultados e Discussão</vt:lpstr>
      <vt:lpstr>Conclusão</vt:lpstr>
      <vt:lpstr>Conclusão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Transição dos Lixões para Aterros Sanitários e seu Potencial Impacto nas Mudanças Climáticas</dc:title>
  <dc:creator>Mariana Silva</dc:creator>
  <cp:lastModifiedBy>Borges, Rebeca GIZ BR</cp:lastModifiedBy>
  <cp:revision>69</cp:revision>
  <dcterms:created xsi:type="dcterms:W3CDTF">2019-05-08T18:12:55Z</dcterms:created>
  <dcterms:modified xsi:type="dcterms:W3CDTF">2019-05-09T14:35:56Z</dcterms:modified>
</cp:coreProperties>
</file>