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88" r:id="rId3"/>
    <p:sldId id="258" r:id="rId4"/>
    <p:sldId id="396" r:id="rId5"/>
    <p:sldId id="387" r:id="rId6"/>
    <p:sldId id="355" r:id="rId7"/>
    <p:sldId id="385" r:id="rId8"/>
    <p:sldId id="283" r:id="rId9"/>
    <p:sldId id="293" r:id="rId10"/>
    <p:sldId id="290" r:id="rId11"/>
    <p:sldId id="291" r:id="rId12"/>
    <p:sldId id="395" r:id="rId13"/>
    <p:sldId id="296" r:id="rId14"/>
    <p:sldId id="297" r:id="rId15"/>
    <p:sldId id="299" r:id="rId16"/>
    <p:sldId id="298" r:id="rId17"/>
    <p:sldId id="300" r:id="rId18"/>
    <p:sldId id="302" r:id="rId19"/>
  </p:sldIdLst>
  <p:sldSz cx="9144000" cy="6858000" type="screen4x3"/>
  <p:notesSz cx="6881813" cy="96615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FFBE"/>
    <a:srgbClr val="3C628F"/>
    <a:srgbClr val="C1504C"/>
    <a:srgbClr val="4AADC7"/>
    <a:srgbClr val="9BBB5A"/>
    <a:srgbClr val="4E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5" autoAdjust="0"/>
    <p:restoredTop sz="95695" autoAdjust="0"/>
  </p:normalViewPr>
  <p:slideViewPr>
    <p:cSldViewPr>
      <p:cViewPr varScale="1">
        <p:scale>
          <a:sx n="63" d="100"/>
          <a:sy n="63" d="100"/>
        </p:scale>
        <p:origin x="80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ciel\Dados%20Municipais\MT%20munic&#237;pios%20An&#225;lise%20econ&#244;mic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533836506375789E-2"/>
          <c:y val="5.6408326802494843E-2"/>
          <c:w val="0.76668074611564418"/>
          <c:h val="0.789941965060129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Plan1!$C$5</c:f>
              <c:strCache>
                <c:ptCount val="1"/>
                <c:pt idx="0">
                  <c:v>Pop &lt; 10.000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94009514109593E-2"/>
                  <c:y val="-4.8857739107782121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r>
                      <a:rPr lang="en-US" dirty="0"/>
                      <a:t>67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5B-4C73-90F5-8C3D371E91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Plan1!$D$5</c:f>
              <c:numCache>
                <c:formatCode>General</c:formatCode>
                <c:ptCount val="1"/>
                <c:pt idx="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4-4636-BBA6-15B06FF0959A}"/>
            </c:ext>
          </c:extLst>
        </c:ser>
        <c:ser>
          <c:idx val="1"/>
          <c:order val="1"/>
          <c:tx>
            <c:strRef>
              <c:f>Plan1!$C$6</c:f>
              <c:strCache>
                <c:ptCount val="1"/>
                <c:pt idx="0">
                  <c:v>10.000 ≤ Pop &lt; 50.000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658269026156278E-2"/>
                  <c:y val="-4.9036128885198392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5B-4C73-90F5-8C3D371E91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Plan1!$D$6</c:f>
              <c:numCache>
                <c:formatCode>General</c:formatCode>
                <c:ptCount val="1"/>
                <c:pt idx="0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34-4636-BBA6-15B06FF0959A}"/>
            </c:ext>
          </c:extLst>
        </c:ser>
        <c:ser>
          <c:idx val="2"/>
          <c:order val="2"/>
          <c:tx>
            <c:strRef>
              <c:f>Plan1!$C$7</c:f>
              <c:strCache>
                <c:ptCount val="1"/>
                <c:pt idx="0">
                  <c:v>50.000 ≤ Pop &lt; 100.000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1801527939863655E-2"/>
                  <c:y val="-4.0899749900363727E-2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5B-4C73-90F5-8C3D371E91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Plan1!$D$7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34-4636-BBA6-15B06FF0959A}"/>
            </c:ext>
          </c:extLst>
        </c:ser>
        <c:ser>
          <c:idx val="3"/>
          <c:order val="3"/>
          <c:tx>
            <c:strRef>
              <c:f>Plan1!$C$8</c:f>
              <c:strCache>
                <c:ptCount val="1"/>
                <c:pt idx="0">
                  <c:v>Pop &gt; 100.000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967795825093993E-2"/>
                  <c:y val="-4.8136570116739205E-2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r>
                      <a:rPr lang="en-US" dirty="0"/>
                      <a:t>5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244007629663798E-2"/>
                      <c:h val="4.06923363893201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85B-4C73-90F5-8C3D371E91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Plan1!$D$8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34-4636-BBA6-15B06FF09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80685088"/>
        <c:axId val="-1880687808"/>
        <c:axId val="0"/>
      </c:bar3DChart>
      <c:catAx>
        <c:axId val="-1880685088"/>
        <c:scaling>
          <c:orientation val="minMax"/>
        </c:scaling>
        <c:delete val="1"/>
        <c:axPos val="b"/>
        <c:majorTickMark val="out"/>
        <c:minorTickMark val="none"/>
        <c:tickLblPos val="none"/>
        <c:crossAx val="-1880687808"/>
        <c:crosses val="autoZero"/>
        <c:auto val="1"/>
        <c:lblAlgn val="ctr"/>
        <c:lblOffset val="100"/>
        <c:noMultiLvlLbl val="0"/>
      </c:catAx>
      <c:valAx>
        <c:axId val="-18806878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-188068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11826603334421"/>
          <c:y val="0.17736615988396168"/>
          <c:w val="0.2713228385685616"/>
          <c:h val="0.37712156030188854"/>
        </c:manualLayout>
      </c:layout>
      <c:overlay val="0"/>
      <c:txPr>
        <a:bodyPr/>
        <a:lstStyle/>
        <a:p>
          <a:pPr>
            <a:defRPr sz="1600" b="1">
              <a:latin typeface="Cambria" panose="02040503050406030204" pitchFamily="18" charset="0"/>
              <a:ea typeface="Cambria" panose="02040503050406030204" pitchFamily="18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20"/>
      <c:rotY val="20"/>
      <c:depthPercent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039993737459468"/>
          <c:y val="0.10006272931618226"/>
          <c:w val="0.67286523683461008"/>
          <c:h val="0.79822506561679785"/>
        </c:manualLayout>
      </c:layout>
      <c:bar3DChart>
        <c:barDir val="col"/>
        <c:grouping val="clustered"/>
        <c:varyColors val="0"/>
        <c:ser>
          <c:idx val="0"/>
          <c:order val="0"/>
          <c:tx>
            <c:v>População &lt; 10.000</c:v>
          </c:tx>
          <c:invertIfNegative val="0"/>
          <c:dLbls>
            <c:dLbl>
              <c:idx val="0"/>
              <c:layout>
                <c:manualLayout>
                  <c:x val="1.0954182456675335E-2"/>
                  <c:y val="-3.8526444422053142E-2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r>
                      <a:rPr lang="en-US" dirty="0"/>
                      <a:t>10,2%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0C-43EB-B548-C2790BD24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População!$D$36</c:f>
              <c:numCache>
                <c:formatCode>0.0%</c:formatCode>
                <c:ptCount val="1"/>
                <c:pt idx="0">
                  <c:v>0.10800000000000001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0C-43EB-B548-C2790BD24877}"/>
            </c:ext>
          </c:extLst>
        </c:ser>
        <c:ser>
          <c:idx val="2"/>
          <c:order val="1"/>
          <c:tx>
            <c:v>Pop ≥ 10.000 e &lt; 50.000</c:v>
          </c:tx>
          <c:invertIfNegative val="0"/>
          <c:dLbls>
            <c:dLbl>
              <c:idx val="0"/>
              <c:layout>
                <c:manualLayout>
                  <c:x val="0.23509098242313262"/>
                  <c:y val="1.2811462200897328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latin typeface="Cambria" panose="02040503050406030204" pitchFamily="18" charset="0"/>
                        <a:ea typeface="Cambria" panose="02040503050406030204" pitchFamily="18" charset="0"/>
                      </a:defRPr>
                    </a:pPr>
                    <a:r>
                      <a:rPr lang="en-US" dirty="0"/>
                      <a:t>38,1%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0C-43EB-B548-C2790BD24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População!$D$35</c:f>
              <c:numCache>
                <c:formatCode>0.0%</c:formatCode>
                <c:ptCount val="1"/>
                <c:pt idx="0">
                  <c:v>0.39400000000000007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0C-43EB-B548-C2790BD24877}"/>
            </c:ext>
          </c:extLst>
        </c:ser>
        <c:ser>
          <c:idx val="4"/>
          <c:order val="2"/>
          <c:tx>
            <c:v>Pop. ≥ 50.000 e &lt; 100.000</c:v>
          </c:tx>
          <c:invertIfNegative val="0"/>
          <c:dLbls>
            <c:dLbl>
              <c:idx val="0"/>
              <c:layout>
                <c:manualLayout>
                  <c:x val="1.1363914316167135E-2"/>
                  <c:y val="-3.763115010564738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0C-43EB-B548-C2790BD24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População!$D$34</c:f>
              <c:numCache>
                <c:formatCode>0.0%</c:formatCode>
                <c:ptCount val="1"/>
                <c:pt idx="0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0C-43EB-B548-C2790BD24877}"/>
            </c:ext>
          </c:extLst>
        </c:ser>
        <c:ser>
          <c:idx val="1"/>
          <c:order val="3"/>
          <c:tx>
            <c:v>População &gt; 100.000</c:v>
          </c:tx>
          <c:invertIfNegative val="0"/>
          <c:dLbls>
            <c:dLbl>
              <c:idx val="0"/>
              <c:layout>
                <c:manualLayout>
                  <c:x val="-0.19554232490645598"/>
                  <c:y val="-8.28076870854114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0C-43EB-B548-C2790BD248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População!$D$33</c:f>
              <c:numCache>
                <c:formatCode>0.0%</c:formatCode>
                <c:ptCount val="1"/>
                <c:pt idx="0">
                  <c:v>0.3660000000000001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80C-43EB-B548-C2790BD248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878912"/>
        <c:axId val="157884800"/>
        <c:axId val="0"/>
      </c:bar3DChart>
      <c:catAx>
        <c:axId val="157878912"/>
        <c:scaling>
          <c:orientation val="minMax"/>
        </c:scaling>
        <c:delete val="1"/>
        <c:axPos val="b"/>
        <c:majorTickMark val="out"/>
        <c:minorTickMark val="none"/>
        <c:tickLblPos val="none"/>
        <c:crossAx val="157884800"/>
        <c:crosses val="autoZero"/>
        <c:auto val="1"/>
        <c:lblAlgn val="ctr"/>
        <c:lblOffset val="100"/>
        <c:noMultiLvlLbl val="0"/>
      </c:catAx>
      <c:valAx>
        <c:axId val="15788480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5787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90849633487253"/>
          <c:y val="0.23526270000352023"/>
          <c:w val="0.26716281735584368"/>
          <c:h val="0.43437570314790558"/>
        </c:manualLayout>
      </c:layout>
      <c:overlay val="0"/>
      <c:txPr>
        <a:bodyPr/>
        <a:lstStyle/>
        <a:p>
          <a:pPr>
            <a:defRPr sz="1400" b="1">
              <a:latin typeface="Cambria" panose="02040503050406030204" pitchFamily="18" charset="0"/>
              <a:ea typeface="Cambria" panose="02040503050406030204" pitchFamily="18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701953922426362E-2"/>
          <c:y val="3.1154032854444458E-2"/>
          <c:w val="0.77404388235656574"/>
          <c:h val="0.84993765390333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Plan1!$C$5</c:f>
              <c:strCache>
                <c:ptCount val="1"/>
                <c:pt idx="0">
                  <c:v>Pop &lt; 10.000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0662924111399055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DE-463B-8AD7-CDF3CA047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Plan1!$D$38</c:f>
              <c:numCache>
                <c:formatCode>0.0%</c:formatCode>
                <c:ptCount val="1"/>
                <c:pt idx="0">
                  <c:v>0.112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DE-463B-8AD7-CDF3CA047A82}"/>
            </c:ext>
          </c:extLst>
        </c:ser>
        <c:ser>
          <c:idx val="1"/>
          <c:order val="1"/>
          <c:tx>
            <c:strRef>
              <c:f>Plan1!$C$6</c:f>
              <c:strCache>
                <c:ptCount val="1"/>
                <c:pt idx="0">
                  <c:v>10.000 ≤ Pop &lt; 50.000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061728395061727E-2"/>
                  <c:y val="-6.734478386146772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DE-463B-8AD7-CDF3CA047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Plan1!$D$39</c:f>
              <c:numCache>
                <c:formatCode>0.0%</c:formatCode>
                <c:ptCount val="1"/>
                <c:pt idx="0">
                  <c:v>0.378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DE-463B-8AD7-CDF3CA047A82}"/>
            </c:ext>
          </c:extLst>
        </c:ser>
        <c:ser>
          <c:idx val="2"/>
          <c:order val="2"/>
          <c:tx>
            <c:strRef>
              <c:f>Plan1!$C$7</c:f>
              <c:strCache>
                <c:ptCount val="1"/>
                <c:pt idx="0">
                  <c:v>50.000 ≤ Pop &lt; 100.000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061728395061727E-2"/>
                  <c:y val="-8.6987012487729137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DE-463B-8AD7-CDF3CA047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Plan1!$D$40</c:f>
              <c:numCache>
                <c:formatCode>0.0%</c:formatCode>
                <c:ptCount val="1"/>
                <c:pt idx="0">
                  <c:v>0.14699999999999999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DE-463B-8AD7-CDF3CA047A82}"/>
            </c:ext>
          </c:extLst>
        </c:ser>
        <c:ser>
          <c:idx val="3"/>
          <c:order val="3"/>
          <c:tx>
            <c:strRef>
              <c:f>Plan1!$C$8</c:f>
              <c:strCache>
                <c:ptCount val="1"/>
                <c:pt idx="0">
                  <c:v>Pop &gt; 100.000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864197530864196E-2"/>
                  <c:y val="-7.856891450504564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2DE-463B-8AD7-CDF3CA047A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Plan1!$D$41</c:f>
              <c:numCache>
                <c:formatCode>0.0%</c:formatCode>
                <c:ptCount val="1"/>
                <c:pt idx="0">
                  <c:v>0.36299999999999999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2DE-463B-8AD7-CDF3CA047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880678560"/>
        <c:axId val="-1880679648"/>
        <c:axId val="0"/>
      </c:bar3DChart>
      <c:catAx>
        <c:axId val="-1880678560"/>
        <c:scaling>
          <c:orientation val="minMax"/>
        </c:scaling>
        <c:delete val="1"/>
        <c:axPos val="b"/>
        <c:majorTickMark val="out"/>
        <c:minorTickMark val="none"/>
        <c:tickLblPos val="none"/>
        <c:crossAx val="-1880679648"/>
        <c:crosses val="autoZero"/>
        <c:auto val="1"/>
        <c:lblAlgn val="ctr"/>
        <c:lblOffset val="100"/>
        <c:noMultiLvlLbl val="0"/>
      </c:catAx>
      <c:valAx>
        <c:axId val="-188067964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-1880678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907004755702153"/>
          <c:y val="0.15378972780003475"/>
          <c:w val="0.23761812095899804"/>
          <c:h val="0.46503833949646062"/>
        </c:manualLayout>
      </c:layout>
      <c:overlay val="0"/>
      <c:txPr>
        <a:bodyPr/>
        <a:lstStyle/>
        <a:p>
          <a:pPr>
            <a:defRPr sz="1400" b="1">
              <a:latin typeface="Cambria" panose="02040503050406030204" pitchFamily="18" charset="0"/>
              <a:ea typeface="Cambria" panose="02040503050406030204" pitchFamily="18" charset="0"/>
            </a:defRPr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0.21547</cdr:x>
      <cdr:y>0.16567</cdr:y>
    </cdr:from>
    <cdr:to>
      <cdr:x>0.31659</cdr:x>
      <cdr:y>0.24213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932345" y="936104"/>
          <a:ext cx="906860" cy="432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>
              <a:latin typeface="Cambria" panose="02040503050406030204" pitchFamily="18" charset="0"/>
              <a:ea typeface="Cambria" panose="02040503050406030204" pitchFamily="18" charset="0"/>
            </a:rPr>
            <a:t>47,5%</a:t>
          </a:r>
        </a:p>
      </cdr:txBody>
    </cdr:sp>
  </cdr:relSizeAnchor>
  <cdr:relSizeAnchor xmlns:cdr="http://schemas.openxmlformats.org/drawingml/2006/chartDrawing">
    <cdr:from>
      <cdr:x>0.32788</cdr:x>
      <cdr:y>0.2039</cdr:y>
    </cdr:from>
    <cdr:to>
      <cdr:x>0.42876</cdr:x>
      <cdr:y>0.34152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2940457" y="1152128"/>
          <a:ext cx="904707" cy="777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>
              <a:latin typeface="Cambria" panose="02040503050406030204" pitchFamily="18" charset="0"/>
              <a:ea typeface="Cambria" panose="02040503050406030204" pitchFamily="18" charset="0"/>
            </a:rPr>
            <a:t>44,7%</a:t>
          </a:r>
        </a:p>
      </cdr:txBody>
    </cdr:sp>
  </cdr:relSizeAnchor>
  <cdr:relSizeAnchor xmlns:cdr="http://schemas.openxmlformats.org/drawingml/2006/chartDrawing">
    <cdr:from>
      <cdr:x>0.45474</cdr:x>
      <cdr:y>0.73913</cdr:y>
    </cdr:from>
    <cdr:to>
      <cdr:x>0.5329</cdr:x>
      <cdr:y>0.83087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4078186" y="4176464"/>
          <a:ext cx="700950" cy="5183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>
              <a:latin typeface="Cambria" panose="02040503050406030204" pitchFamily="18" charset="0"/>
              <a:ea typeface="Cambria" panose="02040503050406030204" pitchFamily="18" charset="0"/>
            </a:rPr>
            <a:t>4,3%</a:t>
          </a:r>
        </a:p>
      </cdr:txBody>
    </cdr:sp>
  </cdr:relSizeAnchor>
  <cdr:relSizeAnchor xmlns:cdr="http://schemas.openxmlformats.org/drawingml/2006/chartDrawing">
    <cdr:from>
      <cdr:x>0.56876</cdr:x>
      <cdr:y>0.75187</cdr:y>
    </cdr:from>
    <cdr:to>
      <cdr:x>0.65561</cdr:x>
      <cdr:y>0.82832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5100697" y="4248472"/>
          <a:ext cx="778885" cy="431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600" b="1" dirty="0">
              <a:latin typeface="Cambria" panose="02040503050406030204" pitchFamily="18" charset="0"/>
              <a:ea typeface="Cambria" panose="02040503050406030204" pitchFamily="18" charset="0"/>
            </a:rPr>
            <a:t>3,5%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0.47618</cdr:x>
      <cdr:y>0.88086</cdr:y>
    </cdr:from>
    <cdr:to>
      <cdr:x>1</cdr:x>
      <cdr:y>0.95725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216000" y="5079654"/>
          <a:ext cx="4637853" cy="440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/>
        <a:p xmlns:a="http://schemas.openxmlformats.org/drawingml/2006/main">
          <a:pPr algn="ctr"/>
          <a:r>
            <a:rPr lang="pt-BR" sz="1400" b="1" dirty="0">
              <a:latin typeface="Cambria" panose="02040503050406030204" pitchFamily="18" charset="0"/>
            </a:rPr>
            <a:t>Mato Grosso</a:t>
          </a:r>
          <a:r>
            <a:rPr lang="pt-BR" sz="1400" b="1" baseline="0" dirty="0">
              <a:latin typeface="Cambria" panose="02040503050406030204" pitchFamily="18" charset="0"/>
            </a:rPr>
            <a:t>: 3.441.998 hab.</a:t>
          </a:r>
          <a:r>
            <a:rPr lang="pt-BR" sz="1400" b="1" dirty="0">
              <a:latin typeface="Cambria" panose="02040503050406030204" pitchFamily="18" charset="0"/>
            </a:rPr>
            <a:t> (</a:t>
          </a:r>
          <a:r>
            <a:rPr lang="pt-BR" sz="1400" b="1" baseline="0" dirty="0">
              <a:latin typeface="Cambria" panose="02040503050406030204" pitchFamily="18" charset="0"/>
            </a:rPr>
            <a:t>IBGE 2018)</a:t>
          </a:r>
          <a:endParaRPr lang="pt-BR" sz="1400" b="1" dirty="0">
            <a:latin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0.21118</cdr:x>
      <cdr:y>0.72106</cdr:y>
    </cdr:from>
    <cdr:to>
      <cdr:x>0.33595</cdr:x>
      <cdr:y>0.87731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1869780" y="4158145"/>
          <a:ext cx="1104695" cy="901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pt-BR" sz="1200" b="1" dirty="0">
              <a:latin typeface="Cambria" panose="02040503050406030204" pitchFamily="18" charset="0"/>
              <a:ea typeface="Cambria" panose="02040503050406030204" pitchFamily="18" charset="0"/>
            </a:rPr>
            <a:t>67 municípios</a:t>
          </a:r>
        </a:p>
      </cdr:txBody>
    </cdr:sp>
  </cdr:relSizeAnchor>
  <cdr:relSizeAnchor xmlns:cdr="http://schemas.openxmlformats.org/drawingml/2006/chartDrawing">
    <cdr:from>
      <cdr:x>0.53265</cdr:x>
      <cdr:y>0.34941</cdr:y>
    </cdr:from>
    <cdr:to>
      <cdr:x>0.65548</cdr:x>
      <cdr:y>0.46451</cdr:y>
    </cdr:to>
    <cdr:sp macro="" textlink="">
      <cdr:nvSpPr>
        <cdr:cNvPr id="8" name="CaixaDeTexto 7"/>
        <cdr:cNvSpPr txBox="1"/>
      </cdr:nvSpPr>
      <cdr:spPr>
        <a:xfrm xmlns:a="http://schemas.openxmlformats.org/drawingml/2006/main">
          <a:off x="4716016" y="2014940"/>
          <a:ext cx="1087519" cy="663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pt-BR" sz="1200" b="1" dirty="0">
              <a:latin typeface="Cambria" panose="02040503050406030204" pitchFamily="18" charset="0"/>
              <a:ea typeface="Cambria" panose="02040503050406030204" pitchFamily="18" charset="0"/>
            </a:rPr>
            <a:t>63</a:t>
          </a:r>
        </a:p>
        <a:p xmlns:a="http://schemas.openxmlformats.org/drawingml/2006/main">
          <a:pPr algn="ctr"/>
          <a:r>
            <a:rPr lang="pt-BR" sz="1200" b="1" dirty="0">
              <a:latin typeface="Cambria" panose="02040503050406030204" pitchFamily="18" charset="0"/>
              <a:ea typeface="Cambria" panose="02040503050406030204" pitchFamily="18" charset="0"/>
            </a:rPr>
            <a:t>municípios</a:t>
          </a:r>
        </a:p>
      </cdr:txBody>
    </cdr:sp>
  </cdr:relSizeAnchor>
  <cdr:relSizeAnchor xmlns:cdr="http://schemas.openxmlformats.org/drawingml/2006/chartDrawing">
    <cdr:from>
      <cdr:x>0.42692</cdr:x>
      <cdr:y>0.67429</cdr:y>
    </cdr:from>
    <cdr:to>
      <cdr:x>0.55057</cdr:x>
      <cdr:y>0.77958</cdr:y>
    </cdr:to>
    <cdr:sp macro="" textlink="">
      <cdr:nvSpPr>
        <cdr:cNvPr id="9" name="CaixaDeTexto 8"/>
        <cdr:cNvSpPr txBox="1"/>
      </cdr:nvSpPr>
      <cdr:spPr>
        <a:xfrm xmlns:a="http://schemas.openxmlformats.org/drawingml/2006/main">
          <a:off x="3779912" y="3888432"/>
          <a:ext cx="1094779" cy="607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pt-BR" sz="1200" b="1" dirty="0">
              <a:latin typeface="Cambria" panose="02040503050406030204" pitchFamily="18" charset="0"/>
              <a:ea typeface="Cambria" panose="02040503050406030204" pitchFamily="18" charset="0"/>
            </a:rPr>
            <a:t>6</a:t>
          </a:r>
        </a:p>
        <a:p xmlns:a="http://schemas.openxmlformats.org/drawingml/2006/main">
          <a:pPr algn="ctr"/>
          <a:r>
            <a:rPr lang="pt-BR" sz="1200" b="1" dirty="0">
              <a:latin typeface="Cambria" panose="02040503050406030204" pitchFamily="18" charset="0"/>
              <a:ea typeface="Cambria" panose="02040503050406030204" pitchFamily="18" charset="0"/>
            </a:rPr>
            <a:t>municípios</a:t>
          </a:r>
        </a:p>
      </cdr:txBody>
    </cdr:sp>
  </cdr:relSizeAnchor>
  <cdr:relSizeAnchor xmlns:cdr="http://schemas.openxmlformats.org/drawingml/2006/chartDrawing">
    <cdr:from>
      <cdr:x>0.31866</cdr:x>
      <cdr:y>0.26151</cdr:y>
    </cdr:from>
    <cdr:to>
      <cdr:x>0.44627</cdr:x>
      <cdr:y>0.45848</cdr:y>
    </cdr:to>
    <cdr:sp macro="" textlink="">
      <cdr:nvSpPr>
        <cdr:cNvPr id="10" name="CaixaDeTexto 9"/>
        <cdr:cNvSpPr txBox="1"/>
      </cdr:nvSpPr>
      <cdr:spPr>
        <a:xfrm xmlns:a="http://schemas.openxmlformats.org/drawingml/2006/main">
          <a:off x="2821413" y="1508062"/>
          <a:ext cx="1129752" cy="11358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pt-BR" sz="1200" b="1" dirty="0">
              <a:latin typeface="Cambria" panose="02040503050406030204" pitchFamily="18" charset="0"/>
              <a:ea typeface="Cambria" panose="02040503050406030204" pitchFamily="18" charset="0"/>
            </a:rPr>
            <a:t>5</a:t>
          </a:r>
        </a:p>
        <a:p xmlns:a="http://schemas.openxmlformats.org/drawingml/2006/main">
          <a:pPr algn="ctr"/>
          <a:r>
            <a:rPr lang="pt-BR" sz="1200" b="1" dirty="0">
              <a:latin typeface="Cambria" panose="02040503050406030204" pitchFamily="18" charset="0"/>
              <a:ea typeface="Cambria" panose="02040503050406030204" pitchFamily="18" charset="0"/>
            </a:rPr>
            <a:t>municípios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0.3165</cdr:x>
      <cdr:y>0.25012</cdr:y>
    </cdr:from>
    <cdr:to>
      <cdr:x>0.42831</cdr:x>
      <cdr:y>0.47286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866248" y="1282094"/>
          <a:ext cx="1012522" cy="1141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250" b="1" dirty="0">
              <a:latin typeface="Cambria" panose="02040503050406030204" pitchFamily="18" charset="0"/>
              <a:ea typeface="Cambria" panose="02040503050406030204" pitchFamily="18" charset="0"/>
            </a:rPr>
            <a:t>63 municípios</a:t>
          </a:r>
        </a:p>
      </cdr:txBody>
    </cdr:sp>
  </cdr:relSizeAnchor>
  <cdr:relSizeAnchor xmlns:cdr="http://schemas.openxmlformats.org/drawingml/2006/chartDrawing">
    <cdr:from>
      <cdr:x>0.4329</cdr:x>
      <cdr:y>0.61895</cdr:y>
    </cdr:from>
    <cdr:to>
      <cdr:x>0.54476</cdr:x>
      <cdr:y>0.79396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920419" y="3273128"/>
          <a:ext cx="1013013" cy="925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250" b="1" dirty="0">
              <a:latin typeface="Cambria" panose="02040503050406030204" pitchFamily="18" charset="0"/>
              <a:ea typeface="Cambria" panose="02040503050406030204" pitchFamily="18" charset="0"/>
            </a:rPr>
            <a:t>6 municípios</a:t>
          </a:r>
        </a:p>
      </cdr:txBody>
    </cdr:sp>
  </cdr:relSizeAnchor>
  <cdr:relSizeAnchor xmlns:cdr="http://schemas.openxmlformats.org/drawingml/2006/chartDrawing">
    <cdr:from>
      <cdr:x>0.54735</cdr:x>
      <cdr:y>0.32499</cdr:y>
    </cdr:from>
    <cdr:to>
      <cdr:x>0.66571</cdr:x>
      <cdr:y>0.5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4956848" y="1718619"/>
          <a:ext cx="1071877" cy="925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250" b="1" dirty="0">
              <a:latin typeface="Cambria" panose="02040503050406030204" pitchFamily="18" charset="0"/>
              <a:ea typeface="Cambria" panose="02040503050406030204" pitchFamily="18" charset="0"/>
            </a:rPr>
            <a:t>4 municípios</a:t>
          </a:r>
        </a:p>
      </cdr:txBody>
    </cdr:sp>
  </cdr:relSizeAnchor>
  <cdr:relSizeAnchor xmlns:cdr="http://schemas.openxmlformats.org/drawingml/2006/chartDrawing">
    <cdr:from>
      <cdr:x>0.81124</cdr:x>
      <cdr:y>0.8059</cdr:y>
    </cdr:from>
    <cdr:to>
      <cdr:x>0.9585</cdr:x>
      <cdr:y>0.89992</cdr:y>
    </cdr:to>
    <cdr:sp macro="" textlink="">
      <cdr:nvSpPr>
        <cdr:cNvPr id="5" name="CaixaDeTexto 6"/>
        <cdr:cNvSpPr txBox="1"/>
      </cdr:nvSpPr>
      <cdr:spPr>
        <a:xfrm xmlns:a="http://schemas.openxmlformats.org/drawingml/2006/main">
          <a:off x="7346681" y="4484680"/>
          <a:ext cx="1333604" cy="5232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t-B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>
              <a:latin typeface="Cambria" panose="02040503050406030204" pitchFamily="18" charset="0"/>
              <a:ea typeface="Cambria" panose="02040503050406030204" pitchFamily="18" charset="0"/>
            </a:rPr>
            <a:t>I</a:t>
          </a:r>
          <a:r>
            <a:rPr lang="pt-BR" sz="1400" b="1" baseline="0" dirty="0">
              <a:latin typeface="Cambria" panose="02040503050406030204" pitchFamily="18" charset="0"/>
              <a:ea typeface="Cambria" panose="02040503050406030204" pitchFamily="18" charset="0"/>
            </a:rPr>
            <a:t>BGE 2013:</a:t>
          </a:r>
          <a:r>
            <a:rPr lang="pt-BR" sz="1400" b="1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pt-BR" sz="1400" b="1" baseline="0" dirty="0" err="1">
              <a:latin typeface="Cambria" panose="02040503050406030204" pitchFamily="18" charset="0"/>
              <a:ea typeface="Cambria" panose="02040503050406030204" pitchFamily="18" charset="0"/>
            </a:rPr>
            <a:t>ibge@cidades</a:t>
          </a:r>
          <a:endParaRPr lang="pt-BR" sz="1400" dirty="0">
            <a:latin typeface="Cambria" panose="02040503050406030204" pitchFamily="18" charset="0"/>
            <a:ea typeface="Cambria" panose="020405030504060302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7A08D384-380D-43EA-94C4-476AE7215741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208088"/>
            <a:ext cx="4344987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182" y="4649609"/>
            <a:ext cx="5505450" cy="3804225"/>
          </a:xfrm>
          <a:prstGeom prst="rect">
            <a:avLst/>
          </a:prstGeom>
        </p:spPr>
        <p:txBody>
          <a:bodyPr vert="horz" lIns="94531" tIns="47265" rIns="94531" bIns="47265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5A202CEC-BEA3-4A00-8991-8699B74288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130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92680" indent="-30525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21021" indent="-24289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0086" indent="-24289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97510" indent="-242891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70164" indent="-242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142817" indent="-242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15470" indent="-242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88124" indent="-2428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5A51FD-5C45-401A-AD4D-BDC25A6D37AA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81067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02CEC-BEA3-4A00-8991-8699B742881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754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58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9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86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4604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96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55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0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33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74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30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595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7F93-6E48-4C87-830F-310DE3B8F93A}" type="datetimeFigureOut">
              <a:rPr lang="pt-BR" smtClean="0"/>
              <a:t>09/05/2019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33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m 20"/>
          <p:cNvPicPr>
            <a:picLocks/>
          </p:cNvPicPr>
          <p:nvPr/>
        </p:nvPicPr>
        <p:blipFill rotWithShape="1">
          <a:blip r:embed="rId3"/>
          <a:srcRect t="13825" r="7641" b="17516"/>
          <a:stretch/>
        </p:blipFill>
        <p:spPr>
          <a:xfrm>
            <a:off x="1940480" y="2992760"/>
            <a:ext cx="1551600" cy="11628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471444" y="1552298"/>
            <a:ext cx="5319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atin typeface="Cambria" panose="02040503050406030204" pitchFamily="18" charset="0"/>
                <a:cs typeface="Times New Roman" pitchFamily="18" charset="0"/>
              </a:rPr>
              <a:t>Panorama da Disposição Final dos Resíduos Sólidos em Mato Grosso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B052A2D6-22A0-4E67-9692-CF24B3FBC358}"/>
              </a:ext>
            </a:extLst>
          </p:cNvPr>
          <p:cNvSpPr txBox="1">
            <a:spLocks/>
          </p:cNvSpPr>
          <p:nvPr/>
        </p:nvSpPr>
        <p:spPr>
          <a:xfrm>
            <a:off x="4221629" y="4585414"/>
            <a:ext cx="4958883" cy="414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13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pt-BR" sz="130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Faculdade de Arquitetura, Engenharia e Tecnologia</a:t>
            </a:r>
            <a:br>
              <a:rPr lang="pt-BR" sz="130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lang="pt-BR" sz="130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Departamento de Engenharia Sanitária e Ambiental</a:t>
            </a:r>
            <a:br>
              <a:rPr lang="pt-BR" sz="1300" b="1" dirty="0"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endParaRPr lang="pt-BR" sz="1300" b="1" dirty="0"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977EDE1-F644-46B4-AD2C-8A3F8BCCCF4C}"/>
              </a:ext>
            </a:extLst>
          </p:cNvPr>
          <p:cNvSpPr txBox="1"/>
          <p:nvPr/>
        </p:nvSpPr>
        <p:spPr>
          <a:xfrm>
            <a:off x="5486318" y="4216082"/>
            <a:ext cx="297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Paulo Modesto Filho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5DFEAEA-2514-4076-9820-FEB6AE42367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67" y="4278232"/>
            <a:ext cx="1551600" cy="1162800"/>
          </a:xfrm>
          <a:prstGeom prst="rect">
            <a:avLst/>
          </a:prstGeom>
          <a:ln w="3175" cap="sq">
            <a:noFill/>
            <a:prstDash val="solid"/>
            <a:miter lim="800000"/>
          </a:ln>
          <a:effectLst/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  <p:pic>
        <p:nvPicPr>
          <p:cNvPr id="20" name="Picture 19" descr="trabalho 114">
            <a:extLst>
              <a:ext uri="{FF2B5EF4-FFF2-40B4-BE49-F238E27FC236}">
                <a16:creationId xmlns:a16="http://schemas.microsoft.com/office/drawing/2014/main" id="{A91E124F-2183-422B-8DBF-D1AE435FFEAC}"/>
              </a:ext>
            </a:extLst>
          </p:cNvPr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7083" y="450452"/>
            <a:ext cx="1551600" cy="11628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5" descr="\\Pc-04\meus documentos\Paulo Modesto\PAULO MODESTO\Fotos\Lixão VG 2010\DSC017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0" y="4278232"/>
            <a:ext cx="1551132" cy="1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Uma imagem contendo chão, edifício, ao ar livre&#10;&#10;Descrição gerada automaticamente">
            <a:extLst>
              <a:ext uri="{FF2B5EF4-FFF2-40B4-BE49-F238E27FC236}">
                <a16:creationId xmlns:a16="http://schemas.microsoft.com/office/drawing/2014/main" id="{3D3A8E57-E4E0-431E-AC8C-AB9E4C1D41EB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2" y="450452"/>
            <a:ext cx="1551600" cy="1162800"/>
          </a:xfrm>
          <a:prstGeom prst="rect">
            <a:avLst/>
          </a:prstGeom>
        </p:spPr>
      </p:pic>
      <p:pic>
        <p:nvPicPr>
          <p:cNvPr id="19" name="Imagem 18" descr="Uma imagem contendo ao ar livre, céu, rocha, chão&#10;&#10;Descrição gerada automaticamente">
            <a:extLst>
              <a:ext uri="{FF2B5EF4-FFF2-40B4-BE49-F238E27FC236}">
                <a16:creationId xmlns:a16="http://schemas.microsoft.com/office/drawing/2014/main" id="{E285A075-3ABB-4063-B7E5-315F32D8F29B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99" y="1709316"/>
            <a:ext cx="1551600" cy="1162800"/>
          </a:xfrm>
          <a:prstGeom prst="rect">
            <a:avLst/>
          </a:prstGeom>
        </p:spPr>
      </p:pic>
      <p:pic>
        <p:nvPicPr>
          <p:cNvPr id="16" name="Imagem 15" descr="Uma imagem contendo ao ar livre, céu, chão, rocha&#10;&#10;Descrição gerada automaticamente">
            <a:extLst>
              <a:ext uri="{FF2B5EF4-FFF2-40B4-BE49-F238E27FC236}">
                <a16:creationId xmlns:a16="http://schemas.microsoft.com/office/drawing/2014/main" id="{026A0D83-179F-47C6-8240-3AE4B1353C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2" y="1700047"/>
            <a:ext cx="1551600" cy="1187030"/>
          </a:xfrm>
          <a:prstGeom prst="rect">
            <a:avLst/>
          </a:prstGeom>
        </p:spPr>
      </p:pic>
      <p:pic>
        <p:nvPicPr>
          <p:cNvPr id="15" name="Imagem 14" descr="Uma imagem contendo interior, parede, edifício&#10;&#10;Descrição gerada automaticamente">
            <a:extLst>
              <a:ext uri="{FF2B5EF4-FFF2-40B4-BE49-F238E27FC236}">
                <a16:creationId xmlns:a16="http://schemas.microsoft.com/office/drawing/2014/main" id="{AD482B19-18EC-4010-96D8-F8C1183F3767}"/>
              </a:ext>
            </a:extLst>
          </p:cNvPr>
          <p:cNvPicPr>
            <a:picLocks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4" r="5703"/>
          <a:stretch/>
        </p:blipFill>
        <p:spPr>
          <a:xfrm>
            <a:off x="308242" y="2992760"/>
            <a:ext cx="1551600" cy="1162800"/>
          </a:xfrm>
          <a:prstGeom prst="rect">
            <a:avLst/>
          </a:prstGeom>
          <a:effectLst>
            <a:glow rad="812800">
              <a:schemeClr val="accent1">
                <a:alpha val="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7812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21109" y="-205308"/>
            <a:ext cx="8853853" cy="861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err="1">
                <a:latin typeface="Cambria" panose="02040503050406030204" pitchFamily="18" charset="0"/>
                <a:ea typeface="+mn-ea"/>
                <a:cs typeface="+mn-cs"/>
              </a:rPr>
              <a:t>Recursos</a:t>
            </a:r>
            <a:r>
              <a:rPr lang="en-US" sz="2000" b="1" dirty="0"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+mn-ea"/>
                <a:cs typeface="+mn-cs"/>
              </a:rPr>
              <a:t>Funasa</a:t>
            </a:r>
            <a:r>
              <a:rPr lang="en-US" sz="2000" b="1" dirty="0">
                <a:latin typeface="Cambria" panose="02040503050406030204" pitchFamily="18" charset="0"/>
                <a:ea typeface="+mn-ea"/>
                <a:cs typeface="+mn-cs"/>
              </a:rPr>
              <a:t> – </a:t>
            </a:r>
            <a:r>
              <a:rPr lang="en-US" sz="2000" b="1" dirty="0" err="1">
                <a:latin typeface="Cambria" panose="02040503050406030204" pitchFamily="18" charset="0"/>
                <a:ea typeface="+mn-ea"/>
                <a:cs typeface="+mn-cs"/>
              </a:rPr>
              <a:t>Aterros</a:t>
            </a:r>
            <a:r>
              <a:rPr lang="en-US" sz="2000" b="1" dirty="0"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+mn-ea"/>
                <a:cs typeface="+mn-cs"/>
              </a:rPr>
              <a:t>Sanitários</a:t>
            </a:r>
            <a:r>
              <a:rPr lang="en-US" sz="2000" b="1" dirty="0">
                <a:latin typeface="Cambria" panose="02040503050406030204" pitchFamily="18" charset="0"/>
                <a:ea typeface="+mn-ea"/>
                <a:cs typeface="+mn-cs"/>
              </a:rPr>
              <a:t> (2001 – 2018)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721E136-9447-409E-A557-76C300244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595447"/>
              </p:ext>
            </p:extLst>
          </p:nvPr>
        </p:nvGraphicFramePr>
        <p:xfrm>
          <a:off x="611560" y="548680"/>
          <a:ext cx="7509811" cy="52200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60131">
                  <a:extLst>
                    <a:ext uri="{9D8B030D-6E8A-4147-A177-3AD203B41FA5}">
                      <a16:colId xmlns:a16="http://schemas.microsoft.com/office/drawing/2014/main" val="932398224"/>
                    </a:ext>
                  </a:extLst>
                </a:gridCol>
                <a:gridCol w="1413010">
                  <a:extLst>
                    <a:ext uri="{9D8B030D-6E8A-4147-A177-3AD203B41FA5}">
                      <a16:colId xmlns:a16="http://schemas.microsoft.com/office/drawing/2014/main" val="1869126271"/>
                    </a:ext>
                  </a:extLst>
                </a:gridCol>
                <a:gridCol w="1524257">
                  <a:extLst>
                    <a:ext uri="{9D8B030D-6E8A-4147-A177-3AD203B41FA5}">
                      <a16:colId xmlns:a16="http://schemas.microsoft.com/office/drawing/2014/main" val="1571978024"/>
                    </a:ext>
                  </a:extLst>
                </a:gridCol>
                <a:gridCol w="1112413">
                  <a:extLst>
                    <a:ext uri="{9D8B030D-6E8A-4147-A177-3AD203B41FA5}">
                      <a16:colId xmlns:a16="http://schemas.microsoft.com/office/drawing/2014/main" val="9143509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MUNICÍPIOS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Pop. Total 2018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Pop. Urbana 2018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VALOR (R$)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3314925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JAURU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10.942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6.200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150.000,00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62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MARCELÂNDIA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12.565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6.314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145.264,15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2337019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DIAMANTINO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21.495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16.907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400.000,00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162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COTRIGUAÇU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19.249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6.045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165.122,00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28685842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GLÓRIA D'OESTE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3.281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2.170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200.000,00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578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MATUPÁ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16.065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12.229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723160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RIBEIRÃO CASCALHEIRA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8.891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6.068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12890239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RIO BRANCO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5.306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4.573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199.797,36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7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TORIXÓREU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3.791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3.643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1241334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CÁCERES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89.309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83.049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33485675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BARRA DO GARÇAS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59.488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52.937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4124189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CLÁUDIA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11.539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8.820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49.000,00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3945864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GUARANTÃ DO NORTE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34.267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26.235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1725311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JACIARA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26.860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25.469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1.000.000,00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7940270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SINOP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138.180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110.448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353.395,00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1289187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PONTE BRANCA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1.634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1.400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378.000,00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2936036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FELIZ NATAL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13.662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10.046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500.000,00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2000448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DENISE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9.218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7.766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150.000,00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262798"/>
                  </a:ext>
                </a:extLst>
              </a:tr>
              <a:tr h="5189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ALTO ARAGUAIA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18.419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16.865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3609947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CONSORCIO NASCENTES DO PANTANAL (11)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102.568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108.828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7.200.000,00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521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CONSÓRCIO VALE DO RIO CUIABÁ (11)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141.559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85.803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5.700.000,00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22092909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CONSORCIO VALE DO GUAPORÉ (9)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104.757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75.135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4.850.000,00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3676538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CONSÓRCIO VALE DO RIO PARAGUAI (15)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309.530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263.241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5.000.000,00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683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SANTA CARMEM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4.404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3.679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700.000,00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267259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CAMPO VERDE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41.006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33.424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1.018.053,84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1980859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ÁGUA BOA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23.556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19.941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4.292.965,19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396661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COLÍDER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32.152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27.818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926.679,89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extLst>
                  <a:ext uri="{0D108BD9-81ED-4DB2-BD59-A6C34878D82A}">
                    <a16:rowId xmlns:a16="http://schemas.microsoft.com/office/drawing/2014/main" val="299586610"/>
                  </a:ext>
                </a:extLst>
              </a:tr>
              <a:tr h="7340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CAMPO NOVO DO PARECIS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34.091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32.552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762.707,65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76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TOTAL: 64 municípios                                        – 28 aterros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1.213.451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987.437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35.750.985,08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362" marR="6362" marT="6362" marB="0" anchor="ctr"/>
                </a:tc>
                <a:extLst>
                  <a:ext uri="{0D108BD9-81ED-4DB2-BD59-A6C34878D82A}">
                    <a16:rowId xmlns:a16="http://schemas.microsoft.com/office/drawing/2014/main" val="3672836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47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45070" y="116632"/>
            <a:ext cx="8853853" cy="861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>
                <a:latin typeface="Cambria" panose="02040503050406030204" pitchFamily="18" charset="0"/>
                <a:ea typeface="+mn-ea"/>
                <a:cs typeface="+mn-cs"/>
              </a:rPr>
              <a:t>Recursos</a:t>
            </a:r>
            <a:r>
              <a:rPr lang="en-US" sz="2400" b="1" dirty="0"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+mn-ea"/>
                <a:cs typeface="+mn-cs"/>
              </a:rPr>
              <a:t>Funasa</a:t>
            </a:r>
            <a:r>
              <a:rPr lang="en-US" sz="2400" b="1" dirty="0">
                <a:latin typeface="Cambria" panose="02040503050406030204" pitchFamily="18" charset="0"/>
                <a:ea typeface="+mn-ea"/>
                <a:cs typeface="+mn-cs"/>
              </a:rPr>
              <a:t> – </a:t>
            </a:r>
            <a:r>
              <a:rPr lang="en-US" sz="2400" b="1" dirty="0" err="1">
                <a:latin typeface="Cambria" panose="02040503050406030204" pitchFamily="18" charset="0"/>
                <a:ea typeface="+mn-ea"/>
                <a:cs typeface="+mn-cs"/>
              </a:rPr>
              <a:t>Aterros</a:t>
            </a:r>
            <a:r>
              <a:rPr lang="en-US" sz="2400" b="1" dirty="0"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+mn-ea"/>
                <a:cs typeface="+mn-cs"/>
              </a:rPr>
              <a:t>Sanitários</a:t>
            </a:r>
            <a:endParaRPr lang="en-US" sz="2400" b="1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5E661924-0D86-4F36-BA07-699B1FECE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641769"/>
              </p:ext>
            </p:extLst>
          </p:nvPr>
        </p:nvGraphicFramePr>
        <p:xfrm>
          <a:off x="323526" y="959444"/>
          <a:ext cx="8424938" cy="1554679"/>
        </p:xfrm>
        <a:graphic>
          <a:graphicData uri="http://schemas.openxmlformats.org/drawingml/2006/table">
            <a:tbl>
              <a:tblPr/>
              <a:tblGrid>
                <a:gridCol w="3946565">
                  <a:extLst>
                    <a:ext uri="{9D8B030D-6E8A-4147-A177-3AD203B41FA5}">
                      <a16:colId xmlns:a16="http://schemas.microsoft.com/office/drawing/2014/main" val="1673965446"/>
                    </a:ext>
                  </a:extLst>
                </a:gridCol>
                <a:gridCol w="1492791">
                  <a:extLst>
                    <a:ext uri="{9D8B030D-6E8A-4147-A177-3AD203B41FA5}">
                      <a16:colId xmlns:a16="http://schemas.microsoft.com/office/drawing/2014/main" val="1991343641"/>
                    </a:ext>
                  </a:extLst>
                </a:gridCol>
                <a:gridCol w="1492791">
                  <a:extLst>
                    <a:ext uri="{9D8B030D-6E8A-4147-A177-3AD203B41FA5}">
                      <a16:colId xmlns:a16="http://schemas.microsoft.com/office/drawing/2014/main" val="289518981"/>
                    </a:ext>
                  </a:extLst>
                </a:gridCol>
                <a:gridCol w="1492791">
                  <a:extLst>
                    <a:ext uri="{9D8B030D-6E8A-4147-A177-3AD203B41FA5}">
                      <a16:colId xmlns:a16="http://schemas.microsoft.com/office/drawing/2014/main" val="1807601548"/>
                    </a:ext>
                  </a:extLst>
                </a:gridCol>
              </a:tblGrid>
              <a:tr h="144000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ATERROS EM OPERAÇÃO 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01109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MUNICÍPIOS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Pop. Total 2018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Pop. Urbana 2018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VALOR (R$)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5782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MATUPÁ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16.065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12.229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200.000,00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110843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CÁCERES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89.309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83.049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180.000,00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921349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CAMPO VERDE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41.006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33.424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1.018.053,84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67209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COLÍDER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32.152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27.818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926.679,89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40812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TOTAL: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178.532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156.520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2.324.733,73</a:t>
                      </a:r>
                    </a:p>
                  </a:txBody>
                  <a:tcPr marL="8737" marR="8737" marT="8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269788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3B96D462-BF26-4192-AFC0-9A329E3B2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159619"/>
              </p:ext>
            </p:extLst>
          </p:nvPr>
        </p:nvGraphicFramePr>
        <p:xfrm>
          <a:off x="323527" y="3531350"/>
          <a:ext cx="8424938" cy="666291"/>
        </p:xfrm>
        <a:graphic>
          <a:graphicData uri="http://schemas.openxmlformats.org/drawingml/2006/table">
            <a:tbl>
              <a:tblPr/>
              <a:tblGrid>
                <a:gridCol w="3946565">
                  <a:extLst>
                    <a:ext uri="{9D8B030D-6E8A-4147-A177-3AD203B41FA5}">
                      <a16:colId xmlns:a16="http://schemas.microsoft.com/office/drawing/2014/main" val="2406250289"/>
                    </a:ext>
                  </a:extLst>
                </a:gridCol>
                <a:gridCol w="1492791">
                  <a:extLst>
                    <a:ext uri="{9D8B030D-6E8A-4147-A177-3AD203B41FA5}">
                      <a16:colId xmlns:a16="http://schemas.microsoft.com/office/drawing/2014/main" val="2911348557"/>
                    </a:ext>
                  </a:extLst>
                </a:gridCol>
                <a:gridCol w="1492791">
                  <a:extLst>
                    <a:ext uri="{9D8B030D-6E8A-4147-A177-3AD203B41FA5}">
                      <a16:colId xmlns:a16="http://schemas.microsoft.com/office/drawing/2014/main" val="2320590781"/>
                    </a:ext>
                  </a:extLst>
                </a:gridCol>
                <a:gridCol w="1492791">
                  <a:extLst>
                    <a:ext uri="{9D8B030D-6E8A-4147-A177-3AD203B41FA5}">
                      <a16:colId xmlns:a16="http://schemas.microsoft.com/office/drawing/2014/main" val="1303383357"/>
                    </a:ext>
                  </a:extLst>
                </a:gridCol>
              </a:tblGrid>
              <a:tr h="180000"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ATERRO COM “LO” AGUARDANDO OPERAÇÃO 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857171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MUNICÍPIOS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Pop. Total 2018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Pop. Urbana 2018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VALOR (R$)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39775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CONSORCIO NASCENTES DO PANTANAL (11)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108.828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102.568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7.200.000,00</a:t>
                      </a:r>
                    </a:p>
                  </a:txBody>
                  <a:tcPr marL="8737" marR="8737" marT="873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635801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10A98C75-39D9-40DE-A7CB-A8D03595597C}"/>
              </a:ext>
            </a:extLst>
          </p:cNvPr>
          <p:cNvSpPr txBox="1"/>
          <p:nvPr/>
        </p:nvSpPr>
        <p:spPr>
          <a:xfrm>
            <a:off x="323527" y="2636912"/>
            <a:ext cx="8424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28 financiamentos foram realizados, envolvendo 64 municípios, somente 4 em operação;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Do total da população urbana (987.437 habitantes) somente 15,86% é atendida por aterro sanitário;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2A92537-2897-4483-91B7-6C382F1746B2}"/>
              </a:ext>
            </a:extLst>
          </p:cNvPr>
          <p:cNvSpPr txBox="1"/>
          <p:nvPr/>
        </p:nvSpPr>
        <p:spPr>
          <a:xfrm>
            <a:off x="323527" y="4273548"/>
            <a:ext cx="8424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Do total da população urbana, 11,02% encontra-se inseridas no Consórcio Nascentes do Pantanal;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Com a operação do aterro intermunicipal a população atendida passará a ser de 26,88%</a:t>
            </a: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pt-BR" sz="1600" b="1" u="sng" dirty="0">
                <a:latin typeface="Cambria" panose="02040503050406030204" pitchFamily="18" charset="0"/>
                <a:ea typeface="Cambria" panose="02040503050406030204" pitchFamily="18" charset="0"/>
              </a:rPr>
              <a:t>Portanto:</a:t>
            </a:r>
          </a:p>
          <a:p>
            <a:pPr marL="628650" indent="-176213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73,12% dos recursos investidos não atingiram os objetivos.</a:t>
            </a:r>
          </a:p>
        </p:txBody>
      </p:sp>
    </p:spTree>
    <p:extLst>
      <p:ext uri="{BB962C8B-B14F-4D97-AF65-F5344CB8AC3E}">
        <p14:creationId xmlns:p14="http://schemas.microsoft.com/office/powerpoint/2010/main" val="105696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8745D5B-E376-47BD-847B-ABCA3951D689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" t="31936" r="2232" b="-5"/>
          <a:stretch/>
        </p:blipFill>
        <p:spPr>
          <a:xfrm>
            <a:off x="4617557" y="890968"/>
            <a:ext cx="3960000" cy="22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01ADC48-5752-454B-94CD-90739B9FD6F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2" t="34096" r="29410" b="13248"/>
          <a:stretch/>
        </p:blipFill>
        <p:spPr>
          <a:xfrm>
            <a:off x="499492" y="883452"/>
            <a:ext cx="3960000" cy="22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0A03A60-7AC4-4218-A103-E16DCABC5D62}"/>
              </a:ext>
            </a:extLst>
          </p:cNvPr>
          <p:cNvSpPr txBox="1"/>
          <p:nvPr/>
        </p:nvSpPr>
        <p:spPr>
          <a:xfrm>
            <a:off x="499492" y="2646752"/>
            <a:ext cx="1192188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Cambria" panose="02040503050406030204" pitchFamily="18" charset="0"/>
                <a:ea typeface="Cambria" panose="02040503050406030204" pitchFamily="18" charset="0"/>
              </a:rPr>
              <a:t>CGR – Cuiabá</a:t>
            </a:r>
          </a:p>
          <a:p>
            <a:pPr algn="ctr"/>
            <a:r>
              <a:rPr lang="pt-BR" sz="1200" b="1" dirty="0">
                <a:latin typeface="Cambria" panose="02040503050406030204" pitchFamily="18" charset="0"/>
                <a:ea typeface="Cambria" panose="02040503050406030204" pitchFamily="18" charset="0"/>
              </a:rPr>
              <a:t>~350 </a:t>
            </a:r>
            <a:r>
              <a:rPr lang="pt-BR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ton</a:t>
            </a:r>
            <a:r>
              <a:rPr lang="pt-BR" sz="1200" b="1" dirty="0">
                <a:latin typeface="Cambria" panose="02040503050406030204" pitchFamily="18" charset="0"/>
                <a:ea typeface="Cambria" panose="02040503050406030204" pitchFamily="18" charset="0"/>
              </a:rPr>
              <a:t>/dia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52E8159-C0C6-42EE-9D65-23E45D35C346}"/>
              </a:ext>
            </a:extLst>
          </p:cNvPr>
          <p:cNvSpPr txBox="1"/>
          <p:nvPr/>
        </p:nvSpPr>
        <p:spPr>
          <a:xfrm>
            <a:off x="6795475" y="2679303"/>
            <a:ext cx="1763773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Cambria" panose="02040503050406030204" pitchFamily="18" charset="0"/>
                <a:ea typeface="Cambria" panose="02040503050406030204" pitchFamily="18" charset="0"/>
              </a:rPr>
              <a:t>SERGE - Rondonópolis ~170 </a:t>
            </a:r>
            <a:r>
              <a:rPr lang="pt-BR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ton</a:t>
            </a:r>
            <a:r>
              <a:rPr lang="pt-BR" sz="1200" b="1" dirty="0">
                <a:latin typeface="Cambria" panose="02040503050406030204" pitchFamily="18" charset="0"/>
                <a:ea typeface="Cambria" panose="02040503050406030204" pitchFamily="18" charset="0"/>
              </a:rPr>
              <a:t>/dia</a:t>
            </a:r>
          </a:p>
        </p:txBody>
      </p:sp>
      <p:pic>
        <p:nvPicPr>
          <p:cNvPr id="2" name="Imagem 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36" y="3291389"/>
            <a:ext cx="3960000" cy="2250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88991B8-C590-41F2-86C9-C31D5B436D94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8" t="8618"/>
          <a:stretch/>
        </p:blipFill>
        <p:spPr>
          <a:xfrm>
            <a:off x="499492" y="3291389"/>
            <a:ext cx="3960000" cy="22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9B56DBF-649C-44A9-AC12-1FC789272973}"/>
              </a:ext>
            </a:extLst>
          </p:cNvPr>
          <p:cNvSpPr txBox="1"/>
          <p:nvPr/>
        </p:nvSpPr>
        <p:spPr>
          <a:xfrm>
            <a:off x="499492" y="5057932"/>
            <a:ext cx="1526938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Cambria" panose="02040503050406030204" pitchFamily="18" charset="0"/>
                <a:ea typeface="Cambria" panose="02040503050406030204" pitchFamily="18" charset="0"/>
              </a:rPr>
              <a:t>SANORTE - Sorriso ~ 300 </a:t>
            </a:r>
            <a:r>
              <a:rPr lang="pt-BR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ton</a:t>
            </a:r>
            <a:r>
              <a:rPr lang="pt-BR" sz="1200" b="1" dirty="0">
                <a:latin typeface="Cambria" panose="02040503050406030204" pitchFamily="18" charset="0"/>
                <a:ea typeface="Cambria" panose="02040503050406030204" pitchFamily="18" charset="0"/>
              </a:rPr>
              <a:t>/dia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9B56DBF-649C-44A9-AC12-1FC789272973}"/>
              </a:ext>
            </a:extLst>
          </p:cNvPr>
          <p:cNvSpPr txBox="1"/>
          <p:nvPr/>
        </p:nvSpPr>
        <p:spPr>
          <a:xfrm>
            <a:off x="7117570" y="5057933"/>
            <a:ext cx="1459066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Cambria" panose="02040503050406030204" pitchFamily="18" charset="0"/>
                <a:ea typeface="Cambria" panose="02040503050406030204" pitchFamily="18" charset="0"/>
              </a:rPr>
              <a:t>SANORTE - Sinop ~300 </a:t>
            </a:r>
            <a:r>
              <a:rPr lang="pt-BR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ton</a:t>
            </a:r>
            <a:r>
              <a:rPr lang="pt-BR" sz="1200" b="1" dirty="0">
                <a:latin typeface="Cambria" panose="02040503050406030204" pitchFamily="18" charset="0"/>
                <a:ea typeface="Cambria" panose="02040503050406030204" pitchFamily="18" charset="0"/>
              </a:rPr>
              <a:t>/dia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49710" y="411980"/>
            <a:ext cx="885385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pt-BR" sz="2400" b="1" dirty="0">
                <a:latin typeface="Cambria" panose="02040503050406030204" pitchFamily="18" charset="0"/>
              </a:rPr>
              <a:t>Aterros Sanitários Privados</a:t>
            </a:r>
          </a:p>
        </p:txBody>
      </p:sp>
    </p:spTree>
    <p:extLst>
      <p:ext uri="{BB962C8B-B14F-4D97-AF65-F5344CB8AC3E}">
        <p14:creationId xmlns:p14="http://schemas.microsoft.com/office/powerpoint/2010/main" val="2097293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34480C9-A186-4A7C-90B1-6A4F3A04C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09" y="397878"/>
            <a:ext cx="7585454" cy="50400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28609D8C-1CF7-4D8D-A622-014F98CB2BBB}"/>
              </a:ext>
            </a:extLst>
          </p:cNvPr>
          <p:cNvSpPr/>
          <p:nvPr/>
        </p:nvSpPr>
        <p:spPr>
          <a:xfrm>
            <a:off x="2721154" y="1024572"/>
            <a:ext cx="1562813" cy="1840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BB97405-D42D-4989-9858-C6CE0AF67460}"/>
              </a:ext>
            </a:extLst>
          </p:cNvPr>
          <p:cNvSpPr txBox="1"/>
          <p:nvPr/>
        </p:nvSpPr>
        <p:spPr>
          <a:xfrm>
            <a:off x="3250036" y="940279"/>
            <a:ext cx="59734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14/15</a:t>
            </a:r>
            <a:endParaRPr lang="pt-BR" b="1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A0B913A-B61F-4947-A10D-DCE5B94B08A8}"/>
              </a:ext>
            </a:extLst>
          </p:cNvPr>
          <p:cNvSpPr/>
          <p:nvPr/>
        </p:nvSpPr>
        <p:spPr>
          <a:xfrm>
            <a:off x="6659964" y="1052387"/>
            <a:ext cx="1680800" cy="18368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A72C616-0E56-4714-AE21-9755CD68FAA5}"/>
              </a:ext>
            </a:extLst>
          </p:cNvPr>
          <p:cNvSpPr txBox="1"/>
          <p:nvPr/>
        </p:nvSpPr>
        <p:spPr>
          <a:xfrm>
            <a:off x="7116773" y="1107294"/>
            <a:ext cx="57797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17/18</a:t>
            </a:r>
            <a:endParaRPr lang="pt-BR" b="1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AC8648B-6F32-4A7B-A446-5370E8A108FC}"/>
              </a:ext>
            </a:extLst>
          </p:cNvPr>
          <p:cNvSpPr/>
          <p:nvPr/>
        </p:nvSpPr>
        <p:spPr>
          <a:xfrm>
            <a:off x="5253921" y="2958861"/>
            <a:ext cx="1584386" cy="14664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B84E52F-E7E0-4B9B-9F80-E6CEC68B5433}"/>
              </a:ext>
            </a:extLst>
          </p:cNvPr>
          <p:cNvSpPr txBox="1"/>
          <p:nvPr/>
        </p:nvSpPr>
        <p:spPr>
          <a:xfrm>
            <a:off x="5919205" y="2996573"/>
            <a:ext cx="58693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06/07</a:t>
            </a:r>
            <a:endParaRPr lang="pt-BR" b="1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202D3D5-80D6-48EF-8AE2-03107B250C0D}"/>
              </a:ext>
            </a:extLst>
          </p:cNvPr>
          <p:cNvSpPr/>
          <p:nvPr/>
        </p:nvSpPr>
        <p:spPr>
          <a:xfrm>
            <a:off x="5980402" y="4309344"/>
            <a:ext cx="2737625" cy="112853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5E0D94D-F095-4CE9-B578-E613F1C7ACE2}"/>
              </a:ext>
            </a:extLst>
          </p:cNvPr>
          <p:cNvSpPr txBox="1"/>
          <p:nvPr/>
        </p:nvSpPr>
        <p:spPr>
          <a:xfrm>
            <a:off x="7437492" y="5032845"/>
            <a:ext cx="57797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09/10</a:t>
            </a:r>
            <a:endParaRPr lang="pt-BR" b="1" dirty="0"/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6B3C1001-3801-4658-BBC0-25A2BDADD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310139"/>
              </p:ext>
            </p:extLst>
          </p:nvPr>
        </p:nvGraphicFramePr>
        <p:xfrm>
          <a:off x="2692182" y="4425350"/>
          <a:ext cx="5474429" cy="86702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69258">
                  <a:extLst>
                    <a:ext uri="{9D8B030D-6E8A-4147-A177-3AD203B41FA5}">
                      <a16:colId xmlns:a16="http://schemas.microsoft.com/office/drawing/2014/main" val="48310155"/>
                    </a:ext>
                  </a:extLst>
                </a:gridCol>
                <a:gridCol w="1605171">
                  <a:extLst>
                    <a:ext uri="{9D8B030D-6E8A-4147-A177-3AD203B41FA5}">
                      <a16:colId xmlns:a16="http://schemas.microsoft.com/office/drawing/2014/main" val="357993731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pt-BR" sz="14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Recursos necessários para implementação de 16 aterros sanitários consorciados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91" marR="6791" marT="679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pt-BR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R$ 1.042.750.944,57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91" marR="6791" marT="679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8185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pt-BR" sz="1400" b="1" i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Massa de resíduos sólidos domiciliares produzida nos 141 municípios</a:t>
                      </a:r>
                      <a:endParaRPr lang="pt-BR" sz="14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91" marR="6791" marT="679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0000"/>
                        </a:lnSpc>
                      </a:pPr>
                      <a:r>
                        <a:rPr lang="pt-BR" sz="14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2.231,63 toneladas/dia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791" marR="6791" marT="6791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948998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DE9D4F96-3761-4C46-BDF5-E5CDB0D2BB06}"/>
              </a:ext>
            </a:extLst>
          </p:cNvPr>
          <p:cNvSpPr txBox="1"/>
          <p:nvPr/>
        </p:nvSpPr>
        <p:spPr>
          <a:xfrm>
            <a:off x="827305" y="491741"/>
            <a:ext cx="1798658" cy="89255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>
                <a:latin typeface="Arial" panose="020B0604020202020204" pitchFamily="34" charset="0"/>
                <a:cs typeface="Arial" panose="020B0604020202020204" pitchFamily="34" charset="0"/>
              </a:rPr>
              <a:t>PROPOSTA DE ATERROS INTERMUNICIPAIS EM MATO GROSSO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24902" y="2884645"/>
            <a:ext cx="1603464" cy="1061829"/>
          </a:xfrm>
          <a:prstGeom prst="rect">
            <a:avLst/>
          </a:prstGeom>
          <a:solidFill>
            <a:srgbClr val="FFFFB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050" b="1" dirty="0">
                <a:latin typeface="Cambria" panose="02040503050406030204" pitchFamily="18" charset="0"/>
                <a:ea typeface="Cambria" panose="02040503050406030204" pitchFamily="18" charset="0"/>
              </a:rPr>
              <a:t>Área: 903.357 km²</a:t>
            </a:r>
          </a:p>
          <a:p>
            <a:r>
              <a:rPr lang="pt-BR" sz="1050" b="1" dirty="0">
                <a:latin typeface="Cambria" panose="02040503050406030204" pitchFamily="18" charset="0"/>
                <a:ea typeface="Cambria" panose="02040503050406030204" pitchFamily="18" charset="0"/>
              </a:rPr>
              <a:t>Pop. (2018): 3.441.998</a:t>
            </a:r>
          </a:p>
          <a:p>
            <a:r>
              <a:rPr lang="pt-BR" sz="1050" b="1" dirty="0">
                <a:latin typeface="Cambria" panose="02040503050406030204" pitchFamily="18" charset="0"/>
                <a:ea typeface="Cambria" panose="02040503050406030204" pitchFamily="18" charset="0"/>
              </a:rPr>
              <a:t>Rodovias Federais:</a:t>
            </a:r>
          </a:p>
          <a:p>
            <a:r>
              <a:rPr lang="pt-BR" sz="1050" b="1" dirty="0">
                <a:latin typeface="Cambria" panose="02040503050406030204" pitchFamily="18" charset="0"/>
                <a:ea typeface="Cambria" panose="02040503050406030204" pitchFamily="18" charset="0"/>
              </a:rPr>
              <a:t>Cobertura</a:t>
            </a:r>
          </a:p>
          <a:p>
            <a:r>
              <a:rPr lang="pt-BR" sz="1050" b="1" dirty="0">
                <a:latin typeface="Cambria" panose="02040503050406030204" pitchFamily="18" charset="0"/>
                <a:ea typeface="Cambria" panose="02040503050406030204" pitchFamily="18" charset="0"/>
              </a:rPr>
              <a:t>*Asfalto – 2.926 km</a:t>
            </a:r>
          </a:p>
          <a:p>
            <a:r>
              <a:rPr lang="pt-BR" sz="1050" b="1" dirty="0">
                <a:latin typeface="Cambria" panose="02040503050406030204" pitchFamily="18" charset="0"/>
                <a:ea typeface="Cambria" panose="02040503050406030204" pitchFamily="18" charset="0"/>
              </a:rPr>
              <a:t>*Terra – 2.194</a:t>
            </a:r>
          </a:p>
        </p:txBody>
      </p:sp>
    </p:spTree>
    <p:extLst>
      <p:ext uri="{BB962C8B-B14F-4D97-AF65-F5344CB8AC3E}">
        <p14:creationId xmlns:p14="http://schemas.microsoft.com/office/powerpoint/2010/main" val="232343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931163" y="1648496"/>
            <a:ext cx="7839350" cy="4906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8E969FB-33B2-4226-8415-D0070FAB83EE}"/>
              </a:ext>
            </a:extLst>
          </p:cNvPr>
          <p:cNvSpPr txBox="1"/>
          <p:nvPr/>
        </p:nvSpPr>
        <p:spPr>
          <a:xfrm>
            <a:off x="376412" y="560180"/>
            <a:ext cx="3907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Resumo dos Custos Gerais para o Aterro Sanitário Intermunicipal do Consórcio Médio Araguaia - 20 anos.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EE088E9-DD82-48F1-9251-36F521BC7B1F}"/>
              </a:ext>
            </a:extLst>
          </p:cNvPr>
          <p:cNvSpPr txBox="1"/>
          <p:nvPr/>
        </p:nvSpPr>
        <p:spPr>
          <a:xfrm>
            <a:off x="650749" y="3717032"/>
            <a:ext cx="34853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Cambria" panose="02040503050406030204" pitchFamily="18" charset="0"/>
                <a:ea typeface="Cambria" panose="02040503050406030204" pitchFamily="18" charset="0"/>
              </a:rPr>
              <a:t>Obs.:</a:t>
            </a: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1600" b="1" u="sng" dirty="0">
                <a:latin typeface="Cambria" panose="02040503050406030204" pitchFamily="18" charset="0"/>
                <a:ea typeface="Cambria" panose="02040503050406030204" pitchFamily="18" charset="0"/>
              </a:rPr>
              <a:t>Valores sujeitos a variação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Cambria" panose="02040503050406030204" pitchFamily="18" charset="0"/>
                <a:ea typeface="Cambria" panose="02040503050406030204" pitchFamily="18" charset="0"/>
              </a:rPr>
              <a:t>EIA/RIMA (R$600.000);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Cambria" panose="02040503050406030204" pitchFamily="18" charset="0"/>
                <a:ea typeface="Cambria" panose="02040503050406030204" pitchFamily="18" charset="0"/>
              </a:rPr>
              <a:t>Aquisição Terreno (R$30.000/ha);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Cambria" panose="02040503050406030204" pitchFamily="18" charset="0"/>
                <a:ea typeface="Cambria" panose="02040503050406030204" pitchFamily="18" charset="0"/>
              </a:rPr>
              <a:t>Projeto básico (R$40.000)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Cambria" panose="02040503050406030204" pitchFamily="18" charset="0"/>
                <a:ea typeface="Cambria" panose="02040503050406030204" pitchFamily="18" charset="0"/>
              </a:rPr>
              <a:t>Aquisição Maquinário (R$1.300.000);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Cambria" panose="02040503050406030204" pitchFamily="18" charset="0"/>
                <a:ea typeface="Cambria" panose="02040503050406030204" pitchFamily="18" charset="0"/>
              </a:rPr>
              <a:t>Entre outros.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8FD680B-20A1-4F84-9CA1-ED9BEB0FE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80" y="1760509"/>
            <a:ext cx="2484896" cy="180660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49DC86A-7BF2-456D-8326-79DA3F13B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404664"/>
            <a:ext cx="4486545" cy="538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3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174516" y="343722"/>
            <a:ext cx="674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Custos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31163" y="1648496"/>
            <a:ext cx="7839350" cy="4906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ço Reservado para Conteúdo 8"/>
          <p:cNvSpPr txBox="1">
            <a:spLocks/>
          </p:cNvSpPr>
          <p:nvPr/>
        </p:nvSpPr>
        <p:spPr>
          <a:xfrm>
            <a:off x="145068" y="735642"/>
            <a:ext cx="8568290" cy="16132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 algn="just"/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 custos com o aterro intermunicipal compreendem desde a pré-instalação até o pós-encerramento;</a:t>
            </a:r>
          </a:p>
          <a:p>
            <a:pPr marL="571500" indent="-342900" algn="just"/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Verificou-se um custo total de investimento de R$ 77.358.741,82 sendo R$ 13.615.804,60 apenas para instalação da obra, atendendo população inicial de 129.092 hab. (PMSB, 2018).</a:t>
            </a:r>
            <a:endParaRPr lang="pt-BR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062EBA2-8387-4654-B1E1-FFAAD53701B4}"/>
              </a:ext>
            </a:extLst>
          </p:cNvPr>
          <p:cNvSpPr txBox="1"/>
          <p:nvPr/>
        </p:nvSpPr>
        <p:spPr>
          <a:xfrm>
            <a:off x="323527" y="4941168"/>
            <a:ext cx="844698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>
                <a:latin typeface="Cambria" panose="02040503050406030204" pitchFamily="18" charset="0"/>
                <a:ea typeface="Cambria" panose="02040503050406030204" pitchFamily="18" charset="0"/>
              </a:rPr>
              <a:t>Obs.: Para o cálculo do frete foram considerados dois custos: Por km rodado (R$ 12,00/km em via sem pavimentação e R$8,00/km-via pavimentada) e por tonelada (R$53,00/ton)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FBA6B4F-ACE7-4D75-9359-8D522BAB7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300578"/>
            <a:ext cx="8446985" cy="264059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699792" y="2857699"/>
            <a:ext cx="504056" cy="146194"/>
          </a:xfrm>
          <a:prstGeom prst="rect">
            <a:avLst/>
          </a:prstGeom>
          <a:solidFill>
            <a:srgbClr val="FFE699"/>
          </a:solidFill>
        </p:spPr>
        <p:txBody>
          <a:bodyPr wrap="square" rtlCol="0">
            <a:spAutoFit/>
          </a:bodyPr>
          <a:lstStyle/>
          <a:p>
            <a:endParaRPr lang="pt-BR" sz="350" b="1" dirty="0"/>
          </a:p>
        </p:txBody>
      </p:sp>
    </p:spTree>
    <p:extLst>
      <p:ext uri="{BB962C8B-B14F-4D97-AF65-F5344CB8AC3E}">
        <p14:creationId xmlns:p14="http://schemas.microsoft.com/office/powerpoint/2010/main" val="3195933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219197" y="355720"/>
            <a:ext cx="674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mbria" panose="02040503050406030204" pitchFamily="18" charset="0"/>
                <a:ea typeface="Cambria" panose="02040503050406030204" pitchFamily="18" charset="0"/>
              </a:rPr>
              <a:t>Custos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31163" y="1648496"/>
            <a:ext cx="7839350" cy="4906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Espaço Reservado para Conteúdo 8"/>
          <p:cNvSpPr txBox="1">
            <a:spLocks/>
          </p:cNvSpPr>
          <p:nvPr/>
        </p:nvSpPr>
        <p:spPr>
          <a:xfrm>
            <a:off x="251521" y="1066822"/>
            <a:ext cx="85189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just"/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Os custos para instalação do aterro individual do município de </a:t>
            </a:r>
            <a:r>
              <a:rPr lang="pt-BR" sz="2000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Canarana</a:t>
            </a:r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totalizaram R$ 43.222.023,50. Dessa forma é notadamente mais viável enviar seus resíduos para o aterro intermunicipal, aproximadamente 30% ou 46% inferior, frete/km ou frete/</a:t>
            </a:r>
            <a:r>
              <a:rPr lang="pt-BR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ton</a:t>
            </a:r>
            <a:r>
              <a:rPr lang="pt-BR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respectivamente. Exemplo:</a:t>
            </a:r>
          </a:p>
          <a:p>
            <a:pPr indent="457200" algn="just"/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pt-BR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algn="just">
              <a:lnSpc>
                <a:spcPct val="120000"/>
              </a:lnSpc>
            </a:pPr>
            <a:endParaRPr lang="pt-BR" sz="2000" i="1" dirty="0">
              <a:effectLst>
                <a:outerShdw blurRad="38100" dist="38100" dir="2700000" algn="tl">
                  <a:srgbClr val="FFFFFF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defRPr/>
            </a:pPr>
            <a:endParaRPr lang="pt-BR" sz="2000" dirty="0">
              <a:effectLst>
                <a:outerShdw blurRad="38100" dist="38100" dir="2700000" algn="tl">
                  <a:srgbClr val="FFFFFF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tângulo: Cantos Arredondados 14"/>
          <p:cNvSpPr/>
          <p:nvPr/>
        </p:nvSpPr>
        <p:spPr>
          <a:xfrm>
            <a:off x="3693273" y="2762544"/>
            <a:ext cx="1874336" cy="983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Canarana</a:t>
            </a:r>
          </a:p>
        </p:txBody>
      </p:sp>
      <p:sp>
        <p:nvSpPr>
          <p:cNvPr id="14" name="Seta: para a Direita 4"/>
          <p:cNvSpPr/>
          <p:nvPr/>
        </p:nvSpPr>
        <p:spPr>
          <a:xfrm>
            <a:off x="5822284" y="3016149"/>
            <a:ext cx="758757" cy="476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Seta: para a Direita 16"/>
          <p:cNvSpPr/>
          <p:nvPr/>
        </p:nvSpPr>
        <p:spPr>
          <a:xfrm rot="10800000">
            <a:off x="2679841" y="3004165"/>
            <a:ext cx="758757" cy="476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tângulo: Cantos Arredondados 17"/>
          <p:cNvSpPr/>
          <p:nvPr/>
        </p:nvSpPr>
        <p:spPr>
          <a:xfrm>
            <a:off x="656074" y="2811701"/>
            <a:ext cx="1805621" cy="861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Solução</a:t>
            </a:r>
          </a:p>
          <a:p>
            <a:pPr algn="ctr"/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Individual</a:t>
            </a:r>
          </a:p>
        </p:txBody>
      </p:sp>
      <p:sp>
        <p:nvSpPr>
          <p:cNvPr id="17" name="Retângulo: Cantos Arredondados 18"/>
          <p:cNvSpPr/>
          <p:nvPr/>
        </p:nvSpPr>
        <p:spPr>
          <a:xfrm>
            <a:off x="6732825" y="2811700"/>
            <a:ext cx="1952107" cy="861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Solução</a:t>
            </a:r>
          </a:p>
          <a:p>
            <a:pPr algn="ctr"/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Intermunicipal</a:t>
            </a:r>
          </a:p>
        </p:txBody>
      </p:sp>
      <p:sp>
        <p:nvSpPr>
          <p:cNvPr id="18" name="Seta: para Baixo 6"/>
          <p:cNvSpPr/>
          <p:nvPr/>
        </p:nvSpPr>
        <p:spPr>
          <a:xfrm>
            <a:off x="1392271" y="3834664"/>
            <a:ext cx="340469" cy="486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Seta: para Baixo 19"/>
          <p:cNvSpPr/>
          <p:nvPr/>
        </p:nvSpPr>
        <p:spPr>
          <a:xfrm>
            <a:off x="7811596" y="3829141"/>
            <a:ext cx="340469" cy="4863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tângulo: Cantos Arredondados 21"/>
          <p:cNvSpPr/>
          <p:nvPr/>
        </p:nvSpPr>
        <p:spPr>
          <a:xfrm>
            <a:off x="656074" y="4440580"/>
            <a:ext cx="1722209" cy="4588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R$ 43.222.023,50</a:t>
            </a:r>
          </a:p>
        </p:txBody>
      </p:sp>
      <p:sp>
        <p:nvSpPr>
          <p:cNvPr id="21" name="Retângulo: Cantos Arredondados 22"/>
          <p:cNvSpPr/>
          <p:nvPr/>
        </p:nvSpPr>
        <p:spPr>
          <a:xfrm>
            <a:off x="6657486" y="4458661"/>
            <a:ext cx="2113027" cy="75067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R$ 30.348.544,75*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R$ 23.592.746,06**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6963093" y="5209334"/>
            <a:ext cx="1931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*Frete por km;</a:t>
            </a:r>
          </a:p>
          <a:p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** Frete por ton.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EE3F418-9ABF-41E2-A36B-19880EB66A1A}"/>
              </a:ext>
            </a:extLst>
          </p:cNvPr>
          <p:cNvSpPr txBox="1"/>
          <p:nvPr/>
        </p:nvSpPr>
        <p:spPr>
          <a:xfrm>
            <a:off x="2267744" y="3956124"/>
            <a:ext cx="2366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latin typeface="Cambria" panose="02040503050406030204" pitchFamily="18" charset="0"/>
                <a:ea typeface="Cambria" panose="02040503050406030204" pitchFamily="18" charset="0"/>
              </a:rPr>
              <a:t>SOLUÇÃO INDIVIDUAL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8AC5CA2-D466-4B0A-88D0-7645534C8A8C}"/>
              </a:ext>
            </a:extLst>
          </p:cNvPr>
          <p:cNvSpPr txBox="1"/>
          <p:nvPr/>
        </p:nvSpPr>
        <p:spPr>
          <a:xfrm>
            <a:off x="4640335" y="3955790"/>
            <a:ext cx="24519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b="1" dirty="0">
                <a:latin typeface="Cambria" panose="02040503050406030204" pitchFamily="18" charset="0"/>
                <a:ea typeface="Cambria" panose="02040503050406030204" pitchFamily="18" charset="0"/>
              </a:rPr>
              <a:t>SOLUÇÃO INTERMUNICIPAL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20AA7BC1-330A-472D-A713-F3835B2BA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974" y="4163426"/>
            <a:ext cx="2024512" cy="147188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3D76ECA1-84B7-4F29-A99D-7AEC07FE2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4153773"/>
            <a:ext cx="2098279" cy="1473708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02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A1A4685-4B5C-4498-B107-8C07D64F7BB1}"/>
              </a:ext>
            </a:extLst>
          </p:cNvPr>
          <p:cNvSpPr txBox="1">
            <a:spLocks/>
          </p:cNvSpPr>
          <p:nvPr/>
        </p:nvSpPr>
        <p:spPr>
          <a:xfrm>
            <a:off x="87923" y="418654"/>
            <a:ext cx="8853853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2400" b="1" dirty="0">
                <a:latin typeface="Cambria" panose="02040503050406030204" pitchFamily="18" charset="0"/>
                <a:ea typeface="+mn-ea"/>
                <a:cs typeface="+mn-cs"/>
              </a:rPr>
              <a:t>Cenário Idealizado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95536" y="1070320"/>
            <a:ext cx="8685298" cy="4853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Cambria" panose="02040503050406030204" pitchFamily="18" charset="0"/>
                <a:ea typeface="Cambria" panose="02040503050406030204" pitchFamily="18" charset="0"/>
              </a:rPr>
              <a:t>Produção Anual de RS em MT (domiciliar):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 814.545 toneladas</a:t>
            </a:r>
          </a:p>
          <a:p>
            <a:pPr>
              <a:lnSpc>
                <a:spcPct val="150000"/>
              </a:lnSpc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pt-BR" b="1" i="1" dirty="0">
                <a:latin typeface="Cambria" panose="02040503050406030204" pitchFamily="18" charset="0"/>
                <a:ea typeface="Cambria" panose="02040503050406030204" pitchFamily="18" charset="0"/>
              </a:rPr>
              <a:t>Disposição Final em Aterro Sanitário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108000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Custo médio por tonelada: R$ 80,00 – R$ 114,00</a:t>
            </a:r>
          </a:p>
          <a:p>
            <a:pPr marL="108000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Custo anual: R$ 65.163.600,00 - R$ 92.858.130,00</a:t>
            </a:r>
          </a:p>
          <a:p>
            <a:pPr marL="108000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i="1" dirty="0">
                <a:latin typeface="Cambria" panose="02040503050406030204" pitchFamily="18" charset="0"/>
                <a:ea typeface="Cambria" panose="02040503050406030204" pitchFamily="18" charset="0"/>
              </a:rPr>
              <a:t>Per capita</a:t>
            </a: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: R$ 18,93 - R$ 26,98</a:t>
            </a:r>
            <a:endParaRPr lang="pt-BR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endParaRPr lang="pt-BR" sz="105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pt-BR" b="1" i="1" dirty="0">
                <a:latin typeface="Cambria" panose="02040503050406030204" pitchFamily="18" charset="0"/>
                <a:ea typeface="Cambria" panose="02040503050406030204" pitchFamily="18" charset="0"/>
              </a:rPr>
              <a:t>Considerando “caracterização típica dos resíduos e valorização dos recicláveis”: </a:t>
            </a:r>
          </a:p>
          <a:p>
            <a:pPr marL="108000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MO biodegradável – 439.854,30 toneladas</a:t>
            </a:r>
          </a:p>
          <a:p>
            <a:pPr marL="108000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Recicláveis Inertes – 268.800,00 toneladas</a:t>
            </a:r>
          </a:p>
          <a:p>
            <a:pPr marL="1080000" lvl="8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Rejeitos – 105.890,70 toneladas (R$ 8.471.256,00 - R$ 12.071.539,80)</a:t>
            </a:r>
          </a:p>
          <a:p>
            <a:pPr>
              <a:lnSpc>
                <a:spcPct val="150000"/>
              </a:lnSpc>
            </a:pPr>
            <a:endParaRPr lang="pt-B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24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  <p:pic>
        <p:nvPicPr>
          <p:cNvPr id="5" name="Picture 3" descr="J:\Fotos cuiaba\Cuiaba-Passagens-Menor-Pre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644" y="412202"/>
            <a:ext cx="7056784" cy="5292588"/>
          </a:xfrm>
          <a:prstGeom prst="rect">
            <a:avLst/>
          </a:prstGeom>
          <a:noFill/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ABECA94-C944-4DA2-8031-DBCA90D5B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843" y="5304680"/>
            <a:ext cx="31635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r">
              <a:buFont typeface="Arial" charset="0"/>
              <a:buNone/>
            </a:pPr>
            <a:r>
              <a:rPr lang="pt-BR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modestof@ufmt.br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A92A248-FFE1-4D17-8F0C-61D08324BBCF}"/>
              </a:ext>
            </a:extLst>
          </p:cNvPr>
          <p:cNvSpPr txBox="1">
            <a:spLocks/>
          </p:cNvSpPr>
          <p:nvPr/>
        </p:nvSpPr>
        <p:spPr>
          <a:xfrm>
            <a:off x="4164890" y="4581128"/>
            <a:ext cx="3286125" cy="636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pt-BR" sz="4000" b="1" dirty="0">
                <a:solidFill>
                  <a:srgbClr val="002060"/>
                </a:solidFill>
                <a:latin typeface="Arial" charset="0"/>
                <a:cs typeface="Arial" charset="0"/>
              </a:rPr>
              <a:t> Obrigado!</a:t>
            </a:r>
          </a:p>
          <a:p>
            <a:pPr>
              <a:defRPr/>
            </a:pPr>
            <a:endParaRPr lang="pt-BR" sz="4000" dirty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sz="4000" dirty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sz="4000" dirty="0">
              <a:solidFill>
                <a:srgbClr val="376092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endParaRPr lang="pt-BR" sz="4000" dirty="0">
              <a:solidFill>
                <a:srgbClr val="37609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23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461" b="94434" l="19688" r="81250">
                        <a14:foregroundMark x1="37656" y1="32910" x2="21094" y2="32617"/>
                        <a14:foregroundMark x1="21094" y1="34277" x2="20938" y2="36133"/>
                        <a14:foregroundMark x1="21641" y1="46777" x2="26563" y2="46777"/>
                        <a14:foregroundMark x1="27031" y1="47266" x2="29297" y2="47754"/>
                        <a14:foregroundMark x1="28984" y1="57910" x2="28672" y2="58594"/>
                        <a14:foregroundMark x1="27969" y1="60938" x2="27109" y2="63379"/>
                        <a14:foregroundMark x1="29609" y1="81543" x2="37266" y2="81836"/>
                        <a14:foregroundMark x1="37422" y1="86328" x2="38047" y2="88477"/>
                        <a14:foregroundMark x1="41172" y1="89648" x2="41719" y2="91602"/>
                        <a14:foregroundMark x1="52578" y1="89355" x2="54375" y2="90527"/>
                        <a14:foregroundMark x1="62031" y1="92871" x2="64922" y2="92871"/>
                        <a14:foregroundMark x1="65703" y1="85742" x2="66875" y2="85059"/>
                        <a14:foregroundMark x1="67969" y1="81152" x2="69375" y2="79590"/>
                        <a14:foregroundMark x1="70313" y1="79004" x2="71406" y2="78809"/>
                        <a14:foregroundMark x1="72188" y1="77246" x2="73125" y2="73633"/>
                        <a14:foregroundMark x1="73594" y1="73340" x2="75156" y2="72852"/>
                        <a14:foregroundMark x1="76250" y1="68262" x2="78359" y2="59961"/>
                        <a14:foregroundMark x1="77969" y1="59961" x2="77656" y2="48438"/>
                        <a14:foregroundMark x1="77969" y1="47559" x2="78359" y2="44238"/>
                        <a14:foregroundMark x1="77969" y1="44434" x2="79453" y2="41309"/>
                        <a14:foregroundMark x1="79844" y1="40527" x2="80000" y2="39746"/>
                        <a14:foregroundMark x1="38672" y1="24902" x2="37813" y2="26367"/>
                        <a14:foregroundMark x1="37969" y1="27344" x2="38125" y2="29590"/>
                        <a14:foregroundMark x1="38359" y1="33789" x2="35391" y2="32715"/>
                        <a14:foregroundMark x1="36719" y1="32813" x2="37266" y2="33105"/>
                        <a14:foregroundMark x1="61250" y1="92090" x2="61641" y2="91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71" t="21489" r="17746" b="4077"/>
          <a:stretch/>
        </p:blipFill>
        <p:spPr bwMode="auto">
          <a:xfrm>
            <a:off x="179512" y="476672"/>
            <a:ext cx="5616339" cy="530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8"/>
          <p:cNvSpPr>
            <a:spLocks noGrp="1"/>
          </p:cNvSpPr>
          <p:nvPr>
            <p:ph idx="1"/>
          </p:nvPr>
        </p:nvSpPr>
        <p:spPr>
          <a:xfrm>
            <a:off x="5076056" y="1988840"/>
            <a:ext cx="4539504" cy="2880320"/>
          </a:xfrm>
        </p:spPr>
        <p:txBody>
          <a:bodyPr>
            <a:noAutofit/>
          </a:bodyPr>
          <a:lstStyle/>
          <a:p>
            <a:pPr lvl="1" indent="0">
              <a:spcBef>
                <a:spcPts val="0"/>
              </a:spcBef>
              <a:buNone/>
            </a:pPr>
            <a:r>
              <a:rPr lang="pt-BR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• 903.357 km²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BR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• 141 municípios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BR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• 3.441.998 hab. (IBGE 2018)</a:t>
            </a:r>
          </a:p>
          <a:p>
            <a:pPr lvl="1" indent="0">
              <a:spcBef>
                <a:spcPts val="0"/>
              </a:spcBef>
            </a:pPr>
            <a:endParaRPr lang="pt-BR" sz="1600" i="1" dirty="0">
              <a:effectLst>
                <a:outerShdw blurRad="38100" dist="38100" dir="2700000" algn="tl">
                  <a:srgbClr val="FFFFFF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pt-BR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Rodovias Federais:</a:t>
            </a:r>
          </a:p>
          <a:p>
            <a:pPr marL="737100" indent="0">
              <a:spcBef>
                <a:spcPts val="0"/>
              </a:spcBef>
              <a:buNone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Pavimentadas – 2.926 km</a:t>
            </a:r>
          </a:p>
          <a:p>
            <a:pPr marL="737100" indent="0">
              <a:spcBef>
                <a:spcPts val="0"/>
              </a:spcBef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	Não Pavimentadas – 2.194 km</a:t>
            </a:r>
          </a:p>
          <a:p>
            <a:pPr marL="974250" lvl="1" indent="0">
              <a:spcBef>
                <a:spcPts val="0"/>
              </a:spcBef>
              <a:buNone/>
            </a:pP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</a:p>
          <a:p>
            <a:pPr lvl="1" indent="0">
              <a:spcBef>
                <a:spcPts val="0"/>
              </a:spcBef>
              <a:buNone/>
            </a:pPr>
            <a:r>
              <a:rPr lang="pt-BR" sz="16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pt-BR" sz="1600" dirty="0">
                <a:latin typeface="Cambria" panose="02040503050406030204" pitchFamily="18" charset="0"/>
                <a:ea typeface="Cambria" panose="02040503050406030204" pitchFamily="18" charset="0"/>
              </a:rPr>
              <a:t>Rodovias Estaduais:</a:t>
            </a:r>
          </a:p>
          <a:p>
            <a:pPr marL="737100" indent="0">
              <a:spcBef>
                <a:spcPts val="0"/>
              </a:spcBef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	Pavimentadas – 6.877,8 km</a:t>
            </a:r>
          </a:p>
          <a:p>
            <a:pPr marL="737100" indent="0">
              <a:spcBef>
                <a:spcPts val="0"/>
              </a:spcBef>
              <a:buNone/>
            </a:pPr>
            <a:r>
              <a:rPr lang="pt-BR" sz="1400" dirty="0">
                <a:latin typeface="Cambria" panose="02040503050406030204" pitchFamily="18" charset="0"/>
                <a:ea typeface="Cambria" panose="02040503050406030204" pitchFamily="18" charset="0"/>
              </a:rPr>
              <a:t>	Não Pavimentadas – 22.488,70 km</a:t>
            </a:r>
          </a:p>
          <a:p>
            <a:pPr lvl="1" indent="0">
              <a:spcBef>
                <a:spcPts val="0"/>
              </a:spcBef>
            </a:pPr>
            <a:endParaRPr lang="pt-BR" sz="1600" i="1" dirty="0">
              <a:effectLst>
                <a:outerShdw blurRad="38100" dist="38100" dir="2700000" algn="tl">
                  <a:srgbClr val="FFFFFF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0">
              <a:spcBef>
                <a:spcPts val="0"/>
              </a:spcBef>
            </a:pPr>
            <a:endParaRPr lang="pt-BR" sz="1600" i="1" dirty="0">
              <a:effectLst>
                <a:outerShdw blurRad="38100" dist="38100" dir="2700000" algn="tl">
                  <a:srgbClr val="FFFFFF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>
              <a:spcBef>
                <a:spcPts val="0"/>
              </a:spcBef>
              <a:defRPr/>
            </a:pPr>
            <a:endParaRPr lang="pt-BR" sz="1600" dirty="0">
              <a:effectLst>
                <a:outerShdw blurRad="38100" dist="38100" dir="2700000" algn="tl">
                  <a:srgbClr val="FFFFFF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-28600" y="365755"/>
            <a:ext cx="917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mbria" panose="02040503050406030204" pitchFamily="18" charset="0"/>
              </a:rPr>
              <a:t>Características do Estado</a:t>
            </a:r>
          </a:p>
        </p:txBody>
      </p:sp>
    </p:spTree>
    <p:extLst>
      <p:ext uri="{BB962C8B-B14F-4D97-AF65-F5344CB8AC3E}">
        <p14:creationId xmlns:p14="http://schemas.microsoft.com/office/powerpoint/2010/main" val="207807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-28600" y="365755"/>
            <a:ext cx="91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mbria" panose="02040503050406030204" pitchFamily="18" charset="0"/>
              </a:rPr>
              <a:t>Distribuição dos municípios mato-grossenses  segundo o tamanho da população (IBGE 2018)</a:t>
            </a:r>
          </a:p>
        </p:txBody>
      </p:sp>
      <p:graphicFrame>
        <p:nvGraphicFramePr>
          <p:cNvPr id="8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08921"/>
              </p:ext>
            </p:extLst>
          </p:nvPr>
        </p:nvGraphicFramePr>
        <p:xfrm>
          <a:off x="119375" y="908720"/>
          <a:ext cx="8968154" cy="565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44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6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21109" y="332656"/>
            <a:ext cx="8853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mbria" panose="02040503050406030204" pitchFamily="18" charset="0"/>
              </a:rPr>
              <a:t>Distribuição da população nos municípios (em %)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0" y="332656"/>
          <a:ext cx="8853853" cy="5766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6372200" y="1914424"/>
            <a:ext cx="216024" cy="144016"/>
          </a:xfrm>
          <a:prstGeom prst="rect">
            <a:avLst/>
          </a:prstGeom>
          <a:solidFill>
            <a:srgbClr val="3C6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372200" y="3801397"/>
            <a:ext cx="216024" cy="144016"/>
          </a:xfrm>
          <a:prstGeom prst="rect">
            <a:avLst/>
          </a:prstGeom>
          <a:solidFill>
            <a:srgbClr val="9BBB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372200" y="3172406"/>
            <a:ext cx="216024" cy="144016"/>
          </a:xfrm>
          <a:prstGeom prst="rect">
            <a:avLst/>
          </a:prstGeom>
          <a:solidFill>
            <a:srgbClr val="4AAD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372200" y="2543415"/>
            <a:ext cx="216024" cy="144016"/>
          </a:xfrm>
          <a:prstGeom prst="rect">
            <a:avLst/>
          </a:prstGeom>
          <a:solidFill>
            <a:srgbClr val="C15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0" t="38514" r="18515" b="37376"/>
          <a:stretch/>
        </p:blipFill>
        <p:spPr bwMode="auto">
          <a:xfrm>
            <a:off x="6600581" y="1892366"/>
            <a:ext cx="2126299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081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  <p:graphicFrame>
        <p:nvGraphicFramePr>
          <p:cNvPr id="8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087237"/>
              </p:ext>
            </p:extLst>
          </p:nvPr>
        </p:nvGraphicFramePr>
        <p:xfrm>
          <a:off x="100128" y="764704"/>
          <a:ext cx="9056076" cy="5564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323528" y="117283"/>
            <a:ext cx="8424937" cy="863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800" b="1" dirty="0">
                <a:latin typeface="Cambria" panose="02040503050406030204" pitchFamily="18" charset="0"/>
                <a:ea typeface="+mn-ea"/>
                <a:cs typeface="+mn-cs"/>
              </a:rPr>
              <a:t>Produção da riqueza: Participação do Valor Adicionado Bruto (VAB) para formação do PIB, segundo os municípios por tamanho da população (em %)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851693" y="4293096"/>
            <a:ext cx="9972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50" b="1" dirty="0">
                <a:latin typeface="Cambria" panose="02040503050406030204" pitchFamily="18" charset="0"/>
                <a:ea typeface="Cambria" panose="02040503050406030204" pitchFamily="18" charset="0"/>
              </a:rPr>
              <a:t>68 municípios</a:t>
            </a:r>
          </a:p>
        </p:txBody>
      </p:sp>
    </p:spTree>
    <p:extLst>
      <p:ext uri="{BB962C8B-B14F-4D97-AF65-F5344CB8AC3E}">
        <p14:creationId xmlns:p14="http://schemas.microsoft.com/office/powerpoint/2010/main" val="227402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8601" y="332656"/>
            <a:ext cx="9172601" cy="86172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latin typeface="Cambria" panose="02040503050406030204" pitchFamily="18" charset="0"/>
                <a:ea typeface="+mn-ea"/>
                <a:cs typeface="+mn-cs"/>
              </a:rPr>
              <a:t>Problemas</a:t>
            </a:r>
            <a:r>
              <a:rPr lang="en-US" sz="2800" b="1" dirty="0"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+mn-ea"/>
                <a:cs typeface="+mn-cs"/>
              </a:rPr>
              <a:t>Comuns</a:t>
            </a:r>
            <a:r>
              <a:rPr lang="en-US" sz="2800" b="1" dirty="0">
                <a:latin typeface="Cambria" panose="0204050305040603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5" y="1370387"/>
            <a:ext cx="8718752" cy="292270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Limitações técnicas e financeiras;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Falta de vontade política (priorização dos RS);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Nem todo resíduo produzido é coletado;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Descontinuidade política e administrativa;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Falta de controle ambiental;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Cambria" panose="02040503050406030204" pitchFamily="18" charset="0"/>
                <a:ea typeface="Cambria" panose="02040503050406030204" pitchFamily="18" charset="0"/>
              </a:rPr>
              <a:t>Ausência de cooperação entre entes federativos (consórcios públicos).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F601D1E-9D5F-408A-8385-71D8A93FDA9F}"/>
              </a:ext>
            </a:extLst>
          </p:cNvPr>
          <p:cNvSpPr/>
          <p:nvPr/>
        </p:nvSpPr>
        <p:spPr>
          <a:xfrm>
            <a:off x="395535" y="4336729"/>
            <a:ext cx="8280921" cy="1360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ABB2CADD-84BE-438C-828E-81205B2E4202}"/>
              </a:ext>
            </a:extLst>
          </p:cNvPr>
          <p:cNvSpPr txBox="1">
            <a:spLocks/>
          </p:cNvSpPr>
          <p:nvPr/>
        </p:nvSpPr>
        <p:spPr>
          <a:xfrm>
            <a:off x="-28600" y="4298469"/>
            <a:ext cx="9172600" cy="150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2500" dirty="0">
                <a:latin typeface="Cambria" panose="02040503050406030204" pitchFamily="18" charset="0"/>
                <a:ea typeface="Cambria" panose="02040503050406030204" pitchFamily="18" charset="0"/>
              </a:rPr>
              <a:t>Marco Regulatório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sz="2500" dirty="0">
                <a:latin typeface="Cambria" panose="02040503050406030204" pitchFamily="18" charset="0"/>
                <a:ea typeface="Cambria" panose="02040503050406030204" pitchFamily="18" charset="0"/>
              </a:rPr>
              <a:t>Política Nacional de Resíduos Sólidos – Lei Nº 12.305/2010	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32737"/>
          <a:stretch/>
        </p:blipFill>
        <p:spPr>
          <a:xfrm>
            <a:off x="5437694" y="3580220"/>
            <a:ext cx="2786400" cy="21636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0" y="332656"/>
            <a:ext cx="9144000" cy="73866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Histórico de operação do aterro de Cuiabá</a:t>
            </a:r>
            <a:endParaRPr lang="pt-BR" sz="2800" dirty="0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" name="Picture 12" descr="FOTO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623898"/>
            <a:ext cx="2786082" cy="216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E:\QUALIX\FOTOS\Fotos Aterro Cuiabá\lagoa com aterro ao fundo 2.JP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37408"/>
            <a:ext cx="2786400" cy="21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735380" y="4787881"/>
            <a:ext cx="922047" cy="46615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pt-BR" sz="2429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1997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87284" y="1647137"/>
            <a:ext cx="922047" cy="46615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pt-BR" sz="2429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2004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509235" y="5304629"/>
            <a:ext cx="944233" cy="466153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pt-BR" sz="2429" b="1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Atual</a:t>
            </a:r>
          </a:p>
        </p:txBody>
      </p:sp>
      <p:sp>
        <p:nvSpPr>
          <p:cNvPr id="11" name="Seta dobrada 10"/>
          <p:cNvSpPr/>
          <p:nvPr/>
        </p:nvSpPr>
        <p:spPr>
          <a:xfrm>
            <a:off x="2214546" y="1695204"/>
            <a:ext cx="1000132" cy="785818"/>
          </a:xfrm>
          <a:prstGeom prst="ben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1286">
              <a:solidFill>
                <a:schemeClr val="tx1"/>
              </a:solidFill>
            </a:endParaRPr>
          </a:p>
        </p:txBody>
      </p:sp>
      <p:sp>
        <p:nvSpPr>
          <p:cNvPr id="12" name="Seta dobrada 11"/>
          <p:cNvSpPr/>
          <p:nvPr/>
        </p:nvSpPr>
        <p:spPr>
          <a:xfrm rot="5400000">
            <a:off x="6679421" y="2159551"/>
            <a:ext cx="1000132" cy="785818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pt-BR" sz="1286">
              <a:solidFill>
                <a:schemeClr val="tx1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5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  <p:graphicFrame>
        <p:nvGraphicFramePr>
          <p:cNvPr id="5" name="Group 1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08709"/>
              </p:ext>
            </p:extLst>
          </p:nvPr>
        </p:nvGraphicFramePr>
        <p:xfrm>
          <a:off x="440799" y="1340768"/>
          <a:ext cx="8214474" cy="332956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025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8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Aterros Sanitários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91439" marR="91439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Tipo de Licença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91439" marR="91439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Licença Prévia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91439" marR="914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Licença Instalação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 públicos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91439" marR="91439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Licença Operação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91439" marR="91439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itchFamily="34" charset="0"/>
                        </a:rPr>
                        <a:t>3 privados</a:t>
                      </a:r>
                    </a:p>
                  </a:txBody>
                  <a:tcPr marL="91439" marR="91439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91439" marR="91439" horzOverflow="overflow"/>
                </a:tc>
                <a:extLst>
                  <a:ext uri="{0D108BD9-81ED-4DB2-BD59-A6C34878D82A}">
                    <a16:rowId xmlns:a16="http://schemas.microsoft.com/office/drawing/2014/main" val="426204925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Fonte: Sema / </a:t>
                      </a:r>
                      <a:r>
                        <a:rPr kumimoji="0" lang="pt-BR" sz="18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Simlam</a:t>
                      </a:r>
                      <a:r>
                        <a:rPr kumimoji="0" lang="pt-B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/2018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91439" marR="91439" horzOverflow="overflow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AD690DC3-95FB-47B2-892F-C2DB65E1006F}"/>
              </a:ext>
            </a:extLst>
          </p:cNvPr>
          <p:cNvSpPr txBox="1"/>
          <p:nvPr/>
        </p:nvSpPr>
        <p:spPr>
          <a:xfrm>
            <a:off x="390885" y="476672"/>
            <a:ext cx="8314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mbria" panose="02040503050406030204" pitchFamily="18" charset="0"/>
              </a:rPr>
              <a:t>Inventário de licenciamentos ambientais de aterros sanitários em Mato Grosso</a:t>
            </a:r>
            <a:endParaRPr lang="en-US" sz="24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857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3F38722-C16C-44C5-B928-20D52B20F3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91"/>
          <a:stretch/>
        </p:blipFill>
        <p:spPr>
          <a:xfrm>
            <a:off x="7524328" y="5877272"/>
            <a:ext cx="936104" cy="888275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9002278-3B8E-4C65-B1BC-FE759D511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194123"/>
              </p:ext>
            </p:extLst>
          </p:nvPr>
        </p:nvGraphicFramePr>
        <p:xfrm>
          <a:off x="352979" y="2564904"/>
          <a:ext cx="8390113" cy="3078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27345">
                  <a:extLst>
                    <a:ext uri="{9D8B030D-6E8A-4147-A177-3AD203B41FA5}">
                      <a16:colId xmlns:a16="http://schemas.microsoft.com/office/drawing/2014/main" val="1954419162"/>
                    </a:ext>
                  </a:extLst>
                </a:gridCol>
                <a:gridCol w="2462768">
                  <a:extLst>
                    <a:ext uri="{9D8B030D-6E8A-4147-A177-3AD203B41FA5}">
                      <a16:colId xmlns:a16="http://schemas.microsoft.com/office/drawing/2014/main" val="1533779540"/>
                    </a:ext>
                  </a:extLst>
                </a:gridCol>
              </a:tblGrid>
              <a:tr h="16651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MUNICÍPIOS ATENDIDOS POR ATERROS PRIVADOS: SANORTE E SERGE*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862282"/>
                  </a:ext>
                </a:extLst>
              </a:tr>
              <a:tr h="16651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CIDADE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POPULAÇÃO URBANA 2018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423704"/>
                  </a:ext>
                </a:extLst>
              </a:tr>
              <a:tr h="1665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Sorriso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75.564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60828289"/>
                  </a:ext>
                </a:extLst>
              </a:tr>
              <a:tr h="1665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Sinop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110.448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39396843"/>
                  </a:ext>
                </a:extLst>
              </a:tr>
              <a:tr h="1665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Lucas do Rio Verde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59.319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413312"/>
                  </a:ext>
                </a:extLst>
              </a:tr>
              <a:tr h="1665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Tapurah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7.859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2142051"/>
                  </a:ext>
                </a:extLst>
              </a:tr>
              <a:tr h="1665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Ipiranga do Norte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4.884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3416784"/>
                  </a:ext>
                </a:extLst>
              </a:tr>
              <a:tr h="1665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Nova Mutum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35.793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02505800"/>
                  </a:ext>
                </a:extLst>
              </a:tr>
              <a:tr h="1665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Vera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6.743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00370898"/>
                  </a:ext>
                </a:extLst>
              </a:tr>
              <a:tr h="1665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Nova Ubiratã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8.683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24073390"/>
                  </a:ext>
                </a:extLst>
              </a:tr>
              <a:tr h="1665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Itanhangá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3.854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5435265"/>
                  </a:ext>
                </a:extLst>
              </a:tr>
              <a:tr h="1665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Cláudia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8.820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4808472"/>
                  </a:ext>
                </a:extLst>
              </a:tr>
              <a:tr h="1665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Porto </a:t>
                      </a:r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dos G</a:t>
                      </a:r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aúchos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2.605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1237238"/>
                  </a:ext>
                </a:extLst>
              </a:tr>
              <a:tr h="1665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Santa Carmem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3.679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0599870"/>
                  </a:ext>
                </a:extLst>
              </a:tr>
              <a:tr h="1665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Rondonópolis* (atendido pela SERGE)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217.634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01582116"/>
                  </a:ext>
                </a:extLst>
              </a:tr>
              <a:tr h="166519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TOTAL=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545.885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657444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0DB5B76-476F-417C-923A-F56CA806F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57540"/>
              </p:ext>
            </p:extLst>
          </p:nvPr>
        </p:nvGraphicFramePr>
        <p:xfrm>
          <a:off x="395536" y="838247"/>
          <a:ext cx="8352928" cy="1539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74709">
                  <a:extLst>
                    <a:ext uri="{9D8B030D-6E8A-4147-A177-3AD203B41FA5}">
                      <a16:colId xmlns:a16="http://schemas.microsoft.com/office/drawing/2014/main" val="2219864269"/>
                    </a:ext>
                  </a:extLst>
                </a:gridCol>
                <a:gridCol w="2478219">
                  <a:extLst>
                    <a:ext uri="{9D8B030D-6E8A-4147-A177-3AD203B41FA5}">
                      <a16:colId xmlns:a16="http://schemas.microsoft.com/office/drawing/2014/main" val="1768652811"/>
                    </a:ext>
                  </a:extLst>
                </a:gridCol>
              </a:tblGrid>
              <a:tr h="1800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ATERROS PÚBLICOS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83191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CIDADE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POPULAÇÃO URBANA 2018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5432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Campo Verde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33.424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1412649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Colíder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27.818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4407300"/>
                  </a:ext>
                </a:extLst>
              </a:tr>
              <a:tr h="12287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Matupá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12.229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1293812"/>
                  </a:ext>
                </a:extLst>
              </a:tr>
              <a:tr h="12287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Cáceres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83.049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1075228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Mirassol D’Oeste (Consórcio Nascentes do Pantanal – 11 municípios)*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108.828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46317403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TOTAL=</a:t>
                      </a:r>
                      <a:endParaRPr lang="pt-BR" sz="1200" b="1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857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265.348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7125928"/>
                  </a:ext>
                </a:extLst>
              </a:tr>
            </a:tbl>
          </a:graphicData>
        </a:graphic>
      </p:graphicFrame>
      <p:sp>
        <p:nvSpPr>
          <p:cNvPr id="7" name="Título 1">
            <a:extLst>
              <a:ext uri="{FF2B5EF4-FFF2-40B4-BE49-F238E27FC236}">
                <a16:creationId xmlns:a16="http://schemas.microsoft.com/office/drawing/2014/main" id="{73C3F4CC-DC55-4A61-B677-3D54436B6C4B}"/>
              </a:ext>
            </a:extLst>
          </p:cNvPr>
          <p:cNvSpPr txBox="1">
            <a:spLocks/>
          </p:cNvSpPr>
          <p:nvPr/>
        </p:nvSpPr>
        <p:spPr>
          <a:xfrm>
            <a:off x="270821" y="332656"/>
            <a:ext cx="8853853" cy="4783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latin typeface="Cambria" panose="02040503050406030204" pitchFamily="18" charset="0"/>
                <a:ea typeface="+mn-ea"/>
                <a:cs typeface="+mn-cs"/>
              </a:rPr>
              <a:t>7 Aterros em operação (28 municípios)</a:t>
            </a:r>
            <a:endParaRPr lang="en-US" sz="2400" b="1" dirty="0"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45F8BF5-302B-4E8E-8CDA-D48BDF4AA3C0}"/>
              </a:ext>
            </a:extLst>
          </p:cNvPr>
          <p:cNvSpPr txBox="1"/>
          <p:nvPr/>
        </p:nvSpPr>
        <p:spPr>
          <a:xfrm>
            <a:off x="395536" y="2132856"/>
            <a:ext cx="605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i="1" dirty="0">
                <a:latin typeface="Cambria" panose="02040503050406030204" pitchFamily="18" charset="0"/>
                <a:ea typeface="Cambria" panose="02040503050406030204" pitchFamily="18" charset="0"/>
              </a:rPr>
              <a:t>*Aguardando operação</a:t>
            </a:r>
          </a:p>
        </p:txBody>
      </p:sp>
    </p:spTree>
    <p:extLst>
      <p:ext uri="{BB962C8B-B14F-4D97-AF65-F5344CB8AC3E}">
        <p14:creationId xmlns:p14="http://schemas.microsoft.com/office/powerpoint/2010/main" val="989227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1090</Words>
  <Application>Microsoft Office PowerPoint</Application>
  <PresentationFormat>Apresentação na tela (4:3)</PresentationFormat>
  <Paragraphs>348</Paragraphs>
  <Slides>18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Problemas Comuns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Silva</dc:creator>
  <cp:lastModifiedBy>Paulo Modesto Filho</cp:lastModifiedBy>
  <cp:revision>96</cp:revision>
  <cp:lastPrinted>2019-05-08T21:11:16Z</cp:lastPrinted>
  <dcterms:created xsi:type="dcterms:W3CDTF">2019-04-10T15:08:04Z</dcterms:created>
  <dcterms:modified xsi:type="dcterms:W3CDTF">2019-05-09T04:35:08Z</dcterms:modified>
</cp:coreProperties>
</file>