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97" r:id="rId4"/>
    <p:sldId id="298" r:id="rId5"/>
    <p:sldId id="310" r:id="rId6"/>
    <p:sldId id="311" r:id="rId7"/>
    <p:sldId id="299" r:id="rId8"/>
    <p:sldId id="302" r:id="rId9"/>
    <p:sldId id="301" r:id="rId10"/>
    <p:sldId id="300" r:id="rId11"/>
    <p:sldId id="303" r:id="rId12"/>
    <p:sldId id="309" r:id="rId13"/>
    <p:sldId id="279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04" r:id="rId23"/>
    <p:sldId id="305" r:id="rId24"/>
    <p:sldId id="307" r:id="rId25"/>
    <p:sldId id="308" r:id="rId26"/>
    <p:sldId id="258" r:id="rId27"/>
    <p:sldId id="259" r:id="rId28"/>
    <p:sldId id="28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9" r:id="rId37"/>
    <p:sldId id="270" r:id="rId38"/>
    <p:sldId id="271" r:id="rId39"/>
    <p:sldId id="315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3.png"/><Relationship Id="rId4" Type="http://schemas.openxmlformats.org/officeDocument/2006/relationships/tags" Target="../tags/tag12.xml"/><Relationship Id="rId9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58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9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6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to 3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Slide do think-cell" r:id="rId7" imgW="360" imgH="360" progId="TCLayout.ActiveDocument.1">
                  <p:embed/>
                </p:oleObj>
              </mc:Choice>
              <mc:Fallback>
                <p:oleObj name="Slide do think-cell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7239068" y="6704112"/>
            <a:ext cx="1904933" cy="11541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261A-0135-4DA9-8F8C-1DFEA2E0E5F1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3" name="Espaço Reservado para Texto 24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52308" y="914400"/>
            <a:ext cx="8839385" cy="5007606"/>
          </a:xfrm>
          <a:prstGeom prst="rect">
            <a:avLst/>
          </a:prstGeom>
        </p:spPr>
        <p:txBody>
          <a:bodyPr/>
          <a:lstStyle>
            <a:lvl1pPr marL="132160" indent="-65485" algn="l" defTabSz="716507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lang="pt-BR" sz="105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70000" indent="-81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alibri" pitchFamily="34" charset="0"/>
              <a:buChar char="‐"/>
              <a:defRPr lang="pt-BR" sz="1050" dirty="0" smtClean="0">
                <a:solidFill>
                  <a:schemeClr val="tx1"/>
                </a:solidFill>
                <a:latin typeface="+mj-lt"/>
              </a:defRPr>
            </a:lvl2pPr>
            <a:lvl3pPr marL="270000" indent="-81000" algn="l" defTabSz="716507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alibri" pitchFamily="34" charset="0"/>
              <a:buChar char="‐"/>
              <a:defRPr lang="pt-BR" sz="1050" dirty="0" smtClean="0">
                <a:solidFill>
                  <a:schemeClr val="tx1"/>
                </a:solidFill>
                <a:latin typeface="+mj-lt"/>
              </a:defRPr>
            </a:lvl3pPr>
            <a:lvl4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>
                <a:latin typeface="+mj-lt"/>
              </a:defRPr>
            </a:lvl4pPr>
            <a:lvl5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>
                <a:latin typeface="+mj-lt"/>
              </a:defRPr>
            </a:lvl5pPr>
            <a:lvl6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6pPr>
            <a:lvl7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7pPr>
            <a:lvl8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8pPr>
            <a:lvl9pPr marL="270000" marR="0" indent="-81000" algn="l" defTabSz="716832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75000"/>
              <a:buFontTx/>
              <a:buChar char="‐"/>
              <a:tabLst/>
              <a:defRPr sz="1050"/>
            </a:lvl9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Nível</a:t>
            </a:r>
          </a:p>
          <a:p>
            <a:pPr lvl="3"/>
            <a:r>
              <a:rPr lang="pt-BR" dirty="0"/>
              <a:t>Nível</a:t>
            </a:r>
          </a:p>
          <a:p>
            <a:pPr lvl="4"/>
            <a:r>
              <a:rPr lang="pt-BR" dirty="0"/>
              <a:t>Nível</a:t>
            </a:r>
          </a:p>
          <a:p>
            <a:pPr lvl="5"/>
            <a:r>
              <a:rPr lang="pt-BR" dirty="0"/>
              <a:t>Nível</a:t>
            </a:r>
          </a:p>
          <a:p>
            <a:pPr lvl="6"/>
            <a:r>
              <a:rPr lang="pt-BR" dirty="0"/>
              <a:t>Nível</a:t>
            </a:r>
          </a:p>
          <a:p>
            <a:pPr lvl="7"/>
            <a:r>
              <a:rPr lang="pt-BR" dirty="0"/>
              <a:t>Nível</a:t>
            </a:r>
          </a:p>
          <a:p>
            <a:pPr lvl="8"/>
            <a:r>
              <a:rPr lang="pt-BR" dirty="0"/>
              <a:t>Nível</a:t>
            </a:r>
          </a:p>
        </p:txBody>
      </p:sp>
      <p:sp>
        <p:nvSpPr>
          <p:cNvPr id="8" name="Espaço Reservado para Texto 22"/>
          <p:cNvSpPr>
            <a:spLocks noGrp="1"/>
          </p:cNvSpPr>
          <p:nvPr>
            <p:ph type="body" sz="quarter" idx="27"/>
            <p:custDataLst>
              <p:tags r:id="rId5"/>
            </p:custDataLst>
          </p:nvPr>
        </p:nvSpPr>
        <p:spPr>
          <a:xfrm>
            <a:off x="1680923" y="6025415"/>
            <a:ext cx="7310769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132160" indent="-132160" algn="r">
              <a:buFontTx/>
              <a:buBlip>
                <a:blip r:embed="rId9"/>
              </a:buBlip>
              <a:defRPr sz="15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972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idx="12"/>
          </p:nvPr>
        </p:nvSpPr>
        <p:spPr>
          <a:xfrm>
            <a:off x="6553200" y="6356351"/>
            <a:ext cx="2133600" cy="1154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358D2-4081-4E05-8910-B6F0905BEB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43304" y="6512235"/>
            <a:ext cx="34817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040E9F-FBD6-4FAB-AE4E-65AF7929C68D}" type="slidenum">
              <a:rPr lang="pt-BR" sz="788" smtClean="0"/>
              <a:t>‹nº›</a:t>
            </a:fld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52688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to 3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Slide do think-cell" r:id="rId8" imgW="360" imgH="360" progId="TCLayout.ActiveDocument.1">
                  <p:embed/>
                </p:oleObj>
              </mc:Choice>
              <mc:Fallback>
                <p:oleObj name="Slide do think-cell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7239068" y="6704112"/>
            <a:ext cx="1904933" cy="11541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261A-0135-4DA9-8F8C-1DFEA2E0E5F1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3" name="Espaço Reservado para Texto 24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52308" y="914400"/>
            <a:ext cx="8839385" cy="5007606"/>
          </a:xfrm>
          <a:prstGeom prst="rect">
            <a:avLst/>
          </a:prstGeom>
        </p:spPr>
        <p:txBody>
          <a:bodyPr/>
          <a:lstStyle>
            <a:lvl1pPr marL="132160" indent="-65485" algn="l" defTabSz="716507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lang="pt-BR" sz="105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70000" indent="-81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alibri" pitchFamily="34" charset="0"/>
              <a:buChar char="‐"/>
              <a:defRPr lang="pt-BR" sz="1050" dirty="0" smtClean="0">
                <a:solidFill>
                  <a:schemeClr val="tx1"/>
                </a:solidFill>
                <a:latin typeface="+mj-lt"/>
              </a:defRPr>
            </a:lvl2pPr>
            <a:lvl3pPr marL="270000" indent="-81000" algn="l" defTabSz="716507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alibri" pitchFamily="34" charset="0"/>
              <a:buChar char="‐"/>
              <a:defRPr lang="pt-BR" sz="1050" dirty="0" smtClean="0">
                <a:solidFill>
                  <a:schemeClr val="tx1"/>
                </a:solidFill>
                <a:latin typeface="+mj-lt"/>
              </a:defRPr>
            </a:lvl3pPr>
            <a:lvl4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>
                <a:latin typeface="+mj-lt"/>
              </a:defRPr>
            </a:lvl4pPr>
            <a:lvl5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>
                <a:latin typeface="+mj-lt"/>
              </a:defRPr>
            </a:lvl5pPr>
            <a:lvl6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6pPr>
            <a:lvl7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7pPr>
            <a:lvl8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8pPr>
            <a:lvl9pPr marL="270000" marR="0" indent="-81000" algn="l" defTabSz="716832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75000"/>
              <a:buFontTx/>
              <a:buChar char="‐"/>
              <a:tabLst/>
              <a:defRPr sz="1050"/>
            </a:lvl9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Nível</a:t>
            </a:r>
          </a:p>
          <a:p>
            <a:pPr lvl="3"/>
            <a:r>
              <a:rPr lang="pt-BR" dirty="0"/>
              <a:t>Nível</a:t>
            </a:r>
          </a:p>
          <a:p>
            <a:pPr lvl="4"/>
            <a:r>
              <a:rPr lang="pt-BR" dirty="0"/>
              <a:t>Nível</a:t>
            </a:r>
          </a:p>
          <a:p>
            <a:pPr lvl="5"/>
            <a:r>
              <a:rPr lang="pt-BR" dirty="0"/>
              <a:t>Nível</a:t>
            </a:r>
          </a:p>
          <a:p>
            <a:pPr lvl="6"/>
            <a:r>
              <a:rPr lang="pt-BR" dirty="0"/>
              <a:t>Nível</a:t>
            </a:r>
          </a:p>
          <a:p>
            <a:pPr lvl="7"/>
            <a:r>
              <a:rPr lang="pt-BR" dirty="0"/>
              <a:t>Nível</a:t>
            </a:r>
          </a:p>
          <a:p>
            <a:pPr lvl="8"/>
            <a:r>
              <a:rPr lang="pt-BR" dirty="0"/>
              <a:t>Nível</a:t>
            </a:r>
          </a:p>
        </p:txBody>
      </p:sp>
      <p:sp>
        <p:nvSpPr>
          <p:cNvPr id="8" name="Espaço Reservado para Texto 22"/>
          <p:cNvSpPr>
            <a:spLocks noGrp="1"/>
          </p:cNvSpPr>
          <p:nvPr>
            <p:ph type="body" sz="quarter" idx="27"/>
            <p:custDataLst>
              <p:tags r:id="rId5"/>
            </p:custDataLst>
          </p:nvPr>
        </p:nvSpPr>
        <p:spPr>
          <a:xfrm>
            <a:off x="1680923" y="6025415"/>
            <a:ext cx="7310769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132160" indent="-132160" algn="r">
              <a:buFontTx/>
              <a:buBlip>
                <a:blip r:embed="rId10"/>
              </a:buBlip>
              <a:defRPr sz="15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410080" y="127794"/>
            <a:ext cx="614675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72000" bIns="0">
            <a:spAutoFit/>
          </a:bodyPr>
          <a:lstStyle>
            <a:lvl1pPr algn="l" defTabSz="716507" rtl="0" fontAlgn="base">
              <a:spcBef>
                <a:spcPct val="0"/>
              </a:spcBef>
              <a:spcAft>
                <a:spcPct val="0"/>
              </a:spcAft>
              <a:defRPr lang="pt-BR" sz="1350" b="1" kern="1200" baseline="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</a:lstStyle>
          <a:p>
            <a:r>
              <a:rPr lang="pt-BR" dirty="0"/>
              <a:t>CLIQUE PARA ADICIONAR UM TÍTULO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28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to 3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Slide do think-cell" r:id="rId8" imgW="360" imgH="360" progId="TCLayout.ActiveDocument.1">
                  <p:embed/>
                </p:oleObj>
              </mc:Choice>
              <mc:Fallback>
                <p:oleObj name="Slide do think-cell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7239068" y="6704112"/>
            <a:ext cx="1904933" cy="11541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261A-0135-4DA9-8F8C-1DFEA2E0E5F1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3" name="Espaço Reservado para Texto 24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52308" y="914400"/>
            <a:ext cx="8839385" cy="5007606"/>
          </a:xfrm>
          <a:prstGeom prst="rect">
            <a:avLst/>
          </a:prstGeom>
        </p:spPr>
        <p:txBody>
          <a:bodyPr/>
          <a:lstStyle>
            <a:lvl1pPr marL="132160" indent="-65485" algn="l" defTabSz="716507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lang="pt-BR" sz="105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70000" indent="-81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alibri" pitchFamily="34" charset="0"/>
              <a:buChar char="‐"/>
              <a:defRPr lang="pt-BR" sz="1050" dirty="0" smtClean="0">
                <a:solidFill>
                  <a:schemeClr val="tx1"/>
                </a:solidFill>
                <a:latin typeface="+mj-lt"/>
              </a:defRPr>
            </a:lvl2pPr>
            <a:lvl3pPr marL="270000" indent="-81000" algn="l" defTabSz="716507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alibri" pitchFamily="34" charset="0"/>
              <a:buChar char="‐"/>
              <a:defRPr lang="pt-BR" sz="1050" dirty="0" smtClean="0">
                <a:solidFill>
                  <a:schemeClr val="tx1"/>
                </a:solidFill>
                <a:latin typeface="+mj-lt"/>
              </a:defRPr>
            </a:lvl3pPr>
            <a:lvl4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>
                <a:latin typeface="+mj-lt"/>
              </a:defRPr>
            </a:lvl4pPr>
            <a:lvl5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>
                <a:latin typeface="+mj-lt"/>
              </a:defRPr>
            </a:lvl5pPr>
            <a:lvl6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6pPr>
            <a:lvl7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7pPr>
            <a:lvl8pPr marL="270000" indent="-81000">
              <a:lnSpc>
                <a:spcPct val="100000"/>
              </a:lnSpc>
              <a:spcBef>
                <a:spcPts val="450"/>
              </a:spcBef>
              <a:buClr>
                <a:schemeClr val="accent1"/>
              </a:buClr>
              <a:buSzPct val="75000"/>
              <a:buFontTx/>
              <a:buChar char="‐"/>
              <a:defRPr sz="1050"/>
            </a:lvl8pPr>
            <a:lvl9pPr marL="270000" marR="0" indent="-81000" algn="l" defTabSz="716832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75000"/>
              <a:buFontTx/>
              <a:buChar char="‐"/>
              <a:tabLst/>
              <a:defRPr sz="1050"/>
            </a:lvl9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Nível</a:t>
            </a:r>
          </a:p>
          <a:p>
            <a:pPr lvl="3"/>
            <a:r>
              <a:rPr lang="pt-BR" dirty="0"/>
              <a:t>Nível</a:t>
            </a:r>
          </a:p>
          <a:p>
            <a:pPr lvl="4"/>
            <a:r>
              <a:rPr lang="pt-BR" dirty="0"/>
              <a:t>Nível</a:t>
            </a:r>
          </a:p>
          <a:p>
            <a:pPr lvl="5"/>
            <a:r>
              <a:rPr lang="pt-BR" dirty="0"/>
              <a:t>Nível</a:t>
            </a:r>
          </a:p>
          <a:p>
            <a:pPr lvl="6"/>
            <a:r>
              <a:rPr lang="pt-BR" dirty="0"/>
              <a:t>Nível</a:t>
            </a:r>
          </a:p>
          <a:p>
            <a:pPr lvl="7"/>
            <a:r>
              <a:rPr lang="pt-BR" dirty="0"/>
              <a:t>Nível</a:t>
            </a:r>
          </a:p>
          <a:p>
            <a:pPr lvl="8"/>
            <a:r>
              <a:rPr lang="pt-BR" dirty="0"/>
              <a:t>Nível</a:t>
            </a:r>
          </a:p>
        </p:txBody>
      </p:sp>
      <p:sp>
        <p:nvSpPr>
          <p:cNvPr id="8" name="Espaço Reservado para Texto 22"/>
          <p:cNvSpPr>
            <a:spLocks noGrp="1"/>
          </p:cNvSpPr>
          <p:nvPr>
            <p:ph type="body" sz="quarter" idx="27"/>
            <p:custDataLst>
              <p:tags r:id="rId5"/>
            </p:custDataLst>
          </p:nvPr>
        </p:nvSpPr>
        <p:spPr>
          <a:xfrm>
            <a:off x="1680923" y="6025415"/>
            <a:ext cx="7310769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132160" indent="-132160" algn="r">
              <a:buFontTx/>
              <a:buBlip>
                <a:blip r:embed="rId10"/>
              </a:buBlip>
              <a:defRPr sz="15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410080" y="127794"/>
            <a:ext cx="614675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72000" bIns="0">
            <a:spAutoFit/>
          </a:bodyPr>
          <a:lstStyle>
            <a:lvl1pPr algn="l" defTabSz="716507" rtl="0" fontAlgn="base">
              <a:spcBef>
                <a:spcPct val="0"/>
              </a:spcBef>
              <a:spcAft>
                <a:spcPct val="0"/>
              </a:spcAft>
              <a:defRPr lang="pt-BR" sz="1350" b="1" kern="1200" baseline="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</a:lstStyle>
          <a:p>
            <a:r>
              <a:rPr lang="pt-BR" dirty="0"/>
              <a:t>CLIQUE PARA ADICIONAR UM TÍTULO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586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9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6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55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3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7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0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59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berbrasil.org.br/" TargetMode="External"/><Relationship Id="rId13" Type="http://schemas.openxmlformats.org/officeDocument/2006/relationships/hyperlink" Target="https://www.sindirrefino.org.br/rerrefino/logistica-reversa-oluc" TargetMode="External"/><Relationship Id="rId3" Type="http://schemas.openxmlformats.org/officeDocument/2006/relationships/hyperlink" Target="https://www.abrafiltros.org.br/descarteConsciente/" TargetMode="External"/><Relationship Id="rId7" Type="http://schemas.openxmlformats.org/officeDocument/2006/relationships/hyperlink" Target="http://www.inpev.org.br/index" TargetMode="External"/><Relationship Id="rId12" Type="http://schemas.openxmlformats.org/officeDocument/2006/relationships/hyperlink" Target="http://www.reciclus.org.br/" TargetMode="External"/><Relationship Id="rId2" Type="http://schemas.openxmlformats.org/officeDocument/2006/relationships/hyperlink" Target="https://www.joguelimpo.org.br/institucional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oparaofuturo.org.br/" TargetMode="External"/><Relationship Id="rId11" Type="http://schemas.openxmlformats.org/officeDocument/2006/relationships/hyperlink" Target="http://as.org.br/programa-cidade-sustentavel-2/" TargetMode="External"/><Relationship Id="rId5" Type="http://schemas.openxmlformats.org/officeDocument/2006/relationships/hyperlink" Target="https://www.greeneletron.org.br/pilhas" TargetMode="External"/><Relationship Id="rId10" Type="http://schemas.openxmlformats.org/officeDocument/2006/relationships/hyperlink" Target="https://www.greeneletron.org.br/descartegreen" TargetMode="External"/><Relationship Id="rId4" Type="http://schemas.openxmlformats.org/officeDocument/2006/relationships/hyperlink" Target="http://www.oleosustentavel.org.br/" TargetMode="External"/><Relationship Id="rId9" Type="http://schemas.openxmlformats.org/officeDocument/2006/relationships/hyperlink" Target="http://www.reciclanip.org.br/v3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etesb.sp.gov.br/logisticareversa/modelos-existentes-para-os-sistemas-de-logistica-reversa-slr/" TargetMode="Externa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clovis@geotech.srv.br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764704"/>
            <a:ext cx="84969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Mesa-Redonda 14: Coleta Seletiva e Logística Reversa</a:t>
            </a:r>
            <a:r>
              <a:rPr lang="pt-BR" sz="2000" dirty="0"/>
              <a:t> </a:t>
            </a:r>
            <a:endParaRPr lang="pt-BR" sz="2000" b="1" dirty="0"/>
          </a:p>
          <a:p>
            <a:pPr algn="ctr"/>
            <a:endParaRPr lang="pt-BR" sz="2000" b="1" dirty="0"/>
          </a:p>
          <a:p>
            <a:endParaRPr lang="pt-BR" dirty="0"/>
          </a:p>
          <a:p>
            <a:r>
              <a:rPr lang="pt-BR" u="sng" dirty="0"/>
              <a:t>Coordenador:</a:t>
            </a:r>
            <a:r>
              <a:rPr lang="pt-BR" dirty="0"/>
              <a:t> </a:t>
            </a:r>
            <a:r>
              <a:rPr lang="pt-BR" b="1" dirty="0"/>
              <a:t>Hermes Ávila de Castro</a:t>
            </a:r>
            <a:r>
              <a:rPr lang="pt-BR" dirty="0"/>
              <a:t> – Presidente da </a:t>
            </a:r>
            <a:r>
              <a:rPr lang="pt-BR" dirty="0" err="1"/>
              <a:t>Assemae</a:t>
            </a:r>
            <a:r>
              <a:rPr lang="pt-BR" dirty="0"/>
              <a:t> Regional Centro-Oeste / Sanear de Rondonópolis (MT) </a:t>
            </a:r>
          </a:p>
          <a:p>
            <a:endParaRPr lang="pt-BR" u="sng" dirty="0"/>
          </a:p>
          <a:p>
            <a:r>
              <a:rPr lang="pt-BR" u="sng" dirty="0"/>
              <a:t>Palestrantes:</a:t>
            </a:r>
            <a:endParaRPr lang="pt-BR" dirty="0"/>
          </a:p>
          <a:p>
            <a:r>
              <a:rPr lang="pt-BR" b="1" dirty="0"/>
              <a:t>Sérgio Antonio Gonçalves</a:t>
            </a:r>
            <a:r>
              <a:rPr lang="pt-BR" dirty="0"/>
              <a:t> - Consultor e Professor na área de saneamento básico </a:t>
            </a:r>
          </a:p>
          <a:p>
            <a:r>
              <a:rPr lang="pt-BR" b="1" dirty="0"/>
              <a:t>Geraldo Antônio </a:t>
            </a:r>
            <a:r>
              <a:rPr lang="pt-BR" b="1" dirty="0" err="1"/>
              <a:t>Reichert</a:t>
            </a:r>
            <a:r>
              <a:rPr lang="pt-BR" dirty="0"/>
              <a:t> - Engenheiro do Departamento Municipal de Limpeza Urbana (</a:t>
            </a:r>
            <a:r>
              <a:rPr lang="pt-BR" dirty="0" err="1"/>
              <a:t>DMLU</a:t>
            </a:r>
            <a:r>
              <a:rPr lang="pt-BR" dirty="0"/>
              <a:t>) de Porto Alegre (RS) </a:t>
            </a:r>
          </a:p>
          <a:p>
            <a:r>
              <a:rPr lang="pt-BR" b="1" dirty="0"/>
              <a:t>Wesley Lopes Torres</a:t>
            </a:r>
            <a:r>
              <a:rPr lang="pt-BR" dirty="0"/>
              <a:t> – Diretor do Serviço Autônomo Municipal de Água e Esgoto (</a:t>
            </a:r>
            <a:r>
              <a:rPr lang="pt-BR" dirty="0" err="1"/>
              <a:t>Samae</a:t>
            </a:r>
            <a:r>
              <a:rPr lang="pt-BR" dirty="0"/>
              <a:t>) de Tangará da Serra (MT) </a:t>
            </a:r>
          </a:p>
          <a:p>
            <a:endParaRPr lang="pt-BR" b="1" dirty="0"/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Clóvis Benvenuto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Vice-Presidente da Associação Brasileira de Resíduos Sólidos e Limpeza Pública (ABLP) e Diretor Técnico da Geotech Geotecnia Ambiental Consultoria e Projetos LTDA.</a:t>
            </a:r>
          </a:p>
        </p:txBody>
      </p:sp>
    </p:spTree>
    <p:extLst>
      <p:ext uri="{BB962C8B-B14F-4D97-AF65-F5344CB8AC3E}">
        <p14:creationId xmlns:p14="http://schemas.microsoft.com/office/powerpoint/2010/main" val="47812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6414" y="476672"/>
            <a:ext cx="4284662" cy="989012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4"/>
          <p:cNvSpPr/>
          <p:nvPr/>
        </p:nvSpPr>
        <p:spPr>
          <a:xfrm>
            <a:off x="4508339" y="710034"/>
            <a:ext cx="39608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0"/>
                <a:solidFill>
                  <a:srgbClr val="FFFFFF"/>
                </a:solidFill>
                <a:latin typeface="Tw Cen MT Condensed Extra Bold" panose="020B0803020202020204" pitchFamily="34" charset="0"/>
                <a:cs typeface="+mn-cs"/>
              </a:rPr>
              <a:t>Resíduos Sólidos no Brasil</a:t>
            </a:r>
            <a:endParaRPr lang="pt-BR" sz="3200" dirty="0">
              <a:ln w="0"/>
              <a:solidFill>
                <a:srgbClr val="FFFFFF"/>
              </a:solidFill>
              <a:latin typeface="Tw Cen MT Condensed Extra Bold" panose="020B0803020202020204" pitchFamily="34" charset="0"/>
              <a:cs typeface="+mn-cs"/>
            </a:endParaRPr>
          </a:p>
        </p:txBody>
      </p:sp>
      <p:pic>
        <p:nvPicPr>
          <p:cNvPr id="13318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9" t="16797" r="11284" b="8900"/>
          <a:stretch>
            <a:fillRect/>
          </a:stretch>
        </p:blipFill>
        <p:spPr bwMode="auto">
          <a:xfrm>
            <a:off x="323528" y="332656"/>
            <a:ext cx="3671887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m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2439" r="9145" b="4884"/>
          <a:stretch/>
        </p:blipFill>
        <p:spPr bwMode="auto">
          <a:xfrm>
            <a:off x="4041656" y="2636912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176" y="2922607"/>
            <a:ext cx="15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CEMPRE (2015)</a:t>
            </a:r>
          </a:p>
        </p:txBody>
      </p:sp>
    </p:spTree>
    <p:extLst>
      <p:ext uri="{BB962C8B-B14F-4D97-AF65-F5344CB8AC3E}">
        <p14:creationId xmlns:p14="http://schemas.microsoft.com/office/powerpoint/2010/main" val="381021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897"/>
          <a:stretch/>
        </p:blipFill>
        <p:spPr>
          <a:xfrm>
            <a:off x="323528" y="389806"/>
            <a:ext cx="5898520" cy="49649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716016" y="5517232"/>
            <a:ext cx="4181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Panorama dos Resíduos Sólidos no Brasil 2017 (ABRELPE)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22048" y="1412776"/>
            <a:ext cx="2526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OpenSans-Regular"/>
              </a:rPr>
              <a:t>75% </a:t>
            </a:r>
            <a:r>
              <a:rPr lang="pt-BR" sz="2000" dirty="0">
                <a:latin typeface="OpenSans-Regular"/>
              </a:rPr>
              <a:t>dos brasileiros</a:t>
            </a:r>
          </a:p>
          <a:p>
            <a:pPr algn="ctr"/>
            <a:r>
              <a:rPr lang="pt-BR" sz="2000" dirty="0">
                <a:latin typeface="OpenSans-Regular"/>
              </a:rPr>
              <a:t>revelaram </a:t>
            </a:r>
            <a:r>
              <a:rPr lang="pt-BR" sz="2000" u="sng" dirty="0">
                <a:latin typeface="OpenSans-Regular"/>
              </a:rPr>
              <a:t>não separar seus resíduos em casa</a:t>
            </a:r>
          </a:p>
          <a:p>
            <a:pPr algn="ctr"/>
            <a:r>
              <a:rPr lang="pt-BR" sz="2000" dirty="0">
                <a:latin typeface="OpenSans-Regular"/>
              </a:rPr>
              <a:t>e </a:t>
            </a:r>
            <a:r>
              <a:rPr lang="pt-BR" sz="2000" b="1" dirty="0">
                <a:solidFill>
                  <a:srgbClr val="FF0000"/>
                </a:solidFill>
                <a:latin typeface="OpenSans-Regular"/>
              </a:rPr>
              <a:t>menos da metade </a:t>
            </a:r>
            <a:r>
              <a:rPr lang="pt-BR" sz="2000" dirty="0">
                <a:latin typeface="OpenSans-Regular"/>
              </a:rPr>
              <a:t>da população </a:t>
            </a:r>
            <a:r>
              <a:rPr lang="pt-BR" sz="2000" u="sng" dirty="0">
                <a:latin typeface="OpenSans-Regular"/>
              </a:rPr>
              <a:t>diz saber que</a:t>
            </a:r>
          </a:p>
          <a:p>
            <a:pPr algn="ctr"/>
            <a:r>
              <a:rPr lang="pt-BR" sz="2000" u="sng" dirty="0">
                <a:latin typeface="OpenSans-Regular"/>
              </a:rPr>
              <a:t>alumínio, papel e PET são materiais recicláveis</a:t>
            </a:r>
            <a:r>
              <a:rPr lang="pt-BR" u="sng" dirty="0">
                <a:latin typeface="OpenSans-Regular"/>
              </a:rPr>
              <a:t>.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4724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548680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SUPONDO QUE </a:t>
            </a:r>
            <a:r>
              <a:rPr lang="pt-BR" dirty="0">
                <a:solidFill>
                  <a:srgbClr val="FF0000"/>
                </a:solidFill>
              </a:rPr>
              <a:t>25% DA POPULAÇÃO SEPARA SEUS RESÍDUOS </a:t>
            </a:r>
            <a:r>
              <a:rPr lang="pt-BR" dirty="0"/>
              <a:t>E SENDO A POPULAÇÃO BRASILEIRA ESTIMADA DE</a:t>
            </a:r>
            <a:r>
              <a:rPr lang="pt-BR" dirty="0">
                <a:solidFill>
                  <a:srgbClr val="FF0000"/>
                </a:solidFill>
              </a:rPr>
              <a:t> ≈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208 MI</a:t>
            </a:r>
            <a:r>
              <a:rPr lang="pt-BR" dirty="0"/>
              <a:t>, ISTO SIGNIFICA QUE </a:t>
            </a:r>
            <a:r>
              <a:rPr lang="pt-BR" dirty="0">
                <a:solidFill>
                  <a:srgbClr val="FF0000"/>
                </a:solidFill>
              </a:rPr>
              <a:t>≈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52 MI </a:t>
            </a:r>
            <a:r>
              <a:rPr lang="pt-BR" dirty="0"/>
              <a:t>DE HABITANTES GERAM CERCA DE (1,035 kg/</a:t>
            </a:r>
            <a:r>
              <a:rPr lang="pt-BR" dirty="0" err="1"/>
              <a:t>hab</a:t>
            </a:r>
            <a:r>
              <a:rPr lang="pt-BR" dirty="0"/>
              <a:t>/dia) </a:t>
            </a:r>
            <a:r>
              <a:rPr lang="pt-BR" b="1" u="sng" dirty="0">
                <a:solidFill>
                  <a:srgbClr val="FF0000"/>
                </a:solidFill>
              </a:rPr>
              <a:t>53,7 MI t/dia</a:t>
            </a:r>
            <a:r>
              <a:rPr lang="pt-BR" dirty="0"/>
              <a:t>, DE </a:t>
            </a:r>
            <a:r>
              <a:rPr lang="pt-BR" b="1" u="sng" dirty="0"/>
              <a:t>RESÍDUOS SEPARADOS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u="sng" dirty="0"/>
              <a:t>FRAÇÃO SECA </a:t>
            </a:r>
            <a:r>
              <a:rPr lang="pt-BR" dirty="0"/>
              <a:t>DE RECICLÁVEIS É DE </a:t>
            </a:r>
            <a:r>
              <a:rPr lang="pt-BR" dirty="0">
                <a:solidFill>
                  <a:srgbClr val="FF0000"/>
                </a:solidFill>
              </a:rPr>
              <a:t>31,9%</a:t>
            </a:r>
            <a:r>
              <a:rPr lang="pt-BR" dirty="0"/>
              <a:t>, OU SEJA </a:t>
            </a:r>
            <a:r>
              <a:rPr lang="pt-BR" dirty="0">
                <a:solidFill>
                  <a:srgbClr val="FF0000"/>
                </a:solidFill>
              </a:rPr>
              <a:t>≈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17 MI t/dia</a:t>
            </a:r>
            <a:r>
              <a:rPr lang="pt-BR" dirty="0"/>
              <a:t> SÃO PASSÍVEIS DE VIRAR </a:t>
            </a:r>
            <a:r>
              <a:rPr lang="pt-BR" b="1" u="sng" dirty="0"/>
              <a:t>RECICLADOS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A informação de </a:t>
            </a:r>
            <a:r>
              <a:rPr lang="pt-BR" u="sng" dirty="0"/>
              <a:t>RSU RECICLADO</a:t>
            </a:r>
            <a:r>
              <a:rPr lang="pt-BR" dirty="0"/>
              <a:t> é de </a:t>
            </a:r>
            <a:r>
              <a:rPr lang="pt-BR" dirty="0">
                <a:solidFill>
                  <a:srgbClr val="FF0000"/>
                </a:solidFill>
              </a:rPr>
              <a:t>2% em peso</a:t>
            </a:r>
            <a:r>
              <a:rPr lang="pt-BR" dirty="0"/>
              <a:t>, no Brasil, portanto </a:t>
            </a:r>
            <a:r>
              <a:rPr lang="pt-BR" dirty="0">
                <a:solidFill>
                  <a:srgbClr val="FF0000"/>
                </a:solidFill>
              </a:rPr>
              <a:t>≈ 4,3 MI t/dia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 APROVEITAMENTO DE RECICLÁVEIS É PORTANTO DE ≈ 25% !!!! (4,3/17)</a:t>
            </a:r>
          </a:p>
          <a:p>
            <a:endParaRPr lang="pt-BR" dirty="0"/>
          </a:p>
          <a:p>
            <a:r>
              <a:rPr lang="pt-BR" dirty="0"/>
              <a:t>DADOS DE UMA CIDADE LITORÂNEA DE SÃO PAULO:</a:t>
            </a:r>
          </a:p>
          <a:p>
            <a:r>
              <a:rPr lang="pt-BR" dirty="0"/>
              <a:t>CUSTO DE </a:t>
            </a:r>
            <a:r>
              <a:rPr lang="pt-BR" dirty="0">
                <a:solidFill>
                  <a:srgbClr val="FF0000"/>
                </a:solidFill>
              </a:rPr>
              <a:t>COLETA DE INDIFERENCIADOS</a:t>
            </a:r>
            <a:r>
              <a:rPr lang="pt-BR" dirty="0"/>
              <a:t>: R$ 195,00/t</a:t>
            </a:r>
          </a:p>
          <a:p>
            <a:r>
              <a:rPr lang="pt-BR" dirty="0"/>
              <a:t>CUSTO DE </a:t>
            </a:r>
            <a:r>
              <a:rPr lang="pt-BR" dirty="0">
                <a:solidFill>
                  <a:srgbClr val="FF0000"/>
                </a:solidFill>
              </a:rPr>
              <a:t>COLETA SELETIVA </a:t>
            </a:r>
            <a:r>
              <a:rPr lang="pt-BR" dirty="0"/>
              <a:t>COM COMPACTADOR: R$ 583,00/t</a:t>
            </a:r>
          </a:p>
          <a:p>
            <a:r>
              <a:rPr lang="pt-BR" dirty="0"/>
              <a:t>OU SEJA 3 VEZES MAIS!</a:t>
            </a:r>
          </a:p>
          <a:p>
            <a:endParaRPr lang="pt-BR" dirty="0"/>
          </a:p>
          <a:p>
            <a:r>
              <a:rPr lang="pt-BR" dirty="0"/>
              <a:t>QUAL É A CONCLUSÃO? </a:t>
            </a:r>
          </a:p>
          <a:p>
            <a:r>
              <a:rPr lang="pt-BR" dirty="0"/>
              <a:t>PRECISAMOS DE MAIS RECICLAGEM !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316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COLETA SELETIVA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46238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/>
              <a:t>SERVIÇOS PORTA A PORTA – COMPACTADORES E GAIOLAS</a:t>
            </a:r>
          </a:p>
          <a:p>
            <a:r>
              <a:rPr lang="pt-BR" sz="2400" dirty="0"/>
              <a:t>POSTOS DE ENTREGA VOLUNTÁRIA - </a:t>
            </a:r>
            <a:r>
              <a:rPr lang="pt-BR" sz="2400" dirty="0" err="1"/>
              <a:t>PEVs</a:t>
            </a:r>
            <a:endParaRPr lang="pt-BR" sz="2400" dirty="0"/>
          </a:p>
          <a:p>
            <a:r>
              <a:rPr lang="pt-BR" sz="2400" dirty="0"/>
              <a:t>USINAS DE TRIAGEM, ENFARDAMENTO, ARMAZENAMENTO E</a:t>
            </a:r>
          </a:p>
          <a:p>
            <a:pPr marL="0" indent="0">
              <a:buNone/>
            </a:pPr>
            <a:r>
              <a:rPr lang="pt-BR" sz="2400" dirty="0"/>
              <a:t>     COMERCIALIZAÇÃO – COOPERATIVAS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AGENTES:</a:t>
            </a:r>
          </a:p>
          <a:p>
            <a:r>
              <a:rPr lang="pt-BR" sz="2400" dirty="0"/>
              <a:t>CATADORES</a:t>
            </a:r>
          </a:p>
          <a:p>
            <a:r>
              <a:rPr lang="pt-BR" sz="2400" dirty="0"/>
              <a:t>CARRINHEIROS</a:t>
            </a:r>
          </a:p>
          <a:p>
            <a:r>
              <a:rPr lang="pt-BR" sz="2400" dirty="0"/>
              <a:t>TRIADORES -  CARTEIRA ASSINADA E REGULAMENTADOS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3327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3263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6600"/>
                </a:solidFill>
              </a:rPr>
              <a:t>RESPONSABILIDADES DO GERADOR E PODER PÚBLICO</a:t>
            </a:r>
          </a:p>
          <a:p>
            <a:pPr>
              <a:defRPr/>
            </a:pPr>
            <a:endParaRPr lang="pt-BR" sz="2400" dirty="0"/>
          </a:p>
          <a:p>
            <a:pPr>
              <a:buFont typeface="Arial" pitchFamily="34" charset="0"/>
              <a:buChar char="‒"/>
              <a:defRPr/>
            </a:pPr>
            <a:r>
              <a:rPr lang="pt-BR" sz="2400" dirty="0"/>
              <a:t>Responsabilidade Compartilhada:</a:t>
            </a:r>
          </a:p>
          <a:p>
            <a:pPr marL="0" indent="0" algn="just">
              <a:buNone/>
              <a:defRPr/>
            </a:pPr>
            <a:r>
              <a:rPr lang="pt-BR" sz="1800" dirty="0"/>
              <a:t>É instituída a responsabilidade compartilhada pelo </a:t>
            </a:r>
            <a:r>
              <a:rPr lang="pt-BR" sz="1800" b="1" u="sng" dirty="0"/>
              <a:t>ciclo de vida dos produtos</a:t>
            </a:r>
            <a:r>
              <a:rPr lang="pt-BR" sz="1800" dirty="0"/>
              <a:t>, a ser implementada de forma individualizada e encadeada, abrangendo os </a:t>
            </a:r>
            <a:r>
              <a:rPr lang="pt-BR" sz="1800" u="sng" dirty="0"/>
              <a:t>fabricantes, importadores, distribuidores e comerciantes, os consumidores e os titulares dos serviços públicos de limpeza urbana e de manejo de resíduos sólidos</a:t>
            </a:r>
            <a:r>
              <a:rPr lang="pt-BR" sz="1800" dirty="0"/>
              <a:t>, consoante as atribuições e procedimentos previstos nesta Seção.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476672"/>
            <a:ext cx="8352928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3D6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004BB5"/>
                </a:solidFill>
              </a:rPr>
              <a:t>Política Nacional de Resíduos Sólidos – PNRS </a:t>
            </a:r>
          </a:p>
          <a:p>
            <a:r>
              <a:rPr lang="pt-BR" sz="2800" dirty="0">
                <a:solidFill>
                  <a:srgbClr val="004BB5"/>
                </a:solidFill>
              </a:rPr>
              <a:t>(Lei N° 12.305/10)</a:t>
            </a:r>
          </a:p>
        </p:txBody>
      </p:sp>
    </p:spTree>
    <p:extLst>
      <p:ext uri="{BB962C8B-B14F-4D97-AF65-F5344CB8AC3E}">
        <p14:creationId xmlns:p14="http://schemas.microsoft.com/office/powerpoint/2010/main" val="327367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2293" y="1215614"/>
            <a:ext cx="4697909" cy="4018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SITUAÇÃO ATUAL E FUTURA</a:t>
            </a:r>
          </a:p>
        </p:txBody>
      </p:sp>
      <p:pic>
        <p:nvPicPr>
          <p:cNvPr id="43011" name="Espaço Reservado para Conteúdo 3" descr="logdi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6589" y="1741712"/>
            <a:ext cx="3001397" cy="3383627"/>
          </a:xfrm>
        </p:spPr>
      </p:pic>
      <p:pic>
        <p:nvPicPr>
          <p:cNvPr id="43012" name="Imagem 4" descr="l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3754"/>
            <a:ext cx="3695310" cy="340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323528" y="476672"/>
            <a:ext cx="8424936" cy="7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b="1" dirty="0">
                <a:solidFill>
                  <a:srgbClr val="C00000"/>
                </a:solidFill>
              </a:rPr>
              <a:t>Política Nacional de Resíduos Sólidos – PNRS (Lei N° 12.305/10)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9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7" y="404664"/>
            <a:ext cx="6768752" cy="506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271435" y="5135169"/>
            <a:ext cx="9060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450" dirty="0">
                <a:solidFill>
                  <a:prstClr val="black"/>
                </a:solidFill>
              </a:rPr>
              <a:t>Fonte: Takahashi e Oliveira.</a:t>
            </a:r>
          </a:p>
        </p:txBody>
      </p:sp>
    </p:spTree>
    <p:extLst>
      <p:ext uri="{BB962C8B-B14F-4D97-AF65-F5344CB8AC3E}">
        <p14:creationId xmlns:p14="http://schemas.microsoft.com/office/powerpoint/2010/main" val="30494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476672"/>
            <a:ext cx="8424936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750"/>
              </a:spcAft>
            </a:pPr>
            <a:r>
              <a:rPr lang="pt-BR" b="1" dirty="0">
                <a:solidFill>
                  <a:srgbClr val="000000"/>
                </a:solidFill>
                <a:latin typeface="open_sansregular"/>
              </a:rPr>
              <a:t>Iniciativas anteriores à PNRS para a devolução de resíduos</a:t>
            </a:r>
          </a:p>
          <a:p>
            <a:pPr algn="just" fontAlgn="base">
              <a:spcAft>
                <a:spcPts val="750"/>
              </a:spcAft>
            </a:pPr>
            <a:endParaRPr lang="pt-BR" dirty="0">
              <a:solidFill>
                <a:srgbClr val="000000"/>
              </a:solidFill>
              <a:latin typeface="open_sansregular"/>
            </a:endParaRPr>
          </a:p>
          <a:p>
            <a:pPr algn="just" fontAlgn="base">
              <a:spcAft>
                <a:spcPts val="750"/>
              </a:spcAft>
            </a:pPr>
            <a:r>
              <a:rPr lang="pt-BR" dirty="0">
                <a:solidFill>
                  <a:srgbClr val="000000"/>
                </a:solidFill>
                <a:latin typeface="open_sansregular"/>
              </a:rPr>
              <a:t>Existem cadeias que já possuem sistemas de logística reversa implantados, anteriormente à Lei nº 12.305/2010, por meio de outras tratativas legais nas quais citamos: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95536" y="2276872"/>
          <a:ext cx="8136904" cy="2768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8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Cadeias</a:t>
                      </a:r>
                      <a:endParaRPr lang="pt-BR" sz="1800" b="1" dirty="0">
                        <a:effectLst/>
                      </a:endParaRPr>
                    </a:p>
                  </a:txBody>
                  <a:tcPr marL="25307" marR="25307" marT="12653" marB="12653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Status atual</a:t>
                      </a:r>
                      <a:endParaRPr lang="pt-BR" sz="1800" b="1" dirty="0">
                        <a:effectLst/>
                      </a:endParaRPr>
                    </a:p>
                  </a:txBody>
                  <a:tcPr marL="25307" marR="25307" marT="12653" marB="126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BR" sz="1800" dirty="0"/>
                        <a:t>Pneus inservíveis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Resolução Conama nº 416/2009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pt-BR" sz="1800" dirty="0"/>
                        <a:t>Embalagens de agrotóxicos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Leis Federais: 7802/89 e 9974/00; Decreto Federal 4074/02 e Resolução Conama 465/2014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BR" sz="1800" dirty="0"/>
                        <a:t>Óleo lubrificante usado ou contaminado – </a:t>
                      </a:r>
                      <a:r>
                        <a:rPr lang="pt-BR" sz="1800" dirty="0" err="1"/>
                        <a:t>Oluc</a:t>
                      </a:r>
                      <a:r>
                        <a:rPr lang="pt-BR" sz="18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Resolução Conama nº 362/2005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pt-BR" sz="1800" dirty="0"/>
                        <a:t>Pilhas e baterias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Resolução nº 401, de 04/11/2008 e Instrução Normativa Ibama 8/2012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68144" y="5085184"/>
            <a:ext cx="2773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http://sinir.gov.br/logistica-reversa</a:t>
            </a:r>
          </a:p>
        </p:txBody>
      </p:sp>
    </p:spTree>
    <p:extLst>
      <p:ext uri="{BB962C8B-B14F-4D97-AF65-F5344CB8AC3E}">
        <p14:creationId xmlns:p14="http://schemas.microsoft.com/office/powerpoint/2010/main" val="322290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5536" y="4108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Política Nacional de Resíduos Sólidos – PNRS</a:t>
            </a:r>
            <a:br>
              <a:rPr lang="pt-BR" dirty="0"/>
            </a:br>
            <a:r>
              <a:rPr lang="pt-BR" sz="2100" dirty="0"/>
              <a:t>(Lei Federal nº 12.305/2010 )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76691" y="1733443"/>
            <a:ext cx="8229600" cy="2991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tx1"/>
                </a:solidFill>
              </a:rPr>
              <a:t>A Lei nº 12.305/2010 dedicou especial atenção à logística reversa e definiu três diferentes instrumentos que poderão ser usados para a sua implantação:</a:t>
            </a:r>
          </a:p>
          <a:p>
            <a:pPr algn="just"/>
            <a:endParaRPr lang="pt-BR" sz="900" dirty="0">
              <a:solidFill>
                <a:schemeClr val="tx1"/>
              </a:solidFill>
            </a:endParaRPr>
          </a:p>
          <a:p>
            <a:pPr marL="728663" lvl="1" indent="-385763" algn="just"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Regulamento, </a:t>
            </a:r>
          </a:p>
          <a:p>
            <a:pPr marL="728663" lvl="1" indent="-385763" algn="just">
              <a:buFont typeface="+mj-lt"/>
              <a:buAutoNum type="arabicPeriod"/>
            </a:pPr>
            <a:r>
              <a:rPr lang="pt-BR" sz="1800" b="1" dirty="0">
                <a:solidFill>
                  <a:schemeClr val="tx1"/>
                </a:solidFill>
              </a:rPr>
              <a:t>Acordo Setorial </a:t>
            </a:r>
            <a:r>
              <a:rPr lang="pt-BR" sz="1800" dirty="0">
                <a:solidFill>
                  <a:schemeClr val="tx1"/>
                </a:solidFill>
              </a:rPr>
              <a:t>e </a:t>
            </a:r>
          </a:p>
          <a:p>
            <a:pPr marL="728663" lvl="1" indent="-385763" algn="just"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Termo de Compromisso.</a:t>
            </a:r>
          </a:p>
          <a:p>
            <a:pPr marL="728663" lvl="1" indent="-385763" algn="just">
              <a:buFont typeface="+mj-lt"/>
              <a:buAutoNum type="arabicPeriod"/>
            </a:pPr>
            <a:endParaRPr lang="pt-BR" sz="1000" dirty="0">
              <a:solidFill>
                <a:schemeClr val="tx1"/>
              </a:solidFill>
            </a:endParaRPr>
          </a:p>
          <a:p>
            <a:pPr marL="342900" lvl="1" algn="just"/>
            <a:r>
              <a:rPr lang="pt-BR" sz="1800" dirty="0">
                <a:solidFill>
                  <a:schemeClr val="tx1"/>
                </a:solidFill>
              </a:rPr>
              <a:t>* O acordo setorial é um "</a:t>
            </a:r>
            <a:r>
              <a:rPr lang="pt-BR" sz="1800" b="1" dirty="0">
                <a:solidFill>
                  <a:schemeClr val="tx1"/>
                </a:solidFill>
              </a:rPr>
              <a:t>ato de natureza contratual </a:t>
            </a:r>
            <a:r>
              <a:rPr lang="pt-BR" sz="1800" dirty="0">
                <a:solidFill>
                  <a:schemeClr val="tx1"/>
                </a:solidFill>
              </a:rPr>
              <a:t>firmado entre o poder público e fabricantes, importadores, distribuidores ou comerciantes, tendo em vista a implantação da </a:t>
            </a:r>
            <a:r>
              <a:rPr lang="pt-BR" sz="1800" b="1" dirty="0">
                <a:solidFill>
                  <a:schemeClr val="tx1"/>
                </a:solidFill>
              </a:rPr>
              <a:t>responsabilidade compartilhada pelo ciclo de vida dos produtos</a:t>
            </a:r>
            <a:r>
              <a:rPr lang="pt-BR" sz="1800" dirty="0">
                <a:solidFill>
                  <a:schemeClr val="tx1"/>
                </a:solidFill>
              </a:rPr>
              <a:t>". Por permitir grande participação social, o Acordo Setorial tem sido escolhido pelo Comitê Orientador, desde sua instalação em 17/02/2011, como o instrumento preferencial para a implantação da logística reversa. </a:t>
            </a:r>
          </a:p>
          <a:p>
            <a:pPr marL="342900" lvl="1" algn="just"/>
            <a:endParaRPr lang="pt-BR" sz="1800" dirty="0">
              <a:solidFill>
                <a:schemeClr val="tx1"/>
              </a:solidFill>
            </a:endParaRPr>
          </a:p>
          <a:p>
            <a:pPr marL="728663" lvl="1" indent="-385763" algn="just">
              <a:buFont typeface="+mj-lt"/>
              <a:buAutoNum type="arabicPeriod"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84168" y="5524913"/>
            <a:ext cx="2773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http://sinir.gov.br/logistica-reversa</a:t>
            </a:r>
          </a:p>
        </p:txBody>
      </p:sp>
    </p:spTree>
    <p:extLst>
      <p:ext uri="{BB962C8B-B14F-4D97-AF65-F5344CB8AC3E}">
        <p14:creationId xmlns:p14="http://schemas.microsoft.com/office/powerpoint/2010/main" val="319412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430527" y="509603"/>
          <a:ext cx="8245929" cy="49078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55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SISTEMAS DE LOGÍSTICA REVERSA EM IMPLANTAÇÃO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5307" marR="25307" marT="12653" marB="12653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1800" b="1" dirty="0">
                        <a:effectLst/>
                      </a:endParaRPr>
                    </a:p>
                  </a:txBody>
                  <a:tcPr marL="33742" marR="33742" marT="16871" marB="16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Cadeias</a:t>
                      </a:r>
                    </a:p>
                  </a:txBody>
                  <a:tcPr marL="25307" marR="25307" marT="12653" marB="12653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Status atual</a:t>
                      </a:r>
                    </a:p>
                  </a:txBody>
                  <a:tcPr marL="25307" marR="25307" marT="12653" marB="12653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Embalagens Plásticas de Óleos Lubrificantes</a:t>
                      </a:r>
                    </a:p>
                  </a:txBody>
                  <a:tcPr marL="25307" marR="25307" marT="12653" marB="1265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Acordo setorial assinado em 19/12/2012 e publicado em 07/02/2013.</a:t>
                      </a:r>
                    </a:p>
                  </a:txBody>
                  <a:tcPr marL="25307" marR="25307" marT="12653" marB="1265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Lâmpadas Fluorescentes de Vapor de Sódio e Mercúrio e de Luz Mista</a:t>
                      </a:r>
                    </a:p>
                  </a:txBody>
                  <a:tcPr marL="25307" marR="25307" marT="12653" marB="1265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Acordo setorial assinado em 27/11/2014. Publicado em 12/03/2015.</a:t>
                      </a:r>
                    </a:p>
                  </a:txBody>
                  <a:tcPr marL="25307" marR="25307" marT="12653" marB="1265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Embalagens em Geral</a:t>
                      </a:r>
                    </a:p>
                  </a:txBody>
                  <a:tcPr marL="25307" marR="25307" marT="12653" marB="1265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Acordo setorial assinado em 25/11/2015. Publicado em 27/11/2015.</a:t>
                      </a:r>
                    </a:p>
                  </a:txBody>
                  <a:tcPr marL="25307" marR="25307" marT="12653" marB="1265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78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dirty="0">
                          <a:effectLst/>
                        </a:rPr>
                        <a:t>Embalagens de Aço</a:t>
                      </a:r>
                    </a:p>
                  </a:txBody>
                  <a:tcPr marL="25307" marR="25307" marT="12653" marB="1265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Termo de compromisso assinado em 21/12/2018. Publicado em 27/12/2018.</a:t>
                      </a:r>
                    </a:p>
                  </a:txBody>
                  <a:tcPr marL="25307" marR="25307" marT="12653" marB="1265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26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Produtos Eletroeletrônicos e seus Componentes</a:t>
                      </a:r>
                    </a:p>
                  </a:txBody>
                  <a:tcPr marL="25307" marR="25307" marT="12653" marB="1265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Dez propostas de Acordo setorial recebidas até junho de 2013, sendo 4 consideradas válidas para negociação. Proposta unificada recebida em janeiro de 2014. Em negociação.</a:t>
                      </a:r>
                    </a:p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Próxima etapa - Consulta Pública.</a:t>
                      </a:r>
                    </a:p>
                  </a:txBody>
                  <a:tcPr marL="25307" marR="25307" marT="12653" marB="1265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400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Medicamentos</a:t>
                      </a:r>
                    </a:p>
                  </a:txBody>
                  <a:tcPr marL="25307" marR="25307" marT="12653" marB="12653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Negociações encerradas.</a:t>
                      </a:r>
                    </a:p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Proposta de Decreto elaborada.</a:t>
                      </a:r>
                    </a:p>
                    <a:p>
                      <a:pPr algn="l" fontAlgn="base"/>
                      <a:r>
                        <a:rPr lang="pt-BR" sz="1600" u="none" strike="noStrike" dirty="0">
                          <a:effectLst/>
                        </a:rPr>
                        <a:t>Consulta Pública realizada.</a:t>
                      </a:r>
                      <a:endParaRPr lang="pt-BR" sz="1600" dirty="0">
                        <a:effectLst/>
                      </a:endParaRPr>
                    </a:p>
                    <a:p>
                      <a:pPr algn="l" fontAlgn="base"/>
                      <a:r>
                        <a:rPr lang="pt-BR" sz="1600" dirty="0">
                          <a:effectLst/>
                        </a:rPr>
                        <a:t>Próxima etapa - Análise das contribuições recebidas na Consulta Pública e elaboração da minuta final do Decreto.</a:t>
                      </a:r>
                    </a:p>
                  </a:txBody>
                  <a:tcPr marL="25307" marR="25307" marT="12653" marB="1265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084168" y="5524913"/>
            <a:ext cx="2773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http://sinir.gov.br/logistica-reversa</a:t>
            </a:r>
          </a:p>
        </p:txBody>
      </p:sp>
    </p:spTree>
    <p:extLst>
      <p:ext uri="{BB962C8B-B14F-4D97-AF65-F5344CB8AC3E}">
        <p14:creationId xmlns:p14="http://schemas.microsoft.com/office/powerpoint/2010/main" val="42361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2483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Sistemas de Logística Reversa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" y="1196752"/>
            <a:ext cx="4330824" cy="4752527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pt-BR" sz="1400" b="1" dirty="0"/>
              <a:t>Programa Jogue Limpo – </a:t>
            </a:r>
            <a:r>
              <a:rPr lang="pt-BR" sz="1400" b="1" u="sng" dirty="0"/>
              <a:t>Embalagens Plásticas usadas de lubrificantes</a:t>
            </a:r>
            <a:br>
              <a:rPr lang="pt-BR" sz="1400" u="sng" dirty="0"/>
            </a:br>
            <a:r>
              <a:rPr lang="pt-BR" sz="1400" dirty="0">
                <a:hlinkClick r:id="rId2"/>
              </a:rPr>
              <a:t>https://www.joguelimpo.org.br/institucional/index.php</a:t>
            </a:r>
            <a:endParaRPr lang="pt-BR" sz="1400" dirty="0"/>
          </a:p>
          <a:p>
            <a:pPr marL="0" indent="0">
              <a:spcAft>
                <a:spcPts val="1000"/>
              </a:spcAft>
              <a:buNone/>
            </a:pPr>
            <a:r>
              <a:rPr lang="pt-BR" sz="1400" b="1" dirty="0"/>
              <a:t>Programa Descarte Consciente </a:t>
            </a:r>
            <a:r>
              <a:rPr lang="pt-BR" sz="1400" b="1" dirty="0" err="1"/>
              <a:t>Abrafiltros</a:t>
            </a:r>
            <a:r>
              <a:rPr lang="pt-BR" sz="1400" b="1" dirty="0"/>
              <a:t> – </a:t>
            </a:r>
            <a:r>
              <a:rPr lang="pt-BR" sz="1400" b="1" u="sng" dirty="0"/>
              <a:t>Filtro de óleo automotivo</a:t>
            </a:r>
            <a:br>
              <a:rPr lang="pt-BR" sz="1400" u="sng" dirty="0"/>
            </a:br>
            <a:r>
              <a:rPr lang="pt-BR" sz="1400" dirty="0">
                <a:hlinkClick r:id="rId3"/>
              </a:rPr>
              <a:t>https://www.abrafiltros.org.br/descarteConsciente/</a:t>
            </a:r>
            <a:endParaRPr lang="pt-BR" sz="1400" dirty="0"/>
          </a:p>
          <a:p>
            <a:pPr marL="0" indent="0">
              <a:spcAft>
                <a:spcPts val="1000"/>
              </a:spcAft>
              <a:buNone/>
            </a:pPr>
            <a:r>
              <a:rPr lang="pt-BR" sz="1400" b="1" dirty="0"/>
              <a:t>Programa Óleo Sustentável – </a:t>
            </a:r>
            <a:r>
              <a:rPr lang="pt-BR" sz="1400" b="1" u="sng" dirty="0"/>
              <a:t>Óleo comestível</a:t>
            </a:r>
            <a:br>
              <a:rPr lang="pt-BR" sz="1400" dirty="0"/>
            </a:br>
            <a:r>
              <a:rPr lang="pt-BR" sz="1400" dirty="0">
                <a:hlinkClick r:id="rId4"/>
              </a:rPr>
              <a:t>http://www.oleosustentavel.org.br/</a:t>
            </a:r>
            <a:endParaRPr lang="pt-BR" sz="1400" dirty="0"/>
          </a:p>
          <a:p>
            <a:pPr marL="0" indent="0">
              <a:spcAft>
                <a:spcPts val="1000"/>
              </a:spcAft>
              <a:buNone/>
            </a:pPr>
            <a:r>
              <a:rPr lang="pt-BR" sz="1400" b="1" dirty="0"/>
              <a:t>Programa Descarte Green – </a:t>
            </a:r>
            <a:r>
              <a:rPr lang="pt-BR" sz="1400" b="1" u="sng" dirty="0"/>
              <a:t>Pilhas e baterias portáteis</a:t>
            </a:r>
            <a:br>
              <a:rPr lang="pt-BR" sz="1400" b="1" dirty="0"/>
            </a:br>
            <a:r>
              <a:rPr lang="pt-BR" sz="1400" dirty="0">
                <a:hlinkClick r:id="rId5"/>
              </a:rPr>
              <a:t>https://www.greeneletron.org.br/pilhas</a:t>
            </a:r>
            <a:endParaRPr lang="pt-BR" sz="1400" dirty="0"/>
          </a:p>
          <a:p>
            <a:pPr marL="0" indent="0">
              <a:spcAft>
                <a:spcPts val="1000"/>
              </a:spcAft>
              <a:buNone/>
            </a:pPr>
            <a:r>
              <a:rPr lang="pt-BR" sz="1400" b="1" dirty="0"/>
              <a:t>Programa Dê a Mão para o Futuro – </a:t>
            </a:r>
            <a:r>
              <a:rPr lang="pt-BR" sz="1400" b="1" u="sng" dirty="0"/>
              <a:t>Embalagens em geral</a:t>
            </a:r>
            <a:br>
              <a:rPr lang="pt-BR" sz="1400" dirty="0"/>
            </a:br>
            <a:r>
              <a:rPr lang="pt-BR" sz="1400" dirty="0">
                <a:hlinkClick r:id="rId6"/>
              </a:rPr>
              <a:t>http://maoparaofuturo.org.br/</a:t>
            </a:r>
            <a:endParaRPr lang="pt-BR" sz="1400" dirty="0"/>
          </a:p>
          <a:p>
            <a:pPr marL="0" indent="0">
              <a:spcAft>
                <a:spcPts val="1000"/>
              </a:spcAft>
              <a:buNone/>
            </a:pPr>
            <a:r>
              <a:rPr lang="pt-BR" sz="1400" b="1" dirty="0"/>
              <a:t>Sistema Campo Limpo – </a:t>
            </a:r>
            <a:r>
              <a:rPr lang="pt-BR" sz="1400" b="1" u="sng" dirty="0"/>
              <a:t>Embalagens de Agrotóxicos</a:t>
            </a:r>
            <a:br>
              <a:rPr lang="pt-BR" sz="1400" dirty="0"/>
            </a:br>
            <a:r>
              <a:rPr lang="pt-BR" sz="1400" dirty="0">
                <a:hlinkClick r:id="rId7"/>
              </a:rPr>
              <a:t>http://www.inpev.org.br/index</a:t>
            </a:r>
            <a:endParaRPr lang="pt-BR" sz="14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716016" y="1212785"/>
            <a:ext cx="4032448" cy="47525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t-BR" sz="1400" b="1" dirty="0"/>
              <a:t>Sistema de Logística Reversa de </a:t>
            </a:r>
            <a:r>
              <a:rPr lang="pt-BR" sz="1400" b="1" u="sng" dirty="0"/>
              <a:t>Baterias inservíveis de chumbo-ácido</a:t>
            </a:r>
            <a:r>
              <a:rPr lang="pt-BR" sz="1400" b="1" u="sng" strike="sngStrike" dirty="0"/>
              <a:t>s</a:t>
            </a:r>
            <a:br>
              <a:rPr lang="pt-BR" sz="1400" dirty="0"/>
            </a:br>
            <a:r>
              <a:rPr lang="pt-BR" sz="1400" dirty="0">
                <a:hlinkClick r:id="rId8"/>
              </a:rPr>
              <a:t>https://iberbrasil.org.br/</a:t>
            </a:r>
            <a:endParaRPr lang="pt-BR" sz="1400" dirty="0"/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t-BR" sz="1400" b="1" dirty="0"/>
              <a:t>Sistema </a:t>
            </a:r>
            <a:r>
              <a:rPr lang="pt-BR" sz="1400" b="1" dirty="0" err="1"/>
              <a:t>Reciclanip</a:t>
            </a:r>
            <a:r>
              <a:rPr lang="pt-BR" sz="1400" b="1" dirty="0"/>
              <a:t> – </a:t>
            </a:r>
            <a:r>
              <a:rPr lang="pt-BR" sz="1400" b="1" u="sng" dirty="0"/>
              <a:t>Pneus inservíveis</a:t>
            </a:r>
            <a:br>
              <a:rPr lang="pt-BR" sz="1400" b="1" dirty="0"/>
            </a:br>
            <a:r>
              <a:rPr lang="pt-BR" sz="1400" dirty="0">
                <a:hlinkClick r:id="rId9"/>
              </a:rPr>
              <a:t>http://www.reciclanip.org.br/v3/</a:t>
            </a:r>
            <a:endParaRPr lang="pt-BR" sz="1400" dirty="0"/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t-BR" sz="1400" b="1" dirty="0"/>
              <a:t>Programa Descarte Green – </a:t>
            </a:r>
            <a:r>
              <a:rPr lang="pt-BR" sz="1400" b="1" u="sng" dirty="0"/>
              <a:t>Eletroeletrônicos</a:t>
            </a:r>
            <a:br>
              <a:rPr lang="pt-BR" sz="1400" b="1" dirty="0"/>
            </a:br>
            <a:r>
              <a:rPr lang="pt-BR" sz="1400" dirty="0">
                <a:hlinkClick r:id="rId10"/>
              </a:rPr>
              <a:t>https://www.greeneletron.org.br/descartegreen</a:t>
            </a:r>
            <a:endParaRPr lang="pt-BR" sz="1400" dirty="0"/>
          </a:p>
          <a:p>
            <a:pPr marL="0" indent="0">
              <a:spcAft>
                <a:spcPts val="1000"/>
              </a:spcAft>
              <a:buNone/>
            </a:pPr>
            <a:r>
              <a:rPr lang="pt-BR" sz="1400" b="1" dirty="0"/>
              <a:t>Programa ABAS Cidade Sustentável - </a:t>
            </a:r>
            <a:r>
              <a:rPr lang="pt-BR" sz="1400" b="1" u="sng" dirty="0"/>
              <a:t>Embalagens vazias de saneantes desinfetantes de uso profissional</a:t>
            </a:r>
            <a:br>
              <a:rPr lang="pt-BR" sz="1400" b="1" dirty="0"/>
            </a:br>
            <a:r>
              <a:rPr lang="pt-BR" sz="1400" dirty="0">
                <a:hlinkClick r:id="rId11"/>
              </a:rPr>
              <a:t>http://as.org.br/programa-cidade-sustentavel-2/</a:t>
            </a:r>
            <a:endParaRPr lang="pt-BR" sz="1400" dirty="0"/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t-BR" sz="1400" b="1" dirty="0"/>
              <a:t>Programa </a:t>
            </a:r>
            <a:r>
              <a:rPr lang="pt-BR" sz="1400" b="1" dirty="0" err="1"/>
              <a:t>Reciclus</a:t>
            </a:r>
            <a:r>
              <a:rPr lang="pt-BR" sz="1400" b="1" dirty="0"/>
              <a:t> – Logística reversa de </a:t>
            </a:r>
            <a:r>
              <a:rPr lang="pt-BR" sz="1400" b="1" u="sng" dirty="0"/>
              <a:t>Lâmpadas fluorescentes, de vapor de sódio, mercúrio e de luz mista</a:t>
            </a:r>
            <a:br>
              <a:rPr lang="pt-BR" sz="1400" b="1" dirty="0"/>
            </a:br>
            <a:r>
              <a:rPr lang="pt-BR" sz="1400" dirty="0">
                <a:hlinkClick r:id="rId12"/>
              </a:rPr>
              <a:t>http://www.reciclus.org.br/</a:t>
            </a:r>
            <a:endParaRPr lang="pt-BR" sz="1400" dirty="0"/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t-BR" sz="1400" b="1" dirty="0"/>
              <a:t>Logística Reversa de </a:t>
            </a:r>
            <a:r>
              <a:rPr lang="pt-BR" sz="1400" b="1" u="sng" dirty="0"/>
              <a:t>Óleo Lubrificante Usado Contaminado – OLUC</a:t>
            </a:r>
            <a:br>
              <a:rPr lang="pt-BR" sz="1400" b="1" dirty="0"/>
            </a:br>
            <a:r>
              <a:rPr lang="pt-BR" sz="1400" dirty="0">
                <a:hlinkClick r:id="rId13"/>
              </a:rPr>
              <a:t>https://www.sindirrefino.org.br/rerrefino/logistica-reversa-oluc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13622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m tÃ­tulo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76" y="1541144"/>
            <a:ext cx="4334976" cy="7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elo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64" y="3012723"/>
            <a:ext cx="4334976" cy="5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delo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76" y="4303714"/>
            <a:ext cx="4334976" cy="65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6451" y="457508"/>
            <a:ext cx="796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Modelos Existentes – Logística Reversa e Reciclagem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27784" y="5524093"/>
            <a:ext cx="62776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Fonte: </a:t>
            </a:r>
            <a:r>
              <a:rPr lang="pt-BR" sz="1050" dirty="0">
                <a:hlinkClick r:id="rId5"/>
              </a:rPr>
              <a:t>https://cetesb.sp.gov.br/logisticareversa/modelos-existentes-para-os-sistemas-de-logistica-reversa-slr/#</a:t>
            </a:r>
            <a:endParaRPr lang="pt-BR" sz="10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484784"/>
            <a:ext cx="373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PEV, Coleta Seletiva ou Central de Triagem/Entidades de Catadores</a:t>
            </a:r>
            <a:r>
              <a:rPr lang="pt-BR" sz="1600" dirty="0"/>
              <a:t> </a:t>
            </a:r>
          </a:p>
          <a:p>
            <a:r>
              <a:rPr lang="pt-BR" sz="1600" dirty="0"/>
              <a:t>(</a:t>
            </a:r>
            <a:r>
              <a:rPr lang="pt-BR" sz="1600" dirty="0" err="1"/>
              <a:t>Ex</a:t>
            </a:r>
            <a:r>
              <a:rPr lang="pt-BR" sz="1600" dirty="0"/>
              <a:t>: embalagens cosméticos, limpeza, alimentos, bebidas, </a:t>
            </a:r>
            <a:r>
              <a:rPr lang="pt-BR" sz="1600" dirty="0" err="1"/>
              <a:t>etc</a:t>
            </a:r>
            <a:r>
              <a:rPr lang="pt-BR" sz="1600" dirty="0"/>
              <a:t>)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2951384"/>
            <a:ext cx="373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3D3D3D"/>
                </a:solidFill>
              </a:rPr>
              <a:t>Coleta em pontos de entrega voluntários – </a:t>
            </a:r>
            <a:r>
              <a:rPr lang="pt-BR" sz="1600" b="1" dirty="0" err="1">
                <a:solidFill>
                  <a:srgbClr val="3D3D3D"/>
                </a:solidFill>
              </a:rPr>
              <a:t>PEV´s</a:t>
            </a:r>
            <a:r>
              <a:rPr lang="pt-BR" sz="1600" dirty="0">
                <a:solidFill>
                  <a:srgbClr val="3D3D3D"/>
                </a:solidFill>
              </a:rPr>
              <a:t> </a:t>
            </a:r>
          </a:p>
          <a:p>
            <a:r>
              <a:rPr lang="pt-BR" sz="1600" dirty="0">
                <a:solidFill>
                  <a:srgbClr val="3D3D3D"/>
                </a:solidFill>
              </a:rPr>
              <a:t>(</a:t>
            </a:r>
            <a:r>
              <a:rPr lang="pt-BR" sz="1600" dirty="0" err="1">
                <a:solidFill>
                  <a:srgbClr val="3D3D3D"/>
                </a:solidFill>
              </a:rPr>
              <a:t>Ex</a:t>
            </a:r>
            <a:r>
              <a:rPr lang="pt-BR" sz="1600" dirty="0">
                <a:solidFill>
                  <a:srgbClr val="3D3D3D"/>
                </a:solidFill>
              </a:rPr>
              <a:t>: pilhas, celulares, óleo comestível, </a:t>
            </a:r>
            <a:r>
              <a:rPr lang="pt-BR" sz="1600" dirty="0" err="1">
                <a:solidFill>
                  <a:srgbClr val="3D3D3D"/>
                </a:solidFill>
              </a:rPr>
              <a:t>etc</a:t>
            </a:r>
            <a:r>
              <a:rPr lang="pt-BR" sz="1600" dirty="0">
                <a:solidFill>
                  <a:srgbClr val="3D3D3D"/>
                </a:solidFill>
              </a:rPr>
              <a:t>)</a:t>
            </a:r>
            <a:endParaRPr lang="pt-BR" sz="1600" b="0" i="0" dirty="0">
              <a:solidFill>
                <a:srgbClr val="3D3D3D"/>
              </a:solidFill>
              <a:effectLst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4219304"/>
            <a:ext cx="373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Coleta por sistema itinerante junto ao comércio</a:t>
            </a:r>
            <a:r>
              <a:rPr lang="pt-BR" sz="1600" dirty="0"/>
              <a:t> </a:t>
            </a:r>
          </a:p>
          <a:p>
            <a:r>
              <a:rPr lang="pt-BR" sz="1600" dirty="0"/>
              <a:t>(</a:t>
            </a:r>
            <a:r>
              <a:rPr lang="pt-BR" sz="1600" dirty="0" err="1"/>
              <a:t>Ex</a:t>
            </a:r>
            <a:r>
              <a:rPr lang="pt-BR" sz="1600" dirty="0"/>
              <a:t>: pneus, óleo lubrificante, baterias automotivas, </a:t>
            </a:r>
            <a:r>
              <a:rPr lang="pt-BR" sz="1600" dirty="0" err="1"/>
              <a:t>etc</a:t>
            </a:r>
            <a:r>
              <a:rPr lang="pt-B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4840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16016" y="5517232"/>
            <a:ext cx="4181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Panorama dos Resíduos Sólidos no Brasil 2017 (ABRELPE)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665910"/>
            <a:ext cx="870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Destinação correta de </a:t>
            </a:r>
            <a:r>
              <a:rPr lang="pt-BR" b="1" dirty="0"/>
              <a:t>94% </a:t>
            </a:r>
            <a:r>
              <a:rPr lang="pt-BR" dirty="0"/>
              <a:t>das embalagens comercializadas (Brasil - referência mundial)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B050"/>
                </a:solidFill>
              </a:rPr>
              <a:t>91% </a:t>
            </a:r>
            <a:r>
              <a:rPr lang="pt-BR" dirty="0"/>
              <a:t>do coletado enviado para </a:t>
            </a:r>
            <a:r>
              <a:rPr lang="pt-BR" b="1" dirty="0">
                <a:solidFill>
                  <a:srgbClr val="00B050"/>
                </a:solidFill>
              </a:rPr>
              <a:t>reciclagem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FF"/>
                </a:solidFill>
              </a:rPr>
              <a:t>4% </a:t>
            </a:r>
            <a:r>
              <a:rPr lang="pt-BR" dirty="0"/>
              <a:t>do coletado enviado para </a:t>
            </a:r>
            <a:r>
              <a:rPr lang="pt-BR" b="1" dirty="0">
                <a:solidFill>
                  <a:srgbClr val="0000FF"/>
                </a:solidFill>
              </a:rPr>
              <a:t>incineração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58" y="1044263"/>
            <a:ext cx="8456287" cy="3625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323527" y="548680"/>
            <a:ext cx="84821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00FF"/>
                </a:solidFill>
              </a:rPr>
              <a:t>LOGÍSTICA REVERSA – EMBALAGENS DE AGROTÓXICOS</a:t>
            </a:r>
            <a:endParaRPr lang="pt-BR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0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16016" y="5517232"/>
            <a:ext cx="4181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Panorama dos Resíduos Sólidos no Brasil 2017 (ABRELPE)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941168"/>
            <a:ext cx="438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B050"/>
                </a:solidFill>
              </a:rPr>
              <a:t>96% </a:t>
            </a:r>
            <a:r>
              <a:rPr lang="pt-BR" dirty="0"/>
              <a:t>do coletado enviado para </a:t>
            </a:r>
            <a:r>
              <a:rPr lang="pt-BR" b="1" dirty="0">
                <a:solidFill>
                  <a:srgbClr val="00B050"/>
                </a:solidFill>
              </a:rPr>
              <a:t>reciclagem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604"/>
          <a:stretch/>
        </p:blipFill>
        <p:spPr>
          <a:xfrm>
            <a:off x="331273" y="1128464"/>
            <a:ext cx="8458397" cy="37200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323527" y="548680"/>
            <a:ext cx="84821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00FF"/>
                </a:solidFill>
              </a:rPr>
              <a:t>LOGÍSTICA REVERSA – EMBALAGENS DE ÓLEOS LUBRIFICANTES</a:t>
            </a:r>
            <a:endParaRPr lang="pt-BR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8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20728" y="5445224"/>
            <a:ext cx="1245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Reciclanip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081" t="1235" r="6061"/>
          <a:stretch/>
        </p:blipFill>
        <p:spPr>
          <a:xfrm>
            <a:off x="323528" y="2385032"/>
            <a:ext cx="6912768" cy="4472968"/>
          </a:xfrm>
          <a:prstGeom prst="rect">
            <a:avLst/>
          </a:prstGeom>
        </p:spPr>
      </p:pic>
      <p:pic>
        <p:nvPicPr>
          <p:cNvPr id="7" name="Picture 2" descr="http://mslgroup.homolog.inf.br/reciclanip/wp/wp-content/uploads/2018/09/grafico_2-1-1024x4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93" y="316685"/>
            <a:ext cx="4721726" cy="228247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323528" y="750037"/>
            <a:ext cx="36963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00FF"/>
                </a:solidFill>
              </a:rPr>
              <a:t>LOGÍSTICA REVERSA</a:t>
            </a:r>
          </a:p>
          <a:p>
            <a:pPr algn="ctr"/>
            <a:r>
              <a:rPr lang="pt-BR" sz="2000" b="1" dirty="0">
                <a:solidFill>
                  <a:srgbClr val="0000FF"/>
                </a:solidFill>
              </a:rPr>
              <a:t>- PNEUS INSERVÍVEIS</a:t>
            </a:r>
            <a:endParaRPr lang="pt-BR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3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16016" y="5517232"/>
            <a:ext cx="4181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Panorama dos Resíduos Sólidos no Brasil 2017 (ABRELPE)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244"/>
          <a:stretch/>
        </p:blipFill>
        <p:spPr>
          <a:xfrm>
            <a:off x="331470" y="936457"/>
            <a:ext cx="8474161" cy="39174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323527" y="369770"/>
            <a:ext cx="84821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00FF"/>
                </a:solidFill>
              </a:rPr>
              <a:t>LOGÍSTICA REVERSA – EMBALAGENS EM GERAL</a:t>
            </a:r>
            <a:endParaRPr lang="pt-BR" sz="1100" b="1" dirty="0">
              <a:solidFill>
                <a:srgbClr val="0000F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4941168"/>
            <a:ext cx="855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Fase 1 (2012-2017): Meta de recuperação de 24,8% para alumínio, papel/papelão e plásticos.</a:t>
            </a:r>
          </a:p>
        </p:txBody>
      </p:sp>
    </p:spTree>
    <p:extLst>
      <p:ext uri="{BB962C8B-B14F-4D97-AF65-F5344CB8AC3E}">
        <p14:creationId xmlns:p14="http://schemas.microsoft.com/office/powerpoint/2010/main" val="216931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C261A-0135-4DA9-8F8C-1DFEA2E0E5F1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8"/>
          </p:nvPr>
        </p:nvSpPr>
        <p:spPr>
          <a:xfrm>
            <a:off x="395536" y="332656"/>
            <a:ext cx="8352928" cy="4210050"/>
          </a:xfrm>
        </p:spPr>
        <p:txBody>
          <a:bodyPr/>
          <a:lstStyle/>
          <a:p>
            <a:pPr marL="66675" indent="0" algn="just">
              <a:spcBef>
                <a:spcPts val="0"/>
              </a:spcBef>
              <a:buNone/>
            </a:pPr>
            <a:r>
              <a:rPr lang="pt-BR" sz="1800" dirty="0"/>
              <a:t>Em 1983, o relatório da Comissão Mundial sobre Meio Ambiente e Desenvolvimento, criado pela Organização das Nações Unidas (ONU), inaugurou o termo </a:t>
            </a:r>
            <a:r>
              <a:rPr lang="pt-BR" sz="1800" b="1" dirty="0">
                <a:solidFill>
                  <a:srgbClr val="FF0000"/>
                </a:solidFill>
              </a:rPr>
              <a:t>“desenvolvimento sustentável”</a:t>
            </a:r>
            <a:r>
              <a:rPr lang="pt-BR" sz="1800" dirty="0"/>
              <a:t>. Pelo documento, essa ideia passou a ser conhecida como o </a:t>
            </a:r>
            <a:r>
              <a:rPr lang="pt-BR" sz="1800" u="sng" dirty="0"/>
              <a:t>conjunto de ações humanas que visa integrar desenvolvimento econômico, conservação ambiental e inclusão social.</a:t>
            </a:r>
          </a:p>
          <a:p>
            <a:pPr marL="66675" indent="0" algn="just">
              <a:spcBef>
                <a:spcPts val="0"/>
              </a:spcBef>
              <a:buNone/>
            </a:pPr>
            <a:endParaRPr lang="pt-BR" sz="1800" u="sng" dirty="0"/>
          </a:p>
          <a:p>
            <a:pPr marL="66675" indent="0" algn="just">
              <a:spcBef>
                <a:spcPts val="0"/>
              </a:spcBef>
              <a:buNone/>
            </a:pPr>
            <a:r>
              <a:rPr lang="pt-BR" sz="1800" dirty="0"/>
              <a:t>	</a:t>
            </a:r>
            <a:r>
              <a:rPr lang="pt-BR" sz="1800" dirty="0" err="1"/>
              <a:t>ODS</a:t>
            </a:r>
            <a:r>
              <a:rPr lang="pt-BR" sz="1800" dirty="0"/>
              <a:t> – Objetivos de desenvolvimento sustentável – 17 ODS com 169 metas</a:t>
            </a:r>
          </a:p>
          <a:p>
            <a:pPr algn="just">
              <a:spcBef>
                <a:spcPts val="0"/>
              </a:spcBef>
            </a:pPr>
            <a:r>
              <a:rPr lang="pt-BR" sz="1800" dirty="0"/>
              <a:t> Resíduos – ODS 11 e ODS 12 - cuidados com os resíduos sólidos</a:t>
            </a:r>
          </a:p>
          <a:p>
            <a:pPr algn="just">
              <a:spcBef>
                <a:spcPts val="0"/>
              </a:spcBef>
            </a:pPr>
            <a:r>
              <a:rPr lang="pt-BR" sz="1800" dirty="0"/>
              <a:t> ODS 11 - Tornar as cidades e os assentamentos humanos inclusivos, seguros, resilientes e sustentáveis. (Gestão)</a:t>
            </a:r>
          </a:p>
          <a:p>
            <a:pPr algn="just">
              <a:spcBef>
                <a:spcPts val="0"/>
              </a:spcBef>
            </a:pPr>
            <a:r>
              <a:rPr lang="pt-BR" sz="1800" dirty="0"/>
              <a:t> ODS 12 - Assegurar padrões de produção e de consumo sustentáveis. (manejo e NG e 3 </a:t>
            </a:r>
            <a:r>
              <a:rPr lang="pt-BR" sz="1800" dirty="0" err="1"/>
              <a:t>Rs</a:t>
            </a:r>
            <a:r>
              <a:rPr lang="pt-BR" sz="1800" dirty="0"/>
              <a:t>)</a:t>
            </a:r>
          </a:p>
          <a:p>
            <a:pPr marL="66675" indent="0" algn="just">
              <a:spcBef>
                <a:spcPts val="0"/>
              </a:spcBef>
              <a:buNone/>
            </a:pPr>
            <a:endParaRPr lang="pt-BR" sz="1800" dirty="0"/>
          </a:p>
          <a:p>
            <a:pPr marL="66675" indent="0" algn="just">
              <a:spcBef>
                <a:spcPts val="0"/>
              </a:spcBef>
              <a:buNone/>
            </a:pPr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5" b="7619"/>
          <a:stretch/>
        </p:blipFill>
        <p:spPr>
          <a:xfrm>
            <a:off x="1475656" y="3677880"/>
            <a:ext cx="6465856" cy="30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8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858000" cy="1242131"/>
          </a:xfrm>
        </p:spPr>
        <p:txBody>
          <a:bodyPr/>
          <a:lstStyle/>
          <a:p>
            <a:pPr>
              <a:defRPr/>
            </a:pPr>
            <a:r>
              <a:rPr lang="pt-BR" sz="2100" dirty="0">
                <a:solidFill>
                  <a:schemeClr val="tx2">
                    <a:lumMod val="75000"/>
                  </a:schemeClr>
                </a:solidFill>
              </a:rPr>
              <a:t>COMO POSTULAR O DESENVOLVIMENTO SUSTENTÁVEL PERANTE OS RESÍDUOS SÓLIDOS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1628800"/>
            <a:ext cx="8352970" cy="377251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sz="1500" b="1" dirty="0">
                <a:solidFill>
                  <a:srgbClr val="0000FF"/>
                </a:solidFill>
              </a:rPr>
              <a:t>ECONOMICAMENTE:</a:t>
            </a:r>
          </a:p>
          <a:p>
            <a:pPr marL="0" indent="0">
              <a:buNone/>
              <a:defRPr/>
            </a:pPr>
            <a:r>
              <a:rPr lang="pt-BR" b="1" dirty="0"/>
              <a:t>	</a:t>
            </a:r>
            <a:r>
              <a:rPr lang="pt-BR" sz="1800" b="1" dirty="0"/>
              <a:t>UNIVERSALIZAÇÃO DOS SERVIÇOS COM CUSTOS BAIXOS DE GERENCIAMENTO 	DOS RESÍDUOS SÓLIDOS.</a:t>
            </a:r>
          </a:p>
          <a:p>
            <a:pPr marL="0" indent="0">
              <a:buNone/>
              <a:defRPr/>
            </a:pPr>
            <a:endParaRPr lang="pt-BR" sz="2100" b="1" dirty="0"/>
          </a:p>
          <a:p>
            <a:pPr>
              <a:defRPr/>
            </a:pPr>
            <a:r>
              <a:rPr lang="pt-BR" sz="1500" b="1" dirty="0">
                <a:solidFill>
                  <a:srgbClr val="0000FF"/>
                </a:solidFill>
              </a:rPr>
              <a:t>AMBIENTALMENTE</a:t>
            </a:r>
            <a:r>
              <a:rPr lang="pt-BR" sz="1500" b="1" dirty="0"/>
              <a:t>:</a:t>
            </a:r>
          </a:p>
          <a:p>
            <a:pPr marL="0" indent="0">
              <a:buNone/>
              <a:defRPr/>
            </a:pPr>
            <a:r>
              <a:rPr lang="pt-BR" b="1" dirty="0"/>
              <a:t>	</a:t>
            </a:r>
            <a:r>
              <a:rPr lang="pt-BR" sz="1800" b="1" dirty="0"/>
              <a:t>SEGURANÇA E PROTEÇÃO COM MINIMIZAÇÃO DE IMPACTOS SANITÁRIOS E 	AMBIENTAIS</a:t>
            </a:r>
          </a:p>
          <a:p>
            <a:pPr marL="0" indent="0">
              <a:buNone/>
              <a:defRPr/>
            </a:pPr>
            <a:endParaRPr lang="pt-BR" sz="2100" b="1" dirty="0"/>
          </a:p>
          <a:p>
            <a:pPr>
              <a:defRPr/>
            </a:pPr>
            <a:r>
              <a:rPr lang="pt-BR" sz="1500" b="1" dirty="0">
                <a:solidFill>
                  <a:srgbClr val="0000FF"/>
                </a:solidFill>
              </a:rPr>
              <a:t>SOCIALMENTE</a:t>
            </a:r>
            <a:r>
              <a:rPr lang="pt-BR" sz="1500" b="1" dirty="0"/>
              <a:t>:</a:t>
            </a:r>
          </a:p>
          <a:p>
            <a:pPr marL="0" indent="0">
              <a:buNone/>
              <a:defRPr/>
            </a:pPr>
            <a:r>
              <a:rPr lang="pt-BR" b="1" dirty="0"/>
              <a:t>	</a:t>
            </a:r>
            <a:r>
              <a:rPr lang="pt-BR" sz="1800" b="1" dirty="0"/>
              <a:t>É INCLUSÃO SOCIAL – TRABALHO E PARTICIPAÇÃO EM UM PROCESSO 	PRODUTIVO DA/PARA A SOCIEDADE</a:t>
            </a:r>
          </a:p>
          <a:p>
            <a:pPr marL="0" indent="0"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68735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C261A-0135-4DA9-8F8C-1DFEA2E0E5F1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4294967295"/>
          </p:nvPr>
        </p:nvSpPr>
        <p:spPr>
          <a:xfrm>
            <a:off x="324252" y="332656"/>
            <a:ext cx="8839200" cy="5006975"/>
          </a:xfrm>
        </p:spPr>
        <p:txBody>
          <a:bodyPr/>
          <a:lstStyle/>
          <a:p>
            <a:pPr marL="66675" indent="0" algn="ctr">
              <a:buNone/>
            </a:pPr>
            <a:r>
              <a:rPr lang="pt-BR" sz="2000" b="1" dirty="0"/>
              <a:t>PRINCÍPIOS DE SUSTENTABILIDADE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824481"/>
            <a:ext cx="5600700" cy="46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C261A-0135-4DA9-8F8C-1DFEA2E0E5F1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22279" y="146210"/>
            <a:ext cx="7182000" cy="1415772"/>
          </a:xfrm>
        </p:spPr>
        <p:txBody>
          <a:bodyPr/>
          <a:lstStyle/>
          <a:p>
            <a:pPr algn="ctr"/>
            <a:br>
              <a:rPr lang="pt-BR" sz="1800" dirty="0">
                <a:solidFill>
                  <a:srgbClr val="0033CC"/>
                </a:solidFill>
              </a:rPr>
            </a:br>
            <a:r>
              <a:rPr lang="pt-BR" sz="2800" dirty="0">
                <a:solidFill>
                  <a:srgbClr val="0033CC"/>
                </a:solidFill>
              </a:rPr>
              <a:t>CONCEITO GERAL DE ECONOMIA CIRCULAR</a:t>
            </a:r>
            <a:br>
              <a:rPr lang="pt-BR" sz="1800" dirty="0">
                <a:solidFill>
                  <a:srgbClr val="0033CC"/>
                </a:solidFill>
              </a:rPr>
            </a:br>
            <a:endParaRPr lang="pt-BR" sz="1800" dirty="0">
              <a:solidFill>
                <a:srgbClr val="0033CC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57" y="1127781"/>
            <a:ext cx="2784021" cy="23946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83" y="3843536"/>
            <a:ext cx="2783987" cy="1800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2" y="1127781"/>
            <a:ext cx="4280566" cy="34783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38800" y="4504029"/>
            <a:ext cx="497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MODELO ECONÔMICO REORGANIZADO FOCADO NA COORDENAÇÃO DOS SISTEMAS DE PRODUÇÃO E CONSUMO EM CIRCUITOS FECHADOS.</a:t>
            </a:r>
          </a:p>
        </p:txBody>
      </p:sp>
    </p:spTree>
    <p:extLst>
      <p:ext uri="{BB962C8B-B14F-4D97-AF65-F5344CB8AC3E}">
        <p14:creationId xmlns:p14="http://schemas.microsoft.com/office/powerpoint/2010/main" val="210549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Imagem 9" descr="C:\Users\Geotech\OneDrive\Backup\Gakkai\DEPAC\Eventos\2017\DEPAC e Educacional\Sede Sustentavel\Imagens\PNRS - Metas (ordem prioridad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969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32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C261A-0135-4DA9-8F8C-1DFEA2E0E5F1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8"/>
          </p:nvPr>
        </p:nvSpPr>
        <p:spPr>
          <a:xfrm>
            <a:off x="179512" y="260648"/>
            <a:ext cx="8839385" cy="5007606"/>
          </a:xfrm>
        </p:spPr>
        <p:txBody>
          <a:bodyPr/>
          <a:lstStyle/>
          <a:p>
            <a:pPr marL="66675" indent="0" algn="ctr">
              <a:buNone/>
            </a:pPr>
            <a:endParaRPr lang="pt-BR" sz="3200" b="1" dirty="0">
              <a:solidFill>
                <a:srgbClr val="0033CC"/>
              </a:solidFill>
            </a:endParaRPr>
          </a:p>
          <a:p>
            <a:pPr marL="66675" indent="0" algn="ctr">
              <a:buNone/>
            </a:pPr>
            <a:endParaRPr lang="pt-BR" sz="3200" b="1" dirty="0">
              <a:solidFill>
                <a:srgbClr val="0033CC"/>
              </a:solidFill>
            </a:endParaRPr>
          </a:p>
          <a:p>
            <a:pPr marL="66675" indent="0" algn="ctr">
              <a:buNone/>
            </a:pPr>
            <a:endParaRPr lang="pt-BR" sz="3200" b="1" dirty="0">
              <a:solidFill>
                <a:srgbClr val="0033CC"/>
              </a:solidFill>
            </a:endParaRPr>
          </a:p>
          <a:p>
            <a:pPr marL="66675" indent="0" algn="ctr">
              <a:buNone/>
            </a:pPr>
            <a:r>
              <a:rPr lang="pt-BR" sz="3200" b="1" dirty="0">
                <a:solidFill>
                  <a:srgbClr val="0033CC"/>
                </a:solidFill>
              </a:rPr>
              <a:t>CONCEITO DE ECONOMIA CIRCULAR SEGUNDO OS “LIXÓLOGOS” E AMBIENTALISTAS</a:t>
            </a:r>
          </a:p>
          <a:p>
            <a:pPr marL="66675" indent="0" algn="ctr">
              <a:buNone/>
            </a:pPr>
            <a:endParaRPr lang="pt-BR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7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276" y="152736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pt-BR" sz="2700" dirty="0">
                <a:solidFill>
                  <a:srgbClr val="0033CC"/>
                </a:solidFill>
              </a:rPr>
              <a:t>URBAN MINING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85899" y="758230"/>
            <a:ext cx="6172200" cy="418926"/>
          </a:xfrm>
        </p:spPr>
        <p:txBody>
          <a:bodyPr>
            <a:normAutofit/>
          </a:bodyPr>
          <a:lstStyle/>
          <a:p>
            <a:r>
              <a:rPr lang="pt-BR" sz="1500" dirty="0"/>
              <a:t>Graficamente, em termos de fluxograma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9" y="1050855"/>
            <a:ext cx="6940734" cy="36567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29451" y="4581128"/>
            <a:ext cx="6680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matéria prima; ∆R = material reciclado e reutilizado; ∆L = material de desaterro sanitário e triagem; </a:t>
            </a:r>
            <a:r>
              <a:rPr lang="pt-BR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= emissões difusas de massa</a:t>
            </a:r>
            <a:r>
              <a:rPr lang="pt-B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 = material imobilizado</a:t>
            </a:r>
          </a:p>
        </p:txBody>
      </p:sp>
    </p:spTree>
    <p:extLst>
      <p:ext uri="{BB962C8B-B14F-4D97-AF65-F5344CB8AC3E}">
        <p14:creationId xmlns:p14="http://schemas.microsoft.com/office/powerpoint/2010/main" val="26303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696747" y="548680"/>
            <a:ext cx="6115050" cy="540060"/>
          </a:xfrm>
        </p:spPr>
        <p:txBody>
          <a:bodyPr/>
          <a:lstStyle/>
          <a:p>
            <a:r>
              <a:rPr lang="pt-BR" sz="1500" dirty="0"/>
              <a:t>Segundo </a:t>
            </a:r>
            <a:r>
              <a:rPr lang="pt-BR" sz="1500" dirty="0" err="1"/>
              <a:t>Cossu</a:t>
            </a:r>
            <a:r>
              <a:rPr lang="pt-BR" sz="1500" dirty="0"/>
              <a:t> (2013) pode-se definir: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3759"/>
            <a:ext cx="4806534" cy="10231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19" y="4221088"/>
            <a:ext cx="4536504" cy="98686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66796" y="2247199"/>
            <a:ext cx="62106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matéria prima extraída; ∆R = material reciclado e reutilizado; ∆L = material de desaterro sanitário e triagem;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= emissões difusas de massa</a:t>
            </a:r>
            <a:r>
              <a:rPr lang="pt-B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 = material imobilizado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23065" y="3461628"/>
            <a:ext cx="6588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Arial" charset="0"/>
              </a:rPr>
              <a:t>Rearranjando-se os termos, para visualização da minimização e controle de emissões: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3765" y="5100608"/>
            <a:ext cx="862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DIMINUIR AS EMISSÕES, </a:t>
            </a:r>
            <a:r>
              <a:rPr lang="pt-BR" sz="1600" dirty="0">
                <a:solidFill>
                  <a:srgbClr val="FF0000"/>
                </a:solidFill>
              </a:rPr>
              <a:t>DIMINUINDO E</a:t>
            </a:r>
            <a:r>
              <a:rPr lang="pt-BR" sz="1600" dirty="0"/>
              <a:t> </a:t>
            </a:r>
            <a:r>
              <a:rPr lang="pt-BR" sz="1600" dirty="0" err="1"/>
              <a:t>e</a:t>
            </a:r>
            <a:r>
              <a:rPr lang="pt-BR" sz="1600" dirty="0"/>
              <a:t> </a:t>
            </a:r>
            <a:r>
              <a:rPr lang="pt-BR" sz="1600" dirty="0">
                <a:solidFill>
                  <a:srgbClr val="FF0000"/>
                </a:solidFill>
              </a:rPr>
              <a:t>AUMENTANDO RECICLAGEM, DESATERRO E IMOBILIZAÇÃO</a:t>
            </a:r>
          </a:p>
        </p:txBody>
      </p:sp>
    </p:spTree>
    <p:extLst>
      <p:ext uri="{BB962C8B-B14F-4D97-AF65-F5344CB8AC3E}">
        <p14:creationId xmlns:p14="http://schemas.microsoft.com/office/powerpoint/2010/main" val="29096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8725" y="1042309"/>
            <a:ext cx="6686550" cy="857250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rgbClr val="0000CC"/>
                </a:solidFill>
              </a:rPr>
              <a:t>Desaterro Sanitário ou Mineração de Aterros de Resíduos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r>
              <a:rPr lang="pt-BR" sz="2000" dirty="0"/>
              <a:t>O conceito não é novo e seu mais antigo registro é de 1953, em Israel, para obter fertilizante (!?) para plantações (pomar!?), sendo o único registro até a década de 90.</a:t>
            </a:r>
          </a:p>
          <a:p>
            <a:pPr algn="just"/>
            <a:endParaRPr lang="pt-BR" sz="1800" dirty="0"/>
          </a:p>
          <a:p>
            <a:pPr algn="just"/>
            <a:r>
              <a:rPr lang="pt-BR" sz="2000" dirty="0"/>
              <a:t>A idéia é parte de um conceito mais amplo (</a:t>
            </a:r>
            <a:r>
              <a:rPr lang="pt-BR" sz="2000" dirty="0" err="1"/>
              <a:t>Cossu</a:t>
            </a:r>
            <a:r>
              <a:rPr lang="pt-BR" sz="2000" dirty="0"/>
              <a:t>, 2013) de Mineração Urbana (“</a:t>
            </a:r>
            <a:r>
              <a:rPr lang="pt-BR" sz="2000" dirty="0" err="1"/>
              <a:t>Urban</a:t>
            </a:r>
            <a:r>
              <a:rPr lang="pt-BR" sz="2000" dirty="0"/>
              <a:t> mining”)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6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000999" cy="1417103"/>
          </a:xfrm>
        </p:spPr>
        <p:txBody>
          <a:bodyPr>
            <a:normAutofit fontScale="90000"/>
          </a:bodyPr>
          <a:lstStyle/>
          <a:p>
            <a:br>
              <a:rPr lang="pt-BR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“Landfill mining and reclamation – LFMR”</a:t>
            </a:r>
            <a:br>
              <a:rPr lang="pt-BR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1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Princípios:</a:t>
            </a:r>
            <a:br>
              <a:rPr lang="pt-BR" sz="21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21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93860" y="332656"/>
            <a:ext cx="6115050" cy="7429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16507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defTabSz="716507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2pPr>
            <a:lvl3pPr defTabSz="716507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3pPr>
            <a:lvl4pPr defTabSz="716507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4pPr>
            <a:lvl5pPr defTabSz="716507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5pPr>
            <a:lvl6pPr marL="366043" defTabSz="716832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6pPr>
            <a:lvl7pPr marL="732082" defTabSz="716832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7pPr>
            <a:lvl8pPr marL="1098128" defTabSz="716832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8pPr>
            <a:lvl9pPr marL="1464168" defTabSz="716832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/>
              <a:t>Desaterro Sanitário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0885" y="1484784"/>
            <a:ext cx="8000999" cy="388849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480" tIns="76961" rIns="38480" bIns="3848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defTabSz="955343" fontAlgn="base">
              <a:spcBef>
                <a:spcPct val="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RECUPERAÇÃO DE ÁREAS DE ATERROS NÃO IMPERMEABILIZADOS –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LIXÕES E ATERROS CONTROLADOS.</a:t>
            </a:r>
          </a:p>
          <a:p>
            <a:pPr marL="342900" indent="-342900" defTabSz="955343" fontAlgn="base">
              <a:spcBef>
                <a:spcPct val="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GANHO DE ESPAÇO PARA OUTRAS FINALIDADES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defTabSz="955343" fontAlgn="base">
              <a:spcBef>
                <a:spcPct val="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ELIMINAÇÃO DE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FONTES DE CONTAMINAÇÃO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defTabSz="955343" fontAlgn="base">
              <a:spcBef>
                <a:spcPct val="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USO DE SOLOS E FINOS COMO MATERIAL DE COBERTURA DE NOVOS ATERROS PROTEGIDOS.</a:t>
            </a:r>
          </a:p>
          <a:p>
            <a:pPr marL="342900" indent="-342900" defTabSz="955343" fontAlgn="base">
              <a:spcBef>
                <a:spcPct val="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REDUÇÃO DE CUSTOS DE MANUTENÇÃO, MONITORAMENTO E ENCERRAMENTO.</a:t>
            </a:r>
          </a:p>
          <a:p>
            <a:pPr marL="342900" indent="-342900" defTabSz="955343" fontAlgn="base">
              <a:spcBef>
                <a:spcPct val="0"/>
              </a:spcBef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OBTENÇÃO DE RECICLÁVEIS E RECUPERAÇÃO 	ENERGÉTICA.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162E59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2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935686" cy="3970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100" b="1" dirty="0">
                <a:solidFill>
                  <a:srgbClr val="0033CC"/>
                </a:solidFill>
              </a:rPr>
              <a:t>ENCERRAMENTO DE ATERRO DE RESÍDUOS</a:t>
            </a:r>
          </a:p>
          <a:p>
            <a:pPr marL="0" indent="0">
              <a:buNone/>
            </a:pPr>
            <a:endParaRPr lang="pt-BR" sz="2100" dirty="0"/>
          </a:p>
          <a:p>
            <a:pPr lvl="1"/>
            <a:r>
              <a:rPr lang="pt-BR" sz="1800" dirty="0"/>
              <a:t>A obra só termina quando acaba...o espaço. </a:t>
            </a:r>
          </a:p>
          <a:p>
            <a:pPr lvl="1"/>
            <a:r>
              <a:rPr lang="pt-BR" sz="1800" dirty="0"/>
              <a:t>Vida útil e vida “inútil”? Cuidados após o encerramento &gt; $$$$$$</a:t>
            </a:r>
          </a:p>
          <a:p>
            <a:pPr lvl="1"/>
            <a:r>
              <a:rPr lang="pt-BR" sz="1800" dirty="0"/>
              <a:t>Montanha inútil? Será passivo volumoso e interminável e nunca será usado?</a:t>
            </a:r>
          </a:p>
          <a:p>
            <a:pPr lvl="1"/>
            <a:r>
              <a:rPr lang="pt-BR" sz="1800" dirty="0"/>
              <a:t>É usado enquanto é construído e...desconstruído?</a:t>
            </a:r>
          </a:p>
          <a:p>
            <a:pPr lvl="1"/>
            <a:r>
              <a:rPr lang="pt-BR" sz="1800" dirty="0" err="1"/>
              <a:t>Landfill</a:t>
            </a:r>
            <a:r>
              <a:rPr lang="pt-BR" sz="1800" dirty="0"/>
              <a:t> Mining </a:t>
            </a:r>
            <a:r>
              <a:rPr lang="pt-BR" sz="1800" dirty="0" err="1"/>
              <a:t>and</a:t>
            </a:r>
            <a:r>
              <a:rPr lang="pt-BR" sz="1800" dirty="0"/>
              <a:t> </a:t>
            </a:r>
            <a:r>
              <a:rPr lang="pt-BR" sz="1800" dirty="0" err="1"/>
              <a:t>Reclamation</a:t>
            </a:r>
            <a:r>
              <a:rPr lang="pt-BR" sz="1800" dirty="0"/>
              <a:t> – LFMR ou para nós DESATERRO SANITÁRIO, será viável um dia?</a:t>
            </a:r>
          </a:p>
          <a:p>
            <a:pPr lvl="1"/>
            <a:r>
              <a:rPr lang="pt-BR" sz="1800" dirty="0"/>
              <a:t>O conceito é associado a minimização de emissões, via reciclagem, reuso, tratamentos e imobilização (inertização ou </a:t>
            </a:r>
            <a:r>
              <a:rPr lang="pt-BR" sz="1800" b="1" u="sng" dirty="0"/>
              <a:t>mineralização dos rejeitos</a:t>
            </a:r>
            <a:r>
              <a:rPr lang="pt-BR" sz="1800" dirty="0"/>
              <a:t>). </a:t>
            </a:r>
          </a:p>
          <a:p>
            <a:pPr lvl="1"/>
            <a:r>
              <a:rPr lang="pt-BR" sz="1800" dirty="0"/>
              <a:t>Se alinha com a escala de </a:t>
            </a:r>
            <a:r>
              <a:rPr lang="pt-BR" sz="1800" u="sng" dirty="0"/>
              <a:t>valorização dos resíduos </a:t>
            </a:r>
            <a:r>
              <a:rPr lang="pt-BR" sz="1800" dirty="0"/>
              <a:t>via reutilização e reciclagem.</a:t>
            </a:r>
          </a:p>
        </p:txBody>
      </p:sp>
    </p:spTree>
    <p:extLst>
      <p:ext uri="{BB962C8B-B14F-4D97-AF65-F5344CB8AC3E}">
        <p14:creationId xmlns:p14="http://schemas.microsoft.com/office/powerpoint/2010/main" val="18820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543050" y="1268760"/>
            <a:ext cx="6115050" cy="3855876"/>
          </a:xfrm>
        </p:spPr>
        <p:txBody>
          <a:bodyPr>
            <a:normAutofit/>
          </a:bodyPr>
          <a:lstStyle/>
          <a:p>
            <a:r>
              <a:rPr lang="pt-BR" sz="1800" dirty="0"/>
              <a:t>Caso retratado na Florida, USA. </a:t>
            </a:r>
            <a:r>
              <a:rPr lang="pt-BR" sz="1350" dirty="0"/>
              <a:t>Waste management - 2013</a:t>
            </a:r>
          </a:p>
          <a:p>
            <a:r>
              <a:rPr lang="pt-BR" sz="1800" dirty="0"/>
              <a:t> Perdido </a:t>
            </a:r>
            <a:r>
              <a:rPr lang="pt-BR" sz="1800" dirty="0" err="1"/>
              <a:t>Landfill</a:t>
            </a:r>
            <a:r>
              <a:rPr lang="pt-BR" sz="1800" dirty="0"/>
              <a:t>, 1981 -1990 –sem impermeabilização</a:t>
            </a:r>
          </a:p>
          <a:p>
            <a:r>
              <a:rPr lang="pt-BR" sz="1800" dirty="0"/>
              <a:t>Benzeno e cloreto de </a:t>
            </a:r>
            <a:r>
              <a:rPr lang="pt-BR" sz="1800" dirty="0" err="1"/>
              <a:t>vinila</a:t>
            </a:r>
            <a:r>
              <a:rPr lang="pt-BR" sz="1800" dirty="0"/>
              <a:t> na remediação das águas</a:t>
            </a:r>
          </a:p>
          <a:p>
            <a:r>
              <a:rPr lang="pt-BR" sz="1800" dirty="0"/>
              <a:t>6,8 hectares recuperados – 2009 a 2011.</a:t>
            </a:r>
          </a:p>
          <a:p>
            <a:r>
              <a:rPr lang="pt-BR" sz="1800" dirty="0"/>
              <a:t>371.000 m</a:t>
            </a:r>
            <a:r>
              <a:rPr lang="pt-BR" sz="1800" baseline="30000" dirty="0"/>
              <a:t>3</a:t>
            </a:r>
            <a:r>
              <a:rPr lang="pt-BR" sz="1800" dirty="0"/>
              <a:t> de resíduos minerados – fase 1</a:t>
            </a:r>
          </a:p>
          <a:p>
            <a:r>
              <a:rPr lang="pt-BR" sz="1800" dirty="0"/>
              <a:t>230.600 m</a:t>
            </a:r>
            <a:r>
              <a:rPr lang="pt-BR" sz="1800" baseline="30000" dirty="0"/>
              <a:t>3</a:t>
            </a:r>
            <a:r>
              <a:rPr lang="pt-BR" sz="1800" dirty="0"/>
              <a:t> de espaço líquido foi recuperado para coberturas finais e operacionais, do atual aterro</a:t>
            </a:r>
          </a:p>
          <a:p>
            <a:r>
              <a:rPr lang="pt-BR" sz="1800" dirty="0"/>
              <a:t>Estudos de avaliação de viabilidade de projeto – piloto</a:t>
            </a:r>
          </a:p>
          <a:p>
            <a:r>
              <a:rPr lang="pt-BR" sz="1800" dirty="0"/>
              <a:t>Custo: US$ 3,09 mi – $8,33/m</a:t>
            </a:r>
            <a:r>
              <a:rPr lang="pt-BR" sz="1800" baseline="30000" dirty="0"/>
              <a:t>3</a:t>
            </a:r>
            <a:r>
              <a:rPr lang="pt-BR" sz="1800" dirty="0"/>
              <a:t>.</a:t>
            </a:r>
          </a:p>
          <a:p>
            <a:r>
              <a:rPr lang="pt-BR" sz="1800" dirty="0"/>
              <a:t>Espaço recuperado: US$ 9 mi – $40/m</a:t>
            </a:r>
            <a:r>
              <a:rPr lang="pt-BR" sz="1800" baseline="30000" dirty="0"/>
              <a:t>3</a:t>
            </a:r>
          </a:p>
          <a:p>
            <a:r>
              <a:rPr lang="pt-BR" sz="1800" dirty="0"/>
              <a:t>Empolamento: 53%</a:t>
            </a:r>
          </a:p>
          <a:p>
            <a:endParaRPr lang="pt-BR" sz="1800" baseline="300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257300" y="476672"/>
            <a:ext cx="668655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t-BR" sz="2800" kern="1200" dirty="0">
                <a:solidFill>
                  <a:srgbClr val="0000CC"/>
                </a:solidFill>
              </a:rPr>
              <a:t>Desaterro Sanitário</a:t>
            </a:r>
          </a:p>
        </p:txBody>
      </p:sp>
    </p:spTree>
    <p:extLst>
      <p:ext uri="{BB962C8B-B14F-4D97-AF65-F5344CB8AC3E}">
        <p14:creationId xmlns:p14="http://schemas.microsoft.com/office/powerpoint/2010/main" val="35782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4189"/>
            <a:ext cx="4278670" cy="2305402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37" y="2708920"/>
            <a:ext cx="4405334" cy="332937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15616" y="416379"/>
            <a:ext cx="668655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6507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16507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2pPr>
            <a:lvl3pPr algn="l" defTabSz="716507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3pPr>
            <a:lvl4pPr algn="l" defTabSz="716507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4pPr>
            <a:lvl5pPr algn="l" defTabSz="716507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5pPr>
            <a:lvl6pPr marL="366043" algn="l" defTabSz="716832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6pPr>
            <a:lvl7pPr marL="732082" algn="l" defTabSz="716832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7pPr>
            <a:lvl8pPr marL="1098128" algn="l" defTabSz="716832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8pPr>
            <a:lvl9pPr marL="1464168" algn="l" defTabSz="716832" rtl="0" eaLnBrk="1" fontAlgn="base" hangingPunct="1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sz="2800" kern="1200" dirty="0">
                <a:solidFill>
                  <a:srgbClr val="0000CC"/>
                </a:solidFill>
              </a:rPr>
              <a:t>Desaterro Sanitário</a:t>
            </a:r>
          </a:p>
        </p:txBody>
      </p:sp>
    </p:spTree>
    <p:extLst>
      <p:ext uri="{BB962C8B-B14F-4D97-AF65-F5344CB8AC3E}">
        <p14:creationId xmlns:p14="http://schemas.microsoft.com/office/powerpoint/2010/main" val="19219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856" y="3068960"/>
            <a:ext cx="8022771" cy="2413046"/>
          </a:xfrm>
        </p:spPr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Aterros dedicados</a:t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Aterros onde os resíduos são aterrados (armazenados) depois de separados adequadamente, com registro da informação, para recuperação futura. Investir na recuperação futura.</a:t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Exemplo – RCC e inertes em geral.</a:t>
            </a:r>
            <a:b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43717" y="440083"/>
            <a:ext cx="6115050" cy="74295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algn="ctr" defTabSz="716507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defTabSz="716507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2pPr>
            <a:lvl3pPr defTabSz="716507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3pPr>
            <a:lvl4pPr defTabSz="716507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4pPr>
            <a:lvl5pPr defTabSz="716507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5pPr>
            <a:lvl6pPr marL="366043" defTabSz="716832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6pPr>
            <a:lvl7pPr marL="732082" defTabSz="716832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7pPr>
            <a:lvl8pPr marL="1098128" defTabSz="716832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8pPr>
            <a:lvl9pPr marL="1464168" defTabSz="716832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dirty="0"/>
              <a:t>Depósitos temporários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856" y="1151055"/>
            <a:ext cx="8022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CONSIDERANDO: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NECESSIDADE DE RECUPERAÇÃO DE RECICLÁVEIS.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DESTINO INCERTO DE RECICLÁVEIS, DEVIDO A MERCADO INCIPIENTE DE RECICLADOS OU DE INDUSTRIA VIÁVEL INEXISTENTE.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DIFICULDADES DE DISPONIBILIDADE DE ALTOS RECURSOS FINANCEIROS PARA DESTINAR OS RS.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POSTERGAR TRATAMENTOS PARA O FUTURO:</a:t>
            </a:r>
            <a:b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6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08720"/>
            <a:ext cx="8568952" cy="47196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</a:rPr>
              <a:t>AGRADECIMENTOS</a:t>
            </a: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2000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</a:rPr>
              <a:t>Ao</a:t>
            </a: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2000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</a:rPr>
              <a:t>Eng. Felipe Kazuo Suzuki  da  Geotech e à equipe de colaboradores.</a:t>
            </a: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2000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</a:rPr>
              <a:t>Pelo apoio e incentivo dos participantes da ABLP e pela oportunidade dada, </a:t>
            </a: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</a:rPr>
              <a:t>mais uma vez, pela ASSEMAE.</a:t>
            </a: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2000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</a:rPr>
              <a:t>Muito obrigado.</a:t>
            </a: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2000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</a:rPr>
              <a:t>Eng. MSc. Clovis Benvenuto</a:t>
            </a: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2000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  <a:hlinkClick r:id="rId2"/>
              </a:rPr>
              <a:t>clovis@geotech.srv.br</a:t>
            </a:r>
            <a:endParaRPr lang="pt-BR" sz="2000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pt-BR" sz="2000" b="1" kern="0" dirty="0">
                <a:solidFill>
                  <a:srgbClr val="1D2B43"/>
                </a:solidFill>
                <a:latin typeface="Calibri"/>
              </a:rPr>
              <a:t>011 999303825</a:t>
            </a: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1846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1846" b="1" kern="0" dirty="0">
              <a:solidFill>
                <a:srgbClr val="1D2B43"/>
              </a:solidFill>
              <a:latin typeface="Calibri"/>
            </a:endParaRPr>
          </a:p>
          <a:p>
            <a:pPr defTabSz="881877"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pt-BR" sz="1846" b="1" kern="0" dirty="0">
              <a:solidFill>
                <a:srgbClr val="1D2B43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504056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/>
          <p:nvPr/>
        </p:nvSpPr>
        <p:spPr>
          <a:xfrm>
            <a:off x="5021263" y="854075"/>
            <a:ext cx="39608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0"/>
                <a:solidFill>
                  <a:srgbClr val="FFFFFF"/>
                </a:solidFill>
                <a:latin typeface="Tw Cen MT Condensed Extra Bold" panose="020B0803020202020204" pitchFamily="34" charset="0"/>
                <a:cs typeface="+mn-cs"/>
              </a:rPr>
              <a:t>Ciclo da Reciclagem</a:t>
            </a:r>
            <a:endParaRPr lang="pt-BR" sz="3200" dirty="0">
              <a:ln w="0"/>
              <a:solidFill>
                <a:srgbClr val="FFFFFF"/>
              </a:solidFill>
              <a:latin typeface="Tw Cen MT Condensed Extra Bold" panose="020B0803020202020204" pitchFamily="34" charset="0"/>
              <a:cs typeface="+mn-cs"/>
            </a:endParaRPr>
          </a:p>
        </p:txBody>
      </p:sp>
      <p:pic>
        <p:nvPicPr>
          <p:cNvPr id="11" name="Imagem 10" descr="C:\Users\Geotech\OneDrive\Backup\Gakkai\DEPAC\Eventos\2017\DEPAC e Educacional\Sede Sustentavel\Imagens\Coleta Seletiva x Coleta Norm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2656"/>
            <a:ext cx="8496944" cy="479644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CaixaDeTexto 1"/>
          <p:cNvSpPr txBox="1"/>
          <p:nvPr/>
        </p:nvSpPr>
        <p:spPr>
          <a:xfrm>
            <a:off x="3356732" y="5151933"/>
            <a:ext cx="5463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http://www.folhaojornal.com.br/wp-content/uploads/2011/01/OKinfo-01.jpg</a:t>
            </a:r>
          </a:p>
        </p:txBody>
      </p:sp>
    </p:spTree>
    <p:extLst>
      <p:ext uri="{BB962C8B-B14F-4D97-AF65-F5344CB8AC3E}">
        <p14:creationId xmlns:p14="http://schemas.microsoft.com/office/powerpoint/2010/main" val="329479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/>
          <a:srcRect t="288" b="2"/>
          <a:stretch>
            <a:fillRect/>
          </a:stretch>
        </p:blipFill>
        <p:spPr bwMode="auto">
          <a:xfrm>
            <a:off x="4788024" y="188640"/>
            <a:ext cx="3931862" cy="259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www.capital.sp.gov.br/imagens-alta-resolucao/2014-06-05-co-triagem-mecanizada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7005" r="9321" b="17449"/>
          <a:stretch/>
        </p:blipFill>
        <p:spPr bwMode="auto">
          <a:xfrm>
            <a:off x="491916" y="188640"/>
            <a:ext cx="4127584" cy="26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apital.sp.gov.br/imagens-alta-resolucao/2014-06-05-co-triagem-mecanizada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41" y="2884325"/>
            <a:ext cx="3923545" cy="24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apital.sp.gov.br/imagens-alta-resolucao/2014-06-05-co-triagem-mecanizada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6" y="2884325"/>
            <a:ext cx="4076625" cy="24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capital.sp.gov.br/imagens-alta-resolucao/2014-06-05-co-triagem-mecanizada0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30281" b="12548"/>
          <a:stretch/>
        </p:blipFill>
        <p:spPr bwMode="auto">
          <a:xfrm>
            <a:off x="2024189" y="5371464"/>
            <a:ext cx="2567780" cy="14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apital.sp.gov.br/imagens-alta-resolucao/2014-06-05-co-triagem-mecanizada0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623" r="35208"/>
          <a:stretch/>
        </p:blipFill>
        <p:spPr bwMode="auto">
          <a:xfrm>
            <a:off x="4619499" y="5369116"/>
            <a:ext cx="2671949" cy="13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2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efeitura.sp.gov.br/cidade/secretarias/regionais/upload/santo_amaro/imagens/Jogos_Cidade/Foto_Materia_Triagem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/>
          <a:stretch/>
        </p:blipFill>
        <p:spPr bwMode="auto">
          <a:xfrm>
            <a:off x="2601055" y="55386"/>
            <a:ext cx="2893685" cy="22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efeitura.sp.gov.br/cidade/secretarias/regionais/upload/santo_amaro/imagens/Jogos_Cidade/Foto_Materia_Triagem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48" y="55385"/>
            <a:ext cx="3325732" cy="22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jornalzonasul.com.br/wp-content/uploads/2014/07/fm_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 t="10588"/>
          <a:stretch/>
        </p:blipFill>
        <p:spPr bwMode="auto">
          <a:xfrm>
            <a:off x="152783" y="55387"/>
            <a:ext cx="2376264" cy="22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ecourbis.com.br/assets/images/noticias/caminho_reciclavel_na_cmt_fu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719"/>
            <a:ext cx="9144000" cy="45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1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/>
          <p:nvPr/>
        </p:nvSpPr>
        <p:spPr>
          <a:xfrm>
            <a:off x="5021263" y="854075"/>
            <a:ext cx="39608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0"/>
                <a:solidFill>
                  <a:srgbClr val="FFFFFF"/>
                </a:solidFill>
                <a:latin typeface="Tw Cen MT Condensed Extra Bold" panose="020B0803020202020204" pitchFamily="34" charset="0"/>
                <a:cs typeface="+mn-cs"/>
              </a:rPr>
              <a:t>Ciclo da Reciclagem</a:t>
            </a:r>
            <a:endParaRPr lang="pt-BR" sz="3200" dirty="0">
              <a:ln w="0"/>
              <a:solidFill>
                <a:srgbClr val="FFFFFF"/>
              </a:solidFill>
              <a:latin typeface="Tw Cen MT Condensed Extra Bold" panose="020B0803020202020204" pitchFamily="34" charset="0"/>
              <a:cs typeface="+mn-cs"/>
            </a:endParaRPr>
          </a:p>
        </p:txBody>
      </p:sp>
      <p:pic>
        <p:nvPicPr>
          <p:cNvPr id="12294" name="Imagem 8" descr="C:\Users\Geotech\OneDrive\Backup\Gakkai\DEPAC\Eventos\2017\DEPAC e Educacional\Sede Sustentavel\Imagens\Reciclavel x N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7137" r="14140" b="3735"/>
          <a:stretch>
            <a:fillRect/>
          </a:stretch>
        </p:blipFill>
        <p:spPr bwMode="auto">
          <a:xfrm>
            <a:off x="1423987" y="620688"/>
            <a:ext cx="6296025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7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8689"/>
            <a:ext cx="4968552" cy="49945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716016" y="5517232"/>
            <a:ext cx="4181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Panorama dos Resíduos Sólidos no Brasil 2017 (ABRELPE)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075"/>
          <a:stretch/>
        </p:blipFill>
        <p:spPr>
          <a:xfrm>
            <a:off x="5724128" y="2974082"/>
            <a:ext cx="2691134" cy="23762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392" y="484895"/>
            <a:ext cx="2688870" cy="2341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290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/>
          <p:nvPr/>
        </p:nvSpPr>
        <p:spPr>
          <a:xfrm>
            <a:off x="5021263" y="854075"/>
            <a:ext cx="39608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0"/>
                <a:solidFill>
                  <a:srgbClr val="FFFFFF"/>
                </a:solidFill>
                <a:latin typeface="Tw Cen MT Condensed Extra Bold" panose="020B0803020202020204" pitchFamily="34" charset="0"/>
                <a:cs typeface="+mn-cs"/>
              </a:rPr>
              <a:t>Ciclo da Reciclagem</a:t>
            </a:r>
            <a:endParaRPr lang="pt-BR" sz="3200" dirty="0">
              <a:ln w="0"/>
              <a:solidFill>
                <a:srgbClr val="FFFFFF"/>
              </a:solidFill>
              <a:latin typeface="Tw Cen MT Condensed Extra Bold" panose="020B0803020202020204" pitchFamily="34" charset="0"/>
              <a:cs typeface="+mn-cs"/>
            </a:endParaRPr>
          </a:p>
        </p:txBody>
      </p:sp>
      <p:pic>
        <p:nvPicPr>
          <p:cNvPr id="4" name="Imagem 3" descr="C:\Users\Geotech\OneDrive\Backup\Gakkai\DEPAC\Eventos\2017\DEPAC e Educacional\Sede Sustentavel\Imagens\Coleta Seletiva Brasi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4982" r="17503" b="1979"/>
          <a:stretch/>
        </p:blipFill>
        <p:spPr bwMode="auto">
          <a:xfrm>
            <a:off x="323529" y="966466"/>
            <a:ext cx="8477571" cy="57532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47788" y="448605"/>
            <a:ext cx="48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Coleta Seletiva por Município (2016)</a:t>
            </a:r>
          </a:p>
        </p:txBody>
      </p:sp>
    </p:spTree>
    <p:extLst>
      <p:ext uri="{BB962C8B-B14F-4D97-AF65-F5344CB8AC3E}">
        <p14:creationId xmlns:p14="http://schemas.microsoft.com/office/powerpoint/2010/main" val="3606072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EdD6YAZku6idD015ZG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bmjNlVXk.RNKGuDmVj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vocKebdkuaNTCYWTKM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bl5fLOAUiko4NTOwQV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EdD6YAZku6idD015ZG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bmjNlVXk.RNKGuDmVj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vocKebdkuaNTCYWTKM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EdD6YAZku6idD015ZG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bmjNlVXk.RNKGuDmVj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vocKebdkuaNTCYWTKM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bl5fLOAUiko4NTOwQVwQ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1580</Words>
  <Application>Microsoft Office PowerPoint</Application>
  <PresentationFormat>Apresentação na tela (4:3)</PresentationFormat>
  <Paragraphs>233</Paragraphs>
  <Slides>39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Calibri</vt:lpstr>
      <vt:lpstr>open_sansregular</vt:lpstr>
      <vt:lpstr>OpenSans-Regular</vt:lpstr>
      <vt:lpstr>Tw Cen MT Condensed Extra Bold</vt:lpstr>
      <vt:lpstr>Wingdings</vt:lpstr>
      <vt:lpstr>Tema do Office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COLETA SELETIVA</vt:lpstr>
      <vt:lpstr>Apresentação do PowerPoint</vt:lpstr>
      <vt:lpstr>SITUAÇÃO ATUAL E FUTURA</vt:lpstr>
      <vt:lpstr>Apresentação do PowerPoint</vt:lpstr>
      <vt:lpstr>Apresentação do PowerPoint</vt:lpstr>
      <vt:lpstr>Apresentação do PowerPoint</vt:lpstr>
      <vt:lpstr>Apresentação do PowerPoint</vt:lpstr>
      <vt:lpstr>Sistemas de Logística Reversa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POSTULAR O DESENVOLVIMENTO SUSTENTÁVEL PERANTE OS RESÍDUOS SÓLIDOS </vt:lpstr>
      <vt:lpstr>Apresentação do PowerPoint</vt:lpstr>
      <vt:lpstr> CONCEITO GERAL DE ECONOMIA CIRCULAR </vt:lpstr>
      <vt:lpstr>Apresentação do PowerPoint</vt:lpstr>
      <vt:lpstr>URBAN MINING</vt:lpstr>
      <vt:lpstr>Apresentação do PowerPoint</vt:lpstr>
      <vt:lpstr>Desaterro Sanitário ou Mineração de Aterros de Resíduos</vt:lpstr>
      <vt:lpstr> “Landfill mining and reclamation – LFMR”  Princípios:        </vt:lpstr>
      <vt:lpstr>Apresentação do PowerPoint</vt:lpstr>
      <vt:lpstr>Desaterro Sanitário</vt:lpstr>
      <vt:lpstr>Apresentação do PowerPoint</vt:lpstr>
      <vt:lpstr>Aterros dedicados   Aterros onde os resíduos são aterrados (armazenados) depois de separados adequadamente, com registro da informação, para recuperação futura. Investir na recuperação futura. Exemplo – RCC e inertes em geral.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Celismar Silva</cp:lastModifiedBy>
  <cp:revision>40</cp:revision>
  <dcterms:created xsi:type="dcterms:W3CDTF">2019-04-10T15:08:04Z</dcterms:created>
  <dcterms:modified xsi:type="dcterms:W3CDTF">2019-05-09T14:12:38Z</dcterms:modified>
</cp:coreProperties>
</file>