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95" r:id="rId3"/>
    <p:sldId id="304" r:id="rId4"/>
    <p:sldId id="305" r:id="rId5"/>
    <p:sldId id="306" r:id="rId6"/>
    <p:sldId id="307" r:id="rId7"/>
    <p:sldId id="296" r:id="rId8"/>
    <p:sldId id="300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299" r:id="rId18"/>
    <p:sldId id="317" r:id="rId19"/>
    <p:sldId id="318" r:id="rId20"/>
    <p:sldId id="319" r:id="rId21"/>
    <p:sldId id="320" r:id="rId22"/>
    <p:sldId id="321" r:id="rId23"/>
    <p:sldId id="328" r:id="rId24"/>
    <p:sldId id="322" r:id="rId25"/>
    <p:sldId id="323" r:id="rId26"/>
    <p:sldId id="324" r:id="rId27"/>
    <p:sldId id="325" r:id="rId28"/>
    <p:sldId id="326" r:id="rId29"/>
    <p:sldId id="327" r:id="rId30"/>
    <p:sldId id="301" r:id="rId31"/>
    <p:sldId id="292" r:id="rId32"/>
    <p:sldId id="30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260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42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69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51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1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35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20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44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55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33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1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01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685800" y="1239520"/>
            <a:ext cx="7772400" cy="2189480"/>
          </a:xfrm>
        </p:spPr>
        <p:txBody>
          <a:bodyPr>
            <a:noAutofit/>
          </a:bodyPr>
          <a:lstStyle/>
          <a:p>
            <a:r>
              <a:rPr lang="pt-BR" sz="2600" b="1" dirty="0">
                <a:solidFill>
                  <a:srgbClr val="000000"/>
                </a:solidFill>
                <a:effectLst/>
                <a:latin typeface="Neue Haas Grotesk D W0455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INICIATIVA PILOTO DO SAAE CANAÃ DOS CARAJÁS (PA) NO USO DE LODO DE ETE COMO SUBSTRATO NA PRODUÇÃO DE FERTILIZANTE AGRÍCOLA</a:t>
            </a:r>
            <a:endParaRPr lang="pt-BR" sz="2600" dirty="0">
              <a:latin typeface="+mn-lt"/>
            </a:endParaRPr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685800" y="3784600"/>
            <a:ext cx="3278096" cy="3073400"/>
          </a:xfrm>
        </p:spPr>
        <p:txBody>
          <a:bodyPr>
            <a:normAutofit/>
          </a:bodyPr>
          <a:lstStyle/>
          <a:p>
            <a:pPr algn="l"/>
            <a:r>
              <a:rPr lang="pt-BR" sz="1800" b="1" dirty="0"/>
              <a:t>Autores:</a:t>
            </a:r>
          </a:p>
          <a:p>
            <a:pPr algn="l"/>
            <a:r>
              <a:rPr lang="pt-BR" sz="1800" b="1" dirty="0"/>
              <a:t>Tharllyson Quintanilha</a:t>
            </a:r>
          </a:p>
          <a:p>
            <a:pPr algn="l"/>
            <a:r>
              <a:rPr lang="pt-BR" sz="1800" dirty="0"/>
              <a:t>Camila Nunes Araújo</a:t>
            </a:r>
          </a:p>
          <a:p>
            <a:pPr algn="l"/>
            <a:r>
              <a:rPr lang="pt-BR" sz="1800" dirty="0"/>
              <a:t>Sônia Leite</a:t>
            </a:r>
          </a:p>
          <a:p>
            <a:pPr algn="l"/>
            <a:r>
              <a:rPr lang="pt-BR" sz="1800" dirty="0"/>
              <a:t>Alex Maciel</a:t>
            </a:r>
          </a:p>
          <a:p>
            <a:pPr algn="l"/>
            <a:r>
              <a:rPr lang="pt-BR" sz="1800" dirty="0" err="1"/>
              <a:t>Luis</a:t>
            </a:r>
            <a:r>
              <a:rPr lang="pt-BR" sz="1800" dirty="0"/>
              <a:t> Fernando Soares</a:t>
            </a:r>
          </a:p>
          <a:p>
            <a:pPr algn="l"/>
            <a:r>
              <a:rPr lang="pt-BR" sz="1800" dirty="0" err="1"/>
              <a:t>Mikeias</a:t>
            </a:r>
            <a:r>
              <a:rPr lang="pt-BR" sz="1800" dirty="0"/>
              <a:t> Bueno</a:t>
            </a:r>
          </a:p>
          <a:p>
            <a:pPr algn="l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2DF3CFB-248A-C2D8-E952-A2939DC18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35694" r="5290" b="35945"/>
          <a:stretch/>
        </p:blipFill>
        <p:spPr>
          <a:xfrm>
            <a:off x="6573077" y="5601630"/>
            <a:ext cx="2419550" cy="6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71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3631913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ETE Jardim Europa</a:t>
            </a:r>
          </a:p>
          <a:p>
            <a:pPr algn="l"/>
            <a:endParaRPr lang="pt-BR" dirty="0"/>
          </a:p>
          <a:p>
            <a:pPr marL="342900" indent="-342900" algn="just">
              <a:buSzPct val="100000"/>
              <a:buFont typeface="Arial" panose="020B0604020202020204" pitchFamily="34" charset="0"/>
              <a:buChar char="•"/>
            </a:pPr>
            <a:r>
              <a:rPr lang="pt-BR" sz="2200" dirty="0"/>
              <a:t>Tratamento Biológico por meio de lodo ativado; </a:t>
            </a:r>
          </a:p>
          <a:p>
            <a:pPr marL="342900" indent="-342900" algn="just">
              <a:buSzPct val="100000"/>
              <a:buFont typeface="Arial" panose="020B0604020202020204" pitchFamily="34" charset="0"/>
              <a:buChar char="•"/>
            </a:pPr>
            <a:r>
              <a:rPr lang="pt-BR" sz="2200" dirty="0"/>
              <a:t>Vazão 30m³/h;</a:t>
            </a:r>
          </a:p>
          <a:p>
            <a:pPr marL="342900" indent="-342900" algn="just">
              <a:buSzPct val="100000"/>
              <a:buFont typeface="Arial" panose="020B0604020202020204" pitchFamily="34" charset="0"/>
              <a:buChar char="•"/>
            </a:pPr>
            <a:r>
              <a:rPr lang="pt-BR" sz="2200" dirty="0"/>
              <a:t>Tratamento primário;</a:t>
            </a:r>
          </a:p>
          <a:p>
            <a:pPr marL="342900" indent="-342900" algn="just">
              <a:buSzPct val="100000"/>
              <a:buFont typeface="Arial" panose="020B0604020202020204" pitchFamily="34" charset="0"/>
              <a:buChar char="•"/>
            </a:pPr>
            <a:r>
              <a:rPr lang="pt-BR" sz="2200" dirty="0"/>
              <a:t>Tratamento secundário;</a:t>
            </a:r>
          </a:p>
          <a:p>
            <a:pPr marL="342900" indent="-342900" algn="just">
              <a:buSzPct val="100000"/>
              <a:buFont typeface="Arial" panose="020B0604020202020204" pitchFamily="34" charset="0"/>
              <a:buChar char="•"/>
            </a:pPr>
            <a:r>
              <a:rPr lang="pt-BR" sz="2200" dirty="0"/>
              <a:t>Tratamento terciário.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87AD24-DCD0-4C50-A2CE-97452A775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7" t="24528" r="25543" b="12445"/>
          <a:stretch/>
        </p:blipFill>
        <p:spPr>
          <a:xfrm>
            <a:off x="4151888" y="2226365"/>
            <a:ext cx="4853103" cy="3492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98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336242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Tratamento Prim</a:t>
            </a:r>
            <a:r>
              <a:rPr lang="pt-BR" sz="2200" b="1" dirty="0"/>
              <a:t>ário</a:t>
            </a:r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Gradeamento grosso e médio (moldado in loco);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Elevatória de esgoto bruto (moldado in loco);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Canal de desarenação duplo em PP;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Calha </a:t>
            </a:r>
            <a:r>
              <a:rPr lang="pt-BR" sz="2200" dirty="0" err="1"/>
              <a:t>Parshal</a:t>
            </a:r>
            <a:r>
              <a:rPr lang="pt-BR" sz="2200" dirty="0"/>
              <a:t> em PRFV;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Distribuidor de vazão em PP;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dirty="0"/>
          </a:p>
          <a:p>
            <a:pPr algn="l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01174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336242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Tratamento secundário</a:t>
            </a:r>
          </a:p>
          <a:p>
            <a:pPr algn="l"/>
            <a:endParaRPr lang="pt-BR" sz="2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Biorreator aerado;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Decantador secundário;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Adensador de lodo;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Leito de secagem;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dirty="0"/>
          </a:p>
          <a:p>
            <a:pPr algn="l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188971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336242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Tratamento secundário</a:t>
            </a:r>
          </a:p>
          <a:p>
            <a:pPr algn="l"/>
            <a:endParaRPr lang="pt-BR" sz="2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85BE55-CA04-D472-E158-924AB3796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19183" r="14756" b="12406"/>
          <a:stretch/>
        </p:blipFill>
        <p:spPr>
          <a:xfrm>
            <a:off x="159616" y="2979087"/>
            <a:ext cx="4228069" cy="278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5DD8C1F-B84B-6C34-0E0E-53D4B904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9087"/>
            <a:ext cx="4412384" cy="278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036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336242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Tratamento terciário</a:t>
            </a:r>
          </a:p>
          <a:p>
            <a:pPr algn="l"/>
            <a:endParaRPr lang="pt-BR" sz="2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200" dirty="0"/>
              <a:t>ETA de polimento;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E7D736-D267-FA5E-0AE2-E4DA9ECB9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3188" r="12174" b="17874"/>
          <a:stretch/>
        </p:blipFill>
        <p:spPr>
          <a:xfrm>
            <a:off x="3419059" y="2408615"/>
            <a:ext cx="5500277" cy="3321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8731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336242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Fluxograma da ETE Jardim Europa</a:t>
            </a: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B9285CD-6332-DCC3-1016-7FAE9A92BE21}"/>
              </a:ext>
            </a:extLst>
          </p:cNvPr>
          <p:cNvGrpSpPr/>
          <p:nvPr/>
        </p:nvGrpSpPr>
        <p:grpSpPr>
          <a:xfrm>
            <a:off x="61800" y="3088114"/>
            <a:ext cx="9022563" cy="3145623"/>
            <a:chOff x="104320" y="1823722"/>
            <a:chExt cx="11971044" cy="4384255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A405EB0D-16CB-C220-8770-196FC905B7A0}"/>
                </a:ext>
              </a:extLst>
            </p:cNvPr>
            <p:cNvSpPr/>
            <p:nvPr/>
          </p:nvSpPr>
          <p:spPr>
            <a:xfrm>
              <a:off x="104320" y="3432128"/>
              <a:ext cx="1794254" cy="103972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70AF1244-3CB3-B2E8-EA25-EA4F9D9091C5}"/>
                </a:ext>
              </a:extLst>
            </p:cNvPr>
            <p:cNvSpPr/>
            <p:nvPr/>
          </p:nvSpPr>
          <p:spPr>
            <a:xfrm>
              <a:off x="5151840" y="3455213"/>
              <a:ext cx="1794254" cy="103972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CA2DFBF1-5024-3F9E-49C9-499B0A37A5C5}"/>
                </a:ext>
              </a:extLst>
            </p:cNvPr>
            <p:cNvSpPr/>
            <p:nvPr/>
          </p:nvSpPr>
          <p:spPr>
            <a:xfrm>
              <a:off x="10228911" y="3455213"/>
              <a:ext cx="1794254" cy="103972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1B485F58-A7FE-5359-290D-220EDB9B6DDA}"/>
                </a:ext>
              </a:extLst>
            </p:cNvPr>
            <p:cNvSpPr/>
            <p:nvPr/>
          </p:nvSpPr>
          <p:spPr>
            <a:xfrm>
              <a:off x="2679641" y="3455213"/>
              <a:ext cx="1794254" cy="103972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77BFB01B-DC5C-5DD3-428E-FB371B36C3D6}"/>
                </a:ext>
              </a:extLst>
            </p:cNvPr>
            <p:cNvSpPr/>
            <p:nvPr/>
          </p:nvSpPr>
          <p:spPr>
            <a:xfrm>
              <a:off x="7715652" y="3470999"/>
              <a:ext cx="1794254" cy="103972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273CBDEE-95BD-FDEE-FCA5-104D2AC11026}"/>
                </a:ext>
              </a:extLst>
            </p:cNvPr>
            <p:cNvSpPr/>
            <p:nvPr/>
          </p:nvSpPr>
          <p:spPr>
            <a:xfrm>
              <a:off x="10243908" y="1860655"/>
              <a:ext cx="1794254" cy="1039721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775783C1-4682-9342-A09B-51D41263D8C0}"/>
                </a:ext>
              </a:extLst>
            </p:cNvPr>
            <p:cNvSpPr/>
            <p:nvPr/>
          </p:nvSpPr>
          <p:spPr>
            <a:xfrm>
              <a:off x="7680896" y="1860655"/>
              <a:ext cx="1794254" cy="1039721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2679095D-16DE-5239-E62E-09D2C1E54BE0}"/>
                </a:ext>
              </a:extLst>
            </p:cNvPr>
            <p:cNvSpPr/>
            <p:nvPr/>
          </p:nvSpPr>
          <p:spPr>
            <a:xfrm>
              <a:off x="5216531" y="1860655"/>
              <a:ext cx="1794254" cy="1039721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CCE9D5E6-F62F-5D52-81AD-E427F8C821C5}"/>
                </a:ext>
              </a:extLst>
            </p:cNvPr>
            <p:cNvSpPr/>
            <p:nvPr/>
          </p:nvSpPr>
          <p:spPr>
            <a:xfrm>
              <a:off x="168835" y="1860655"/>
              <a:ext cx="1794254" cy="1039721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B6AFEA52-8667-1278-413F-2EF8ECE9DF51}"/>
                </a:ext>
              </a:extLst>
            </p:cNvPr>
            <p:cNvSpPr/>
            <p:nvPr/>
          </p:nvSpPr>
          <p:spPr>
            <a:xfrm>
              <a:off x="2591814" y="1860655"/>
              <a:ext cx="1794254" cy="1039721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aphicFrame>
          <p:nvGraphicFramePr>
            <p:cNvPr id="16" name="Objeto 15">
              <a:extLst>
                <a:ext uri="{FF2B5EF4-FFF2-40B4-BE49-F238E27FC236}">
                  <a16:creationId xmlns:a16="http://schemas.microsoft.com/office/drawing/2014/main" id="{1CD8B0AA-BAC8-F5C6-0013-828402FB09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3272489"/>
                </p:ext>
              </p:extLst>
            </p:nvPr>
          </p:nvGraphicFramePr>
          <p:xfrm>
            <a:off x="8895192" y="5010575"/>
            <a:ext cx="1860551" cy="1150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" name="CorelDRAW" r:id="rId3" imgW="1657165" imgH="1008993" progId="CorelDraw.Graphic.16">
                    <p:embed/>
                  </p:oleObj>
                </mc:Choice>
                <mc:Fallback>
                  <p:oleObj name="CorelDRAW" r:id="rId3" imgW="1657165" imgH="1008993" progId="CorelDraw.Graphic.16">
                    <p:embed/>
                    <p:pic>
                      <p:nvPicPr>
                        <p:cNvPr id="56" name="Objeto 55">
                          <a:extLst>
                            <a:ext uri="{FF2B5EF4-FFF2-40B4-BE49-F238E27FC236}">
                              <a16:creationId xmlns:a16="http://schemas.microsoft.com/office/drawing/2014/main" id="{B5B61700-6A0C-4D38-A4A6-01F45CDD9B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895192" y="5010575"/>
                          <a:ext cx="1860551" cy="1150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668E661E-8C62-869A-AC18-DCA9D5849C22}"/>
                </a:ext>
              </a:extLst>
            </p:cNvPr>
            <p:cNvGrpSpPr/>
            <p:nvPr/>
          </p:nvGrpSpPr>
          <p:grpSpPr>
            <a:xfrm>
              <a:off x="168835" y="1823722"/>
              <a:ext cx="11906529" cy="1158214"/>
              <a:chOff x="-672144" y="2262210"/>
              <a:chExt cx="13039023" cy="1150612"/>
            </a:xfrm>
          </p:grpSpPr>
          <p:sp>
            <p:nvSpPr>
              <p:cNvPr id="32" name="Seta: para a Direita 31">
                <a:extLst>
                  <a:ext uri="{FF2B5EF4-FFF2-40B4-BE49-F238E27FC236}">
                    <a16:creationId xmlns:a16="http://schemas.microsoft.com/office/drawing/2014/main" id="{93C23A05-6F9F-7145-9D8F-C21619042B4A}"/>
                  </a:ext>
                </a:extLst>
              </p:cNvPr>
              <p:cNvSpPr/>
              <p:nvPr/>
            </p:nvSpPr>
            <p:spPr>
              <a:xfrm>
                <a:off x="1365439" y="2767273"/>
                <a:ext cx="549015" cy="151746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D96AC6B7-D2ED-76C6-C2E5-5C541AFDE803}"/>
                  </a:ext>
                </a:extLst>
              </p:cNvPr>
              <p:cNvSpPr txBox="1"/>
              <p:nvPr/>
            </p:nvSpPr>
            <p:spPr>
              <a:xfrm>
                <a:off x="4829045" y="2592247"/>
                <a:ext cx="1991535" cy="426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DESEARENAÇÃO</a:t>
                </a:r>
              </a:p>
            </p:txBody>
          </p: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F416342B-D00B-A8E0-0DA7-DD11F3FB6A71}"/>
                  </a:ext>
                </a:extLst>
              </p:cNvPr>
              <p:cNvSpPr txBox="1"/>
              <p:nvPr/>
            </p:nvSpPr>
            <p:spPr>
              <a:xfrm>
                <a:off x="7591733" y="2319824"/>
                <a:ext cx="1897503" cy="1022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pt-BR" dirty="0"/>
                  <a:t>MEDIDOR DE VAZÃO (CALHA PARSHAL)</a:t>
                </a:r>
              </a:p>
            </p:txBody>
          </p:sp>
          <p:sp>
            <p:nvSpPr>
              <p:cNvPr id="35" name="Seta: para a Direita 34">
                <a:extLst>
                  <a:ext uri="{FF2B5EF4-FFF2-40B4-BE49-F238E27FC236}">
                    <a16:creationId xmlns:a16="http://schemas.microsoft.com/office/drawing/2014/main" id="{71798BA9-6791-7537-23CC-5F4DFCC07DEA}"/>
                  </a:ext>
                </a:extLst>
              </p:cNvPr>
              <p:cNvSpPr/>
              <p:nvPr/>
            </p:nvSpPr>
            <p:spPr>
              <a:xfrm>
                <a:off x="6926011" y="2767273"/>
                <a:ext cx="549015" cy="151746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87B20700-CDF8-7E9F-F87D-85C6DFF6AE23}"/>
                  </a:ext>
                </a:extLst>
              </p:cNvPr>
              <p:cNvSpPr txBox="1"/>
              <p:nvPr/>
            </p:nvSpPr>
            <p:spPr>
              <a:xfrm>
                <a:off x="10329000" y="2525898"/>
                <a:ext cx="2037879" cy="724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DISTRIBUIDOR DE VAZÃO</a:t>
                </a:r>
              </a:p>
            </p:txBody>
          </p:sp>
          <p:sp>
            <p:nvSpPr>
              <p:cNvPr id="37" name="Seta: para a Direita 36">
                <a:extLst>
                  <a:ext uri="{FF2B5EF4-FFF2-40B4-BE49-F238E27FC236}">
                    <a16:creationId xmlns:a16="http://schemas.microsoft.com/office/drawing/2014/main" id="{723118DE-30EF-3483-F1E9-C9E1E91B606D}"/>
                  </a:ext>
                </a:extLst>
              </p:cNvPr>
              <p:cNvSpPr/>
              <p:nvPr/>
            </p:nvSpPr>
            <p:spPr>
              <a:xfrm>
                <a:off x="9634611" y="2767273"/>
                <a:ext cx="549015" cy="151746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D99BC743-54CB-B6C5-0E43-A3243B5EBE65}"/>
                  </a:ext>
                </a:extLst>
              </p:cNvPr>
              <p:cNvSpPr txBox="1"/>
              <p:nvPr/>
            </p:nvSpPr>
            <p:spPr>
              <a:xfrm>
                <a:off x="2034059" y="2390323"/>
                <a:ext cx="1974365" cy="724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/>
                  <a:t>GRADEAMENTO FINO E GROSSO</a:t>
                </a:r>
              </a:p>
            </p:txBody>
          </p:sp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8D33AC41-D0DC-4E25-3E6D-35BB75FD3669}"/>
                  </a:ext>
                </a:extLst>
              </p:cNvPr>
              <p:cNvSpPr txBox="1"/>
              <p:nvPr/>
            </p:nvSpPr>
            <p:spPr>
              <a:xfrm>
                <a:off x="-672144" y="2262210"/>
                <a:ext cx="1984298" cy="115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pt-BR" dirty="0"/>
                  <a:t>ENTRADA ESGOTO BRUTO</a:t>
                </a:r>
              </a:p>
            </p:txBody>
          </p:sp>
          <p:sp>
            <p:nvSpPr>
              <p:cNvPr id="40" name="Seta: para a Direita 39">
                <a:extLst>
                  <a:ext uri="{FF2B5EF4-FFF2-40B4-BE49-F238E27FC236}">
                    <a16:creationId xmlns:a16="http://schemas.microsoft.com/office/drawing/2014/main" id="{E767B719-5684-15F4-48C5-72A2423139CA}"/>
                  </a:ext>
                </a:extLst>
              </p:cNvPr>
              <p:cNvSpPr/>
              <p:nvPr/>
            </p:nvSpPr>
            <p:spPr>
              <a:xfrm>
                <a:off x="4139325" y="2755152"/>
                <a:ext cx="549015" cy="151746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130C3FEF-CE66-19C6-4B05-C6B39FCE618A}"/>
                </a:ext>
              </a:extLst>
            </p:cNvPr>
            <p:cNvGrpSpPr/>
            <p:nvPr/>
          </p:nvGrpSpPr>
          <p:grpSpPr>
            <a:xfrm>
              <a:off x="137813" y="3587365"/>
              <a:ext cx="11934680" cy="805819"/>
              <a:chOff x="-736221" y="2430177"/>
              <a:chExt cx="13069849" cy="800529"/>
            </a:xfrm>
          </p:grpSpPr>
          <p:sp>
            <p:nvSpPr>
              <p:cNvPr id="23" name="Seta: para a Direita 22">
                <a:extLst>
                  <a:ext uri="{FF2B5EF4-FFF2-40B4-BE49-F238E27FC236}">
                    <a16:creationId xmlns:a16="http://schemas.microsoft.com/office/drawing/2014/main" id="{51DBE7CA-86BF-6C8F-651B-02AE6F0B781C}"/>
                  </a:ext>
                </a:extLst>
              </p:cNvPr>
              <p:cNvSpPr/>
              <p:nvPr/>
            </p:nvSpPr>
            <p:spPr>
              <a:xfrm rot="10800000">
                <a:off x="1365439" y="2767273"/>
                <a:ext cx="549015" cy="151746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8F830B2F-5295-92DD-D607-25712EF84528}"/>
                  </a:ext>
                </a:extLst>
              </p:cNvPr>
              <p:cNvSpPr txBox="1"/>
              <p:nvPr/>
            </p:nvSpPr>
            <p:spPr>
              <a:xfrm>
                <a:off x="4770557" y="2501943"/>
                <a:ext cx="1968018" cy="724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pt-BR" dirty="0"/>
                  <a:t>ADENSADOR DE LODO</a:t>
                </a: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EF3F8065-A06E-403D-BC3B-674B479DCDAE}"/>
                  </a:ext>
                </a:extLst>
              </p:cNvPr>
              <p:cNvSpPr txBox="1"/>
              <p:nvPr/>
            </p:nvSpPr>
            <p:spPr>
              <a:xfrm>
                <a:off x="7668281" y="2506248"/>
                <a:ext cx="1877962" cy="724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pt-BR" dirty="0"/>
                  <a:t>DECANTADOR SECUNDÁRIO</a:t>
                </a:r>
              </a:p>
            </p:txBody>
          </p:sp>
          <p:sp>
            <p:nvSpPr>
              <p:cNvPr id="26" name="Seta: para a Direita 25">
                <a:extLst>
                  <a:ext uri="{FF2B5EF4-FFF2-40B4-BE49-F238E27FC236}">
                    <a16:creationId xmlns:a16="http://schemas.microsoft.com/office/drawing/2014/main" id="{049E2BDB-19DB-E451-95A8-BE34954C9519}"/>
                  </a:ext>
                </a:extLst>
              </p:cNvPr>
              <p:cNvSpPr/>
              <p:nvPr/>
            </p:nvSpPr>
            <p:spPr>
              <a:xfrm rot="10800000">
                <a:off x="6882474" y="2767273"/>
                <a:ext cx="549015" cy="151746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63902ADF-3011-D9DF-4BFD-468A6CC1B299}"/>
                  </a:ext>
                </a:extLst>
              </p:cNvPr>
              <p:cNvSpPr txBox="1"/>
              <p:nvPr/>
            </p:nvSpPr>
            <p:spPr>
              <a:xfrm>
                <a:off x="10295749" y="2464683"/>
                <a:ext cx="2037879" cy="580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pt-BR" dirty="0"/>
                  <a:t>BIOREATORES AERADOS</a:t>
                </a:r>
              </a:p>
            </p:txBody>
          </p:sp>
          <p:sp>
            <p:nvSpPr>
              <p:cNvPr id="28" name="Seta: para a Direita 27">
                <a:extLst>
                  <a:ext uri="{FF2B5EF4-FFF2-40B4-BE49-F238E27FC236}">
                    <a16:creationId xmlns:a16="http://schemas.microsoft.com/office/drawing/2014/main" id="{283DF47C-09AF-3877-4D08-44C7D8310987}"/>
                  </a:ext>
                </a:extLst>
              </p:cNvPr>
              <p:cNvSpPr/>
              <p:nvPr/>
            </p:nvSpPr>
            <p:spPr>
              <a:xfrm rot="10800000">
                <a:off x="9634611" y="2767273"/>
                <a:ext cx="549015" cy="151746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6F7C6934-7896-D569-64D4-3DA1AA790075}"/>
                  </a:ext>
                </a:extLst>
              </p:cNvPr>
              <p:cNvSpPr txBox="1"/>
              <p:nvPr/>
            </p:nvSpPr>
            <p:spPr>
              <a:xfrm>
                <a:off x="2058351" y="2430177"/>
                <a:ext cx="1938774" cy="724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pt-BR" dirty="0"/>
                  <a:t>LEITO DE SECAGEM</a:t>
                </a:r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D7B077D7-F319-0E9F-EE2B-9931C9A6A6B0}"/>
                  </a:ext>
                </a:extLst>
              </p:cNvPr>
              <p:cNvSpPr txBox="1"/>
              <p:nvPr/>
            </p:nvSpPr>
            <p:spPr>
              <a:xfrm>
                <a:off x="-736221" y="2441777"/>
                <a:ext cx="1984297" cy="724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pt-BR" dirty="0"/>
                  <a:t>ETA DE POLIMENTO</a:t>
                </a:r>
              </a:p>
            </p:txBody>
          </p:sp>
          <p:sp>
            <p:nvSpPr>
              <p:cNvPr id="31" name="Seta: para a Direita 30">
                <a:extLst>
                  <a:ext uri="{FF2B5EF4-FFF2-40B4-BE49-F238E27FC236}">
                    <a16:creationId xmlns:a16="http://schemas.microsoft.com/office/drawing/2014/main" id="{A0B861AF-80F5-C36B-F609-5C97D6763DDF}"/>
                  </a:ext>
                </a:extLst>
              </p:cNvPr>
              <p:cNvSpPr/>
              <p:nvPr/>
            </p:nvSpPr>
            <p:spPr>
              <a:xfrm rot="10800000">
                <a:off x="4139325" y="2755152"/>
                <a:ext cx="549015" cy="151746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" name="Seta: para a Direita 18">
              <a:extLst>
                <a:ext uri="{FF2B5EF4-FFF2-40B4-BE49-F238E27FC236}">
                  <a16:creationId xmlns:a16="http://schemas.microsoft.com/office/drawing/2014/main" id="{4AA37DFD-F328-E8F7-6FD3-C25C7E504681}"/>
                </a:ext>
              </a:extLst>
            </p:cNvPr>
            <p:cNvSpPr/>
            <p:nvPr/>
          </p:nvSpPr>
          <p:spPr>
            <a:xfrm rot="5400000">
              <a:off x="10919921" y="3127189"/>
              <a:ext cx="350058" cy="153264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aphicFrame>
          <p:nvGraphicFramePr>
            <p:cNvPr id="20" name="Objeto 19">
              <a:extLst>
                <a:ext uri="{FF2B5EF4-FFF2-40B4-BE49-F238E27FC236}">
                  <a16:creationId xmlns:a16="http://schemas.microsoft.com/office/drawing/2014/main" id="{AE2D4783-13EB-442F-C9E5-55CB83FD1E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1351486"/>
                </p:ext>
              </p:extLst>
            </p:nvPr>
          </p:nvGraphicFramePr>
          <p:xfrm>
            <a:off x="6427447" y="5057039"/>
            <a:ext cx="1860551" cy="1150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" name="CorelDRAW" r:id="rId5" imgW="1657165" imgH="1008993" progId="CorelDraw.Graphic.16">
                    <p:embed/>
                  </p:oleObj>
                </mc:Choice>
                <mc:Fallback>
                  <p:oleObj name="CorelDRAW" r:id="rId5" imgW="1657165" imgH="1008993" progId="CorelDraw.Graphic.16">
                    <p:embed/>
                    <p:pic>
                      <p:nvPicPr>
                        <p:cNvPr id="53" name="Objeto 52">
                          <a:extLst>
                            <a:ext uri="{FF2B5EF4-FFF2-40B4-BE49-F238E27FC236}">
                              <a16:creationId xmlns:a16="http://schemas.microsoft.com/office/drawing/2014/main" id="{A1AFB372-BF1F-4097-982B-393E711C12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427447" y="5057039"/>
                          <a:ext cx="1860551" cy="1150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7B4FBAE-1DCF-F731-3AE8-F178359042B9}"/>
                </a:ext>
              </a:extLst>
            </p:cNvPr>
            <p:cNvSpPr txBox="1"/>
            <p:nvPr/>
          </p:nvSpPr>
          <p:spPr>
            <a:xfrm>
              <a:off x="6459177" y="5297808"/>
              <a:ext cx="1797088" cy="729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Neue Haas Grotesk D W0455" panose="020B0504020202020204" pitchFamily="34" charset="0"/>
                </a:rPr>
                <a:t>SUBPRODUTO 01: LODO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3AC4DDD-4162-20E5-AB67-6A4EA11D6F2D}"/>
                </a:ext>
              </a:extLst>
            </p:cNvPr>
            <p:cNvSpPr txBox="1"/>
            <p:nvPr/>
          </p:nvSpPr>
          <p:spPr>
            <a:xfrm>
              <a:off x="8866778" y="5040644"/>
              <a:ext cx="1860549" cy="1029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Neue Haas Grotesk D W0455" panose="020B0504020202020204" pitchFamily="34" charset="0"/>
                </a:rPr>
                <a:t>SUBPRODUTO 02: EFLUENTE TRATADO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011EED54-E82D-485E-863F-2D887737C55B}"/>
              </a:ext>
            </a:extLst>
          </p:cNvPr>
          <p:cNvGrpSpPr/>
          <p:nvPr/>
        </p:nvGrpSpPr>
        <p:grpSpPr>
          <a:xfrm>
            <a:off x="1297376" y="5377785"/>
            <a:ext cx="2613967" cy="855952"/>
            <a:chOff x="8612779" y="226686"/>
            <a:chExt cx="2784782" cy="1238167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01CB8047-21FE-CED6-185C-4787B4C37625}"/>
                </a:ext>
              </a:extLst>
            </p:cNvPr>
            <p:cNvSpPr/>
            <p:nvPr/>
          </p:nvSpPr>
          <p:spPr>
            <a:xfrm>
              <a:off x="8612779" y="235750"/>
              <a:ext cx="462565" cy="306872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F4DD3E92-E6F7-5B92-62D1-4BE600039733}"/>
                </a:ext>
              </a:extLst>
            </p:cNvPr>
            <p:cNvSpPr txBox="1"/>
            <p:nvPr/>
          </p:nvSpPr>
          <p:spPr>
            <a:xfrm>
              <a:off x="9095123" y="226686"/>
              <a:ext cx="2137764" cy="445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Neue Haas Grotesk D W0455" panose="020B0504020202020204" pitchFamily="34" charset="0"/>
                </a:rPr>
                <a:t>Tratamento primário</a:t>
              </a:r>
            </a:p>
          </p:txBody>
        </p:sp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D3258C22-7852-DAF2-1D28-A6E3D13C195C}"/>
                </a:ext>
              </a:extLst>
            </p:cNvPr>
            <p:cNvSpPr/>
            <p:nvPr/>
          </p:nvSpPr>
          <p:spPr>
            <a:xfrm>
              <a:off x="8612779" y="685982"/>
              <a:ext cx="462565" cy="306872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0C32110F-279E-18F3-B2A3-5E4467125B26}"/>
                </a:ext>
              </a:extLst>
            </p:cNvPr>
            <p:cNvSpPr txBox="1"/>
            <p:nvPr/>
          </p:nvSpPr>
          <p:spPr>
            <a:xfrm>
              <a:off x="9136553" y="636680"/>
              <a:ext cx="2261008" cy="445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Neue Haas Grotesk D W0455" panose="020B0504020202020204" pitchFamily="34" charset="0"/>
                </a:rPr>
                <a:t>Tratamento secundário</a:t>
              </a:r>
            </a:p>
          </p:txBody>
        </p: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487B6B58-AE41-F6DC-80DF-8B1CC3510D90}"/>
                </a:ext>
              </a:extLst>
            </p:cNvPr>
            <p:cNvSpPr/>
            <p:nvPr/>
          </p:nvSpPr>
          <p:spPr>
            <a:xfrm>
              <a:off x="8612779" y="1109795"/>
              <a:ext cx="462565" cy="3068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6C6F3A7-71C9-7771-3A88-426F68CDE64E}"/>
                </a:ext>
              </a:extLst>
            </p:cNvPr>
            <p:cNvSpPr txBox="1"/>
            <p:nvPr/>
          </p:nvSpPr>
          <p:spPr>
            <a:xfrm>
              <a:off x="9095123" y="1019642"/>
              <a:ext cx="2137764" cy="445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Neue Haas Grotesk D W0455" panose="020B0504020202020204" pitchFamily="34" charset="0"/>
                </a:rPr>
                <a:t>Tratamento terciário</a:t>
              </a:r>
            </a:p>
          </p:txBody>
        </p:sp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90E9375-BEF3-2A87-64DC-E245C3729978}"/>
              </a:ext>
            </a:extLst>
          </p:cNvPr>
          <p:cNvSpPr txBox="1"/>
          <p:nvPr/>
        </p:nvSpPr>
        <p:spPr>
          <a:xfrm>
            <a:off x="-152731" y="5618234"/>
            <a:ext cx="18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Neue Haas Grotesk D W0455" panose="020B0504020202020204" pitchFamily="34" charset="0"/>
              </a:rPr>
              <a:t>Legenda: </a:t>
            </a:r>
          </a:p>
        </p:txBody>
      </p:sp>
    </p:spTree>
    <p:extLst>
      <p:ext uri="{BB962C8B-B14F-4D97-AF65-F5344CB8AC3E}">
        <p14:creationId xmlns:p14="http://schemas.microsoft.com/office/powerpoint/2010/main" val="327076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336242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Subprodutos</a:t>
            </a: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3A5250EF-EFFB-AB08-C3A0-A9279806B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0" b="18507"/>
          <a:stretch/>
        </p:blipFill>
        <p:spPr>
          <a:xfrm>
            <a:off x="343932" y="2821295"/>
            <a:ext cx="3903705" cy="3155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3DF1D3EE-972F-7747-BE2F-D4792F166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15845" r="16087" b="5198"/>
          <a:stretch/>
        </p:blipFill>
        <p:spPr>
          <a:xfrm>
            <a:off x="4525278" y="2821295"/>
            <a:ext cx="4247443" cy="3155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84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380021"/>
            <a:ext cx="7776864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>
              <a:buClr>
                <a:schemeClr val="accent1">
                  <a:lumMod val="75000"/>
                </a:schemeClr>
              </a:buClr>
              <a:buSzPct val="100000"/>
            </a:pPr>
            <a:r>
              <a:rPr lang="pt-BR" sz="2200" b="1" dirty="0">
                <a:latin typeface="Neue Haas Grotesk D W0455" panose="020B0504020202020204"/>
              </a:rPr>
              <a:t>Estabilização biológica</a:t>
            </a: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Ação de microrganismos presentes no lodo, atuando na decomposição da matéria orgânica presente no mesmo, por meio de processos aeróbios e anaeróbios;</a:t>
            </a:r>
          </a:p>
          <a:p>
            <a:pPr algn="l"/>
            <a:endParaRPr lang="pt-BR" sz="2200" dirty="0"/>
          </a:p>
          <a:p>
            <a:pPr algn="l">
              <a:buClr>
                <a:schemeClr val="accent1">
                  <a:lumMod val="75000"/>
                </a:schemeClr>
              </a:buClr>
              <a:buSzPct val="100000"/>
            </a:pPr>
            <a:r>
              <a:rPr lang="pt-BR" sz="2200" b="1" dirty="0">
                <a:latin typeface="Neue Haas Grotesk D W0455" panose="020B0504020202020204"/>
              </a:rPr>
              <a:t>Estabilização química</a:t>
            </a: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Estabilização utilizando Cal virgem.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4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336242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Estabilização de lodo</a:t>
            </a:r>
          </a:p>
          <a:p>
            <a:pPr algn="l"/>
            <a:endParaRPr lang="pt-BR" sz="22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200" dirty="0"/>
              <a:t>Lodo desidratado;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200" dirty="0"/>
              <a:t>Mistura lodo com cal virgem (Proporção 2 para 1) 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200" dirty="0"/>
              <a:t>Período de armazenamento 90 dias;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200" dirty="0"/>
              <a:t>Análise química e microbiológica;</a:t>
            </a:r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92504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3671477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Estabilização de lodo</a:t>
            </a:r>
          </a:p>
          <a:p>
            <a:pPr algn="l"/>
            <a:endParaRPr lang="pt-BR" sz="2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dirty="0"/>
              <a:t>Processo de desidratação do lodo por meio de leito de secagem.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dirty="0"/>
              <a:t>Período 40 a 60 dias;</a:t>
            </a:r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45F578-F15E-B4BC-8D41-FEB1B155C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37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83" y="2305877"/>
            <a:ext cx="4820558" cy="3615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185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6" y="1380021"/>
            <a:ext cx="7776864" cy="4752528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Introdução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/>
              <a:t>Ciclo de utilização da água;</a:t>
            </a:r>
          </a:p>
          <a:p>
            <a:pPr algn="l"/>
            <a:endParaRPr lang="pt-BR" sz="2200" dirty="0"/>
          </a:p>
          <a:p>
            <a:pPr algn="l"/>
            <a:endParaRPr lang="pt-BR" sz="2400" b="1" dirty="0">
              <a:latin typeface="Neue Haas Grotesk D W0455" panose="020B0504020202020204" pitchFamily="34" charset="0"/>
            </a:endParaRPr>
          </a:p>
          <a:p>
            <a:pPr algn="l"/>
            <a:endParaRPr lang="pt-BR" dirty="0"/>
          </a:p>
        </p:txBody>
      </p:sp>
      <p:pic>
        <p:nvPicPr>
          <p:cNvPr id="4" name="Picture 2" descr="O ciclo do valor da água">
            <a:extLst>
              <a:ext uri="{FF2B5EF4-FFF2-40B4-BE49-F238E27FC236}">
                <a16:creationId xmlns:a16="http://schemas.microsoft.com/office/drawing/2014/main" id="{70567BC0-1BC6-C294-0999-388CFDD6E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07" y="1380021"/>
            <a:ext cx="4871502" cy="49180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38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3671477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Estabilização de lodo</a:t>
            </a:r>
          </a:p>
          <a:p>
            <a:pPr algn="l"/>
            <a:endParaRPr lang="pt-BR" sz="2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dirty="0"/>
              <a:t>Lodo após processo de desidratação em leito de secagem.</a:t>
            </a:r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EE29D1-C7A5-CE76-B6BE-581272DC1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83" y="2279372"/>
            <a:ext cx="4820558" cy="3615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491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3671477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Estabilização de lodo</a:t>
            </a:r>
          </a:p>
          <a:p>
            <a:pPr algn="l"/>
            <a:endParaRPr lang="pt-BR" sz="22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200" dirty="0"/>
              <a:t>Incorporação de cal virgem ao lodo desidratado;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200" dirty="0"/>
              <a:t>Processo de mistura do material a cada 15 dias;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200" dirty="0"/>
              <a:t>Compostagem (Período 90 dias);</a:t>
            </a:r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B12FFB-ABBB-C272-05E9-F460A2265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31" y="2188013"/>
            <a:ext cx="4887483" cy="3665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1407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667546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 e discussão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Análise físico-química e microbiológica do lodo estabilizado</a:t>
            </a:r>
          </a:p>
          <a:p>
            <a:pPr algn="l"/>
            <a:endParaRPr lang="pt-BR" sz="2200" b="1" dirty="0"/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b="1" dirty="0"/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b="1" dirty="0"/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b="1" dirty="0"/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b="1" dirty="0"/>
              <a:t>Lodo classe B, conforme CONAMA 498/2020</a:t>
            </a:r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b="1" dirty="0"/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3978A9-BA37-0F85-A612-99D9B0BE3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03" y="2637182"/>
            <a:ext cx="8123993" cy="31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29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667546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 e discussão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Utilização de lodo estabilizado classe 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/>
              <a:t>Cultivo de produtos alimentícios que não sejam consumidos crus;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/>
              <a:t>Fertilização de pastagens;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/>
              <a:t>Árvores frutíferas e paisagismo.</a:t>
            </a:r>
          </a:p>
          <a:p>
            <a:pPr algn="l"/>
            <a:endParaRPr lang="pt-BR" sz="2200" b="1" dirty="0"/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4071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667546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 e discussão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Comparativo NPK Lodo estabilizado x NPK (Comercial)</a:t>
            </a:r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b="1" dirty="0"/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D71D9A-C224-7E18-70BF-C12DB3866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89" y="2846859"/>
            <a:ext cx="5977355" cy="142717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726F76-DDF4-65D2-4656-AE8817F47AFD}"/>
              </a:ext>
            </a:extLst>
          </p:cNvPr>
          <p:cNvSpPr txBox="1"/>
          <p:nvPr/>
        </p:nvSpPr>
        <p:spPr>
          <a:xfrm flipH="1">
            <a:off x="781877" y="4814128"/>
            <a:ext cx="3046629" cy="47672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NPK (Lodo estabilizado)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D80474-96EA-C99D-F773-B23357507D87}"/>
              </a:ext>
            </a:extLst>
          </p:cNvPr>
          <p:cNvSpPr txBox="1"/>
          <p:nvPr/>
        </p:nvSpPr>
        <p:spPr>
          <a:xfrm flipH="1">
            <a:off x="5062491" y="4814128"/>
            <a:ext cx="3506552" cy="47672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 W0455" panose="020B0504020202020204"/>
              </a:defRPr>
            </a:lvl1pPr>
          </a:lstStyle>
          <a:p>
            <a:r>
              <a:rPr lang="pt-BR" sz="2200" dirty="0">
                <a:solidFill>
                  <a:schemeClr val="tx1"/>
                </a:solidFill>
                <a:latin typeface="+mn-lt"/>
              </a:rPr>
              <a:t>23% N – 30% P – 2% K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384F18-8ED8-B814-C864-615D815D06AB}"/>
              </a:ext>
            </a:extLst>
          </p:cNvPr>
          <p:cNvSpPr txBox="1"/>
          <p:nvPr/>
        </p:nvSpPr>
        <p:spPr>
          <a:xfrm flipH="1">
            <a:off x="781876" y="5900828"/>
            <a:ext cx="3046630" cy="4767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NPK (Comercial)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5AEC418-4229-63D4-388A-117D01B30699}"/>
              </a:ext>
            </a:extLst>
          </p:cNvPr>
          <p:cNvSpPr txBox="1"/>
          <p:nvPr/>
        </p:nvSpPr>
        <p:spPr>
          <a:xfrm flipH="1">
            <a:off x="5062489" y="5892236"/>
            <a:ext cx="3506551" cy="4767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sz="2200" dirty="0">
                <a:solidFill>
                  <a:schemeClr val="tx1"/>
                </a:solidFill>
              </a:rPr>
              <a:t>4% N – 14% P – 8% K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E0A8DEBA-4AC5-DD18-5ED5-0C3144479771}"/>
              </a:ext>
            </a:extLst>
          </p:cNvPr>
          <p:cNvSpPr/>
          <p:nvPr/>
        </p:nvSpPr>
        <p:spPr>
          <a:xfrm rot="5400000">
            <a:off x="1894429" y="4422033"/>
            <a:ext cx="476726" cy="18940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9F60BAD1-9668-6499-9D83-0F2C4D463F46}"/>
              </a:ext>
            </a:extLst>
          </p:cNvPr>
          <p:cNvSpPr/>
          <p:nvPr/>
        </p:nvSpPr>
        <p:spPr>
          <a:xfrm rot="5400000">
            <a:off x="1894428" y="5506337"/>
            <a:ext cx="476726" cy="18940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D57BEBC1-F5C9-D10A-264E-368D681F1A90}"/>
              </a:ext>
            </a:extLst>
          </p:cNvPr>
          <p:cNvSpPr/>
          <p:nvPr/>
        </p:nvSpPr>
        <p:spPr>
          <a:xfrm>
            <a:off x="4187687" y="4914308"/>
            <a:ext cx="476726" cy="18940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B30C14AB-A028-CBDC-0E32-7ACFD2EDD3CA}"/>
              </a:ext>
            </a:extLst>
          </p:cNvPr>
          <p:cNvSpPr/>
          <p:nvPr/>
        </p:nvSpPr>
        <p:spPr>
          <a:xfrm>
            <a:off x="4187687" y="6035896"/>
            <a:ext cx="476726" cy="18940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221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667546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 e discussão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Experimento: Uso de lodo estabilizado com substrato na produção de mudas</a:t>
            </a:r>
          </a:p>
          <a:p>
            <a:pPr algn="l"/>
            <a:endParaRPr lang="pt-BR" sz="2200" b="1" dirty="0"/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D53759A-EA34-D09B-E5E8-D55E95BBA793}"/>
              </a:ext>
            </a:extLst>
          </p:cNvPr>
          <p:cNvGrpSpPr/>
          <p:nvPr/>
        </p:nvGrpSpPr>
        <p:grpSpPr>
          <a:xfrm>
            <a:off x="378862" y="3299791"/>
            <a:ext cx="8632616" cy="2517912"/>
            <a:chOff x="593135" y="1573293"/>
            <a:chExt cx="10520219" cy="2776086"/>
          </a:xfrm>
        </p:grpSpPr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4392E8DC-B0B4-DC9C-A180-7245D4E94BEA}"/>
                </a:ext>
              </a:extLst>
            </p:cNvPr>
            <p:cNvSpPr txBox="1">
              <a:spLocks/>
            </p:cNvSpPr>
            <p:nvPr/>
          </p:nvSpPr>
          <p:spPr>
            <a:xfrm>
              <a:off x="593135" y="3572582"/>
              <a:ext cx="2874200" cy="776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buClr>
                  <a:schemeClr val="accent1"/>
                </a:buClr>
              </a:pPr>
              <a:r>
                <a:rPr lang="pt-BR" sz="2200" dirty="0"/>
                <a:t>Lodo Estabilizado</a:t>
              </a:r>
            </a:p>
            <a:p>
              <a:pPr algn="l"/>
              <a:endParaRPr lang="pt-BR" sz="2500" dirty="0">
                <a:latin typeface="Neue Haas Grotesk D W0455" panose="020B0504020202020204"/>
              </a:endParaRPr>
            </a:p>
          </p:txBody>
        </p:sp>
        <p:pic>
          <p:nvPicPr>
            <p:cNvPr id="24" name="Picture 2" descr="Compostagem possibilita reutilizar resíduos de podas e jardins beneficiando  o meio ambiente - Sobratema">
              <a:extLst>
                <a:ext uri="{FF2B5EF4-FFF2-40B4-BE49-F238E27FC236}">
                  <a16:creationId xmlns:a16="http://schemas.microsoft.com/office/drawing/2014/main" id="{098AD2E2-D3C6-A70F-D561-105FED0AA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029" y="1589771"/>
              <a:ext cx="2874199" cy="18557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Picture 4" descr="Solo Argiloso: O que plantar em Solo Argiloso? | Horta em Casa">
              <a:extLst>
                <a:ext uri="{FF2B5EF4-FFF2-40B4-BE49-F238E27FC236}">
                  <a16:creationId xmlns:a16="http://schemas.microsoft.com/office/drawing/2014/main" id="{BBAB5E1F-F4EA-ECE3-4452-38D65F56C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786" y="1573293"/>
              <a:ext cx="2683933" cy="18557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7" name="Subtítulo 2">
              <a:extLst>
                <a:ext uri="{FF2B5EF4-FFF2-40B4-BE49-F238E27FC236}">
                  <a16:creationId xmlns:a16="http://schemas.microsoft.com/office/drawing/2014/main" id="{0EA7ED3C-DD84-B1A8-5527-92E2095F5AF4}"/>
                </a:ext>
              </a:extLst>
            </p:cNvPr>
            <p:cNvSpPr txBox="1">
              <a:spLocks/>
            </p:cNvSpPr>
            <p:nvPr/>
          </p:nvSpPr>
          <p:spPr>
            <a:xfrm>
              <a:off x="4386199" y="3572582"/>
              <a:ext cx="2689027" cy="7767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buClr>
                  <a:schemeClr val="accent1"/>
                </a:buClr>
              </a:pPr>
              <a:r>
                <a:rPr lang="pt-BR" sz="2200" dirty="0"/>
                <a:t>Resíduo de Podas</a:t>
              </a:r>
            </a:p>
            <a:p>
              <a:pPr algn="l"/>
              <a:endParaRPr lang="pt-BR" sz="2500" dirty="0">
                <a:latin typeface="Neue Haas Grotesk D W0455" panose="020B0504020202020204"/>
              </a:endParaRPr>
            </a:p>
          </p:txBody>
        </p:sp>
        <p:sp>
          <p:nvSpPr>
            <p:cNvPr id="28" name="Subtítulo 2">
              <a:extLst>
                <a:ext uri="{FF2B5EF4-FFF2-40B4-BE49-F238E27FC236}">
                  <a16:creationId xmlns:a16="http://schemas.microsoft.com/office/drawing/2014/main" id="{3D10466A-C0DB-4301-1A09-EAA16B2D50CE}"/>
                </a:ext>
              </a:extLst>
            </p:cNvPr>
            <p:cNvSpPr txBox="1">
              <a:spLocks/>
            </p:cNvSpPr>
            <p:nvPr/>
          </p:nvSpPr>
          <p:spPr>
            <a:xfrm>
              <a:off x="8498607" y="3572582"/>
              <a:ext cx="2614747" cy="7767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buClr>
                  <a:schemeClr val="accent1"/>
                </a:buClr>
              </a:pPr>
              <a:r>
                <a:rPr lang="pt-BR" sz="2200" dirty="0"/>
                <a:t>Solo argiloso</a:t>
              </a:r>
            </a:p>
            <a:p>
              <a:pPr algn="l"/>
              <a:endParaRPr lang="pt-BR" sz="2500" dirty="0">
                <a:latin typeface="Neue Haas Grotesk D W0455" panose="020B0504020202020204"/>
              </a:endParaRPr>
            </a:p>
          </p:txBody>
        </p:sp>
        <p:sp>
          <p:nvSpPr>
            <p:cNvPr id="29" name="Cruz 28">
              <a:extLst>
                <a:ext uri="{FF2B5EF4-FFF2-40B4-BE49-F238E27FC236}">
                  <a16:creationId xmlns:a16="http://schemas.microsoft.com/office/drawing/2014/main" id="{DBBCD5B3-7A2C-1555-F72E-4DECB3E72FB9}"/>
                </a:ext>
              </a:extLst>
            </p:cNvPr>
            <p:cNvSpPr/>
            <p:nvPr/>
          </p:nvSpPr>
          <p:spPr>
            <a:xfrm>
              <a:off x="3223980" y="2183190"/>
              <a:ext cx="702733" cy="668867"/>
            </a:xfrm>
            <a:prstGeom prst="plus">
              <a:avLst>
                <a:gd name="adj" fmla="val 33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ruz 29">
              <a:extLst>
                <a:ext uri="{FF2B5EF4-FFF2-40B4-BE49-F238E27FC236}">
                  <a16:creationId xmlns:a16="http://schemas.microsoft.com/office/drawing/2014/main" id="{551EA452-1AB4-6434-B286-0327DAF87E30}"/>
                </a:ext>
              </a:extLst>
            </p:cNvPr>
            <p:cNvSpPr/>
            <p:nvPr/>
          </p:nvSpPr>
          <p:spPr>
            <a:xfrm>
              <a:off x="7272140" y="2166712"/>
              <a:ext cx="702733" cy="668867"/>
            </a:xfrm>
            <a:prstGeom prst="plus">
              <a:avLst>
                <a:gd name="adj" fmla="val 33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FAA446ED-5F8B-D76F-653E-FA5E33DCE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2887" r="15917" b="5942"/>
          <a:stretch/>
        </p:blipFill>
        <p:spPr>
          <a:xfrm>
            <a:off x="343931" y="3299791"/>
            <a:ext cx="2054788" cy="1698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4483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667546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 e discussão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Experimento: Uso de lodo estabilizado com substrato na produção de mudas </a:t>
            </a:r>
          </a:p>
          <a:p>
            <a:pPr algn="l"/>
            <a:endParaRPr lang="pt-BR" sz="2200" b="1" dirty="0"/>
          </a:p>
          <a:p>
            <a:pPr algn="l"/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/>
          </a:p>
          <a:p>
            <a:pPr algn="l"/>
            <a:endParaRPr lang="pt-BR" sz="2400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4414B2A-027F-BD27-9B2E-FCA676028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93427"/>
              </p:ext>
            </p:extLst>
          </p:nvPr>
        </p:nvGraphicFramePr>
        <p:xfrm>
          <a:off x="1270000" y="3429000"/>
          <a:ext cx="6921500" cy="1638300"/>
        </p:xfrm>
        <a:graphic>
          <a:graphicData uri="http://schemas.openxmlformats.org/drawingml/2006/table">
            <a:tbl>
              <a:tblPr/>
              <a:tblGrid>
                <a:gridCol w="990753">
                  <a:extLst>
                    <a:ext uri="{9D8B030D-6E8A-4147-A177-3AD203B41FA5}">
                      <a16:colId xmlns:a16="http://schemas.microsoft.com/office/drawing/2014/main" val="2866856328"/>
                    </a:ext>
                  </a:extLst>
                </a:gridCol>
                <a:gridCol w="1912700">
                  <a:extLst>
                    <a:ext uri="{9D8B030D-6E8A-4147-A177-3AD203B41FA5}">
                      <a16:colId xmlns:a16="http://schemas.microsoft.com/office/drawing/2014/main" val="165032157"/>
                    </a:ext>
                  </a:extLst>
                </a:gridCol>
                <a:gridCol w="1999850">
                  <a:extLst>
                    <a:ext uri="{9D8B030D-6E8A-4147-A177-3AD203B41FA5}">
                      <a16:colId xmlns:a16="http://schemas.microsoft.com/office/drawing/2014/main" val="4031372445"/>
                    </a:ext>
                  </a:extLst>
                </a:gridCol>
                <a:gridCol w="2018197">
                  <a:extLst>
                    <a:ext uri="{9D8B030D-6E8A-4147-A177-3AD203B41FA5}">
                      <a16:colId xmlns:a16="http://schemas.microsoft.com/office/drawing/2014/main" val="3144621444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Mistura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Lodo estabilizado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Resíduo de Podas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Solo argiloso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12978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6086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27311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870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606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667546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 e discussão</a:t>
            </a:r>
          </a:p>
          <a:p>
            <a:pPr algn="l">
              <a:spcBef>
                <a:spcPts val="0"/>
              </a:spcBef>
            </a:pPr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Experimento: Uso de lodo estabilizado com substrato na produção de mudas </a:t>
            </a:r>
          </a:p>
          <a:p>
            <a:pPr algn="l"/>
            <a:endParaRPr lang="pt-BR" sz="22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/>
              <a:t>Ipê-Amarelo (Tabebuia </a:t>
            </a:r>
            <a:r>
              <a:rPr lang="pt-BR" sz="2200" dirty="0" err="1"/>
              <a:t>serratifolia</a:t>
            </a:r>
            <a:r>
              <a:rPr lang="pt-BR" sz="22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>
              <a:highlight>
                <a:srgbClr val="FFFF00"/>
              </a:highlight>
            </a:endParaRPr>
          </a:p>
          <a:p>
            <a:pPr algn="l"/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087F7C7-30FB-9B8E-6768-1403B74D7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63" t="18458" r="9139" b="35309"/>
          <a:stretch/>
        </p:blipFill>
        <p:spPr>
          <a:xfrm>
            <a:off x="343932" y="3939990"/>
            <a:ext cx="1570331" cy="2023245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3BD59A1E-946F-9F83-B5DC-A7736DAE476D}"/>
              </a:ext>
            </a:extLst>
          </p:cNvPr>
          <p:cNvSpPr/>
          <p:nvPr/>
        </p:nvSpPr>
        <p:spPr>
          <a:xfrm>
            <a:off x="6085929" y="4951612"/>
            <a:ext cx="769711" cy="19318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C48EE5F-0C34-7733-F02F-40640EE65DC8}"/>
              </a:ext>
            </a:extLst>
          </p:cNvPr>
          <p:cNvSpPr txBox="1">
            <a:spLocks/>
          </p:cNvSpPr>
          <p:nvPr/>
        </p:nvSpPr>
        <p:spPr>
          <a:xfrm>
            <a:off x="3052742" y="3822148"/>
            <a:ext cx="2923988" cy="2349579"/>
          </a:xfrm>
          <a:prstGeom prst="roundRect">
            <a:avLst>
              <a:gd name="adj" fmla="val 22848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/>
              <a:t>Avaliou-se a altura das mudas plantadas em tubetes de 300cm³ entre o DAE* até 180 dias</a:t>
            </a:r>
          </a:p>
          <a:p>
            <a:endParaRPr lang="pt-BR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096E30C3-27D8-14A0-ABF0-93DA60CD34B8}"/>
              </a:ext>
            </a:extLst>
          </p:cNvPr>
          <p:cNvSpPr txBox="1">
            <a:spLocks/>
          </p:cNvSpPr>
          <p:nvPr/>
        </p:nvSpPr>
        <p:spPr>
          <a:xfrm>
            <a:off x="213492" y="6250392"/>
            <a:ext cx="3770309" cy="3692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500" dirty="0">
                <a:latin typeface="Neue Haas Grotesk D W0455" panose="020B0504020202020204"/>
              </a:rPr>
              <a:t>*DAE (Dias após a emergência das plântulas)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0C080721-6266-4D53-DB9B-5025037B80A9}"/>
              </a:ext>
            </a:extLst>
          </p:cNvPr>
          <p:cNvSpPr txBox="1">
            <a:spLocks/>
          </p:cNvSpPr>
          <p:nvPr/>
        </p:nvSpPr>
        <p:spPr>
          <a:xfrm>
            <a:off x="7132975" y="4039723"/>
            <a:ext cx="2073434" cy="369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dirty="0"/>
              <a:t>M1 – 30 mudas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7520DD76-DD2E-D026-0409-C0C4FCC6A2A7}"/>
              </a:ext>
            </a:extLst>
          </p:cNvPr>
          <p:cNvSpPr txBox="1">
            <a:spLocks/>
          </p:cNvSpPr>
          <p:nvPr/>
        </p:nvSpPr>
        <p:spPr>
          <a:xfrm>
            <a:off x="7115209" y="4790799"/>
            <a:ext cx="2073434" cy="369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/>
            </a:lvl1pPr>
            <a:lvl2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M2 – 30 mudas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70FE93A-BAF3-0904-1962-B02ACF8721E1}"/>
              </a:ext>
            </a:extLst>
          </p:cNvPr>
          <p:cNvSpPr txBox="1">
            <a:spLocks/>
          </p:cNvSpPr>
          <p:nvPr/>
        </p:nvSpPr>
        <p:spPr>
          <a:xfrm>
            <a:off x="7132974" y="5554804"/>
            <a:ext cx="2073434" cy="369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/>
            </a:lvl1pPr>
            <a:lvl2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M3 – 30 mudas</a:t>
            </a:r>
          </a:p>
        </p:txBody>
      </p:sp>
      <p:sp>
        <p:nvSpPr>
          <p:cNvPr id="14" name="Chave Esquerda 13">
            <a:extLst>
              <a:ext uri="{FF2B5EF4-FFF2-40B4-BE49-F238E27FC236}">
                <a16:creationId xmlns:a16="http://schemas.microsoft.com/office/drawing/2014/main" id="{CCA8F49F-5271-BCD0-40DA-A09D5660AA15}"/>
              </a:ext>
            </a:extLst>
          </p:cNvPr>
          <p:cNvSpPr/>
          <p:nvPr/>
        </p:nvSpPr>
        <p:spPr>
          <a:xfrm>
            <a:off x="6964839" y="3914723"/>
            <a:ext cx="257098" cy="21824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80DFCDA9-8C80-5A8E-666F-5A79700701CD}"/>
              </a:ext>
            </a:extLst>
          </p:cNvPr>
          <p:cNvSpPr/>
          <p:nvPr/>
        </p:nvSpPr>
        <p:spPr>
          <a:xfrm>
            <a:off x="2098646" y="4951612"/>
            <a:ext cx="769711" cy="19318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044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667546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 e discussão</a:t>
            </a:r>
          </a:p>
          <a:p>
            <a:pPr algn="l">
              <a:spcBef>
                <a:spcPts val="0"/>
              </a:spcBef>
            </a:pPr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Experimento: Uso de lodo estabilizado com substrato na produção de mudas </a:t>
            </a:r>
          </a:p>
          <a:p>
            <a:pPr algn="l"/>
            <a:endParaRPr lang="pt-BR" sz="22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>
              <a:highlight>
                <a:srgbClr val="FFFF00"/>
              </a:highlight>
            </a:endParaRPr>
          </a:p>
          <a:p>
            <a:pPr algn="l"/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393D1E-FF97-DA7A-D90B-37080721E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29" y="3380090"/>
            <a:ext cx="5791905" cy="29014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118158F-3273-E4EA-DEB1-D149567274F5}"/>
              </a:ext>
            </a:extLst>
          </p:cNvPr>
          <p:cNvSpPr txBox="1"/>
          <p:nvPr/>
        </p:nvSpPr>
        <p:spPr>
          <a:xfrm>
            <a:off x="960429" y="2904742"/>
            <a:ext cx="783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sz="1800" dirty="0">
                <a:latin typeface="Neue Haas Grotesk D W0455" panose="020B0504020202020204"/>
              </a:rPr>
              <a:t>Resultados encontrados em termos de altura (cm) das mudas nos tubetes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09CF416F-BAF2-2E30-43F0-CDC2B64E73B7}"/>
              </a:ext>
            </a:extLst>
          </p:cNvPr>
          <p:cNvSpPr txBox="1">
            <a:spLocks/>
          </p:cNvSpPr>
          <p:nvPr/>
        </p:nvSpPr>
        <p:spPr>
          <a:xfrm>
            <a:off x="6752334" y="5244499"/>
            <a:ext cx="2259144" cy="1247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200" dirty="0">
                <a:latin typeface="Neue Haas Grotesk D W0455" panose="020B0504020202020204"/>
              </a:rPr>
              <a:t>*DAE (Dias após a emergência das plântulas)</a:t>
            </a:r>
          </a:p>
          <a:p>
            <a:pPr algn="l"/>
            <a:r>
              <a:rPr lang="pt-BR" sz="1200" dirty="0">
                <a:latin typeface="Neue Haas Grotesk D W0455" panose="020B0504020202020204"/>
              </a:rPr>
              <a:t>LE: Lodo estabilizado;</a:t>
            </a:r>
          </a:p>
          <a:p>
            <a:pPr algn="l"/>
            <a:r>
              <a:rPr lang="pt-BR" sz="1200" dirty="0">
                <a:latin typeface="Neue Haas Grotesk D W0455" panose="020B0504020202020204"/>
              </a:rPr>
              <a:t>RV: Resíduo vegetal;</a:t>
            </a:r>
          </a:p>
          <a:p>
            <a:pPr algn="l"/>
            <a:endParaRPr lang="pt-BR" dirty="0">
              <a:latin typeface="Neue Haas Grotesk D W0455" panose="020B05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14614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8667546" cy="499427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 e discussão</a:t>
            </a:r>
          </a:p>
          <a:p>
            <a:pPr algn="l">
              <a:spcBef>
                <a:spcPts val="0"/>
              </a:spcBef>
            </a:pPr>
            <a:endParaRPr lang="pt-BR" sz="2200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Experimento: Uso de lodo estabilizado com substrato na produção de mudas </a:t>
            </a:r>
          </a:p>
          <a:p>
            <a:pPr algn="l"/>
            <a:endParaRPr lang="pt-BR" sz="22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200" b="1" dirty="0">
              <a:solidFill>
                <a:schemeClr val="tx1"/>
              </a:solidFill>
            </a:endParaRPr>
          </a:p>
          <a:p>
            <a:pPr algn="l"/>
            <a:endParaRPr lang="pt-BR" sz="2200" dirty="0"/>
          </a:p>
          <a:p>
            <a:pPr algn="l"/>
            <a:endParaRPr lang="pt-BR" dirty="0">
              <a:highlight>
                <a:srgbClr val="FFFF00"/>
              </a:highlight>
            </a:endParaRPr>
          </a:p>
          <a:p>
            <a:pPr algn="l"/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10B3735-D0FC-43D7-D0F5-E8E9EF775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071" y="2699781"/>
            <a:ext cx="5744424" cy="35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05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6" y="1380021"/>
            <a:ext cx="4532874" cy="4752528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Introdução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latin typeface="Neue Haas Grotesk D W0455" panose="020B0504020202020204" pitchFamily="34" charset="0"/>
              </a:rPr>
              <a:t>Esgoto sanitário: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 pitchFamily="34" charset="0"/>
                <a:cs typeface="Times New Roman" panose="02020603050405020304" pitchFamily="18" charset="0"/>
              </a:rPr>
              <a:t>D</a:t>
            </a:r>
            <a:r>
              <a:rPr lang="pt-BR" sz="2200" dirty="0">
                <a:effectLst/>
                <a:latin typeface="Neue Haas Grotesk D W0455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enominação genérica para despejos líquidos residenciais, comerciais, águas de infiltração na rede coletora, os quais podem conter parcela de efluentes industriais e efluentes não domésticos;</a:t>
            </a:r>
            <a:r>
              <a:rPr lang="pt-BR" sz="2200" dirty="0">
                <a:latin typeface="Neue Haas Grotesk D W0455" panose="020B0504020202020204" pitchFamily="34" charset="0"/>
              </a:rPr>
              <a:t> </a:t>
            </a:r>
          </a:p>
          <a:p>
            <a:pPr algn="l"/>
            <a:endParaRPr lang="pt-BR" dirty="0">
              <a:latin typeface="Neue Haas Grotesk D W0455" panose="020B0504020202020204"/>
            </a:endParaRPr>
          </a:p>
          <a:p>
            <a:pPr algn="l"/>
            <a:endParaRPr lang="pt-BR" sz="2400" b="1" dirty="0">
              <a:latin typeface="Neue Haas Grotesk D W0455" panose="020B0504020202020204" pitchFamily="34" charset="0"/>
            </a:endParaRPr>
          </a:p>
          <a:p>
            <a:pPr algn="l"/>
            <a:endParaRPr lang="pt-BR" dirty="0"/>
          </a:p>
        </p:txBody>
      </p:sp>
      <p:pic>
        <p:nvPicPr>
          <p:cNvPr id="4" name="Picture 9" descr="Centro, Sete de Setembro e Santa Terezinha receberão sistema de esgoto  sanitário - Jornal Cruzeiro do Vale">
            <a:extLst>
              <a:ext uri="{FF2B5EF4-FFF2-40B4-BE49-F238E27FC236}">
                <a16:creationId xmlns:a16="http://schemas.microsoft.com/office/drawing/2014/main" id="{A9643E06-08C7-13E1-AC1C-DEECF6D8E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50" y="2543038"/>
            <a:ext cx="3618124" cy="240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0984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2" y="1380024"/>
            <a:ext cx="6639974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Conclusões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Podemos dizer então que o lodo gerado pela ETE, após sua estabilização, tem viabilidade para utilização como substrato para produção de fertilizante agrícola, atendendo assim todos os parâmetros exigidos pela resolução CONAMA 498/2020 para lodo tipo B.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No experimento utilizando o lodo estabilizado como substrato para produção de mudas de Ipê-Amarelo, a proporção de 30% de lodo, 30% Resíduo Vegetal e 40% de Solo Argiloso se mostrou a melhor em relação ao crescimento das mudas.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463114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5" y="1380025"/>
            <a:ext cx="8694048" cy="4320480"/>
          </a:xfrm>
        </p:spPr>
        <p:txBody>
          <a:bodyPr>
            <a:norm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Referências </a:t>
            </a:r>
            <a:endParaRPr lang="pt-BR" dirty="0">
              <a:solidFill>
                <a:schemeClr val="tx1"/>
              </a:solidFill>
            </a:endParaRPr>
          </a:p>
          <a:p>
            <a:pPr algn="l"/>
            <a:endParaRPr lang="pt-BR" sz="2400" dirty="0">
              <a:solidFill>
                <a:schemeClr val="tx1"/>
              </a:solidFill>
            </a:endParaRPr>
          </a:p>
          <a:p>
            <a:pPr algn="l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Andreoli, C.V.;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Tamanin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C.R.;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Holsbach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B.;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Pegorini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E.S.; Neves, P.S. Uso de lodo de esgoto na produção de substrato vegetal.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In: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Biossólidos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alternativas de uso de resíduos do saneamento. Rio de Janeiro: ABES Editora, 2006, 398p.</a:t>
            </a:r>
          </a:p>
          <a:p>
            <a:pPr algn="l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Cabreira, G. V. et al.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Biossólido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como componente de substrato para produção de mudas florestais. Floresta, Curitiba, v. 47, n. 2, p. 165-176, 2017.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Martins, C. C., Santos, F. S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Avaliação preliminar de uso de composto orgânico de lodo de esgoto para produção de mudas.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In: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XXXV Congresso Brasileiro de Ciência do Solo, Natal. 2016.</a:t>
            </a:r>
            <a:endParaRPr 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BRASIL. Resolução nº498, de 19 de agosto de 2020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 critérios e procedimentos para produção e aplicação de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biossólido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solos, e dá outras providências. Diário Oficial da União, Brasília, DF, n.161, 21 ago. 2020.Seção 1, p.265.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92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5468" y="1883385"/>
            <a:ext cx="7272808" cy="1190141"/>
          </a:xfrm>
        </p:spPr>
        <p:txBody>
          <a:bodyPr>
            <a:normAutofit fontScale="92500" lnSpcReduction="20000"/>
          </a:bodyPr>
          <a:lstStyle/>
          <a:p>
            <a:endParaRPr lang="pt-BR" b="1" dirty="0">
              <a:solidFill>
                <a:schemeClr val="tx1"/>
              </a:solidFill>
            </a:endParaRPr>
          </a:p>
          <a:p>
            <a:endParaRPr lang="pt-BR" b="1" dirty="0">
              <a:solidFill>
                <a:schemeClr val="tx1"/>
              </a:solidFill>
            </a:endParaRPr>
          </a:p>
          <a:p>
            <a:r>
              <a:rPr lang="pt-BR" sz="3500" b="1" dirty="0">
                <a:solidFill>
                  <a:schemeClr val="tx1"/>
                </a:solidFill>
              </a:rPr>
              <a:t>OBRIGADO!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8DD6DC-A48A-DC01-33AE-609052491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117" y="4067056"/>
            <a:ext cx="9501146" cy="13450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6EA57D1-EB31-C6CF-6CBF-1A4398141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38316" r="6884" b="37323"/>
          <a:stretch/>
        </p:blipFill>
        <p:spPr>
          <a:xfrm>
            <a:off x="167971" y="4447006"/>
            <a:ext cx="2435597" cy="5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6" y="1380021"/>
            <a:ext cx="8482022" cy="4752528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Referencial teórico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latin typeface="Neue Haas Grotesk D W0455" panose="020B0504020202020204" pitchFamily="34" charset="0"/>
              </a:rPr>
              <a:t>Composição do esgoto sanitário:</a:t>
            </a:r>
          </a:p>
          <a:p>
            <a:pPr algn="l"/>
            <a:endParaRPr lang="pt-BR" sz="2200" b="1" dirty="0">
              <a:latin typeface="Neue Haas Grotesk D W0455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 pitchFamily="34" charset="0"/>
                <a:cs typeface="Times New Roman" panose="02020603050405020304" pitchFamily="18" charset="0"/>
              </a:rPr>
              <a:t>O esgoto sanitário se constitui de cerca de 99,9% de água e apenas 0,1% de materiais sólidos;</a:t>
            </a:r>
          </a:p>
          <a:p>
            <a:pPr algn="l"/>
            <a:endParaRPr lang="pt-BR" dirty="0">
              <a:latin typeface="Neue Haas Grotesk D W0455" panose="020B0504020202020204"/>
            </a:endParaRPr>
          </a:p>
          <a:p>
            <a:pPr algn="l"/>
            <a:endParaRPr lang="pt-BR" sz="2400" b="1" dirty="0">
              <a:latin typeface="Neue Haas Grotesk D W0455" panose="020B0504020202020204" pitchFamily="34" charset="0"/>
            </a:endParaRPr>
          </a:p>
          <a:p>
            <a:pPr algn="l"/>
            <a:endParaRPr lang="pt-BR" dirty="0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E2114B3-38AD-43ED-23C2-D855CD3A6BD1}"/>
              </a:ext>
            </a:extLst>
          </p:cNvPr>
          <p:cNvGrpSpPr/>
          <p:nvPr/>
        </p:nvGrpSpPr>
        <p:grpSpPr>
          <a:xfrm>
            <a:off x="395640" y="3943188"/>
            <a:ext cx="8430308" cy="1861266"/>
            <a:chOff x="888905" y="3717898"/>
            <a:chExt cx="10968440" cy="2076654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5D8D4FD9-A988-A91E-5BF3-B3863A8E6849}"/>
                </a:ext>
              </a:extLst>
            </p:cNvPr>
            <p:cNvSpPr/>
            <p:nvPr/>
          </p:nvSpPr>
          <p:spPr>
            <a:xfrm>
              <a:off x="7234677" y="3717898"/>
              <a:ext cx="4622668" cy="207665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1217834A-EDAB-5CD2-A787-9E2D4F41835B}"/>
                </a:ext>
              </a:extLst>
            </p:cNvPr>
            <p:cNvSpPr/>
            <p:nvPr/>
          </p:nvSpPr>
          <p:spPr>
            <a:xfrm>
              <a:off x="888905" y="3966313"/>
              <a:ext cx="1832651" cy="927652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CACD208F-92CD-D279-B9AE-321F61654D2A}"/>
                </a:ext>
              </a:extLst>
            </p:cNvPr>
            <p:cNvSpPr txBox="1"/>
            <p:nvPr/>
          </p:nvSpPr>
          <p:spPr>
            <a:xfrm>
              <a:off x="1014800" y="4093335"/>
              <a:ext cx="1580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latin typeface="Neue Haas Grotesk D W0455" panose="020B0504020202020204" pitchFamily="34" charset="0"/>
                </a:rPr>
                <a:t>Sólidos (0,1%)</a:t>
              </a:r>
            </a:p>
          </p:txBody>
        </p:sp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4F77F86C-60D7-0FCA-6E4F-CEFDDAF90720}"/>
                </a:ext>
              </a:extLst>
            </p:cNvPr>
            <p:cNvSpPr/>
            <p:nvPr/>
          </p:nvSpPr>
          <p:spPr>
            <a:xfrm>
              <a:off x="3064608" y="4334330"/>
              <a:ext cx="804355" cy="191618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A331CA6-9852-E522-AC9E-7D0A6819E676}"/>
                </a:ext>
              </a:extLst>
            </p:cNvPr>
            <p:cNvSpPr txBox="1"/>
            <p:nvPr/>
          </p:nvSpPr>
          <p:spPr>
            <a:xfrm>
              <a:off x="7389676" y="3864228"/>
              <a:ext cx="4467669" cy="1819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t-BR" sz="2000" dirty="0">
                  <a:latin typeface="Neue Haas Grotesk D W0455" panose="020B0504020202020204" pitchFamily="34" charset="0"/>
                </a:rPr>
                <a:t>Matéria orgânica;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t-BR" sz="2000" dirty="0">
                  <a:latin typeface="Neue Haas Grotesk D W0455" panose="020B0504020202020204" pitchFamily="34" charset="0"/>
                </a:rPr>
                <a:t>Nutrientes (N, P)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t-BR" sz="2000" dirty="0">
                  <a:latin typeface="Neue Haas Grotesk D W0455" panose="020B0504020202020204" pitchFamily="34" charset="0"/>
                </a:rPr>
                <a:t>Organismos patogênicos (vírus, bactérias, protozoários).</a:t>
              </a:r>
            </a:p>
          </p:txBody>
        </p:sp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88709CCE-A978-A1C9-5C37-9EA6A9064FD8}"/>
                </a:ext>
              </a:extLst>
            </p:cNvPr>
            <p:cNvSpPr/>
            <p:nvPr/>
          </p:nvSpPr>
          <p:spPr>
            <a:xfrm>
              <a:off x="4144369" y="3966313"/>
              <a:ext cx="1832651" cy="927652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44425D9-7778-E0B2-3554-77D1CB6B6C3E}"/>
                </a:ext>
              </a:extLst>
            </p:cNvPr>
            <p:cNvSpPr txBox="1"/>
            <p:nvPr/>
          </p:nvSpPr>
          <p:spPr>
            <a:xfrm>
              <a:off x="4270264" y="4230084"/>
              <a:ext cx="15808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latin typeface="Neue Haas Grotesk D W0455" panose="020B0504020202020204" pitchFamily="34" charset="0"/>
                </a:rPr>
                <a:t>LODO</a:t>
              </a:r>
            </a:p>
          </p:txBody>
        </p:sp>
        <p:sp>
          <p:nvSpPr>
            <p:cNvPr id="21" name="Seta: para a Direita 20">
              <a:extLst>
                <a:ext uri="{FF2B5EF4-FFF2-40B4-BE49-F238E27FC236}">
                  <a16:creationId xmlns:a16="http://schemas.microsoft.com/office/drawing/2014/main" id="{41373761-4C53-33AA-A80E-230E7A10038E}"/>
                </a:ext>
              </a:extLst>
            </p:cNvPr>
            <p:cNvSpPr/>
            <p:nvPr/>
          </p:nvSpPr>
          <p:spPr>
            <a:xfrm>
              <a:off x="6203671" y="4334330"/>
              <a:ext cx="804355" cy="191618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12570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6" y="1380021"/>
            <a:ext cx="4228074" cy="4752528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Referencial teórico</a:t>
            </a:r>
            <a:endParaRPr lang="pt-BR" dirty="0">
              <a:solidFill>
                <a:schemeClr val="tx1"/>
              </a:solidFill>
            </a:endParaRP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100000"/>
            </a:pPr>
            <a:r>
              <a:rPr lang="pt-BR" sz="2200" b="1" dirty="0">
                <a:solidFill>
                  <a:schemeClr val="accent2"/>
                </a:solidFill>
                <a:latin typeface="Neue Haas Grotesk D W0455" panose="020B0504020202020204"/>
              </a:rPr>
              <a:t>Desvantagens</a:t>
            </a:r>
            <a:r>
              <a:rPr lang="pt-BR" sz="2200" b="1" dirty="0">
                <a:latin typeface="Neue Haas Grotesk D W0455" panose="020B0504020202020204"/>
              </a:rPr>
              <a:t> do descarte de lodo em aterros sanitários:</a:t>
            </a:r>
          </a:p>
          <a:p>
            <a:pPr marL="342900" indent="-342900" algn="just">
              <a:buSzPct val="100000"/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Podem conter elementos químicos e patógenos prejudiciais ao meio ambiente;</a:t>
            </a:r>
          </a:p>
          <a:p>
            <a:pPr marL="342900" indent="-342900" algn="just">
              <a:buSzPct val="100000"/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Ampliação das áreas destinadas aos aterros sanitários. </a:t>
            </a:r>
          </a:p>
          <a:p>
            <a:pPr algn="l"/>
            <a:endParaRPr lang="pt-BR" dirty="0">
              <a:latin typeface="Neue Haas Grotesk D W0455" panose="020B0504020202020204"/>
            </a:endParaRPr>
          </a:p>
          <a:p>
            <a:pPr algn="l"/>
            <a:endParaRPr lang="pt-BR" sz="2400" b="1" dirty="0">
              <a:latin typeface="Neue Haas Grotesk D W0455" panose="020B0504020202020204" pitchFamily="34" charset="0"/>
            </a:endParaRPr>
          </a:p>
          <a:p>
            <a:pPr algn="l"/>
            <a:endParaRPr lang="pt-BR" dirty="0"/>
          </a:p>
        </p:txBody>
      </p:sp>
      <p:pic>
        <p:nvPicPr>
          <p:cNvPr id="12" name="Picture 2" descr="Ver a imagem de origem">
            <a:extLst>
              <a:ext uri="{FF2B5EF4-FFF2-40B4-BE49-F238E27FC236}">
                <a16:creationId xmlns:a16="http://schemas.microsoft.com/office/drawing/2014/main" id="{3DD8BDF7-29DC-C6FA-DC5D-E108E89E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22" y="2544412"/>
            <a:ext cx="4045504" cy="2697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4183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6" y="1380021"/>
            <a:ext cx="4228074" cy="4752528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Referencial teórico</a:t>
            </a:r>
            <a:endParaRPr lang="pt-BR" dirty="0">
              <a:solidFill>
                <a:schemeClr val="tx1"/>
              </a:solidFill>
            </a:endParaRP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100000"/>
            </a:pPr>
            <a:r>
              <a:rPr lang="pt-BR" sz="2200" b="1" dirty="0">
                <a:solidFill>
                  <a:srgbClr val="00B050"/>
                </a:solidFill>
                <a:latin typeface="Neue Haas Grotesk D W0455" panose="020B0504020202020204"/>
              </a:rPr>
              <a:t>Vantagens</a:t>
            </a:r>
            <a:r>
              <a:rPr lang="pt-BR" sz="2200" b="1" dirty="0">
                <a:latin typeface="Neue Haas Grotesk D W0455" panose="020B0504020202020204"/>
              </a:rPr>
              <a:t> da utilização de lodo de ETE na produção de fertilizante agrícola:</a:t>
            </a: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Fonte de nutrientes e matéria orgânica essenciais para plantas;</a:t>
            </a: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Possibilidade de incrementação de receita;</a:t>
            </a: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r>
              <a:rPr lang="pt-BR" sz="2200" dirty="0">
                <a:latin typeface="Neue Haas Grotesk D W0455" panose="020B0504020202020204"/>
              </a:rPr>
              <a:t>Menor utilização de fertilizantes sintéticos (ganho ambiental). </a:t>
            </a:r>
          </a:p>
          <a:p>
            <a:pPr algn="l"/>
            <a:endParaRPr lang="pt-BR" dirty="0">
              <a:latin typeface="Neue Haas Grotesk D W0455" panose="020B0504020202020204"/>
            </a:endParaRPr>
          </a:p>
          <a:p>
            <a:pPr algn="l"/>
            <a:endParaRPr lang="pt-BR" sz="2400" b="1" dirty="0">
              <a:latin typeface="Neue Haas Grotesk D W0455" panose="020B0504020202020204" pitchFamily="34" charset="0"/>
            </a:endParaRPr>
          </a:p>
          <a:p>
            <a:pPr algn="l"/>
            <a:endParaRPr lang="pt-BR" dirty="0"/>
          </a:p>
        </p:txBody>
      </p:sp>
      <p:pic>
        <p:nvPicPr>
          <p:cNvPr id="4" name="Picture 2" descr="Ver a imagem de origem">
            <a:extLst>
              <a:ext uri="{FF2B5EF4-FFF2-40B4-BE49-F238E27FC236}">
                <a16:creationId xmlns:a16="http://schemas.microsoft.com/office/drawing/2014/main" id="{7C51738C-63B6-E252-4894-BE2A31A2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60" y="2531165"/>
            <a:ext cx="4043714" cy="2676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8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380018"/>
            <a:ext cx="7776864" cy="4752528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Objetivo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pt-BR" sz="2200" dirty="0"/>
              <a:t>Verificar a possibilidade da utilização de lodo estabilizado da Estação de Tratamento de Esgoto Jardim Europa em Canaã dos Carajás - PA na utilização como fertilizante agrícola.</a:t>
            </a:r>
          </a:p>
        </p:txBody>
      </p:sp>
    </p:spTree>
    <p:extLst>
      <p:ext uri="{BB962C8B-B14F-4D97-AF65-F5344CB8AC3E}">
        <p14:creationId xmlns:p14="http://schemas.microsoft.com/office/powerpoint/2010/main" val="2870655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3631913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Município de Canaã dos Carajás</a:t>
            </a:r>
          </a:p>
          <a:p>
            <a:pPr algn="l"/>
            <a:endParaRPr lang="pt-B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/>
              <a:t>População (IBGE, 2021): 39 mil Habitantes;</a:t>
            </a:r>
          </a:p>
          <a:p>
            <a:pPr algn="l"/>
            <a:endParaRPr lang="pt-BR" sz="2400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880E643-63C0-92BA-97C6-994AE14528FE}"/>
              </a:ext>
            </a:extLst>
          </p:cNvPr>
          <p:cNvGrpSpPr/>
          <p:nvPr/>
        </p:nvGrpSpPr>
        <p:grpSpPr>
          <a:xfrm>
            <a:off x="4015408" y="1834820"/>
            <a:ext cx="4930433" cy="3704590"/>
            <a:chOff x="465541" y="1198147"/>
            <a:chExt cx="6391093" cy="5050253"/>
          </a:xfrm>
        </p:grpSpPr>
        <p:pic>
          <p:nvPicPr>
            <p:cNvPr id="4" name="Picture 2" descr="Pará – Wikipédia, a enciclopédia livre">
              <a:extLst>
                <a:ext uri="{FF2B5EF4-FFF2-40B4-BE49-F238E27FC236}">
                  <a16:creationId xmlns:a16="http://schemas.microsoft.com/office/drawing/2014/main" id="{ECB4A218-00B3-1172-3BEB-FA1D65657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41" y="3429000"/>
              <a:ext cx="2857500" cy="2819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Geografia do Pará: REGIÕES DE PLANEJAMENTO DO PARÁ">
              <a:extLst>
                <a:ext uri="{FF2B5EF4-FFF2-40B4-BE49-F238E27FC236}">
                  <a16:creationId xmlns:a16="http://schemas.microsoft.com/office/drawing/2014/main" id="{5003CA71-FDE0-B640-8735-0F070A452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947" y="2183177"/>
              <a:ext cx="2013109" cy="20349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6" descr="Transporte público em Canaã Dos Carajás, Região Geográfica Intermediária De  Marabá, Pará, Região Norte, Brasil - Cualbondi">
              <a:extLst>
                <a:ext uri="{FF2B5EF4-FFF2-40B4-BE49-F238E27FC236}">
                  <a16:creationId xmlns:a16="http://schemas.microsoft.com/office/drawing/2014/main" id="{0D1B5288-27E2-32F8-9A69-A57BEFC432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7" t="14529" r="4878" b="17168"/>
            <a:stretch/>
          </p:blipFill>
          <p:spPr bwMode="auto">
            <a:xfrm>
              <a:off x="4660057" y="1198147"/>
              <a:ext cx="2196577" cy="1779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2C873785-D5C2-F82B-95D8-75FA1E5B51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3411" y="2210991"/>
              <a:ext cx="1082253" cy="1544311"/>
            </a:xfrm>
            <a:prstGeom prst="line">
              <a:avLst/>
            </a:prstGeom>
            <a:ln w="34925">
              <a:solidFill>
                <a:schemeClr val="tx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76AE2E52-CE37-155C-CCA5-C96D57CE23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5873" y="4218089"/>
              <a:ext cx="2635467" cy="325170"/>
            </a:xfrm>
            <a:prstGeom prst="line">
              <a:avLst/>
            </a:prstGeom>
            <a:ln w="34925">
              <a:solidFill>
                <a:schemeClr val="tx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4B4CFC9B-EBF8-2CBA-4F9B-B823BBFFCB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0447" y="1198147"/>
              <a:ext cx="813001" cy="2292292"/>
            </a:xfrm>
            <a:prstGeom prst="line">
              <a:avLst/>
            </a:prstGeom>
            <a:ln w="34925">
              <a:solidFill>
                <a:schemeClr val="tx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7034ED92-009E-1C11-9219-760C75314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7354" y="3017624"/>
              <a:ext cx="2909280" cy="588619"/>
            </a:xfrm>
            <a:prstGeom prst="line">
              <a:avLst/>
            </a:prstGeom>
            <a:ln w="34925">
              <a:solidFill>
                <a:schemeClr val="tx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4879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3366677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/>
            <a:r>
              <a:rPr lang="pt-BR" sz="2200" b="1" dirty="0">
                <a:solidFill>
                  <a:schemeClr val="tx1"/>
                </a:solidFill>
              </a:rPr>
              <a:t>ETE Jardim Europa</a:t>
            </a:r>
          </a:p>
          <a:p>
            <a:pPr algn="l"/>
            <a:endParaRPr lang="pt-BR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A ETE Jardim Europa tem como objetivo tratar o esgoto proveniente de cerca de 1400 unidades habitacionais do bairro Jardim Europa atualmente;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dirty="0"/>
          </a:p>
          <a:p>
            <a:pPr algn="l"/>
            <a:endParaRPr lang="pt-BR" sz="24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05552FF-BC86-0B3E-B2A4-5FA56CBD6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2" t="18729" r="11677" b="13798"/>
          <a:stretch/>
        </p:blipFill>
        <p:spPr>
          <a:xfrm>
            <a:off x="4068417" y="2359789"/>
            <a:ext cx="4943686" cy="3453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4585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1583</TotalTime>
  <Words>1138</Words>
  <Application>Microsoft Office PowerPoint</Application>
  <PresentationFormat>Apresentação na tela (4:3)</PresentationFormat>
  <Paragraphs>261</Paragraphs>
  <Slides>32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Neue Haas Grotesk D W0455</vt:lpstr>
      <vt:lpstr>Tema do Office</vt:lpstr>
      <vt:lpstr>CorelDRAW</vt:lpstr>
      <vt:lpstr>INICIATIVA PILOTO DO SAAE CANAÃ DOS CARAJÁS (PA) NO USO DE LODO DE ETE COMO SUBSTRATO NA PRODUÇÃO DE FERTILIZANTE AGRÍCOLA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Scalize</dc:creator>
  <cp:lastModifiedBy>Eng. Tharllyson</cp:lastModifiedBy>
  <cp:revision>14</cp:revision>
  <dcterms:created xsi:type="dcterms:W3CDTF">2022-04-25T15:52:50Z</dcterms:created>
  <dcterms:modified xsi:type="dcterms:W3CDTF">2022-05-11T03:01:36Z</dcterms:modified>
</cp:coreProperties>
</file>