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9" r:id="rId2"/>
    <p:sldId id="306" r:id="rId3"/>
    <p:sldId id="307" r:id="rId4"/>
    <p:sldId id="305" r:id="rId5"/>
    <p:sldId id="308" r:id="rId6"/>
    <p:sldId id="295" r:id="rId7"/>
    <p:sldId id="309" r:id="rId8"/>
    <p:sldId id="313" r:id="rId9"/>
    <p:sldId id="299" r:id="rId10"/>
    <p:sldId id="311" r:id="rId11"/>
    <p:sldId id="312" r:id="rId12"/>
    <p:sldId id="314" r:id="rId13"/>
    <p:sldId id="300" r:id="rId14"/>
    <p:sldId id="315" r:id="rId15"/>
    <p:sldId id="301" r:id="rId16"/>
    <p:sldId id="316" r:id="rId17"/>
    <p:sldId id="303" r:id="rId18"/>
    <p:sldId id="292" r:id="rId19"/>
    <p:sldId id="302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" initials="Silvi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950" autoAdjust="0"/>
  </p:normalViewPr>
  <p:slideViewPr>
    <p:cSldViewPr snapToGrid="0">
      <p:cViewPr varScale="1">
        <p:scale>
          <a:sx n="86" d="100"/>
          <a:sy n="86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-361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0FC46-08A9-4D53-9365-9F6DD8B51C7E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7E71A-AE38-4151-9D2B-9E6D20306F9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63B7-4F52-4E07-BE03-006A02FF4DC8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1E8E-0F9E-4347-BBBB-6AD4175B4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A88F-03BE-4A46-9CC9-7A44B11500C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1E8E-0F9E-4347-BBBB-6AD4175B4A2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1E8E-0F9E-4347-BBBB-6AD4175B4A2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pPr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ustos@daep.com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98081" y="3548812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b="1" dirty="0" smtClean="0"/>
              <a:t>DESAFIOS DA ACREDITAÇÃO DA NBR ISO/IEC 17025:2017</a:t>
            </a: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652349" y="4430534"/>
            <a:ext cx="7562502" cy="1655762"/>
          </a:xfrm>
        </p:spPr>
        <p:txBody>
          <a:bodyPr>
            <a:normAutofit/>
          </a:bodyPr>
          <a:lstStyle/>
          <a:p>
            <a:r>
              <a:rPr lang="pt-BR" dirty="0" smtClean="0"/>
              <a:t>Autores: </a:t>
            </a:r>
            <a:r>
              <a:rPr lang="pt-BR" i="1" dirty="0" smtClean="0"/>
              <a:t>Silvia </a:t>
            </a:r>
            <a:r>
              <a:rPr lang="pt-BR" i="1" dirty="0" err="1" smtClean="0"/>
              <a:t>Mayumi</a:t>
            </a:r>
            <a:r>
              <a:rPr lang="pt-BR" i="1" dirty="0" smtClean="0"/>
              <a:t> </a:t>
            </a:r>
            <a:r>
              <a:rPr lang="pt-BR" i="1" dirty="0" err="1" smtClean="0"/>
              <a:t>Shinkai</a:t>
            </a:r>
            <a:r>
              <a:rPr lang="pt-BR" i="1" dirty="0" smtClean="0"/>
              <a:t> de Oliveira e</a:t>
            </a:r>
          </a:p>
          <a:p>
            <a:r>
              <a:rPr lang="pt-BR" i="1" dirty="0" smtClean="0"/>
              <a:t> Rosane de Fátima </a:t>
            </a:r>
            <a:r>
              <a:rPr lang="pt-BR" i="1" dirty="0" err="1" smtClean="0"/>
              <a:t>Centenaro</a:t>
            </a:r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Imagem 5" descr="DA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99" y="1264625"/>
            <a:ext cx="1976186" cy="1332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48298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 – o processo de </a:t>
            </a:r>
            <a:r>
              <a:rPr lang="pt-BR" b="1" dirty="0" err="1" smtClean="0">
                <a:solidFill>
                  <a:schemeClr val="tx1"/>
                </a:solidFill>
              </a:rPr>
              <a:t>acreditação</a:t>
            </a:r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 smtClean="0"/>
              <a:t>- Publicada no Brasil pela Associação Brasileira de Normas Técnicas (ABNT). E, na sua última versão, 2017, percebe-se que a NBR ISO/IEC 17025</a:t>
            </a:r>
          </a:p>
          <a:p>
            <a:pPr algn="just">
              <a:buFontTx/>
              <a:buChar char="-"/>
            </a:pPr>
            <a:r>
              <a:rPr lang="pt-BR" dirty="0" smtClean="0"/>
              <a:t> </a:t>
            </a:r>
            <a:r>
              <a:rPr lang="pt-BR" u="sng" dirty="0" smtClean="0"/>
              <a:t>Não é uma norma estritamente técnica</a:t>
            </a:r>
            <a:r>
              <a:rPr lang="pt-BR" dirty="0" smtClean="0"/>
              <a:t>, ela engloba a gestão da qualidade determinando requisitos referentes à gestão da organização independente de seu tamanho, número de pessoal envolvido e extensão de seu escopo.</a:t>
            </a:r>
          </a:p>
          <a:p>
            <a:pPr algn="just"/>
            <a:r>
              <a:rPr lang="pt-BR" dirty="0" smtClean="0"/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 descr="ABNT NBR ISO/IEC 17025 NBRISO/IEC17025 Requisitos gerais para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730" y="4339106"/>
            <a:ext cx="2676115" cy="2518894"/>
          </a:xfrm>
          <a:prstGeom prst="rect">
            <a:avLst/>
          </a:prstGeom>
          <a:noFill/>
        </p:spPr>
      </p:pic>
      <p:pic>
        <p:nvPicPr>
          <p:cNvPr id="9220" name="Picture 4" descr="É obrigatório ser acreditado na ISO/IEC 17025:2017? - AEROJR. Consultoria e  Capacit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809" y="4423287"/>
            <a:ext cx="1658308" cy="185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69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48298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 – o processo de </a:t>
            </a:r>
            <a:r>
              <a:rPr lang="pt-BR" b="1" dirty="0" err="1" smtClean="0">
                <a:solidFill>
                  <a:schemeClr val="tx1"/>
                </a:solidFill>
              </a:rPr>
              <a:t>acreditação</a:t>
            </a:r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 smtClean="0"/>
              <a:t> Desta forma, a organização que já é familiarizada com os requisitos da NBR ISO 9001 tem mais facilidade para implementá-la embora uma não dependa da outra. 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IMG_4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181" y="3111909"/>
            <a:ext cx="3795252" cy="284643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16262" y="3376905"/>
            <a:ext cx="451388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Daep</a:t>
            </a:r>
            <a:r>
              <a:rPr lang="pt-BR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tem a certificação da ISO 9001 desde 2.004  e a </a:t>
            </a:r>
            <a:r>
              <a:rPr lang="pt-BR" sz="2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acreditação</a:t>
            </a:r>
            <a:r>
              <a:rPr lang="pt-BR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 alguns ensaios + amostragem em seu laboratório desde 2019</a:t>
            </a:r>
            <a:endParaRPr lang="pt-BR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56848" y="5936226"/>
            <a:ext cx="269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2060"/>
                </a:solidFill>
              </a:rPr>
              <a:t>Penápolis</a:t>
            </a:r>
            <a:r>
              <a:rPr lang="pt-BR" b="1" dirty="0" smtClean="0">
                <a:solidFill>
                  <a:srgbClr val="002060"/>
                </a:solidFill>
              </a:rPr>
              <a:t> – SP 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9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34376" y="6504057"/>
            <a:ext cx="6253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/>
              <a:t>AUDITORIA DO INMETRO/CGCRE EM 4 A 8 DE JUNHO DE 2018</a:t>
            </a:r>
            <a:endParaRPr lang="pt-BR" sz="1700" b="1" dirty="0"/>
          </a:p>
        </p:txBody>
      </p:sp>
      <p:pic>
        <p:nvPicPr>
          <p:cNvPr id="10" name="Imagem 9" descr="IMG_4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344" y="1148532"/>
            <a:ext cx="3030792" cy="2273094"/>
          </a:xfrm>
          <a:prstGeom prst="rect">
            <a:avLst/>
          </a:prstGeom>
        </p:spPr>
      </p:pic>
      <p:pic>
        <p:nvPicPr>
          <p:cNvPr id="11" name="Imagem 10" descr="IMG_4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3882" y="1173916"/>
            <a:ext cx="3223087" cy="2417315"/>
          </a:xfrm>
          <a:prstGeom prst="rect">
            <a:avLst/>
          </a:prstGeom>
        </p:spPr>
      </p:pic>
      <p:pic>
        <p:nvPicPr>
          <p:cNvPr id="12" name="Imagem 11" descr="IMG_4176.JPG"/>
          <p:cNvPicPr>
            <a:picLocks noChangeAspect="1"/>
          </p:cNvPicPr>
          <p:nvPr/>
        </p:nvPicPr>
        <p:blipFill>
          <a:blip r:embed="rId5" cstate="print"/>
          <a:srcRect l="5276" r="12886"/>
          <a:stretch>
            <a:fillRect/>
          </a:stretch>
        </p:blipFill>
        <p:spPr>
          <a:xfrm>
            <a:off x="6371303" y="3751773"/>
            <a:ext cx="2669458" cy="2446420"/>
          </a:xfrm>
          <a:prstGeom prst="rect">
            <a:avLst/>
          </a:prstGeom>
        </p:spPr>
      </p:pic>
      <p:pic>
        <p:nvPicPr>
          <p:cNvPr id="15" name="Imagem 14" descr="IMG_44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070" y="1165122"/>
            <a:ext cx="2347312" cy="4173793"/>
          </a:xfrm>
          <a:prstGeom prst="rect">
            <a:avLst/>
          </a:prstGeom>
        </p:spPr>
      </p:pic>
      <p:pic>
        <p:nvPicPr>
          <p:cNvPr id="16" name="Imagem 15" descr="IMG_44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2952" y="3664975"/>
            <a:ext cx="1426635" cy="2536722"/>
          </a:xfrm>
          <a:prstGeom prst="rect">
            <a:avLst/>
          </a:prstGeom>
        </p:spPr>
      </p:pic>
      <p:pic>
        <p:nvPicPr>
          <p:cNvPr id="18" name="Imagem 17" descr="IMG_4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894613" y="3963742"/>
            <a:ext cx="2692505" cy="2019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9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735" y="1194619"/>
            <a:ext cx="8767917" cy="493792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r>
              <a:rPr lang="pt-BR" sz="2000" b="1" dirty="0" smtClean="0"/>
              <a:t>Há vários benefícios associados: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1" dirty="0" smtClean="0"/>
              <a:t>Aumento da confiabilidade dos clientes nos resultados das calibrações ou ensaios oferecidos</a:t>
            </a:r>
          </a:p>
          <a:p>
            <a:pPr algn="l">
              <a:buFont typeface="Wingdings" pitchFamily="2" charset="2"/>
              <a:buChar char="q"/>
            </a:pPr>
            <a:r>
              <a:rPr lang="pt-BR" sz="2000" b="1" dirty="0" smtClean="0"/>
              <a:t>Conquista de novos mercados</a:t>
            </a:r>
          </a:p>
          <a:p>
            <a:pPr algn="l">
              <a:buFont typeface="Wingdings" pitchFamily="2" charset="2"/>
              <a:buChar char="q"/>
            </a:pPr>
            <a:r>
              <a:rPr lang="pt-BR" sz="2000" b="1" dirty="0" smtClean="0"/>
              <a:t>Diferenciação competitiva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1" dirty="0" smtClean="0"/>
              <a:t>Direito de emitir certificados e relatórios de ensaio com o símbolo da </a:t>
            </a:r>
            <a:r>
              <a:rPr lang="pt-BR" sz="2000" b="1" dirty="0" err="1" smtClean="0"/>
              <a:t>acreditação</a:t>
            </a:r>
            <a:endParaRPr lang="pt-BR" sz="2000" b="1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000" b="1" dirty="0" smtClean="0"/>
              <a:t>Reconhecimento e aceitação dos seus certificados e relatórios de ensaios por clientes de outros países ( CGCRE é signatária dos acordos de reconhecimento mútuo)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1" dirty="0" smtClean="0"/>
              <a:t>Evidência de que o laboratório foi avaliado por uma equipe de avaliadores independentes e especialistas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1" dirty="0" smtClean="0"/>
              <a:t>Aumento do conhecimento técnico da equipe envolvida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87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RL 1393 DAEP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916" y="1127746"/>
            <a:ext cx="7912510" cy="5590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487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1380024"/>
            <a:ext cx="846086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just">
              <a:buFontTx/>
              <a:buChar char="-"/>
            </a:pPr>
            <a:r>
              <a:rPr lang="pt-BR" dirty="0" smtClean="0"/>
              <a:t>O processo de </a:t>
            </a:r>
            <a:r>
              <a:rPr lang="pt-BR" dirty="0" err="1" smtClean="0"/>
              <a:t>Acreditação</a:t>
            </a:r>
            <a:r>
              <a:rPr lang="pt-BR" dirty="0" smtClean="0"/>
              <a:t> e a sua manutenção são atividades complexas, principalmente para os laboratórios públicos que estão inseridos em um sistema governamental lento e burocrático. </a:t>
            </a:r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 Apesar das dificuldades encontradas, </a:t>
            </a:r>
            <a:r>
              <a:rPr lang="pt-BR" b="1" dirty="0" smtClean="0"/>
              <a:t>o processo de </a:t>
            </a:r>
            <a:r>
              <a:rPr lang="pt-BR" b="1" dirty="0" err="1" smtClean="0"/>
              <a:t>acreditação</a:t>
            </a:r>
            <a:r>
              <a:rPr lang="pt-BR" b="1" dirty="0" smtClean="0"/>
              <a:t> da NBR ISO/IEC 17025 deve ser buscada pelos prestadores de serviço de saneamento </a:t>
            </a:r>
            <a:r>
              <a:rPr lang="pt-BR" dirty="0" smtClean="0"/>
              <a:t>uma vez que eleva a confiabilidade no controle da qualidade da água distribuída e também agrega valor à organização.</a:t>
            </a:r>
          </a:p>
          <a:p>
            <a:pPr algn="l">
              <a:buFontTx/>
              <a:buChar char="-"/>
            </a:pPr>
            <a:endParaRPr lang="pt-BR" b="1" dirty="0" smtClean="0"/>
          </a:p>
          <a:p>
            <a:pPr algn="l">
              <a:buFontTx/>
              <a:buChar char="-"/>
            </a:pPr>
            <a:endParaRPr lang="pt-BR" b="1" dirty="0" smtClean="0"/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 descr="IMG_4927.JPG"/>
          <p:cNvPicPr>
            <a:picLocks noChangeAspect="1"/>
          </p:cNvPicPr>
          <p:nvPr/>
        </p:nvPicPr>
        <p:blipFill>
          <a:blip r:embed="rId2" cstate="print"/>
          <a:srcRect l="2312" r="28324"/>
          <a:stretch>
            <a:fillRect/>
          </a:stretch>
        </p:blipFill>
        <p:spPr>
          <a:xfrm rot="5400000">
            <a:off x="7087430" y="4705566"/>
            <a:ext cx="1976284" cy="2136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11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7987" y="1102452"/>
            <a:ext cx="9026013" cy="446394"/>
          </a:xfrm>
        </p:spPr>
        <p:txBody>
          <a:bodyPr/>
          <a:lstStyle/>
          <a:p>
            <a:r>
              <a:rPr lang="pt-BR" b="1" dirty="0" smtClean="0"/>
              <a:t>Modelo de resultado de ensaio do laboratório do DAEP</a:t>
            </a:r>
            <a:endParaRPr lang="pt-BR" b="1" dirty="0"/>
          </a:p>
        </p:txBody>
      </p:sp>
      <p:pic>
        <p:nvPicPr>
          <p:cNvPr id="3" name="Imagem 2" descr="agua envasada.jpeg"/>
          <p:cNvPicPr>
            <a:picLocks noChangeAspect="1"/>
          </p:cNvPicPr>
          <p:nvPr/>
        </p:nvPicPr>
        <p:blipFill>
          <a:blip r:embed="rId2" cstate="print"/>
          <a:srcRect t="1075" b="32778"/>
          <a:stretch>
            <a:fillRect/>
          </a:stretch>
        </p:blipFill>
        <p:spPr>
          <a:xfrm>
            <a:off x="1709032" y="1511887"/>
            <a:ext cx="5759255" cy="5302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11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697" y="1298907"/>
            <a:ext cx="859359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Recomendações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 Conhecer </a:t>
            </a:r>
            <a:r>
              <a:rPr lang="pt-BR" dirty="0" smtClean="0"/>
              <a:t>a Norma </a:t>
            </a:r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ISO/IEC 17025:2017 e iniciar mudanças na rotina do laboratório </a:t>
            </a:r>
          </a:p>
          <a:p>
            <a:pPr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 Elaborar um Plano de Ação para sua implementação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Por que o planejamento estratégico é falho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957" y="3553055"/>
            <a:ext cx="4032968" cy="302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151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7272808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 smtClean="0"/>
              <a:t>AMORIM, Marcelo Pimenta de. </a:t>
            </a:r>
            <a:r>
              <a:rPr lang="pt-BR" b="1" dirty="0" smtClean="0"/>
              <a:t>Fatores críticos para </a:t>
            </a:r>
            <a:r>
              <a:rPr lang="pt-BR" b="1" dirty="0" err="1" smtClean="0"/>
              <a:t>acreditação</a:t>
            </a:r>
            <a:r>
              <a:rPr lang="pt-BR" b="1" dirty="0" smtClean="0"/>
              <a:t> e manutenção da </a:t>
            </a:r>
            <a:r>
              <a:rPr lang="pt-BR" b="1" dirty="0" err="1" smtClean="0"/>
              <a:t>acreditação</a:t>
            </a:r>
            <a:r>
              <a:rPr lang="pt-BR" b="1" dirty="0" smtClean="0"/>
              <a:t> de ensaios de interesse em vigilância sanitária segundo a ABNT NBR ISO/IEC 17025 nos laboratórios centrais de saúde pública. </a:t>
            </a:r>
            <a:r>
              <a:rPr lang="pt-BR" dirty="0" smtClean="0"/>
              <a:t>2016. 110 f. Trabalho de Conclusão de Curso de Mestrado em Metrologia e Qualidade – Instituto Nacional de Metrologia, Qualidade e Tecnologia, Duque de Caxias, 2016</a:t>
            </a:r>
            <a:endParaRPr lang="pt-BR" sz="2400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9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OBRIGADA!</a:t>
            </a:r>
          </a:p>
          <a:p>
            <a:r>
              <a:rPr lang="pt-BR" sz="2000" i="1" dirty="0" smtClean="0">
                <a:solidFill>
                  <a:srgbClr val="002060"/>
                </a:solidFill>
              </a:rPr>
              <a:t>Silvia </a:t>
            </a:r>
            <a:r>
              <a:rPr lang="pt-BR" sz="2000" i="1" dirty="0" err="1" smtClean="0">
                <a:solidFill>
                  <a:srgbClr val="002060"/>
                </a:solidFill>
              </a:rPr>
              <a:t>Mayumi</a:t>
            </a:r>
            <a:r>
              <a:rPr lang="pt-BR" sz="2000" i="1" dirty="0" smtClean="0">
                <a:solidFill>
                  <a:srgbClr val="002060"/>
                </a:solidFill>
              </a:rPr>
              <a:t> </a:t>
            </a:r>
            <a:r>
              <a:rPr lang="pt-BR" sz="2000" i="1" dirty="0" err="1" smtClean="0">
                <a:solidFill>
                  <a:srgbClr val="002060"/>
                </a:solidFill>
              </a:rPr>
              <a:t>Shinkai</a:t>
            </a:r>
            <a:r>
              <a:rPr lang="pt-BR" sz="2000" i="1" dirty="0" smtClean="0">
                <a:solidFill>
                  <a:srgbClr val="002060"/>
                </a:solidFill>
              </a:rPr>
              <a:t> de Oliveira</a:t>
            </a:r>
          </a:p>
          <a:p>
            <a:r>
              <a:rPr lang="pt-BR" sz="2000" i="1" dirty="0" smtClean="0">
                <a:solidFill>
                  <a:srgbClr val="002060"/>
                </a:solidFill>
              </a:rPr>
              <a:t>DAEP - </a:t>
            </a:r>
            <a:r>
              <a:rPr lang="pt-BR" sz="2000" i="1" dirty="0" err="1" smtClean="0">
                <a:solidFill>
                  <a:srgbClr val="002060"/>
                </a:solidFill>
              </a:rPr>
              <a:t>Penápolis</a:t>
            </a:r>
            <a:endParaRPr lang="pt-BR" sz="2000" i="1" dirty="0" smtClean="0">
              <a:solidFill>
                <a:srgbClr val="002060"/>
              </a:solidFill>
            </a:endParaRPr>
          </a:p>
          <a:p>
            <a:r>
              <a:rPr lang="pt-BR" sz="2000" i="1" dirty="0" smtClean="0">
                <a:solidFill>
                  <a:srgbClr val="002060"/>
                </a:solidFill>
              </a:rPr>
              <a:t>Email: </a:t>
            </a:r>
            <a:r>
              <a:rPr lang="pt-BR" sz="2000" i="1" dirty="0" smtClean="0">
                <a:solidFill>
                  <a:srgbClr val="002060"/>
                </a:solidFill>
                <a:hlinkClick r:id="rId2"/>
              </a:rPr>
              <a:t>custos@daep.com.br</a:t>
            </a:r>
            <a:endParaRPr lang="pt-BR" sz="2000" i="1" dirty="0" smtClean="0">
              <a:solidFill>
                <a:srgbClr val="002060"/>
              </a:solidFill>
            </a:endParaRPr>
          </a:p>
          <a:p>
            <a:r>
              <a:rPr lang="pt-BR" sz="2000" i="1" dirty="0" smtClean="0">
                <a:solidFill>
                  <a:srgbClr val="002060"/>
                </a:solidFill>
              </a:rPr>
              <a:t>Fone: 18-3654-6112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DA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093" y="1419483"/>
            <a:ext cx="1689643" cy="1139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789" t="28309" r="38768" b="25054"/>
          <a:stretch>
            <a:fillRect/>
          </a:stretch>
        </p:blipFill>
        <p:spPr bwMode="auto">
          <a:xfrm>
            <a:off x="5096446" y="1838745"/>
            <a:ext cx="4047554" cy="31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m para mapa do brasil estados"/>
          <p:cNvPicPr>
            <a:picLocks noChangeAspect="1" noChangeArrowheads="1"/>
          </p:cNvPicPr>
          <p:nvPr/>
        </p:nvPicPr>
        <p:blipFill>
          <a:blip r:embed="rId4" cstate="print"/>
          <a:srcRect l="44099" r="5501" b="13114"/>
          <a:stretch>
            <a:fillRect/>
          </a:stretch>
        </p:blipFill>
        <p:spPr bwMode="auto">
          <a:xfrm>
            <a:off x="0" y="1120877"/>
            <a:ext cx="4088831" cy="352444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602226" y="1156153"/>
            <a:ext cx="3440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PENÁPOLIS- SP</a:t>
            </a:r>
            <a:endParaRPr lang="pt-B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6" descr="M:\Comunicação\Fotos\Estação de Tratamento de Água - ETA\ETA_2017\IMG_4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33" y="4689987"/>
            <a:ext cx="2890851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022540" y="5103674"/>
            <a:ext cx="6121459" cy="16773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1700" b="1" dirty="0" smtClean="0"/>
              <a:t>64.098 HABITANTES (estimativa IBGE-2021) </a:t>
            </a:r>
          </a:p>
          <a:p>
            <a:pPr>
              <a:buFont typeface="Wingdings" pitchFamily="2" charset="2"/>
              <a:buChar char="ü"/>
            </a:pPr>
            <a:r>
              <a:rPr lang="pt-BR" sz="1700" b="1" dirty="0" smtClean="0"/>
              <a:t> GESTÃO MUNICIPAL – DEPARTAMENTO AUTÔNOMO DE ÁGUA E ESGOTO DE PENÁPOLIS (DAEP) - AUTARQUIA MUNICIPAL</a:t>
            </a:r>
            <a:endParaRPr lang="pt-BR" sz="1700" b="1" dirty="0"/>
          </a:p>
          <a:p>
            <a:pPr>
              <a:buFont typeface="Wingdings" pitchFamily="2" charset="2"/>
              <a:buChar char="ü"/>
            </a:pPr>
            <a:r>
              <a:rPr lang="pt-BR" sz="1700" b="1" dirty="0" smtClean="0"/>
              <a:t>100% ATENDIMENTO URBANO DE ÁGUA, ESGOTO E RESÍDUOS SÓLIDOS</a:t>
            </a:r>
          </a:p>
          <a:p>
            <a:endParaRPr lang="pt-BR" sz="1700" b="1" dirty="0" smtClean="0"/>
          </a:p>
        </p:txBody>
      </p:sp>
      <p:pic>
        <p:nvPicPr>
          <p:cNvPr id="3084" name="Picture 12" descr="Seta desenhada à mão para a frente apontando para a direita - ícones de  setas grá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060" y="2676065"/>
            <a:ext cx="2440140" cy="1098038"/>
          </a:xfrm>
          <a:prstGeom prst="rect">
            <a:avLst/>
          </a:prstGeom>
          <a:noFill/>
        </p:spPr>
      </p:pic>
      <p:pic>
        <p:nvPicPr>
          <p:cNvPr id="7" name="Picture 16" descr="DAEPVAZ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707" y="6205982"/>
            <a:ext cx="802430" cy="5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75609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just"/>
            <a:r>
              <a:rPr lang="pt-BR" dirty="0" smtClean="0"/>
              <a:t>De acordo com Rodrigues (2019),  a </a:t>
            </a:r>
            <a:r>
              <a:rPr lang="pt-BR" dirty="0" err="1" smtClean="0"/>
              <a:t>acreditação</a:t>
            </a:r>
            <a:r>
              <a:rPr lang="pt-BR" dirty="0" smtClean="0"/>
              <a:t> possui inúmeras vantagens além do </a:t>
            </a:r>
            <a:r>
              <a:rPr lang="pt-BR" b="1" dirty="0" smtClean="0"/>
              <a:t>reconhecimento formal da competência técnica</a:t>
            </a:r>
            <a:r>
              <a:rPr lang="pt-BR" dirty="0" smtClean="0"/>
              <a:t>, citando a </a:t>
            </a:r>
            <a:r>
              <a:rPr lang="pt-BR" b="1" dirty="0" smtClean="0"/>
              <a:t>agregação do valor nos serviços oferecidos</a:t>
            </a:r>
            <a:r>
              <a:rPr lang="pt-BR" dirty="0" smtClean="0"/>
              <a:t>, </a:t>
            </a:r>
            <a:r>
              <a:rPr lang="pt-BR" b="1" dirty="0" smtClean="0"/>
              <a:t>melhoria na tomada de decisões e aceitação internacional </a:t>
            </a:r>
            <a:r>
              <a:rPr lang="pt-BR" dirty="0" smtClean="0"/>
              <a:t>dos produtos oferecidos e </a:t>
            </a:r>
            <a:r>
              <a:rPr lang="pt-BR" b="1" dirty="0" smtClean="0"/>
              <a:t>aumento a confiança dos consumidores </a:t>
            </a:r>
            <a:r>
              <a:rPr lang="pt-BR" dirty="0" smtClean="0"/>
              <a:t>em relação aos resultados fornecidos.</a:t>
            </a: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Validação de Métodos Analíticos - Exactus Metrologia e Qual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3193"/>
            <a:ext cx="9144000" cy="2834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9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979" y="1615574"/>
            <a:ext cx="846895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O controle da qualidade da água na estação de tratamento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primordial para o processo de transformação da água bruta em água tratada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Normatizado pelo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Portaria nº 888 de 04/05/2021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que alterou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o Anexo XX da Portaria de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Consolidação nº 05 de 28/05/2017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lang="pt-BR" sz="1600" dirty="0" smtClean="0"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lang="pt-BR" sz="1600" dirty="0" smtClean="0"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lang="pt-BR" sz="1600" dirty="0" smtClean="0"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lang="pt-BR" sz="1600" dirty="0" smtClean="0"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209057"/>
            <a:ext cx="1580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Introdução</a:t>
            </a:r>
            <a:endParaRPr lang="pt-B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9092" t="17739" r="9522" b="49322"/>
          <a:stretch>
            <a:fillRect/>
          </a:stretch>
        </p:blipFill>
        <p:spPr bwMode="auto">
          <a:xfrm>
            <a:off x="1260985" y="3899908"/>
            <a:ext cx="5832988" cy="295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73855" t="16747" r="9564" b="59240"/>
          <a:stretch>
            <a:fillRect/>
          </a:stretch>
        </p:blipFill>
        <p:spPr bwMode="auto">
          <a:xfrm>
            <a:off x="1231488" y="2691582"/>
            <a:ext cx="5832990" cy="12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2308123" y="4173794"/>
            <a:ext cx="460149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64226" y="4328652"/>
            <a:ext cx="5633884" cy="737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909916" y="4830096"/>
            <a:ext cx="32077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065207" y="6774424"/>
            <a:ext cx="32077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75609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just">
              <a:buFont typeface="Wingdings"/>
              <a:buChar char="à"/>
            </a:pPr>
            <a:r>
              <a:rPr lang="pt-BR" dirty="0" smtClean="0"/>
              <a:t>Relato da experiência do Departamento Autônomo de Água e Esgoto de </a:t>
            </a:r>
            <a:r>
              <a:rPr lang="pt-BR" dirty="0" err="1" smtClean="0"/>
              <a:t>Penápolis</a:t>
            </a:r>
            <a:r>
              <a:rPr lang="pt-BR" dirty="0" smtClean="0"/>
              <a:t> (DAEP), em implementar os requisitos da  norma internacional ISO/IEC 17025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/>
              <a:t>acreditação</a:t>
            </a:r>
            <a:r>
              <a:rPr lang="pt-BR" dirty="0" smtClean="0"/>
              <a:t> da referida norma nos ensaios abaixo e no processo de amostragem de seu laboratório de controle da qualidade da água. 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3561735"/>
            <a:ext cx="82885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pH			   	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Cor Aparente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Turbidez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Cloro Residual (CR)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Fluoreto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Coliformes Totais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i="1" dirty="0" err="1" smtClean="0"/>
              <a:t>Escherichia</a:t>
            </a:r>
            <a:r>
              <a:rPr lang="pt-BR" b="1" i="1" dirty="0" smtClean="0"/>
              <a:t> coli</a:t>
            </a: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Contagem Total de Bactérias Heterotróficas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err="1" smtClean="0"/>
              <a:t>Temperatura</a:t>
            </a: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Amostragem</a:t>
            </a:r>
          </a:p>
          <a:p>
            <a:pPr algn="just">
              <a:buFont typeface="Wingdings" pitchFamily="2" charset="2"/>
              <a:buChar char="ü"/>
            </a:pPr>
            <a:endParaRPr lang="pt-BR" sz="2800" b="1" dirty="0" smtClean="0"/>
          </a:p>
        </p:txBody>
      </p:sp>
      <p:pic>
        <p:nvPicPr>
          <p:cNvPr id="11266" name="Picture 2" descr="LABORATÓRIOS | Sanepar"/>
          <p:cNvPicPr>
            <a:picLocks noChangeAspect="1" noChangeArrowheads="1"/>
          </p:cNvPicPr>
          <p:nvPr/>
        </p:nvPicPr>
        <p:blipFill>
          <a:blip r:embed="rId2" cstate="print"/>
          <a:srcRect r="27237"/>
          <a:stretch>
            <a:fillRect/>
          </a:stretch>
        </p:blipFill>
        <p:spPr bwMode="auto">
          <a:xfrm>
            <a:off x="4639086" y="3649303"/>
            <a:ext cx="4504914" cy="1571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93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75609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Objetivo</a:t>
            </a:r>
            <a:endParaRPr lang="pt-BR" b="1" dirty="0">
              <a:solidFill>
                <a:schemeClr val="tx1"/>
              </a:solidFill>
            </a:endParaRP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Relatar os </a:t>
            </a:r>
            <a:r>
              <a:rPr lang="pt-BR" b="1" dirty="0" smtClean="0"/>
              <a:t>desafios na </a:t>
            </a:r>
            <a:r>
              <a:rPr lang="pt-BR" b="1" dirty="0" err="1" smtClean="0"/>
              <a:t>acreditação</a:t>
            </a:r>
            <a:r>
              <a:rPr lang="pt-BR" b="1" dirty="0" smtClean="0"/>
              <a:t> da norma ISO/IEC 17025</a:t>
            </a:r>
            <a:r>
              <a:rPr lang="pt-BR" dirty="0" smtClean="0"/>
              <a:t> a fim de contribuir para a busca de uma melhor prestação de serviços públicos municipais na área de saneamento básico e assim, incentivar a </a:t>
            </a:r>
            <a:r>
              <a:rPr lang="pt-BR" b="1" dirty="0" smtClean="0"/>
              <a:t>melhoria contínua na prestação de serviços públicos de qualidade</a:t>
            </a:r>
            <a:r>
              <a:rPr lang="pt-BR" dirty="0" smtClean="0"/>
              <a:t>.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Qual o objetivo do meu site - Seu Site Fe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16"/>
            <a:ext cx="9144000" cy="220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93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8849" y="1590245"/>
            <a:ext cx="8845041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7975" algn="l"/>
              </a:tabLst>
            </a:pP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ANO 2.016 </a:t>
            </a:r>
            <a:r>
              <a:rPr lang="pt-BR" sz="2000" dirty="0" smtClean="0"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DAEP – autarquia municipal </a:t>
            </a:r>
            <a:r>
              <a:rPr lang="pt-BR" sz="2000" dirty="0" smtClean="0"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tomada de decisão de </a:t>
            </a: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implementar todos os requisitos da norma internacional </a:t>
            </a: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ISO/IEC 17025 </a:t>
            </a: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por um período de dois anos, adequou a rotina de trabalho da realização da coleta de amostragem e de alguns ensaios do laboratório.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7975" algn="l"/>
              </a:tabLst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7975" algn="l"/>
              </a:tabLs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Em dezembro de 2018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os ensaios selecionados e a amostragem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foram acreditados pela norma internacional NBR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ISO/IEC 17025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  <a:sym typeface="Wingdings" pitchFamily="2" charset="2"/>
              </a:rPr>
              <a:t> 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tendimento a todos os requisitos da norma internacional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grande avanço positivo na gestão da qualidade e na gestão técnica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aumento da confiabilidade na operação do laboratório e geração de resultados mais precisos</a:t>
            </a:r>
            <a:endParaRPr lang="pt-BR" sz="20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7975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135315"/>
            <a:ext cx="416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Material e métodos – histórico </a:t>
            </a:r>
            <a:endParaRPr lang="pt-BR" sz="2400" b="1" dirty="0"/>
          </a:p>
        </p:txBody>
      </p:sp>
      <p:pic>
        <p:nvPicPr>
          <p:cNvPr id="4" name="Imagem 3" descr="2006-03-16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4924116"/>
            <a:ext cx="2426111" cy="1819584"/>
          </a:xfrm>
          <a:prstGeom prst="rect">
            <a:avLst/>
          </a:prstGeom>
        </p:spPr>
      </p:pic>
      <p:pic>
        <p:nvPicPr>
          <p:cNvPr id="6" name="Imagem 5" descr="IMG_2715.JPG"/>
          <p:cNvPicPr>
            <a:picLocks noChangeAspect="1"/>
          </p:cNvPicPr>
          <p:nvPr/>
        </p:nvPicPr>
        <p:blipFill>
          <a:blip r:embed="rId3" cstate="print"/>
          <a:srcRect t="28304"/>
          <a:stretch>
            <a:fillRect/>
          </a:stretch>
        </p:blipFill>
        <p:spPr>
          <a:xfrm>
            <a:off x="3458497" y="4874342"/>
            <a:ext cx="1967066" cy="1843548"/>
          </a:xfrm>
          <a:prstGeom prst="rect">
            <a:avLst/>
          </a:prstGeom>
        </p:spPr>
      </p:pic>
      <p:pic>
        <p:nvPicPr>
          <p:cNvPr id="7" name="Imagem 6" descr="DSC09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083" y="4901993"/>
            <a:ext cx="2440857" cy="18306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_2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148" y="1104284"/>
            <a:ext cx="3287252" cy="2465440"/>
          </a:xfrm>
          <a:prstGeom prst="rect">
            <a:avLst/>
          </a:prstGeom>
        </p:spPr>
      </p:pic>
      <p:pic>
        <p:nvPicPr>
          <p:cNvPr id="6" name="Imagem 5" descr="IMG_2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078" y="3748548"/>
            <a:ext cx="3320026" cy="2490020"/>
          </a:xfrm>
          <a:prstGeom prst="rect">
            <a:avLst/>
          </a:prstGeom>
        </p:spPr>
      </p:pic>
      <p:pic>
        <p:nvPicPr>
          <p:cNvPr id="7" name="Imagem 6" descr="IMG_7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99071" y="1600394"/>
            <a:ext cx="3384177" cy="2538133"/>
          </a:xfrm>
          <a:prstGeom prst="rect">
            <a:avLst/>
          </a:prstGeom>
        </p:spPr>
      </p:pic>
      <p:pic>
        <p:nvPicPr>
          <p:cNvPr id="8" name="Imagem 7" descr="IMG_7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41102" y="2508659"/>
            <a:ext cx="3383933" cy="2537950"/>
          </a:xfrm>
          <a:prstGeom prst="rect">
            <a:avLst/>
          </a:prstGeom>
        </p:spPr>
      </p:pic>
      <p:pic>
        <p:nvPicPr>
          <p:cNvPr id="9" name="Imagem 8" descr="IMG_20170518_150120882.jpg"/>
          <p:cNvPicPr>
            <a:picLocks noChangeAspect="1"/>
          </p:cNvPicPr>
          <p:nvPr/>
        </p:nvPicPr>
        <p:blipFill>
          <a:blip r:embed="rId6" cstate="print"/>
          <a:srcRect t="25055" b="9670"/>
          <a:stretch>
            <a:fillRect/>
          </a:stretch>
        </p:blipFill>
        <p:spPr>
          <a:xfrm>
            <a:off x="692613" y="4756356"/>
            <a:ext cx="1671275" cy="193941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58094" y="4513007"/>
            <a:ext cx="247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Definição de procedimentos padrão</a:t>
            </a:r>
            <a:endParaRPr lang="pt-BR" sz="11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29229" y="5476569"/>
            <a:ext cx="247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Criação de planilhas de controle </a:t>
            </a:r>
            <a:endParaRPr lang="pt-BR" sz="11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31304" y="3512575"/>
            <a:ext cx="2829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Capacitação sobre  Cálculo de Incertezas </a:t>
            </a:r>
            <a:endParaRPr lang="pt-BR" sz="11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36220" y="6209073"/>
            <a:ext cx="2829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Reunião de análise crítica</a:t>
            </a:r>
            <a:endParaRPr lang="pt-BR" sz="11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294" y="6633260"/>
            <a:ext cx="3387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Participação de rodada de ensaios interlaboratoriais </a:t>
            </a:r>
            <a:endParaRPr lang="pt-BR" sz="11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48298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 – o processo de </a:t>
            </a:r>
            <a:r>
              <a:rPr lang="pt-BR" b="1" dirty="0" err="1" smtClean="0">
                <a:solidFill>
                  <a:schemeClr val="tx1"/>
                </a:solidFill>
              </a:rPr>
              <a:t>acreditação</a:t>
            </a:r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 smtClean="0"/>
              <a:t>- A </a:t>
            </a:r>
            <a:r>
              <a:rPr lang="pt-BR" b="1" dirty="0" err="1" smtClean="0"/>
              <a:t>acreditação</a:t>
            </a:r>
            <a:r>
              <a:rPr lang="pt-BR" dirty="0" smtClean="0"/>
              <a:t> é um procedimento pelo qual o órgão </a:t>
            </a:r>
            <a:r>
              <a:rPr lang="pt-BR" b="1" dirty="0" smtClean="0"/>
              <a:t>CGCRE/INMETRO</a:t>
            </a:r>
            <a:r>
              <a:rPr lang="pt-BR" dirty="0" smtClean="0"/>
              <a:t>, reconhece formalmente que o Laboratório é competente para realizar seus ensaios para o controle de qualidade da água produzida e distribuída.</a:t>
            </a:r>
          </a:p>
          <a:p>
            <a:pPr algn="just">
              <a:buFontTx/>
              <a:buChar char="-"/>
            </a:pPr>
            <a:r>
              <a:rPr lang="pt-BR" dirty="0" smtClean="0"/>
              <a:t>Trata-se de uma norma internacional denominada de “</a:t>
            </a:r>
            <a:r>
              <a:rPr lang="pt-BR" i="1" dirty="0" smtClean="0"/>
              <a:t>General </a:t>
            </a:r>
            <a:r>
              <a:rPr lang="pt-BR" i="1" dirty="0" err="1" smtClean="0"/>
              <a:t>requirements</a:t>
            </a:r>
            <a:r>
              <a:rPr lang="pt-BR" i="1" dirty="0" smtClean="0"/>
              <a:t> for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competence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testing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calibration</a:t>
            </a:r>
            <a:r>
              <a:rPr lang="pt-BR" i="1" dirty="0" smtClean="0"/>
              <a:t> </a:t>
            </a:r>
            <a:r>
              <a:rPr lang="pt-BR" i="1" dirty="0" err="1" smtClean="0"/>
              <a:t>laboratories</a:t>
            </a:r>
            <a:r>
              <a:rPr lang="pt-BR" i="1" dirty="0" smtClean="0"/>
              <a:t> “  traduzida como “</a:t>
            </a:r>
            <a:r>
              <a:rPr lang="pt-BR" dirty="0" smtClean="0"/>
              <a:t>Requisitos gerais para a competência de laboratórios de ensaio e calibração”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68" t="9936" r="51995" b="31375"/>
          <a:stretch>
            <a:fillRect/>
          </a:stretch>
        </p:blipFill>
        <p:spPr bwMode="auto">
          <a:xfrm>
            <a:off x="1806679" y="4627181"/>
            <a:ext cx="4284407" cy="21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879264" y="5186966"/>
            <a:ext cx="20508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Site do Sistema</a:t>
            </a:r>
          </a:p>
          <a:p>
            <a:pPr algn="ctr"/>
            <a:r>
              <a:rPr lang="pt-B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Orquestra do INMETRO</a:t>
            </a:r>
            <a:endParaRPr lang="pt-BR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6209071" y="5479026"/>
            <a:ext cx="619432" cy="44245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694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887</Words>
  <Application>Microsoft Office PowerPoint</Application>
  <PresentationFormat>Apresentação na tela (4:3)</PresentationFormat>
  <Paragraphs>89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DESAFIOS DA ACREDITAÇÃO DA NBR ISO/IEC 17025:2017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Silvia</cp:lastModifiedBy>
  <cp:revision>45</cp:revision>
  <dcterms:created xsi:type="dcterms:W3CDTF">2022-04-25T15:52:50Z</dcterms:created>
  <dcterms:modified xsi:type="dcterms:W3CDTF">2022-05-05T19:30:21Z</dcterms:modified>
</cp:coreProperties>
</file>