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356" r:id="rId4"/>
    <p:sldId id="306" r:id="rId5"/>
    <p:sldId id="386" r:id="rId6"/>
    <p:sldId id="387" r:id="rId7"/>
    <p:sldId id="388" r:id="rId8"/>
    <p:sldId id="389" r:id="rId9"/>
    <p:sldId id="390" r:id="rId10"/>
    <p:sldId id="391" r:id="rId11"/>
    <p:sldId id="340" r:id="rId12"/>
    <p:sldId id="380" r:id="rId13"/>
    <p:sldId id="381" r:id="rId14"/>
    <p:sldId id="336" r:id="rId1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7" d="100"/>
          <a:sy n="27" d="100"/>
        </p:scale>
        <p:origin x="4728" y="30"/>
      </p:cViewPr>
      <p:guideLst>
        <p:guide orient="horz" pos="102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CE374-EF8D-4126-A140-B926F6E5E348}" type="doc">
      <dgm:prSet loTypeId="urn:microsoft.com/office/officeart/2005/8/layout/radial6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039B15C6-6A07-4C65-BE38-7906D40EBD96}">
      <dgm:prSet phldrT="[Texto]"/>
      <dgm:spPr/>
      <dgm:t>
        <a:bodyPr/>
        <a:lstStyle/>
        <a:p>
          <a:r>
            <a:rPr lang="pt-BR" b="1" dirty="0" smtClean="0"/>
            <a:t>DIFICULDADES</a:t>
          </a:r>
          <a:endParaRPr lang="pt-BR" b="1" dirty="0"/>
        </a:p>
      </dgm:t>
    </dgm:pt>
    <dgm:pt modelId="{082452E8-F311-48DF-88AB-82BE676A652D}" type="parTrans" cxnId="{91BF3671-4CF6-4C49-9B18-8194465E92A7}">
      <dgm:prSet/>
      <dgm:spPr/>
      <dgm:t>
        <a:bodyPr/>
        <a:lstStyle/>
        <a:p>
          <a:endParaRPr lang="pt-BR"/>
        </a:p>
      </dgm:t>
    </dgm:pt>
    <dgm:pt modelId="{E4921827-E4F9-43C5-A8F4-A05247C48B60}" type="sibTrans" cxnId="{91BF3671-4CF6-4C49-9B18-8194465E92A7}">
      <dgm:prSet/>
      <dgm:spPr/>
      <dgm:t>
        <a:bodyPr/>
        <a:lstStyle/>
        <a:p>
          <a:endParaRPr lang="pt-BR"/>
        </a:p>
      </dgm:t>
    </dgm:pt>
    <dgm:pt modelId="{04E965CC-D8F0-44FE-8B79-F59A6C6FC12A}">
      <dgm:prSet phldrT="[Texto]" custT="1"/>
      <dgm:spPr/>
      <dgm:t>
        <a:bodyPr/>
        <a:lstStyle/>
        <a:p>
          <a:r>
            <a:rPr lang="pt-BR" sz="1600" dirty="0" smtClean="0"/>
            <a:t>Escassez de Recursos</a:t>
          </a:r>
          <a:endParaRPr lang="pt-BR" sz="1600" dirty="0"/>
        </a:p>
      </dgm:t>
    </dgm:pt>
    <dgm:pt modelId="{A781D30C-3462-4BE3-A44C-16697C77E1B0}" type="parTrans" cxnId="{C418F05F-6276-445F-81A6-00B3AFB53FB3}">
      <dgm:prSet/>
      <dgm:spPr/>
      <dgm:t>
        <a:bodyPr/>
        <a:lstStyle/>
        <a:p>
          <a:endParaRPr lang="pt-BR"/>
        </a:p>
      </dgm:t>
    </dgm:pt>
    <dgm:pt modelId="{CAD40280-EB74-4659-B027-F84D7B922577}" type="sibTrans" cxnId="{C418F05F-6276-445F-81A6-00B3AFB53FB3}">
      <dgm:prSet/>
      <dgm:spPr/>
      <dgm:t>
        <a:bodyPr/>
        <a:lstStyle/>
        <a:p>
          <a:endParaRPr lang="pt-BR"/>
        </a:p>
      </dgm:t>
    </dgm:pt>
    <dgm:pt modelId="{D07A82EE-F5E5-4E22-8D39-143506C37042}">
      <dgm:prSet phldrT="[Texto]"/>
      <dgm:spPr/>
      <dgm:t>
        <a:bodyPr/>
        <a:lstStyle/>
        <a:p>
          <a:r>
            <a:rPr lang="pt-BR" dirty="0" smtClean="0"/>
            <a:t>Falta de Profissionais Capacitados</a:t>
          </a:r>
          <a:endParaRPr lang="pt-BR" dirty="0"/>
        </a:p>
      </dgm:t>
    </dgm:pt>
    <dgm:pt modelId="{CAB6FF36-E0EE-4988-B351-5DCB06CFDDA5}" type="parTrans" cxnId="{C1D00DEF-8D2B-4C0D-B394-97EB1B6A3218}">
      <dgm:prSet/>
      <dgm:spPr/>
      <dgm:t>
        <a:bodyPr/>
        <a:lstStyle/>
        <a:p>
          <a:endParaRPr lang="pt-BR"/>
        </a:p>
      </dgm:t>
    </dgm:pt>
    <dgm:pt modelId="{44048BD0-B849-463B-946D-92E2DF21732D}" type="sibTrans" cxnId="{C1D00DEF-8D2B-4C0D-B394-97EB1B6A3218}">
      <dgm:prSet/>
      <dgm:spPr/>
      <dgm:t>
        <a:bodyPr/>
        <a:lstStyle/>
        <a:p>
          <a:endParaRPr lang="pt-BR"/>
        </a:p>
      </dgm:t>
    </dgm:pt>
    <dgm:pt modelId="{81CB94AA-5AA6-41AF-B5FA-E6D1ED7572C3}">
      <dgm:prSet phldrT="[Texto]"/>
      <dgm:spPr/>
      <dgm:t>
        <a:bodyPr/>
        <a:lstStyle/>
        <a:p>
          <a:r>
            <a:rPr lang="pt-BR" dirty="0" smtClean="0"/>
            <a:t>Gargalos Enfrentados</a:t>
          </a:r>
          <a:endParaRPr lang="pt-BR" dirty="0"/>
        </a:p>
      </dgm:t>
    </dgm:pt>
    <dgm:pt modelId="{AEB4BA07-34CD-4EA6-83F1-12C65C0DD9EF}" type="parTrans" cxnId="{A5A0C697-1328-49F8-8838-AA4F8AE798B1}">
      <dgm:prSet/>
      <dgm:spPr/>
      <dgm:t>
        <a:bodyPr/>
        <a:lstStyle/>
        <a:p>
          <a:endParaRPr lang="pt-BR"/>
        </a:p>
      </dgm:t>
    </dgm:pt>
    <dgm:pt modelId="{E134A158-E28A-4B7B-98E1-9917348A80C4}" type="sibTrans" cxnId="{A5A0C697-1328-49F8-8838-AA4F8AE798B1}">
      <dgm:prSet/>
      <dgm:spPr/>
      <dgm:t>
        <a:bodyPr/>
        <a:lstStyle/>
        <a:p>
          <a:endParaRPr lang="pt-BR"/>
        </a:p>
      </dgm:t>
    </dgm:pt>
    <dgm:pt modelId="{8CF5A546-DC23-43DA-B4BC-F121D36A08AC}">
      <dgm:prSet phldrT="[Texto]"/>
      <dgm:spPr/>
      <dgm:t>
        <a:bodyPr/>
        <a:lstStyle/>
        <a:p>
          <a:r>
            <a:rPr lang="pt-BR" dirty="0" smtClean="0"/>
            <a:t>Quadro de Pessoal Reduzido</a:t>
          </a:r>
          <a:endParaRPr lang="pt-BR" dirty="0"/>
        </a:p>
      </dgm:t>
    </dgm:pt>
    <dgm:pt modelId="{8901076A-DA59-4D2C-AFBD-B5B36AE529FC}" type="parTrans" cxnId="{9533CB8C-30BF-453C-9382-882B99B17FCD}">
      <dgm:prSet/>
      <dgm:spPr/>
      <dgm:t>
        <a:bodyPr/>
        <a:lstStyle/>
        <a:p>
          <a:endParaRPr lang="pt-BR"/>
        </a:p>
      </dgm:t>
    </dgm:pt>
    <dgm:pt modelId="{7EE6C1E0-F859-49E5-A492-6AC383CA9AB4}" type="sibTrans" cxnId="{9533CB8C-30BF-453C-9382-882B99B17FCD}">
      <dgm:prSet/>
      <dgm:spPr/>
      <dgm:t>
        <a:bodyPr/>
        <a:lstStyle/>
        <a:p>
          <a:endParaRPr lang="pt-BR"/>
        </a:p>
      </dgm:t>
    </dgm:pt>
    <dgm:pt modelId="{BB758875-13A0-4695-81B6-7D8B5F91E1D5}">
      <dgm:prSet phldrT="[Texto]"/>
      <dgm:spPr/>
      <dgm:t>
        <a:bodyPr/>
        <a:lstStyle/>
        <a:p>
          <a:r>
            <a:rPr lang="pt-BR" dirty="0" smtClean="0"/>
            <a:t>Baixa Qualificação</a:t>
          </a:r>
          <a:endParaRPr lang="pt-BR" dirty="0"/>
        </a:p>
      </dgm:t>
    </dgm:pt>
    <dgm:pt modelId="{D5894CF4-427C-4590-9B40-BEB25063AEFF}" type="parTrans" cxnId="{872FAA51-59D3-429B-ACE1-36F68E55B52A}">
      <dgm:prSet/>
      <dgm:spPr/>
      <dgm:t>
        <a:bodyPr/>
        <a:lstStyle/>
        <a:p>
          <a:endParaRPr lang="pt-BR"/>
        </a:p>
      </dgm:t>
    </dgm:pt>
    <dgm:pt modelId="{99D515FE-7EC9-4BCD-B80D-D7CFA8506371}" type="sibTrans" cxnId="{872FAA51-59D3-429B-ACE1-36F68E55B52A}">
      <dgm:prSet/>
      <dgm:spPr/>
      <dgm:t>
        <a:bodyPr/>
        <a:lstStyle/>
        <a:p>
          <a:endParaRPr lang="pt-BR"/>
        </a:p>
      </dgm:t>
    </dgm:pt>
    <dgm:pt modelId="{702D6A09-5D2A-4501-92BD-96B7635CE84A}" type="pres">
      <dgm:prSet presAssocID="{BD4CE374-EF8D-4126-A140-B926F6E5E3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CF1135-A908-4886-9956-E8BE009D8C16}" type="pres">
      <dgm:prSet presAssocID="{039B15C6-6A07-4C65-BE38-7906D40EBD96}" presName="centerShape" presStyleLbl="node0" presStyleIdx="0" presStyleCnt="1"/>
      <dgm:spPr/>
      <dgm:t>
        <a:bodyPr/>
        <a:lstStyle/>
        <a:p>
          <a:endParaRPr lang="pt-BR"/>
        </a:p>
      </dgm:t>
    </dgm:pt>
    <dgm:pt modelId="{17191C7F-1CB8-4611-A985-950A647DA339}" type="pres">
      <dgm:prSet presAssocID="{04E965CC-D8F0-44FE-8B79-F59A6C6FC1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BAEFE6-FB24-42A1-9C55-4CFD3E5ABD91}" type="pres">
      <dgm:prSet presAssocID="{04E965CC-D8F0-44FE-8B79-F59A6C6FC12A}" presName="dummy" presStyleCnt="0"/>
      <dgm:spPr/>
    </dgm:pt>
    <dgm:pt modelId="{6C4D3FBA-CB98-4006-AFF9-4DC2E2F24F9B}" type="pres">
      <dgm:prSet presAssocID="{CAD40280-EB74-4659-B027-F84D7B922577}" presName="sibTrans" presStyleLbl="sibTrans2D1" presStyleIdx="0" presStyleCnt="5"/>
      <dgm:spPr/>
      <dgm:t>
        <a:bodyPr/>
        <a:lstStyle/>
        <a:p>
          <a:endParaRPr lang="pt-BR"/>
        </a:p>
      </dgm:t>
    </dgm:pt>
    <dgm:pt modelId="{5BF1B438-A6A3-40F5-9C5A-CDAF69411B8C}" type="pres">
      <dgm:prSet presAssocID="{D07A82EE-F5E5-4E22-8D39-143506C370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0A6F0-307B-4163-B5E3-F55A417C7808}" type="pres">
      <dgm:prSet presAssocID="{D07A82EE-F5E5-4E22-8D39-143506C37042}" presName="dummy" presStyleCnt="0"/>
      <dgm:spPr/>
    </dgm:pt>
    <dgm:pt modelId="{B2B05AD9-B989-44DD-B686-C2F3F1B3C4B9}" type="pres">
      <dgm:prSet presAssocID="{44048BD0-B849-463B-946D-92E2DF21732D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1B015AB-C16A-4907-A523-EAE6B581E571}" type="pres">
      <dgm:prSet presAssocID="{81CB94AA-5AA6-41AF-B5FA-E6D1ED7572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467E5-C6E3-4F91-8B7F-618072765133}" type="pres">
      <dgm:prSet presAssocID="{81CB94AA-5AA6-41AF-B5FA-E6D1ED7572C3}" presName="dummy" presStyleCnt="0"/>
      <dgm:spPr/>
    </dgm:pt>
    <dgm:pt modelId="{27EA7BF1-4109-4D8C-92CD-BF6456A68528}" type="pres">
      <dgm:prSet presAssocID="{E134A158-E28A-4B7B-98E1-9917348A80C4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30B0562-6909-4C5F-B1A6-6468D03EEFA2}" type="pres">
      <dgm:prSet presAssocID="{8CF5A546-DC23-43DA-B4BC-F121D36A08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CB7C3-A8C5-4BC6-A60B-C283EF05462A}" type="pres">
      <dgm:prSet presAssocID="{8CF5A546-DC23-43DA-B4BC-F121D36A08AC}" presName="dummy" presStyleCnt="0"/>
      <dgm:spPr/>
    </dgm:pt>
    <dgm:pt modelId="{E6621C46-2AFA-4F7F-A23A-D6306C1ECB2A}" type="pres">
      <dgm:prSet presAssocID="{7EE6C1E0-F859-49E5-A492-6AC383CA9AB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129F4CF-13FB-43D0-B459-B8680CD5C225}" type="pres">
      <dgm:prSet presAssocID="{BB758875-13A0-4695-81B6-7D8B5F91E1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41F984-3307-448C-9271-1AEB2DDC9C2A}" type="pres">
      <dgm:prSet presAssocID="{BB758875-13A0-4695-81B6-7D8B5F91E1D5}" presName="dummy" presStyleCnt="0"/>
      <dgm:spPr/>
    </dgm:pt>
    <dgm:pt modelId="{6777B6FC-91BB-42A4-9663-9A1E702AF417}" type="pres">
      <dgm:prSet presAssocID="{99D515FE-7EC9-4BCD-B80D-D7CFA8506371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8FEA3DD2-7291-47F2-92F3-720F40F7A6CF}" type="presOf" srcId="{99D515FE-7EC9-4BCD-B80D-D7CFA8506371}" destId="{6777B6FC-91BB-42A4-9663-9A1E702AF417}" srcOrd="0" destOrd="0" presId="urn:microsoft.com/office/officeart/2005/8/layout/radial6"/>
    <dgm:cxn modelId="{872FAA51-59D3-429B-ACE1-36F68E55B52A}" srcId="{039B15C6-6A07-4C65-BE38-7906D40EBD96}" destId="{BB758875-13A0-4695-81B6-7D8B5F91E1D5}" srcOrd="4" destOrd="0" parTransId="{D5894CF4-427C-4590-9B40-BEB25063AEFF}" sibTransId="{99D515FE-7EC9-4BCD-B80D-D7CFA8506371}"/>
    <dgm:cxn modelId="{02930A13-7906-42D1-AEFA-4D81B8B8124F}" type="presOf" srcId="{04E965CC-D8F0-44FE-8B79-F59A6C6FC12A}" destId="{17191C7F-1CB8-4611-A985-950A647DA339}" srcOrd="0" destOrd="0" presId="urn:microsoft.com/office/officeart/2005/8/layout/radial6"/>
    <dgm:cxn modelId="{01F8BB86-4F7B-4A3D-9053-81B6B1EE1A64}" type="presOf" srcId="{8CF5A546-DC23-43DA-B4BC-F121D36A08AC}" destId="{730B0562-6909-4C5F-B1A6-6468D03EEFA2}" srcOrd="0" destOrd="0" presId="urn:microsoft.com/office/officeart/2005/8/layout/radial6"/>
    <dgm:cxn modelId="{CA6F08D5-4E2F-41C9-ADAC-07DFC85EBA7E}" type="presOf" srcId="{CAD40280-EB74-4659-B027-F84D7B922577}" destId="{6C4D3FBA-CB98-4006-AFF9-4DC2E2F24F9B}" srcOrd="0" destOrd="0" presId="urn:microsoft.com/office/officeart/2005/8/layout/radial6"/>
    <dgm:cxn modelId="{74A032BD-312B-4F5C-9F16-C007C4406510}" type="presOf" srcId="{81CB94AA-5AA6-41AF-B5FA-E6D1ED7572C3}" destId="{91B015AB-C16A-4907-A523-EAE6B581E571}" srcOrd="0" destOrd="0" presId="urn:microsoft.com/office/officeart/2005/8/layout/radial6"/>
    <dgm:cxn modelId="{C1D00DEF-8D2B-4C0D-B394-97EB1B6A3218}" srcId="{039B15C6-6A07-4C65-BE38-7906D40EBD96}" destId="{D07A82EE-F5E5-4E22-8D39-143506C37042}" srcOrd="1" destOrd="0" parTransId="{CAB6FF36-E0EE-4988-B351-5DCB06CFDDA5}" sibTransId="{44048BD0-B849-463B-946D-92E2DF21732D}"/>
    <dgm:cxn modelId="{94A86888-71D5-4133-8AFC-DA9E535DDB3E}" type="presOf" srcId="{44048BD0-B849-463B-946D-92E2DF21732D}" destId="{B2B05AD9-B989-44DD-B686-C2F3F1B3C4B9}" srcOrd="0" destOrd="0" presId="urn:microsoft.com/office/officeart/2005/8/layout/radial6"/>
    <dgm:cxn modelId="{A5A0C697-1328-49F8-8838-AA4F8AE798B1}" srcId="{039B15C6-6A07-4C65-BE38-7906D40EBD96}" destId="{81CB94AA-5AA6-41AF-B5FA-E6D1ED7572C3}" srcOrd="2" destOrd="0" parTransId="{AEB4BA07-34CD-4EA6-83F1-12C65C0DD9EF}" sibTransId="{E134A158-E28A-4B7B-98E1-9917348A80C4}"/>
    <dgm:cxn modelId="{29841CDD-29C8-495F-8648-3E41C9C98801}" type="presOf" srcId="{7EE6C1E0-F859-49E5-A492-6AC383CA9AB4}" destId="{E6621C46-2AFA-4F7F-A23A-D6306C1ECB2A}" srcOrd="0" destOrd="0" presId="urn:microsoft.com/office/officeart/2005/8/layout/radial6"/>
    <dgm:cxn modelId="{9E8B14D3-66A2-4AE5-A4D4-F7272E6C6882}" type="presOf" srcId="{D07A82EE-F5E5-4E22-8D39-143506C37042}" destId="{5BF1B438-A6A3-40F5-9C5A-CDAF69411B8C}" srcOrd="0" destOrd="0" presId="urn:microsoft.com/office/officeart/2005/8/layout/radial6"/>
    <dgm:cxn modelId="{14CC36A6-C9C4-4FB6-ACA4-506AC8901E99}" type="presOf" srcId="{E134A158-E28A-4B7B-98E1-9917348A80C4}" destId="{27EA7BF1-4109-4D8C-92CD-BF6456A68528}" srcOrd="0" destOrd="0" presId="urn:microsoft.com/office/officeart/2005/8/layout/radial6"/>
    <dgm:cxn modelId="{0E86CADD-D123-404E-AC96-647C04CB01A5}" type="presOf" srcId="{BB758875-13A0-4695-81B6-7D8B5F91E1D5}" destId="{9129F4CF-13FB-43D0-B459-B8680CD5C225}" srcOrd="0" destOrd="0" presId="urn:microsoft.com/office/officeart/2005/8/layout/radial6"/>
    <dgm:cxn modelId="{C418F05F-6276-445F-81A6-00B3AFB53FB3}" srcId="{039B15C6-6A07-4C65-BE38-7906D40EBD96}" destId="{04E965CC-D8F0-44FE-8B79-F59A6C6FC12A}" srcOrd="0" destOrd="0" parTransId="{A781D30C-3462-4BE3-A44C-16697C77E1B0}" sibTransId="{CAD40280-EB74-4659-B027-F84D7B922577}"/>
    <dgm:cxn modelId="{9533CB8C-30BF-453C-9382-882B99B17FCD}" srcId="{039B15C6-6A07-4C65-BE38-7906D40EBD96}" destId="{8CF5A546-DC23-43DA-B4BC-F121D36A08AC}" srcOrd="3" destOrd="0" parTransId="{8901076A-DA59-4D2C-AFBD-B5B36AE529FC}" sibTransId="{7EE6C1E0-F859-49E5-A492-6AC383CA9AB4}"/>
    <dgm:cxn modelId="{91BF3671-4CF6-4C49-9B18-8194465E92A7}" srcId="{BD4CE374-EF8D-4126-A140-B926F6E5E348}" destId="{039B15C6-6A07-4C65-BE38-7906D40EBD96}" srcOrd="0" destOrd="0" parTransId="{082452E8-F311-48DF-88AB-82BE676A652D}" sibTransId="{E4921827-E4F9-43C5-A8F4-A05247C48B60}"/>
    <dgm:cxn modelId="{325141F7-B10A-4146-969A-3F93DEF19B2B}" type="presOf" srcId="{BD4CE374-EF8D-4126-A140-B926F6E5E348}" destId="{702D6A09-5D2A-4501-92BD-96B7635CE84A}" srcOrd="0" destOrd="0" presId="urn:microsoft.com/office/officeart/2005/8/layout/radial6"/>
    <dgm:cxn modelId="{69AB1FD9-CBF2-4889-954B-B7063F0744E8}" type="presOf" srcId="{039B15C6-6A07-4C65-BE38-7906D40EBD96}" destId="{A2CF1135-A908-4886-9956-E8BE009D8C16}" srcOrd="0" destOrd="0" presId="urn:microsoft.com/office/officeart/2005/8/layout/radial6"/>
    <dgm:cxn modelId="{9D3B4E96-B6A0-4EF5-9FCC-271FEC174EF9}" type="presParOf" srcId="{702D6A09-5D2A-4501-92BD-96B7635CE84A}" destId="{A2CF1135-A908-4886-9956-E8BE009D8C16}" srcOrd="0" destOrd="0" presId="urn:microsoft.com/office/officeart/2005/8/layout/radial6"/>
    <dgm:cxn modelId="{5B4B1981-573D-4ED9-A77E-5537193F519E}" type="presParOf" srcId="{702D6A09-5D2A-4501-92BD-96B7635CE84A}" destId="{17191C7F-1CB8-4611-A985-950A647DA339}" srcOrd="1" destOrd="0" presId="urn:microsoft.com/office/officeart/2005/8/layout/radial6"/>
    <dgm:cxn modelId="{C22FAC28-C304-40AF-9F8F-22E846E085F6}" type="presParOf" srcId="{702D6A09-5D2A-4501-92BD-96B7635CE84A}" destId="{54BAEFE6-FB24-42A1-9C55-4CFD3E5ABD91}" srcOrd="2" destOrd="0" presId="urn:microsoft.com/office/officeart/2005/8/layout/radial6"/>
    <dgm:cxn modelId="{758AB64C-1340-467A-AB7E-45816EF38733}" type="presParOf" srcId="{702D6A09-5D2A-4501-92BD-96B7635CE84A}" destId="{6C4D3FBA-CB98-4006-AFF9-4DC2E2F24F9B}" srcOrd="3" destOrd="0" presId="urn:microsoft.com/office/officeart/2005/8/layout/radial6"/>
    <dgm:cxn modelId="{D9CABDED-96F6-4A8B-81A8-FBF427AFDF91}" type="presParOf" srcId="{702D6A09-5D2A-4501-92BD-96B7635CE84A}" destId="{5BF1B438-A6A3-40F5-9C5A-CDAF69411B8C}" srcOrd="4" destOrd="0" presId="urn:microsoft.com/office/officeart/2005/8/layout/radial6"/>
    <dgm:cxn modelId="{206FF77D-09DE-4788-A59A-FCF7A27C793F}" type="presParOf" srcId="{702D6A09-5D2A-4501-92BD-96B7635CE84A}" destId="{1940A6F0-307B-4163-B5E3-F55A417C7808}" srcOrd="5" destOrd="0" presId="urn:microsoft.com/office/officeart/2005/8/layout/radial6"/>
    <dgm:cxn modelId="{7B5DAA4B-0F1A-442E-A913-1947D0814B86}" type="presParOf" srcId="{702D6A09-5D2A-4501-92BD-96B7635CE84A}" destId="{B2B05AD9-B989-44DD-B686-C2F3F1B3C4B9}" srcOrd="6" destOrd="0" presId="urn:microsoft.com/office/officeart/2005/8/layout/radial6"/>
    <dgm:cxn modelId="{AE214383-C793-4115-B2AD-48B874CC9D66}" type="presParOf" srcId="{702D6A09-5D2A-4501-92BD-96B7635CE84A}" destId="{91B015AB-C16A-4907-A523-EAE6B581E571}" srcOrd="7" destOrd="0" presId="urn:microsoft.com/office/officeart/2005/8/layout/radial6"/>
    <dgm:cxn modelId="{5E9FBD1A-9989-4718-BE27-CE1B4ACF561D}" type="presParOf" srcId="{702D6A09-5D2A-4501-92BD-96B7635CE84A}" destId="{082467E5-C6E3-4F91-8B7F-618072765133}" srcOrd="8" destOrd="0" presId="urn:microsoft.com/office/officeart/2005/8/layout/radial6"/>
    <dgm:cxn modelId="{D1BB2A96-85A2-40F8-ADEA-E7AD2C913E3E}" type="presParOf" srcId="{702D6A09-5D2A-4501-92BD-96B7635CE84A}" destId="{27EA7BF1-4109-4D8C-92CD-BF6456A68528}" srcOrd="9" destOrd="0" presId="urn:microsoft.com/office/officeart/2005/8/layout/radial6"/>
    <dgm:cxn modelId="{1F4EB0FD-58C5-4A1D-BD78-A8700D42210A}" type="presParOf" srcId="{702D6A09-5D2A-4501-92BD-96B7635CE84A}" destId="{730B0562-6909-4C5F-B1A6-6468D03EEFA2}" srcOrd="10" destOrd="0" presId="urn:microsoft.com/office/officeart/2005/8/layout/radial6"/>
    <dgm:cxn modelId="{8B1D485F-34D1-4489-9F6E-341A761238A4}" type="presParOf" srcId="{702D6A09-5D2A-4501-92BD-96B7635CE84A}" destId="{A49CB7C3-A8C5-4BC6-A60B-C283EF05462A}" srcOrd="11" destOrd="0" presId="urn:microsoft.com/office/officeart/2005/8/layout/radial6"/>
    <dgm:cxn modelId="{6CFCC61A-57B8-4AF5-B2F1-F006F80808C2}" type="presParOf" srcId="{702D6A09-5D2A-4501-92BD-96B7635CE84A}" destId="{E6621C46-2AFA-4F7F-A23A-D6306C1ECB2A}" srcOrd="12" destOrd="0" presId="urn:microsoft.com/office/officeart/2005/8/layout/radial6"/>
    <dgm:cxn modelId="{94A421A6-2B05-471B-9480-EB447A7C395A}" type="presParOf" srcId="{702D6A09-5D2A-4501-92BD-96B7635CE84A}" destId="{9129F4CF-13FB-43D0-B459-B8680CD5C225}" srcOrd="13" destOrd="0" presId="urn:microsoft.com/office/officeart/2005/8/layout/radial6"/>
    <dgm:cxn modelId="{2A1E0CAB-1E1D-44B8-9162-56BEE2107E55}" type="presParOf" srcId="{702D6A09-5D2A-4501-92BD-96B7635CE84A}" destId="{2141F984-3307-448C-9271-1AEB2DDC9C2A}" srcOrd="14" destOrd="0" presId="urn:microsoft.com/office/officeart/2005/8/layout/radial6"/>
    <dgm:cxn modelId="{B98C8BCA-0F0E-4F12-A3B9-AB06356F109B}" type="presParOf" srcId="{702D6A09-5D2A-4501-92BD-96B7635CE84A}" destId="{6777B6FC-91BB-42A4-9663-9A1E702AF41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D3D0B-A443-4DB4-8274-65E96897E1B8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</dgm:pt>
    <dgm:pt modelId="{25B9D67A-26AE-46F9-92D9-1F8365C361D5}">
      <dgm:prSet phldrT="[Texto]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altLang="pt-BR" b="1" dirty="0" smtClean="0"/>
            <a:t>Planos Municipais de Saneamento</a:t>
          </a:r>
          <a:endParaRPr lang="pt-BR" dirty="0"/>
        </a:p>
      </dgm:t>
    </dgm:pt>
    <dgm:pt modelId="{5781A00E-C38C-455D-BCAB-0AD9944AB21D}" type="parTrans" cxnId="{B59E9BBB-4277-4645-AE58-B75D7E4E4AA8}">
      <dgm:prSet/>
      <dgm:spPr/>
      <dgm:t>
        <a:bodyPr/>
        <a:lstStyle/>
        <a:p>
          <a:endParaRPr lang="pt-BR"/>
        </a:p>
      </dgm:t>
    </dgm:pt>
    <dgm:pt modelId="{75B1475B-0368-4D71-8D8B-163CB7CFD7F6}" type="sibTrans" cxnId="{B59E9BBB-4277-4645-AE58-B75D7E4E4AA8}">
      <dgm:prSet/>
      <dgm:spPr/>
      <dgm:t>
        <a:bodyPr/>
        <a:lstStyle/>
        <a:p>
          <a:endParaRPr lang="pt-BR"/>
        </a:p>
      </dgm:t>
    </dgm:pt>
    <dgm:pt modelId="{97BBC091-E844-44C9-8B0E-A07B1C1021A1}" type="pres">
      <dgm:prSet presAssocID="{7B5D3D0B-A443-4DB4-8274-65E96897E1B8}" presName="diagram" presStyleCnt="0">
        <dgm:presLayoutVars>
          <dgm:dir/>
          <dgm:resizeHandles val="exact"/>
        </dgm:presLayoutVars>
      </dgm:prSet>
      <dgm:spPr/>
    </dgm:pt>
    <dgm:pt modelId="{31F0B424-E913-4C2C-9F80-B2240AD68CBD}" type="pres">
      <dgm:prSet presAssocID="{25B9D67A-26AE-46F9-92D9-1F8365C361D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9E5E05-55E4-4CEF-9C07-E582E5D3C9E3}" type="presOf" srcId="{25B9D67A-26AE-46F9-92D9-1F8365C361D5}" destId="{31F0B424-E913-4C2C-9F80-B2240AD68CBD}" srcOrd="0" destOrd="0" presId="urn:microsoft.com/office/officeart/2005/8/layout/default#1"/>
    <dgm:cxn modelId="{B59E9BBB-4277-4645-AE58-B75D7E4E4AA8}" srcId="{7B5D3D0B-A443-4DB4-8274-65E96897E1B8}" destId="{25B9D67A-26AE-46F9-92D9-1F8365C361D5}" srcOrd="0" destOrd="0" parTransId="{5781A00E-C38C-455D-BCAB-0AD9944AB21D}" sibTransId="{75B1475B-0368-4D71-8D8B-163CB7CFD7F6}"/>
    <dgm:cxn modelId="{B4614305-A974-40E5-A7A4-7206E1FA6A0B}" type="presOf" srcId="{7B5D3D0B-A443-4DB4-8274-65E96897E1B8}" destId="{97BBC091-E844-44C9-8B0E-A07B1C1021A1}" srcOrd="0" destOrd="0" presId="urn:microsoft.com/office/officeart/2005/8/layout/default#1"/>
    <dgm:cxn modelId="{D331DA7D-55EC-40D0-B634-9EB806034CFA}" type="presParOf" srcId="{97BBC091-E844-44C9-8B0E-A07B1C1021A1}" destId="{31F0B424-E913-4C2C-9F80-B2240AD68CB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CE374-EF8D-4126-A140-B926F6E5E348}" type="doc">
      <dgm:prSet loTypeId="urn:microsoft.com/office/officeart/2005/8/layout/radial6" loCatId="cycle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039B15C6-6A07-4C65-BE38-7906D40EBD96}">
      <dgm:prSet phldrT="[Texto]"/>
      <dgm:spPr/>
      <dgm:t>
        <a:bodyPr/>
        <a:lstStyle/>
        <a:p>
          <a:r>
            <a:rPr lang="pt-BR" b="1" dirty="0" smtClean="0"/>
            <a:t>DIFICULDADES</a:t>
          </a:r>
          <a:endParaRPr lang="pt-BR" b="1" dirty="0"/>
        </a:p>
      </dgm:t>
    </dgm:pt>
    <dgm:pt modelId="{082452E8-F311-48DF-88AB-82BE676A652D}" type="parTrans" cxnId="{91BF3671-4CF6-4C49-9B18-8194465E92A7}">
      <dgm:prSet/>
      <dgm:spPr/>
      <dgm:t>
        <a:bodyPr/>
        <a:lstStyle/>
        <a:p>
          <a:endParaRPr lang="pt-BR"/>
        </a:p>
      </dgm:t>
    </dgm:pt>
    <dgm:pt modelId="{E4921827-E4F9-43C5-A8F4-A05247C48B60}" type="sibTrans" cxnId="{91BF3671-4CF6-4C49-9B18-8194465E92A7}">
      <dgm:prSet/>
      <dgm:spPr/>
      <dgm:t>
        <a:bodyPr/>
        <a:lstStyle/>
        <a:p>
          <a:endParaRPr lang="pt-BR"/>
        </a:p>
      </dgm:t>
    </dgm:pt>
    <dgm:pt modelId="{04E965CC-D8F0-44FE-8B79-F59A6C6FC12A}">
      <dgm:prSet phldrT="[Texto]" custT="1"/>
      <dgm:spPr/>
      <dgm:t>
        <a:bodyPr/>
        <a:lstStyle/>
        <a:p>
          <a:r>
            <a:rPr lang="pt-BR" sz="2000" dirty="0" smtClean="0"/>
            <a:t>Metas:</a:t>
          </a:r>
        </a:p>
        <a:p>
          <a:r>
            <a:rPr lang="pt-BR" sz="2000" dirty="0" smtClean="0"/>
            <a:t> Água e Esgoto</a:t>
          </a:r>
          <a:endParaRPr lang="pt-BR" sz="2000" dirty="0"/>
        </a:p>
      </dgm:t>
    </dgm:pt>
    <dgm:pt modelId="{A781D30C-3462-4BE3-A44C-16697C77E1B0}" type="parTrans" cxnId="{C418F05F-6276-445F-81A6-00B3AFB53FB3}">
      <dgm:prSet/>
      <dgm:spPr/>
      <dgm:t>
        <a:bodyPr/>
        <a:lstStyle/>
        <a:p>
          <a:endParaRPr lang="pt-BR"/>
        </a:p>
      </dgm:t>
    </dgm:pt>
    <dgm:pt modelId="{CAD40280-EB74-4659-B027-F84D7B922577}" type="sibTrans" cxnId="{C418F05F-6276-445F-81A6-00B3AFB53FB3}">
      <dgm:prSet/>
      <dgm:spPr/>
      <dgm:t>
        <a:bodyPr/>
        <a:lstStyle/>
        <a:p>
          <a:endParaRPr lang="pt-BR"/>
        </a:p>
      </dgm:t>
    </dgm:pt>
    <dgm:pt modelId="{D07A82EE-F5E5-4E22-8D39-143506C37042}">
      <dgm:prSet phldrT="[Texto]" custT="1"/>
      <dgm:spPr/>
      <dgm:t>
        <a:bodyPr/>
        <a:lstStyle/>
        <a:p>
          <a:r>
            <a:rPr lang="pt-BR" sz="2000" dirty="0" smtClean="0"/>
            <a:t>Cenário Difícil</a:t>
          </a:r>
          <a:endParaRPr lang="pt-BR" sz="2000" dirty="0"/>
        </a:p>
      </dgm:t>
    </dgm:pt>
    <dgm:pt modelId="{CAB6FF36-E0EE-4988-B351-5DCB06CFDDA5}" type="parTrans" cxnId="{C1D00DEF-8D2B-4C0D-B394-97EB1B6A3218}">
      <dgm:prSet/>
      <dgm:spPr/>
      <dgm:t>
        <a:bodyPr/>
        <a:lstStyle/>
        <a:p>
          <a:endParaRPr lang="pt-BR"/>
        </a:p>
      </dgm:t>
    </dgm:pt>
    <dgm:pt modelId="{44048BD0-B849-463B-946D-92E2DF21732D}" type="sibTrans" cxnId="{C1D00DEF-8D2B-4C0D-B394-97EB1B6A3218}">
      <dgm:prSet/>
      <dgm:spPr/>
      <dgm:t>
        <a:bodyPr/>
        <a:lstStyle/>
        <a:p>
          <a:endParaRPr lang="pt-BR"/>
        </a:p>
      </dgm:t>
    </dgm:pt>
    <dgm:pt modelId="{81CB94AA-5AA6-41AF-B5FA-E6D1ED7572C3}">
      <dgm:prSet phldrT="[Texto]" custT="1"/>
      <dgm:spPr/>
      <dgm:t>
        <a:bodyPr/>
        <a:lstStyle/>
        <a:p>
          <a:r>
            <a:rPr lang="pt-BR" sz="2000" dirty="0" smtClean="0"/>
            <a:t>Recursos</a:t>
          </a:r>
          <a:endParaRPr lang="pt-BR" sz="2000" dirty="0"/>
        </a:p>
      </dgm:t>
    </dgm:pt>
    <dgm:pt modelId="{AEB4BA07-34CD-4EA6-83F1-12C65C0DD9EF}" type="parTrans" cxnId="{A5A0C697-1328-49F8-8838-AA4F8AE798B1}">
      <dgm:prSet/>
      <dgm:spPr/>
      <dgm:t>
        <a:bodyPr/>
        <a:lstStyle/>
        <a:p>
          <a:endParaRPr lang="pt-BR"/>
        </a:p>
      </dgm:t>
    </dgm:pt>
    <dgm:pt modelId="{E134A158-E28A-4B7B-98E1-9917348A80C4}" type="sibTrans" cxnId="{A5A0C697-1328-49F8-8838-AA4F8AE798B1}">
      <dgm:prSet/>
      <dgm:spPr/>
      <dgm:t>
        <a:bodyPr/>
        <a:lstStyle/>
        <a:p>
          <a:endParaRPr lang="pt-BR"/>
        </a:p>
      </dgm:t>
    </dgm:pt>
    <dgm:pt modelId="{8CF5A546-DC23-43DA-B4BC-F121D36A08AC}">
      <dgm:prSet phldrT="[Texto]" custT="1"/>
      <dgm:spPr/>
      <dgm:t>
        <a:bodyPr/>
        <a:lstStyle/>
        <a:p>
          <a:r>
            <a:rPr lang="pt-BR" sz="2000" dirty="0" smtClean="0"/>
            <a:t>Revitalizar as Cias.</a:t>
          </a:r>
          <a:endParaRPr lang="pt-BR" sz="2000" dirty="0"/>
        </a:p>
      </dgm:t>
    </dgm:pt>
    <dgm:pt modelId="{8901076A-DA59-4D2C-AFBD-B5B36AE529FC}" type="parTrans" cxnId="{9533CB8C-30BF-453C-9382-882B99B17FCD}">
      <dgm:prSet/>
      <dgm:spPr/>
      <dgm:t>
        <a:bodyPr/>
        <a:lstStyle/>
        <a:p>
          <a:endParaRPr lang="pt-BR"/>
        </a:p>
      </dgm:t>
    </dgm:pt>
    <dgm:pt modelId="{7EE6C1E0-F859-49E5-A492-6AC383CA9AB4}" type="sibTrans" cxnId="{9533CB8C-30BF-453C-9382-882B99B17FCD}">
      <dgm:prSet/>
      <dgm:spPr/>
      <dgm:t>
        <a:bodyPr/>
        <a:lstStyle/>
        <a:p>
          <a:endParaRPr lang="pt-BR"/>
        </a:p>
      </dgm:t>
    </dgm:pt>
    <dgm:pt modelId="{BB758875-13A0-4695-81B6-7D8B5F91E1D5}">
      <dgm:prSet phldrT="[Texto]"/>
      <dgm:spPr/>
      <dgm:t>
        <a:bodyPr/>
        <a:lstStyle/>
        <a:p>
          <a:endParaRPr lang="pt-BR"/>
        </a:p>
      </dgm:t>
    </dgm:pt>
    <dgm:pt modelId="{D5894CF4-427C-4590-9B40-BEB25063AEFF}" type="parTrans" cxnId="{872FAA51-59D3-429B-ACE1-36F68E55B52A}">
      <dgm:prSet/>
      <dgm:spPr/>
      <dgm:t>
        <a:bodyPr/>
        <a:lstStyle/>
        <a:p>
          <a:endParaRPr lang="pt-BR"/>
        </a:p>
      </dgm:t>
    </dgm:pt>
    <dgm:pt modelId="{99D515FE-7EC9-4BCD-B80D-D7CFA8506371}" type="sibTrans" cxnId="{872FAA51-59D3-429B-ACE1-36F68E55B52A}">
      <dgm:prSet/>
      <dgm:spPr/>
      <dgm:t>
        <a:bodyPr/>
        <a:lstStyle/>
        <a:p>
          <a:endParaRPr lang="pt-BR"/>
        </a:p>
      </dgm:t>
    </dgm:pt>
    <dgm:pt modelId="{702D6A09-5D2A-4501-92BD-96B7635CE84A}" type="pres">
      <dgm:prSet presAssocID="{BD4CE374-EF8D-4126-A140-B926F6E5E3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CF1135-A908-4886-9956-E8BE009D8C16}" type="pres">
      <dgm:prSet presAssocID="{039B15C6-6A07-4C65-BE38-7906D40EBD96}" presName="centerShape" presStyleLbl="node0" presStyleIdx="0" presStyleCnt="1"/>
      <dgm:spPr/>
      <dgm:t>
        <a:bodyPr/>
        <a:lstStyle/>
        <a:p>
          <a:endParaRPr lang="pt-BR"/>
        </a:p>
      </dgm:t>
    </dgm:pt>
    <dgm:pt modelId="{17191C7F-1CB8-4611-A985-950A647DA339}" type="pres">
      <dgm:prSet presAssocID="{04E965CC-D8F0-44FE-8B79-F59A6C6FC1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BAEFE6-FB24-42A1-9C55-4CFD3E5ABD91}" type="pres">
      <dgm:prSet presAssocID="{04E965CC-D8F0-44FE-8B79-F59A6C6FC12A}" presName="dummy" presStyleCnt="0"/>
      <dgm:spPr/>
    </dgm:pt>
    <dgm:pt modelId="{6C4D3FBA-CB98-4006-AFF9-4DC2E2F24F9B}" type="pres">
      <dgm:prSet presAssocID="{CAD40280-EB74-4659-B027-F84D7B92257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BF1B438-A6A3-40F5-9C5A-CDAF69411B8C}" type="pres">
      <dgm:prSet presAssocID="{D07A82EE-F5E5-4E22-8D39-143506C370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0A6F0-307B-4163-B5E3-F55A417C7808}" type="pres">
      <dgm:prSet presAssocID="{D07A82EE-F5E5-4E22-8D39-143506C37042}" presName="dummy" presStyleCnt="0"/>
      <dgm:spPr/>
    </dgm:pt>
    <dgm:pt modelId="{B2B05AD9-B989-44DD-B686-C2F3F1B3C4B9}" type="pres">
      <dgm:prSet presAssocID="{44048BD0-B849-463B-946D-92E2DF21732D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1B015AB-C16A-4907-A523-EAE6B581E571}" type="pres">
      <dgm:prSet presAssocID="{81CB94AA-5AA6-41AF-B5FA-E6D1ED7572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467E5-C6E3-4F91-8B7F-618072765133}" type="pres">
      <dgm:prSet presAssocID="{81CB94AA-5AA6-41AF-B5FA-E6D1ED7572C3}" presName="dummy" presStyleCnt="0"/>
      <dgm:spPr/>
    </dgm:pt>
    <dgm:pt modelId="{27EA7BF1-4109-4D8C-92CD-BF6456A68528}" type="pres">
      <dgm:prSet presAssocID="{E134A158-E28A-4B7B-98E1-9917348A80C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730B0562-6909-4C5F-B1A6-6468D03EEFA2}" type="pres">
      <dgm:prSet presAssocID="{8CF5A546-DC23-43DA-B4BC-F121D36A08AC}" presName="node" presStyleLbl="node1" presStyleIdx="3" presStyleCnt="4" custScaleX="114730" custScaleY="111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CB7C3-A8C5-4BC6-A60B-C283EF05462A}" type="pres">
      <dgm:prSet presAssocID="{8CF5A546-DC23-43DA-B4BC-F121D36A08AC}" presName="dummy" presStyleCnt="0"/>
      <dgm:spPr/>
    </dgm:pt>
    <dgm:pt modelId="{E6621C46-2AFA-4F7F-A23A-D6306C1ECB2A}" type="pres">
      <dgm:prSet presAssocID="{7EE6C1E0-F859-49E5-A492-6AC383CA9AB4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D3E0AA0E-9D9A-413C-AFA8-80D653C2315E}" type="presOf" srcId="{039B15C6-6A07-4C65-BE38-7906D40EBD96}" destId="{A2CF1135-A908-4886-9956-E8BE009D8C16}" srcOrd="0" destOrd="0" presId="urn:microsoft.com/office/officeart/2005/8/layout/radial6"/>
    <dgm:cxn modelId="{0FC31722-B985-4718-9928-64BC202DDAE3}" type="presOf" srcId="{8CF5A546-DC23-43DA-B4BC-F121D36A08AC}" destId="{730B0562-6909-4C5F-B1A6-6468D03EEFA2}" srcOrd="0" destOrd="0" presId="urn:microsoft.com/office/officeart/2005/8/layout/radial6"/>
    <dgm:cxn modelId="{872FAA51-59D3-429B-ACE1-36F68E55B52A}" srcId="{BD4CE374-EF8D-4126-A140-B926F6E5E348}" destId="{BB758875-13A0-4695-81B6-7D8B5F91E1D5}" srcOrd="1" destOrd="0" parTransId="{D5894CF4-427C-4590-9B40-BEB25063AEFF}" sibTransId="{99D515FE-7EC9-4BCD-B80D-D7CFA8506371}"/>
    <dgm:cxn modelId="{8DC05DD7-BFEA-484E-B548-E0785B9CA5B6}" type="presOf" srcId="{44048BD0-B849-463B-946D-92E2DF21732D}" destId="{B2B05AD9-B989-44DD-B686-C2F3F1B3C4B9}" srcOrd="0" destOrd="0" presId="urn:microsoft.com/office/officeart/2005/8/layout/radial6"/>
    <dgm:cxn modelId="{A8482446-B06E-4EE5-9176-D3CAD19E025E}" type="presOf" srcId="{04E965CC-D8F0-44FE-8B79-F59A6C6FC12A}" destId="{17191C7F-1CB8-4611-A985-950A647DA339}" srcOrd="0" destOrd="0" presId="urn:microsoft.com/office/officeart/2005/8/layout/radial6"/>
    <dgm:cxn modelId="{C1D00DEF-8D2B-4C0D-B394-97EB1B6A3218}" srcId="{039B15C6-6A07-4C65-BE38-7906D40EBD96}" destId="{D07A82EE-F5E5-4E22-8D39-143506C37042}" srcOrd="1" destOrd="0" parTransId="{CAB6FF36-E0EE-4988-B351-5DCB06CFDDA5}" sibTransId="{44048BD0-B849-463B-946D-92E2DF21732D}"/>
    <dgm:cxn modelId="{A5A0C697-1328-49F8-8838-AA4F8AE798B1}" srcId="{039B15C6-6A07-4C65-BE38-7906D40EBD96}" destId="{81CB94AA-5AA6-41AF-B5FA-E6D1ED7572C3}" srcOrd="2" destOrd="0" parTransId="{AEB4BA07-34CD-4EA6-83F1-12C65C0DD9EF}" sibTransId="{E134A158-E28A-4B7B-98E1-9917348A80C4}"/>
    <dgm:cxn modelId="{9C38F7CF-A9DB-4EF3-B9E0-0D728D02444B}" type="presOf" srcId="{BD4CE374-EF8D-4126-A140-B926F6E5E348}" destId="{702D6A09-5D2A-4501-92BD-96B7635CE84A}" srcOrd="0" destOrd="0" presId="urn:microsoft.com/office/officeart/2005/8/layout/radial6"/>
    <dgm:cxn modelId="{FC6496B5-1C4A-4B3B-8E51-3F5C34CCF628}" type="presOf" srcId="{81CB94AA-5AA6-41AF-B5FA-E6D1ED7572C3}" destId="{91B015AB-C16A-4907-A523-EAE6B581E571}" srcOrd="0" destOrd="0" presId="urn:microsoft.com/office/officeart/2005/8/layout/radial6"/>
    <dgm:cxn modelId="{F162B6D1-07E4-4F11-BB69-B9858D2E50D8}" type="presOf" srcId="{CAD40280-EB74-4659-B027-F84D7B922577}" destId="{6C4D3FBA-CB98-4006-AFF9-4DC2E2F24F9B}" srcOrd="0" destOrd="0" presId="urn:microsoft.com/office/officeart/2005/8/layout/radial6"/>
    <dgm:cxn modelId="{19005769-4C42-494E-85CC-18FD18F5F164}" type="presOf" srcId="{D07A82EE-F5E5-4E22-8D39-143506C37042}" destId="{5BF1B438-A6A3-40F5-9C5A-CDAF69411B8C}" srcOrd="0" destOrd="0" presId="urn:microsoft.com/office/officeart/2005/8/layout/radial6"/>
    <dgm:cxn modelId="{C418F05F-6276-445F-81A6-00B3AFB53FB3}" srcId="{039B15C6-6A07-4C65-BE38-7906D40EBD96}" destId="{04E965CC-D8F0-44FE-8B79-F59A6C6FC12A}" srcOrd="0" destOrd="0" parTransId="{A781D30C-3462-4BE3-A44C-16697C77E1B0}" sibTransId="{CAD40280-EB74-4659-B027-F84D7B922577}"/>
    <dgm:cxn modelId="{9533CB8C-30BF-453C-9382-882B99B17FCD}" srcId="{039B15C6-6A07-4C65-BE38-7906D40EBD96}" destId="{8CF5A546-DC23-43DA-B4BC-F121D36A08AC}" srcOrd="3" destOrd="0" parTransId="{8901076A-DA59-4D2C-AFBD-B5B36AE529FC}" sibTransId="{7EE6C1E0-F859-49E5-A492-6AC383CA9AB4}"/>
    <dgm:cxn modelId="{A04396E7-A41D-4A3A-A881-EA0135B74954}" type="presOf" srcId="{7EE6C1E0-F859-49E5-A492-6AC383CA9AB4}" destId="{E6621C46-2AFA-4F7F-A23A-D6306C1ECB2A}" srcOrd="0" destOrd="0" presId="urn:microsoft.com/office/officeart/2005/8/layout/radial6"/>
    <dgm:cxn modelId="{850752CE-0FB3-4706-8E4B-68363E97C48A}" type="presOf" srcId="{E134A158-E28A-4B7B-98E1-9917348A80C4}" destId="{27EA7BF1-4109-4D8C-92CD-BF6456A68528}" srcOrd="0" destOrd="0" presId="urn:microsoft.com/office/officeart/2005/8/layout/radial6"/>
    <dgm:cxn modelId="{91BF3671-4CF6-4C49-9B18-8194465E92A7}" srcId="{BD4CE374-EF8D-4126-A140-B926F6E5E348}" destId="{039B15C6-6A07-4C65-BE38-7906D40EBD96}" srcOrd="0" destOrd="0" parTransId="{082452E8-F311-48DF-88AB-82BE676A652D}" sibTransId="{E4921827-E4F9-43C5-A8F4-A05247C48B60}"/>
    <dgm:cxn modelId="{0D010467-1219-45C4-A42D-52BBA26ED47E}" type="presParOf" srcId="{702D6A09-5D2A-4501-92BD-96B7635CE84A}" destId="{A2CF1135-A908-4886-9956-E8BE009D8C16}" srcOrd="0" destOrd="0" presId="urn:microsoft.com/office/officeart/2005/8/layout/radial6"/>
    <dgm:cxn modelId="{EA62C740-FE9F-4B52-BDD2-98A48D0B038B}" type="presParOf" srcId="{702D6A09-5D2A-4501-92BD-96B7635CE84A}" destId="{17191C7F-1CB8-4611-A985-950A647DA339}" srcOrd="1" destOrd="0" presId="urn:microsoft.com/office/officeart/2005/8/layout/radial6"/>
    <dgm:cxn modelId="{177FDC4B-D5A2-480F-AE8C-0B26449C3623}" type="presParOf" srcId="{702D6A09-5D2A-4501-92BD-96B7635CE84A}" destId="{54BAEFE6-FB24-42A1-9C55-4CFD3E5ABD91}" srcOrd="2" destOrd="0" presId="urn:microsoft.com/office/officeart/2005/8/layout/radial6"/>
    <dgm:cxn modelId="{B4F1FF3A-02BD-4B36-A14F-27C8D9455A9F}" type="presParOf" srcId="{702D6A09-5D2A-4501-92BD-96B7635CE84A}" destId="{6C4D3FBA-CB98-4006-AFF9-4DC2E2F24F9B}" srcOrd="3" destOrd="0" presId="urn:microsoft.com/office/officeart/2005/8/layout/radial6"/>
    <dgm:cxn modelId="{4949336C-7ADE-4151-BB4F-81C6F50C7652}" type="presParOf" srcId="{702D6A09-5D2A-4501-92BD-96B7635CE84A}" destId="{5BF1B438-A6A3-40F5-9C5A-CDAF69411B8C}" srcOrd="4" destOrd="0" presId="urn:microsoft.com/office/officeart/2005/8/layout/radial6"/>
    <dgm:cxn modelId="{6C88B2A0-36C7-4A69-BF18-1FC5D73304AA}" type="presParOf" srcId="{702D6A09-5D2A-4501-92BD-96B7635CE84A}" destId="{1940A6F0-307B-4163-B5E3-F55A417C7808}" srcOrd="5" destOrd="0" presId="urn:microsoft.com/office/officeart/2005/8/layout/radial6"/>
    <dgm:cxn modelId="{5DED2BB7-3EEC-486F-8376-1C71A418905E}" type="presParOf" srcId="{702D6A09-5D2A-4501-92BD-96B7635CE84A}" destId="{B2B05AD9-B989-44DD-B686-C2F3F1B3C4B9}" srcOrd="6" destOrd="0" presId="urn:microsoft.com/office/officeart/2005/8/layout/radial6"/>
    <dgm:cxn modelId="{C6CE8C99-8C32-4075-ADDA-370F60DCD320}" type="presParOf" srcId="{702D6A09-5D2A-4501-92BD-96B7635CE84A}" destId="{91B015AB-C16A-4907-A523-EAE6B581E571}" srcOrd="7" destOrd="0" presId="urn:microsoft.com/office/officeart/2005/8/layout/radial6"/>
    <dgm:cxn modelId="{EB49BB81-0A88-41B5-ADEA-BF2F5829B601}" type="presParOf" srcId="{702D6A09-5D2A-4501-92BD-96B7635CE84A}" destId="{082467E5-C6E3-4F91-8B7F-618072765133}" srcOrd="8" destOrd="0" presId="urn:microsoft.com/office/officeart/2005/8/layout/radial6"/>
    <dgm:cxn modelId="{11360C33-BE19-4BAF-A587-3452B348F355}" type="presParOf" srcId="{702D6A09-5D2A-4501-92BD-96B7635CE84A}" destId="{27EA7BF1-4109-4D8C-92CD-BF6456A68528}" srcOrd="9" destOrd="0" presId="urn:microsoft.com/office/officeart/2005/8/layout/radial6"/>
    <dgm:cxn modelId="{D436E504-687B-4C61-885E-3EDC42924D71}" type="presParOf" srcId="{702D6A09-5D2A-4501-92BD-96B7635CE84A}" destId="{730B0562-6909-4C5F-B1A6-6468D03EEFA2}" srcOrd="10" destOrd="0" presId="urn:microsoft.com/office/officeart/2005/8/layout/radial6"/>
    <dgm:cxn modelId="{951CBBE4-AE98-4B2D-99A1-C7BA8E029760}" type="presParOf" srcId="{702D6A09-5D2A-4501-92BD-96B7635CE84A}" destId="{A49CB7C3-A8C5-4BC6-A60B-C283EF05462A}" srcOrd="11" destOrd="0" presId="urn:microsoft.com/office/officeart/2005/8/layout/radial6"/>
    <dgm:cxn modelId="{7B64A7BC-5A5A-4A0A-8FF3-4837F95F9A3C}" type="presParOf" srcId="{702D6A09-5D2A-4501-92BD-96B7635CE84A}" destId="{E6621C46-2AFA-4F7F-A23A-D6306C1ECB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D3D0B-A443-4DB4-8274-65E96897E1B8}" type="doc">
      <dgm:prSet loTypeId="urn:microsoft.com/office/officeart/2005/8/layout/default#2" loCatId="list" qsTypeId="urn:microsoft.com/office/officeart/2005/8/quickstyle/3d3" qsCatId="3D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</dgm:pt>
    <dgm:pt modelId="{25B9D67A-26AE-46F9-92D9-1F8365C361D5}">
      <dgm:prSet phldrT="[Texto]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dirty="0" smtClean="0"/>
            <a:t>CUMPRIMENTO DO PLANSAB</a:t>
          </a:r>
          <a:endParaRPr lang="pt-BR" dirty="0"/>
        </a:p>
      </dgm:t>
    </dgm:pt>
    <dgm:pt modelId="{5781A00E-C38C-455D-BCAB-0AD9944AB21D}" type="parTrans" cxnId="{B59E9BBB-4277-4645-AE58-B75D7E4E4AA8}">
      <dgm:prSet/>
      <dgm:spPr/>
      <dgm:t>
        <a:bodyPr/>
        <a:lstStyle/>
        <a:p>
          <a:endParaRPr lang="pt-BR"/>
        </a:p>
      </dgm:t>
    </dgm:pt>
    <dgm:pt modelId="{75B1475B-0368-4D71-8D8B-163CB7CFD7F6}" type="sibTrans" cxnId="{B59E9BBB-4277-4645-AE58-B75D7E4E4AA8}">
      <dgm:prSet/>
      <dgm:spPr/>
      <dgm:t>
        <a:bodyPr/>
        <a:lstStyle/>
        <a:p>
          <a:endParaRPr lang="pt-BR"/>
        </a:p>
      </dgm:t>
    </dgm:pt>
    <dgm:pt modelId="{97BBC091-E844-44C9-8B0E-A07B1C1021A1}" type="pres">
      <dgm:prSet presAssocID="{7B5D3D0B-A443-4DB4-8274-65E96897E1B8}" presName="diagram" presStyleCnt="0">
        <dgm:presLayoutVars>
          <dgm:dir/>
          <dgm:resizeHandles val="exact"/>
        </dgm:presLayoutVars>
      </dgm:prSet>
      <dgm:spPr/>
    </dgm:pt>
    <dgm:pt modelId="{31F0B424-E913-4C2C-9F80-B2240AD68CBD}" type="pres">
      <dgm:prSet presAssocID="{25B9D67A-26AE-46F9-92D9-1F8365C361D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9E9BBB-4277-4645-AE58-B75D7E4E4AA8}" srcId="{7B5D3D0B-A443-4DB4-8274-65E96897E1B8}" destId="{25B9D67A-26AE-46F9-92D9-1F8365C361D5}" srcOrd="0" destOrd="0" parTransId="{5781A00E-C38C-455D-BCAB-0AD9944AB21D}" sibTransId="{75B1475B-0368-4D71-8D8B-163CB7CFD7F6}"/>
    <dgm:cxn modelId="{287DAA36-6882-434E-888C-F01782E4E99C}" type="presOf" srcId="{25B9D67A-26AE-46F9-92D9-1F8365C361D5}" destId="{31F0B424-E913-4C2C-9F80-B2240AD68CBD}" srcOrd="0" destOrd="0" presId="urn:microsoft.com/office/officeart/2005/8/layout/default#2"/>
    <dgm:cxn modelId="{461F6C8B-04F0-4EA4-87C8-5AF088721F35}" type="presOf" srcId="{7B5D3D0B-A443-4DB4-8274-65E96897E1B8}" destId="{97BBC091-E844-44C9-8B0E-A07B1C1021A1}" srcOrd="0" destOrd="0" presId="urn:microsoft.com/office/officeart/2005/8/layout/default#2"/>
    <dgm:cxn modelId="{6F1B0311-4E83-4B2E-9CD2-122B64E25A22}" type="presParOf" srcId="{97BBC091-E844-44C9-8B0E-A07B1C1021A1}" destId="{31F0B424-E913-4C2C-9F80-B2240AD68CBD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6E011-DCD2-4BAA-AF61-9677B10974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4028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C47EE6-213B-4752-AB4A-C30C4AA9FBA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81933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969EEE-3E3C-435F-9F46-39F6D0E8FF31}" type="slidenum">
              <a:rPr lang="en-US" altLang="pt-BR"/>
              <a:pPr/>
              <a:t>2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2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F36411-8D45-4892-951D-268A47FF82A4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C56041-1E1D-440B-8CE9-E29D203106C8}" type="slidenum">
              <a:rPr lang="en-US" altLang="pt-BR"/>
              <a:pPr/>
              <a:t>13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C56041-1E1D-440B-8CE9-E29D203106C8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C1928D-02F8-4104-B8A2-CB819C723E35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0CF1A2-5A2D-4401-B1DF-4D51F06E8255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8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0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6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8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9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5A41F-C1C0-41D8-BBC8-960759215792}" type="slidenum">
              <a:rPr lang="en-US" altLang="pt-BR"/>
              <a:pPr/>
              <a:t>11</a:t>
            </a:fld>
            <a:endParaRPr lang="en-US" alt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2962-C122-4C5D-A0E2-16A453FF3868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5F4D-52B9-480B-B1CA-34991A47A469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7" name="Picture 8" descr="Logo_aesb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15301" y="6273800"/>
            <a:ext cx="8413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826B-E6C5-48EB-BA2C-FE3BA32891BF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37AE-6F39-47D7-ADD9-BBFD3D59771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A777-2A55-4619-947F-5ED23DA57D22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2D34-6541-4B18-8CD2-4396B6D4B5C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809D-DD8A-478C-BA4B-01A06F9A616E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F09DE-5C4E-40AF-9A38-18C6FF858D7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72A7-9880-43A7-9F16-2C2C36986256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FA93C-EFA7-4D03-BC04-F5205B01A46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0B28-2D05-434C-B44C-FD121D29A9A7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D44D1-15D2-428D-BC00-84A47611D4D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147A-4EF0-4534-980A-09924FC2ED93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103AF-5EF4-41DD-945A-111C4E6C7AC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8C93-864B-4833-96A7-5389BE78DD9F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16E0-80BB-4EDE-A805-20E50AAA410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353E-47A5-4FB0-A13A-247817D994AB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08D24-F9E4-4CC2-B1EF-5405E05AAF2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FBFE-163A-4370-9C7D-4A95FFBE3635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7F85-A87B-4A71-BD0E-9CF66FB7838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B426-A036-4910-8FAA-5C33FDF54B13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2FFD2-A0AF-4AC0-9116-755B758ECCC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C9C7F-A855-4B69-9D99-79B986E8ADA6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A4C084E-E5A7-4695-B721-EBA3C5C537A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2039815"/>
            <a:ext cx="8201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</a:t>
            </a:r>
            <a:r>
              <a:rPr lang="pt-B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DESAFIOS</a:t>
            </a:r>
            <a:r>
              <a:rPr lang="pt-B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ACESSO</a:t>
            </a:r>
          </a:p>
          <a:p>
            <a:pPr algn="r">
              <a:defRPr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AO</a:t>
            </a:r>
            <a:r>
              <a:rPr lang="pt-B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SANEAMENTO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</a:t>
            </a:r>
            <a:r>
              <a:rPr lang="pt-B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endParaRPr lang="pt-B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54000" y="1644789"/>
            <a:ext cx="8691217" cy="52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Evolução dos investimentos (em valores atualizados)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/>
              <a:t>	</a:t>
            </a:r>
            <a:r>
              <a:rPr lang="pt-BR" sz="2400" b="1" dirty="0" smtClean="0"/>
              <a:t>2003-2009 </a:t>
            </a:r>
            <a:r>
              <a:rPr lang="pt-BR" sz="2400" dirty="0" smtClean="0"/>
              <a:t>– média abaixo dos R$ 7 bilhões.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/>
              <a:t>	</a:t>
            </a:r>
            <a:r>
              <a:rPr lang="pt-BR" sz="2400" b="1" dirty="0" smtClean="0"/>
              <a:t>2010-2015</a:t>
            </a:r>
            <a:r>
              <a:rPr lang="pt-BR" sz="2400" dirty="0" smtClean="0"/>
              <a:t> – média de R$ 11,5 bilhões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Previsão do </a:t>
            </a:r>
            <a:r>
              <a:rPr lang="pt-BR" altLang="pt-BR" sz="2400" b="1" dirty="0" err="1" smtClean="0">
                <a:ea typeface="Calibri" pitchFamily="34" charset="0"/>
                <a:cs typeface="Times New Roman" pitchFamily="18" charset="0"/>
              </a:rPr>
              <a:t>Plansab</a:t>
            </a: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 até 2033 - </a:t>
            </a:r>
            <a:r>
              <a:rPr lang="pt-BR" altLang="pt-BR" sz="2400" dirty="0" smtClean="0">
                <a:ea typeface="Calibri" pitchFamily="34" charset="0"/>
                <a:cs typeface="Times New Roman" pitchFamily="18" charset="0"/>
              </a:rPr>
              <a:t>Investimentos da  ordem de R$ 15 bilhões </a:t>
            </a:r>
            <a:r>
              <a:rPr lang="pt-BR" altLang="pt-BR" sz="2400" dirty="0" err="1" smtClean="0">
                <a:ea typeface="Calibri" pitchFamily="34" charset="0"/>
                <a:cs typeface="Times New Roman" pitchFamily="18" charset="0"/>
              </a:rPr>
              <a:t>a.a.</a:t>
            </a:r>
            <a:endParaRPr lang="pt-BR" altLang="pt-BR" sz="2400" dirty="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Alta tributação do setor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PIS/COFINS – </a:t>
            </a:r>
            <a:r>
              <a:rPr lang="pt-BR" altLang="pt-BR" sz="2400" dirty="0" smtClean="0">
                <a:ea typeface="Calibri" pitchFamily="34" charset="0"/>
                <a:cs typeface="Times New Roman" pitchFamily="18" charset="0"/>
              </a:rPr>
              <a:t>média recolhida aos cofres entre 2013 e 2015: R$ 10 bilhões.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altLang="pt-BR" sz="2400" dirty="0" smtClean="0">
              <a:ea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endParaRPr lang="pt-BR" sz="2400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 Financeiros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27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2"/>
          <p:cNvSpPr>
            <a:spLocks noChangeArrowheads="1"/>
          </p:cNvSpPr>
          <p:nvPr/>
        </p:nvSpPr>
        <p:spPr bwMode="auto">
          <a:xfrm>
            <a:off x="265115" y="1765303"/>
            <a:ext cx="877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altLang="pt-BR" dirty="0"/>
              <a:t>Implementação da Lei Nacional do Saneamento: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pt-BR" altLang="pt-BR" dirty="0" smtClean="0"/>
              <a:t>Elaboração </a:t>
            </a:r>
            <a:r>
              <a:rPr lang="pt-BR" altLang="pt-BR" dirty="0"/>
              <a:t>dos Planos </a:t>
            </a:r>
            <a:r>
              <a:rPr lang="pt-BR" altLang="pt-BR" dirty="0" smtClean="0"/>
              <a:t>Municipais de Saneamento – 31 de dezembro de 2017 é o prazo final para a conclusão dos planos, conforme determina o </a:t>
            </a:r>
            <a:r>
              <a:rPr lang="pt-BR" dirty="0" smtClean="0"/>
              <a:t>Decreto nº 8.629 de 30 de dezembro de 2015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pic>
        <p:nvPicPr>
          <p:cNvPr id="153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3900491"/>
            <a:ext cx="20828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tângulo 1"/>
          <p:cNvSpPr>
            <a:spLocks noChangeArrowheads="1"/>
          </p:cNvSpPr>
          <p:nvPr/>
        </p:nvSpPr>
        <p:spPr bwMode="auto">
          <a:xfrm>
            <a:off x="265115" y="3023641"/>
            <a:ext cx="877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altLang="pt-BR" dirty="0"/>
              <a:t>Cumprimento do </a:t>
            </a:r>
            <a:r>
              <a:rPr lang="pt-BR" altLang="pt-BR" dirty="0" err="1"/>
              <a:t>Plansab</a:t>
            </a:r>
            <a:r>
              <a:rPr lang="pt-BR" altLang="pt-BR" dirty="0"/>
              <a:t> – plano que define estratégias para o alcance da universalização dos serviços até 2033:</a:t>
            </a:r>
          </a:p>
        </p:txBody>
      </p:sp>
      <p:sp>
        <p:nvSpPr>
          <p:cNvPr id="9226" name="CaixaDeTexto 12"/>
          <p:cNvSpPr txBox="1">
            <a:spLocks noChangeArrowheads="1"/>
          </p:cNvSpPr>
          <p:nvPr/>
        </p:nvSpPr>
        <p:spPr bwMode="auto">
          <a:xfrm>
            <a:off x="135904" y="707589"/>
            <a:ext cx="461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sz="36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Desafios </a:t>
            </a:r>
            <a:r>
              <a:rPr lang="pt-BR" altLang="pt-BR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Institucionais</a:t>
            </a:r>
            <a:endParaRPr lang="pt-BR" altLang="pt-BR" sz="36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3144" y="3669753"/>
            <a:ext cx="1945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meta é atingir</a:t>
            </a:r>
          </a:p>
          <a:p>
            <a:r>
              <a:rPr lang="pt-BR" sz="5400" dirty="0" smtClean="0">
                <a:solidFill>
                  <a:srgbClr val="0070C0"/>
                </a:solidFill>
                <a:latin typeface="Arial Black" pitchFamily="34" charset="0"/>
              </a:rPr>
              <a:t>93%</a:t>
            </a:r>
          </a:p>
          <a:p>
            <a:r>
              <a:rPr lang="pt-BR" dirty="0" smtClean="0"/>
              <a:t>de cobertura de</a:t>
            </a:r>
          </a:p>
          <a:p>
            <a:r>
              <a:rPr lang="pt-BR" dirty="0" smtClean="0"/>
              <a:t>esgotamento</a:t>
            </a:r>
          </a:p>
          <a:p>
            <a:r>
              <a:rPr lang="pt-BR" dirty="0" smtClean="0"/>
              <a:t>sanitário em área</a:t>
            </a:r>
          </a:p>
          <a:p>
            <a:r>
              <a:rPr lang="pt-BR" dirty="0" smtClean="0"/>
              <a:t>urbana.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85440" y="3679801"/>
            <a:ext cx="2304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meta é atingir</a:t>
            </a:r>
          </a:p>
          <a:p>
            <a:r>
              <a:rPr lang="pt-BR" sz="5400" dirty="0" smtClean="0">
                <a:solidFill>
                  <a:srgbClr val="0070C0"/>
                </a:solidFill>
                <a:latin typeface="Arial Black" pitchFamily="34" charset="0"/>
              </a:rPr>
              <a:t>100%</a:t>
            </a:r>
          </a:p>
          <a:p>
            <a:r>
              <a:rPr lang="pt-BR" dirty="0" smtClean="0"/>
              <a:t>de cobertura no abastecimento de água potável na área urbana.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8" grpId="0"/>
      <p:bldP spid="9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7455744"/>
              </p:ext>
            </p:extLst>
          </p:nvPr>
        </p:nvGraphicFramePr>
        <p:xfrm>
          <a:off x="2599427" y="1086929"/>
          <a:ext cx="7598121" cy="5164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0934946"/>
              </p:ext>
            </p:extLst>
          </p:nvPr>
        </p:nvGraphicFramePr>
        <p:xfrm>
          <a:off x="159026" y="2228340"/>
          <a:ext cx="3707070" cy="332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52368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F1135-A908-4886-9956-E8BE009D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2CF1135-A908-4886-9956-E8BE009D8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191C7F-1CB8-4611-A985-950A647D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7191C7F-1CB8-4611-A985-950A647DA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D3FBA-CB98-4006-AFF9-4DC2E2F2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C4D3FBA-CB98-4006-AFF9-4DC2E2F2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F1B438-A6A3-40F5-9C5A-CDAF69411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5BF1B438-A6A3-40F5-9C5A-CDAF69411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B05AD9-B989-44DD-B686-C2F3F1B3C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B2B05AD9-B989-44DD-B686-C2F3F1B3C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B015AB-C16A-4907-A523-EAE6B581E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91B015AB-C16A-4907-A523-EAE6B581E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A7BF1-4109-4D8C-92CD-BF6456A68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27EA7BF1-4109-4D8C-92CD-BF6456A68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0B0562-6909-4C5F-B1A6-6468D03E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730B0562-6909-4C5F-B1A6-6468D03E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621C46-2AFA-4F7F-A23A-D6306C1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E6621C46-2AFA-4F7F-A23A-D6306C1EC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29F4CF-13FB-43D0-B459-B8680CD5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9129F4CF-13FB-43D0-B459-B8680CD5C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7B6FC-91BB-42A4-9663-9A1E702A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6777B6FC-91BB-42A4-9663-9A1E702A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5843392"/>
              </p:ext>
            </p:extLst>
          </p:nvPr>
        </p:nvGraphicFramePr>
        <p:xfrm>
          <a:off x="2150226" y="764772"/>
          <a:ext cx="7957870" cy="533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2594229"/>
              </p:ext>
            </p:extLst>
          </p:nvPr>
        </p:nvGraphicFramePr>
        <p:xfrm>
          <a:off x="97355" y="2228340"/>
          <a:ext cx="3768742" cy="284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3096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F1135-A908-4886-9956-E8BE009D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2CF1135-A908-4886-9956-E8BE009D8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191C7F-1CB8-4611-A985-950A647D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7191C7F-1CB8-4611-A985-950A647DA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D3FBA-CB98-4006-AFF9-4DC2E2F2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C4D3FBA-CB98-4006-AFF9-4DC2E2F2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F1B438-A6A3-40F5-9C5A-CDAF69411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5BF1B438-A6A3-40F5-9C5A-CDAF69411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B05AD9-B989-44DD-B686-C2F3F1B3C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B2B05AD9-B989-44DD-B686-C2F3F1B3C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B015AB-C16A-4907-A523-EAE6B581E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91B015AB-C16A-4907-A523-EAE6B581E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A7BF1-4109-4D8C-92CD-BF6456A68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27EA7BF1-4109-4D8C-92CD-BF6456A68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0B0562-6909-4C5F-B1A6-6468D03E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730B0562-6909-4C5F-B1A6-6468D03E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621C46-2AFA-4F7F-A23A-D6306C1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6621C46-2AFA-4F7F-A23A-D6306C1EC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"/>
          <p:cNvPicPr>
            <a:picLocks noChangeAspect="1"/>
          </p:cNvPicPr>
          <p:nvPr/>
        </p:nvPicPr>
        <p:blipFill>
          <a:blip r:embed="rId3"/>
          <a:srcRect r="17702"/>
          <a:stretch>
            <a:fillRect/>
          </a:stretch>
        </p:blipFill>
        <p:spPr bwMode="auto">
          <a:xfrm>
            <a:off x="1839913" y="2012952"/>
            <a:ext cx="54483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278807" y="3578227"/>
            <a:ext cx="4481611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Mounir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Chaowiche</a:t>
            </a:r>
            <a:endParaRPr lang="pt-BR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da Sanepar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Vice-presidente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Aesbe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aesbe@aesbe.org.br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CaixaDeTexto 2"/>
          <p:cNvSpPr txBox="1">
            <a:spLocks noChangeArrowheads="1"/>
          </p:cNvSpPr>
          <p:nvPr/>
        </p:nvSpPr>
        <p:spPr bwMode="auto">
          <a:xfrm>
            <a:off x="247650" y="1811764"/>
            <a:ext cx="87671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defRPr/>
            </a:pPr>
            <a:r>
              <a:rPr lang="pt-BR" alt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Entidade civil sem fins lucrativos, que há 30 anos atua </a:t>
            </a:r>
            <a:r>
              <a:rPr lang="pt-BR" altLang="pt-BR" sz="2400" dirty="0"/>
              <a:t>na defesa dos interesses das associadas e desenvolve ações para a transferência de melhores práticas, processos e técnicas visando a otimização dos serviços de saneamento básico prestados à população.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58496"/>
              </p:ext>
            </p:extLst>
          </p:nvPr>
        </p:nvGraphicFramePr>
        <p:xfrm>
          <a:off x="338138" y="3449363"/>
          <a:ext cx="8485188" cy="2496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483"/>
                <a:gridCol w="1408311"/>
                <a:gridCol w="1492191"/>
                <a:gridCol w="1399483"/>
                <a:gridCol w="1386237"/>
                <a:gridCol w="1399483"/>
              </a:tblGrid>
              <a:tr h="53033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COBERTURA </a:t>
                      </a: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URBANA </a:t>
                      </a:r>
                      <a:r>
                        <a:rPr lang="pt-BR" sz="1800" dirty="0">
                          <a:effectLst/>
                        </a:rPr>
                        <a:t>DE ÁGUA</a:t>
                      </a:r>
                      <a:endParaRPr lang="pt-BR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COBERTURA </a:t>
                      </a: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URBANA </a:t>
                      </a:r>
                      <a:r>
                        <a:rPr lang="pt-BR" sz="1800" dirty="0">
                          <a:effectLst/>
                        </a:rPr>
                        <a:t>DE ESGOTO (coleta)</a:t>
                      </a:r>
                      <a:endParaRPr lang="pt-BR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1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Nº de municípios atendidos</a:t>
                      </a:r>
                      <a:endParaRPr lang="pt-BR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População </a:t>
                      </a:r>
                      <a:r>
                        <a:rPr lang="pt-BR" sz="1800" dirty="0" smtClean="0">
                          <a:effectLst/>
                        </a:rPr>
                        <a:t> total atendida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(%)</a:t>
                      </a:r>
                      <a:endParaRPr lang="pt-BR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População urbana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atendida</a:t>
                      </a:r>
                      <a:endParaRPr lang="pt-BR" sz="1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(%)</a:t>
                      </a:r>
                      <a:endParaRPr lang="pt-BR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de municípios atendidos</a:t>
                      </a:r>
                    </a:p>
                  </a:txBody>
                  <a:tcPr marL="108906" marR="10890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População  total atendida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(%)</a:t>
                      </a:r>
                      <a:endParaRPr lang="pt-BR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População urbana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atendida</a:t>
                      </a:r>
                      <a:endParaRPr lang="pt-BR" sz="19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(%)</a:t>
                      </a:r>
                      <a:endParaRPr lang="pt-BR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</a:tr>
              <a:tr h="530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4.012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79,9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91,3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1.268</a:t>
                      </a:r>
                    </a:p>
                  </a:txBody>
                  <a:tcPr marL="108906" marR="10890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42,8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50,5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06" marR="108906" marT="0" marB="0" anchor="ctr"/>
                </a:tc>
              </a:tr>
            </a:tbl>
          </a:graphicData>
        </a:graphic>
      </p:graphicFrame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30782" y="5961260"/>
            <a:ext cx="2028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altLang="pt-BR" sz="1200" b="1" dirty="0">
                <a:latin typeface="+mn-lt"/>
                <a:cs typeface="Times New Roman" panose="02020603050405020304" pitchFamily="18" charset="0"/>
              </a:rPr>
              <a:t>Dados: SNIS </a:t>
            </a:r>
            <a:r>
              <a:rPr lang="pt-BR" altLang="pt-BR" sz="1200" b="1" dirty="0" smtClean="0">
                <a:latin typeface="+mn-lt"/>
                <a:cs typeface="Times New Roman" panose="02020603050405020304" pitchFamily="18" charset="0"/>
              </a:rPr>
              <a:t>2014</a:t>
            </a:r>
            <a:endParaRPr lang="pt-BR" altLang="pt-BR" sz="1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AESBE e atuação das Associadas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32084" y="1645038"/>
            <a:ext cx="8448620" cy="4489525"/>
            <a:chOff x="345442" y="2151063"/>
            <a:chExt cx="8448620" cy="448952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2" t="32232" r="25894" b="33218"/>
            <a:stretch/>
          </p:blipFill>
          <p:spPr>
            <a:xfrm>
              <a:off x="2237598" y="2502761"/>
              <a:ext cx="4213093" cy="4137827"/>
            </a:xfrm>
            <a:prstGeom prst="rect">
              <a:avLst/>
            </a:prstGeom>
          </p:spPr>
        </p:pic>
        <p:pic>
          <p:nvPicPr>
            <p:cNvPr id="8197" name="Imagem 2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433" y="2185654"/>
              <a:ext cx="848336" cy="21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Imagem 23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493" y="2425107"/>
              <a:ext cx="810169" cy="21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Imagem 23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6" t="14040" r="17694"/>
            <a:stretch>
              <a:fillRect/>
            </a:stretch>
          </p:blipFill>
          <p:spPr bwMode="auto">
            <a:xfrm>
              <a:off x="648702" y="3038788"/>
              <a:ext cx="534509" cy="43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Imagem 2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620" y="4624151"/>
              <a:ext cx="400747" cy="35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Imagem 23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418" y="2801896"/>
              <a:ext cx="442384" cy="326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Imagem 23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000" y="2151063"/>
              <a:ext cx="735572" cy="19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Imagem 24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388" y="4512836"/>
              <a:ext cx="648830" cy="21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Imagem 24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" t="6303" r="990" b="7079"/>
            <a:stretch>
              <a:fillRect/>
            </a:stretch>
          </p:blipFill>
          <p:spPr bwMode="auto">
            <a:xfrm>
              <a:off x="6044165" y="2968422"/>
              <a:ext cx="733837" cy="208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Imagem 242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" t="19829" r="7635" b="26598"/>
            <a:stretch>
              <a:fillRect/>
            </a:stretch>
          </p:blipFill>
          <p:spPr bwMode="auto">
            <a:xfrm>
              <a:off x="7610866" y="2978674"/>
              <a:ext cx="839662" cy="28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Imagem 243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987" y="4442040"/>
              <a:ext cx="393082" cy="39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Imagem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338" y="5660179"/>
              <a:ext cx="449324" cy="44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Imagem 15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02" y="5375209"/>
              <a:ext cx="433170" cy="36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Imagem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437" y="5616113"/>
              <a:ext cx="536066" cy="30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Imagem 17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098" y="5254237"/>
              <a:ext cx="590972" cy="25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Imagem 1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994" y="3773644"/>
              <a:ext cx="687068" cy="4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Imagem 19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45" y="6165181"/>
              <a:ext cx="391340" cy="29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Imagem 20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302" y="3152401"/>
              <a:ext cx="480507" cy="48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Imagem 21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AFFFF"/>
                </a:clrFrom>
                <a:clrTo>
                  <a:srgbClr val="FA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45" y="3669295"/>
              <a:ext cx="443008" cy="43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Imagem 22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250" y="4508575"/>
              <a:ext cx="639342" cy="18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Imagem 23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" t="3352" r="1588" b="3262"/>
            <a:stretch>
              <a:fillRect/>
            </a:stretch>
          </p:blipFill>
          <p:spPr bwMode="auto">
            <a:xfrm>
              <a:off x="6292519" y="4797180"/>
              <a:ext cx="657549" cy="2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Imagem 2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42" y="4473840"/>
              <a:ext cx="1089698" cy="22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Imagem 25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43" y="4789724"/>
              <a:ext cx="556847" cy="46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Imagem 26"/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074" y="5819669"/>
              <a:ext cx="293374" cy="40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Imagem 27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" t="5083" r="1166" b="3571"/>
            <a:stretch>
              <a:fillRect/>
            </a:stretch>
          </p:blipFill>
          <p:spPr bwMode="auto">
            <a:xfrm>
              <a:off x="6096280" y="6276537"/>
              <a:ext cx="499312" cy="25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Imagem 28"/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764" y="5549181"/>
              <a:ext cx="442163" cy="459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ector de seta reta 25"/>
            <p:cNvCxnSpPr/>
            <p:nvPr/>
          </p:nvCxnSpPr>
          <p:spPr>
            <a:xfrm flipV="1">
              <a:off x="5299173" y="2640180"/>
              <a:ext cx="0" cy="82791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/>
            <p:nvPr/>
          </p:nvCxnSpPr>
          <p:spPr>
            <a:xfrm rot="5400000" flipH="1" flipV="1">
              <a:off x="5575504" y="2488404"/>
              <a:ext cx="1228285" cy="1101693"/>
            </a:xfrm>
            <a:prstGeom prst="bentConnector3">
              <a:avLst>
                <a:gd name="adj1" fmla="val 73952"/>
              </a:avLst>
            </a:prstGeom>
            <a:ln w="952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4" name="Conector angulado 8193"/>
            <p:cNvCxnSpPr/>
            <p:nvPr/>
          </p:nvCxnSpPr>
          <p:spPr>
            <a:xfrm rot="5400000" flipH="1" flipV="1">
              <a:off x="5643683" y="3257116"/>
              <a:ext cx="497647" cy="176102"/>
            </a:xfrm>
            <a:prstGeom prst="bentConnector2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4" name="Conector angulado 8223"/>
            <p:cNvCxnSpPr/>
            <p:nvPr/>
          </p:nvCxnSpPr>
          <p:spPr>
            <a:xfrm flipV="1">
              <a:off x="6161454" y="3168606"/>
              <a:ext cx="920796" cy="513855"/>
            </a:xfrm>
            <a:prstGeom prst="bentConnector3">
              <a:avLst>
                <a:gd name="adj1" fmla="val 100084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angulado 69"/>
            <p:cNvCxnSpPr>
              <a:endCxn id="8205" idx="2"/>
            </p:cNvCxnSpPr>
            <p:nvPr/>
          </p:nvCxnSpPr>
          <p:spPr>
            <a:xfrm flipV="1">
              <a:off x="6313854" y="3261390"/>
              <a:ext cx="1716843" cy="573472"/>
            </a:xfrm>
            <a:prstGeom prst="bentConnector2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2" name="Conector angulado 8231"/>
            <p:cNvCxnSpPr>
              <a:endCxn id="8211" idx="1"/>
            </p:cNvCxnSpPr>
            <p:nvPr/>
          </p:nvCxnSpPr>
          <p:spPr>
            <a:xfrm>
              <a:off x="6114470" y="4015102"/>
              <a:ext cx="1992524" cy="1"/>
            </a:xfrm>
            <a:prstGeom prst="bentConnector3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4" name="Conector angulado 8233"/>
            <p:cNvCxnSpPr/>
            <p:nvPr/>
          </p:nvCxnSpPr>
          <p:spPr>
            <a:xfrm>
              <a:off x="6225891" y="4167503"/>
              <a:ext cx="1804806" cy="223120"/>
            </a:xfrm>
            <a:prstGeom prst="bentConnector3">
              <a:avLst>
                <a:gd name="adj1" fmla="val 99784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9" name="Conector angulado 8238"/>
            <p:cNvCxnSpPr/>
            <p:nvPr/>
          </p:nvCxnSpPr>
          <p:spPr>
            <a:xfrm>
              <a:off x="6114470" y="4256561"/>
              <a:ext cx="1068451" cy="172111"/>
            </a:xfrm>
            <a:prstGeom prst="bentConnector3">
              <a:avLst>
                <a:gd name="adj1" fmla="val 99861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angulado 86"/>
            <p:cNvCxnSpPr/>
            <p:nvPr/>
          </p:nvCxnSpPr>
          <p:spPr>
            <a:xfrm>
              <a:off x="5733701" y="4536689"/>
              <a:ext cx="901065" cy="179810"/>
            </a:xfrm>
            <a:prstGeom prst="bentConnector3">
              <a:avLst>
                <a:gd name="adj1" fmla="val 99416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de seta reta 89"/>
            <p:cNvCxnSpPr/>
            <p:nvPr/>
          </p:nvCxnSpPr>
          <p:spPr>
            <a:xfrm flipV="1">
              <a:off x="4572000" y="2395891"/>
              <a:ext cx="0" cy="4877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0" name="Conector angulado 8249"/>
            <p:cNvCxnSpPr/>
            <p:nvPr/>
          </p:nvCxnSpPr>
          <p:spPr>
            <a:xfrm rot="10800000" flipV="1">
              <a:off x="915956" y="2788570"/>
              <a:ext cx="2493666" cy="190103"/>
            </a:xfrm>
            <a:prstGeom prst="bentConnector3">
              <a:avLst>
                <a:gd name="adj1" fmla="val 100061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angulado 72"/>
            <p:cNvCxnSpPr/>
            <p:nvPr/>
          </p:nvCxnSpPr>
          <p:spPr>
            <a:xfrm rot="10800000">
              <a:off x="1730126" y="3661343"/>
              <a:ext cx="2826268" cy="120251"/>
            </a:xfrm>
            <a:prstGeom prst="bentConnector3">
              <a:avLst>
                <a:gd name="adj1" fmla="val 100078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/>
            <p:cNvCxnSpPr/>
            <p:nvPr/>
          </p:nvCxnSpPr>
          <p:spPr>
            <a:xfrm flipH="1">
              <a:off x="993913" y="4015102"/>
              <a:ext cx="1441556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de seta reta 115"/>
            <p:cNvCxnSpPr/>
            <p:nvPr/>
          </p:nvCxnSpPr>
          <p:spPr>
            <a:xfrm flipH="1">
              <a:off x="3198579" y="4601935"/>
              <a:ext cx="1608784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de seta reta 117"/>
            <p:cNvCxnSpPr/>
            <p:nvPr/>
          </p:nvCxnSpPr>
          <p:spPr>
            <a:xfrm flipH="1">
              <a:off x="3100002" y="4992065"/>
              <a:ext cx="1608784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angulado 118"/>
            <p:cNvCxnSpPr/>
            <p:nvPr/>
          </p:nvCxnSpPr>
          <p:spPr>
            <a:xfrm rot="10800000" flipV="1">
              <a:off x="1805928" y="4362655"/>
              <a:ext cx="1716500" cy="190741"/>
            </a:xfrm>
            <a:prstGeom prst="bentConnector3">
              <a:avLst>
                <a:gd name="adj1" fmla="val 100029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angulado 124"/>
            <p:cNvCxnSpPr/>
            <p:nvPr/>
          </p:nvCxnSpPr>
          <p:spPr>
            <a:xfrm rot="10800000" flipV="1">
              <a:off x="2278525" y="5334686"/>
              <a:ext cx="2042214" cy="127966"/>
            </a:xfrm>
            <a:prstGeom prst="bentConnector3">
              <a:avLst>
                <a:gd name="adj1" fmla="val 99836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angulado 125"/>
            <p:cNvCxnSpPr/>
            <p:nvPr/>
          </p:nvCxnSpPr>
          <p:spPr>
            <a:xfrm rot="10800000" flipV="1">
              <a:off x="870614" y="4207199"/>
              <a:ext cx="4048975" cy="192227"/>
            </a:xfrm>
            <a:prstGeom prst="bentConnector3">
              <a:avLst>
                <a:gd name="adj1" fmla="val 100076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de seta reta 143"/>
            <p:cNvCxnSpPr/>
            <p:nvPr/>
          </p:nvCxnSpPr>
          <p:spPr>
            <a:xfrm flipH="1">
              <a:off x="3536662" y="5882355"/>
              <a:ext cx="1172124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de seta reta 145"/>
            <p:cNvCxnSpPr/>
            <p:nvPr/>
          </p:nvCxnSpPr>
          <p:spPr>
            <a:xfrm flipH="1">
              <a:off x="1817993" y="6274301"/>
              <a:ext cx="2605528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angulado 147"/>
            <p:cNvCxnSpPr/>
            <p:nvPr/>
          </p:nvCxnSpPr>
          <p:spPr>
            <a:xfrm>
              <a:off x="5417021" y="5050579"/>
              <a:ext cx="2816048" cy="111905"/>
            </a:xfrm>
            <a:prstGeom prst="bentConnector3">
              <a:avLst>
                <a:gd name="adj1" fmla="val 99977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angulado 157"/>
            <p:cNvCxnSpPr/>
            <p:nvPr/>
          </p:nvCxnSpPr>
          <p:spPr>
            <a:xfrm>
              <a:off x="5723303" y="5211160"/>
              <a:ext cx="1779289" cy="111905"/>
            </a:xfrm>
            <a:prstGeom prst="bentConnector3">
              <a:avLst>
                <a:gd name="adj1" fmla="val 100051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angulado 160"/>
            <p:cNvCxnSpPr/>
            <p:nvPr/>
          </p:nvCxnSpPr>
          <p:spPr>
            <a:xfrm>
              <a:off x="5534041" y="5419512"/>
              <a:ext cx="877042" cy="113346"/>
            </a:xfrm>
            <a:prstGeom prst="bentConnector3">
              <a:avLst>
                <a:gd name="adj1" fmla="val 99863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angulado 165"/>
            <p:cNvCxnSpPr/>
            <p:nvPr/>
          </p:nvCxnSpPr>
          <p:spPr>
            <a:xfrm>
              <a:off x="4927413" y="5565060"/>
              <a:ext cx="683086" cy="149391"/>
            </a:xfrm>
            <a:prstGeom prst="bentConnector3">
              <a:avLst>
                <a:gd name="adj1" fmla="val 100053"/>
              </a:avLst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angulado 130"/>
            <p:cNvCxnSpPr/>
            <p:nvPr/>
          </p:nvCxnSpPr>
          <p:spPr>
            <a:xfrm>
              <a:off x="4707000" y="5714451"/>
              <a:ext cx="1337165" cy="769993"/>
            </a:xfrm>
            <a:prstGeom prst="bentConnector3">
              <a:avLst/>
            </a:prstGeom>
            <a:ln w="3175">
              <a:solidFill>
                <a:schemeClr val="tx1"/>
              </a:solidFill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/>
          <p:cNvSpPr/>
          <p:nvPr/>
        </p:nvSpPr>
        <p:spPr>
          <a:xfrm>
            <a:off x="3015601" y="2807678"/>
            <a:ext cx="5645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AM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3875157" y="3722084"/>
            <a:ext cx="535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MT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Atuação das Associadas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514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54000" y="1644789"/>
            <a:ext cx="8890000" cy="13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Disponibilidade hídrica</a:t>
            </a:r>
          </a:p>
          <a:p>
            <a:r>
              <a:rPr lang="pt-BR" sz="2400" dirty="0"/>
              <a:t>Segundo a ANA, a disponibilidade hídrica no Brasil está distribuída da seguinte forma</a:t>
            </a:r>
            <a:r>
              <a:rPr lang="pt-BR" sz="2400" dirty="0" smtClean="0"/>
              <a:t>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 Geográficos 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7649" y="3247543"/>
            <a:ext cx="46920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79% - Região Amazônica que concentra 5,1% da população do Brasil</a:t>
            </a:r>
            <a:r>
              <a:rPr lang="pt-BR" sz="2000" dirty="0" smtClean="0"/>
              <a:t>;</a:t>
            </a:r>
          </a:p>
          <a:p>
            <a:pPr marL="357188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57188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21% - Restante do País, onde vive 94,9% da população</a:t>
            </a:r>
            <a:r>
              <a:rPr lang="pt-BR" sz="2000" dirty="0" smtClean="0"/>
              <a:t>.</a:t>
            </a:r>
            <a:endParaRPr lang="pt-BR" altLang="pt-BR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Imagem 9" descr="http://4.bp.blogspot.com/_0tNXIgQwAFc/TOrKQcYEPjI/AAAAAAAAAC0/odY-XEi8wRA/s1600/mapa+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4" y="2767026"/>
            <a:ext cx="3627672" cy="4041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271173" y="6121434"/>
            <a:ext cx="2601866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Diversidade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física-geográfica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54000" y="1644789"/>
            <a:ext cx="8890000" cy="10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Ciclos hidrológicos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Questão climática</a:t>
            </a:r>
            <a:endParaRPr lang="pt-BR" sz="24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 Físico-Geográficos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21" y="1714362"/>
            <a:ext cx="5704978" cy="433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2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54000" y="1473973"/>
            <a:ext cx="8691217" cy="51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Saneamento Urbano ≠ Rural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/>
              <a:t>	A implantação de sistemas públicos de saneamento difere-se nas zonas urbanas e rurais dada a localização desses pontos. O saneamento rural é, na maioria das vezes, mais complexo de ser implementado em razão da distância, relevo e da baixa densidade populacional desses locais - (tarifas inviáveis).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/>
              <a:t>	Atualmente 15,6% da população brasileira, ou, quase 30 milhões de indivíduos, habitam os meios rurais no Brasil.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(IBGE, 2011 a)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/>
              <a:t>	</a:t>
            </a:r>
            <a:r>
              <a:rPr lang="pt-BR" sz="2400" dirty="0" smtClean="0"/>
              <a:t>Segundo o IPEA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(dados 2010)</a:t>
            </a:r>
            <a:r>
              <a:rPr lang="pt-BR" sz="2400" dirty="0" smtClean="0"/>
              <a:t> se essa massa de brasileiro constituíssem um país, seria 40º mais populoso do mundo, e o 3º da América do Sul.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 Operacionais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87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54000" y="1644789"/>
            <a:ext cx="8691217" cy="42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Saneamento em áreas irregulares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/>
              <a:t>	Realizado em domicílios erguidos em áreas públicas que não sejam de proteção ambiental.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/>
              <a:t>	</a:t>
            </a:r>
            <a:r>
              <a:rPr lang="pt-BR" sz="2400" dirty="0" smtClean="0"/>
              <a:t>Os benefícios dessa ação resultam na redução do desperdício de água potável perdida por meio de furos e rompimentos de mangueiras improvisadas, ligações clandestinas e poços artesianos.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/>
              <a:t>	</a:t>
            </a:r>
            <a:r>
              <a:rPr lang="pt-BR" sz="2400" dirty="0" smtClean="0"/>
              <a:t>Somente em São Paulo, 17 milhões de litros de água potável deixaram de ser desperdiçados após a ofensiva da </a:t>
            </a:r>
            <a:r>
              <a:rPr lang="pt-BR" sz="2400" b="1" dirty="0" smtClean="0"/>
              <a:t>SABESP</a:t>
            </a:r>
            <a:r>
              <a:rPr lang="pt-BR" sz="2400" dirty="0" smtClean="0"/>
              <a:t> de regularizar o fornecimento de água.</a:t>
            </a:r>
            <a:endParaRPr lang="pt-BR" sz="2400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 Operacionais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72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54000" y="1644789"/>
            <a:ext cx="8691217" cy="149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altLang="pt-BR" sz="2400" b="1" dirty="0" smtClean="0">
                <a:ea typeface="Calibri" pitchFamily="34" charset="0"/>
                <a:cs typeface="Times New Roman" pitchFamily="18" charset="0"/>
              </a:rPr>
              <a:t>Perdas de água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altLang="pt-BR" sz="2400" dirty="0" smtClean="0">
                <a:ea typeface="Calibri" pitchFamily="34" charset="0"/>
                <a:cs typeface="Times New Roman" pitchFamily="18" charset="0"/>
              </a:rPr>
              <a:t>	A média do Brasil tem diminuído ao logo dos anos e situa-se, atualmente, no patamar dos 37%.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7650" y="721534"/>
            <a:ext cx="742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 Operacionais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evolucao_histor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0" y="3368534"/>
            <a:ext cx="9008614" cy="216838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461841" y="2690109"/>
            <a:ext cx="288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(dados SNIS 2014)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24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47650" y="721534"/>
            <a:ext cx="8468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Situação das perdas em outros Países</a:t>
            </a:r>
            <a:endParaRPr lang="pt-BR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" y="1734490"/>
            <a:ext cx="1955472" cy="13694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42" y="2419215"/>
            <a:ext cx="1951477" cy="13679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09" y="2419990"/>
            <a:ext cx="1951478" cy="13679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89" y="4471066"/>
            <a:ext cx="1951478" cy="13679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96" y="4471066"/>
            <a:ext cx="1947368" cy="13679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78912" y="310383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46377" y="3787116"/>
            <a:ext cx="72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27444" y="3787115"/>
            <a:ext cx="72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50270" y="5838966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que 10%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641570" y="583896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que 10%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288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13835</TotalTime>
  <Words>366</Words>
  <Application>Microsoft Office PowerPoint</Application>
  <PresentationFormat>Apresentação na tela (4:3)</PresentationFormat>
  <Paragraphs>111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fra</dc:creator>
  <cp:lastModifiedBy>Daniella Cristina N. Alves</cp:lastModifiedBy>
  <cp:revision>842</cp:revision>
  <cp:lastPrinted>2015-08-17T14:32:55Z</cp:lastPrinted>
  <dcterms:created xsi:type="dcterms:W3CDTF">2014-09-08T21:42:49Z</dcterms:created>
  <dcterms:modified xsi:type="dcterms:W3CDTF">2016-05-11T20:33:38Z</dcterms:modified>
</cp:coreProperties>
</file>