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</p:sldMasterIdLst>
  <p:sldIdLst>
    <p:sldId id="256" r:id="rId6"/>
    <p:sldId id="277" r:id="rId7"/>
    <p:sldId id="279" r:id="rId8"/>
    <p:sldId id="273" r:id="rId9"/>
    <p:sldId id="274" r:id="rId10"/>
    <p:sldId id="257" r:id="rId11"/>
    <p:sldId id="258" r:id="rId12"/>
    <p:sldId id="259" r:id="rId13"/>
    <p:sldId id="260" r:id="rId14"/>
    <p:sldId id="261" r:id="rId15"/>
    <p:sldId id="262" r:id="rId16"/>
    <p:sldId id="263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5" r:id="rId25"/>
  </p:sldIdLst>
  <p:sldSz cx="9144000" cy="6858000" type="screen4x3"/>
  <p:notesSz cx="6877050" cy="965676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02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Giuliano\Doutorado%20UFRGS\TESE%20FINAL\IQ%20+%20IA%20DISCUSSAO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cioAlexandre\Dropbox\Artigos%20Assemae\&#205;ndices%20de%20Gest&#227;o%20do%20PMSB%20Todo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'IA DISCUSSAO ano base'!$Q$4</c:f>
              <c:strCache>
                <c:ptCount val="1"/>
                <c:pt idx="0">
                  <c:v>Santa Rosa</c:v>
                </c:pt>
              </c:strCache>
            </c:strRef>
          </c:tx>
          <c:invertIfNegative val="0"/>
          <c:cat>
            <c:strRef>
              <c:f>('IA DISCUSSAO ano base'!$P$8,'IA DISCUSSAO ano base'!$P$10:$P$14,'IA DISCUSSAO ano base'!$P$15)</c:f>
              <c:strCache>
                <c:ptCount val="7"/>
                <c:pt idx="0">
                  <c:v>Tratamento Esgoto (IA-4)</c:v>
                </c:pt>
                <c:pt idx="1">
                  <c:v>Atendimento rede esgoto (IA-6)</c:v>
                </c:pt>
                <c:pt idx="2">
                  <c:v>Atendimento Urbano Água (IA-7) </c:v>
                </c:pt>
                <c:pt idx="3">
                  <c:v>Desempenho Financeiro  (IA-8)</c:v>
                </c:pt>
                <c:pt idx="4">
                  <c:v>Autossuf. financeira RSU (IA-9) </c:v>
                </c:pt>
                <c:pt idx="5">
                  <c:v>Recup. recicláveis (IA-10) </c:v>
                </c:pt>
                <c:pt idx="6">
                  <c:v>NOTA IA -2</c:v>
                </c:pt>
              </c:strCache>
            </c:strRef>
          </c:cat>
          <c:val>
            <c:numRef>
              <c:f>('IA DISCUSSAO ano base'!$Q$8,'IA DISCUSSAO ano base'!$Q$10:$Q$14,'IA DISCUSSAO ano base'!$Q$15)</c:f>
              <c:numCache>
                <c:formatCode>0.00</c:formatCode>
                <c:ptCount val="7"/>
                <c:pt idx="0">
                  <c:v>20.6</c:v>
                </c:pt>
                <c:pt idx="1">
                  <c:v>13.4</c:v>
                </c:pt>
                <c:pt idx="2">
                  <c:v>86.1</c:v>
                </c:pt>
                <c:pt idx="3">
                  <c:v>0</c:v>
                </c:pt>
                <c:pt idx="4">
                  <c:v>51.1</c:v>
                </c:pt>
                <c:pt idx="5">
                  <c:v>11.1</c:v>
                </c:pt>
                <c:pt idx="6">
                  <c:v>18.23</c:v>
                </c:pt>
              </c:numCache>
            </c:numRef>
          </c:val>
        </c:ser>
        <c:ser>
          <c:idx val="1"/>
          <c:order val="1"/>
          <c:tx>
            <c:strRef>
              <c:f>'IA DISCUSSAO ano base'!$R$4</c:f>
              <c:strCache>
                <c:ptCount val="1"/>
                <c:pt idx="0">
                  <c:v>Santo Ângelo</c:v>
                </c:pt>
              </c:strCache>
            </c:strRef>
          </c:tx>
          <c:invertIfNegative val="0"/>
          <c:cat>
            <c:strRef>
              <c:f>('IA DISCUSSAO ano base'!$P$8,'IA DISCUSSAO ano base'!$P$10:$P$14,'IA DISCUSSAO ano base'!$P$15)</c:f>
              <c:strCache>
                <c:ptCount val="7"/>
                <c:pt idx="0">
                  <c:v>Tratamento Esgoto (IA-4)</c:v>
                </c:pt>
                <c:pt idx="1">
                  <c:v>Atendimento rede esgoto (IA-6)</c:v>
                </c:pt>
                <c:pt idx="2">
                  <c:v>Atendimento Urbano Água (IA-7) </c:v>
                </c:pt>
                <c:pt idx="3">
                  <c:v>Desempenho Financeiro  (IA-8)</c:v>
                </c:pt>
                <c:pt idx="4">
                  <c:v>Autossuf. financeira RSU (IA-9) </c:v>
                </c:pt>
                <c:pt idx="5">
                  <c:v>Recup. recicláveis (IA-10) </c:v>
                </c:pt>
                <c:pt idx="6">
                  <c:v>NOTA IA -2</c:v>
                </c:pt>
              </c:strCache>
            </c:strRef>
          </c:cat>
          <c:val>
            <c:numRef>
              <c:f>('IA DISCUSSAO ano base'!$R$8,'IA DISCUSSAO ano base'!$R$10:$R$14,'IA DISCUSSAO ano base'!$R$15)</c:f>
              <c:numCache>
                <c:formatCode>0.00</c:formatCode>
                <c:ptCount val="7"/>
                <c:pt idx="0">
                  <c:v>19.399999999999999</c:v>
                </c:pt>
                <c:pt idx="1">
                  <c:v>11.4</c:v>
                </c:pt>
                <c:pt idx="2">
                  <c:v>95</c:v>
                </c:pt>
                <c:pt idx="3">
                  <c:v>115.3</c:v>
                </c:pt>
                <c:pt idx="4">
                  <c:v>0</c:v>
                </c:pt>
                <c:pt idx="5">
                  <c:v>6.41</c:v>
                </c:pt>
                <c:pt idx="6">
                  <c:v>24.750999999999998</c:v>
                </c:pt>
              </c:numCache>
            </c:numRef>
          </c:val>
        </c:ser>
        <c:ser>
          <c:idx val="2"/>
          <c:order val="2"/>
          <c:tx>
            <c:strRef>
              <c:f>'IA DISCUSSAO ano base'!$S$4</c:f>
              <c:strCache>
                <c:ptCount val="1"/>
                <c:pt idx="0">
                  <c:v>Ijuí</c:v>
                </c:pt>
              </c:strCache>
            </c:strRef>
          </c:tx>
          <c:invertIfNegative val="0"/>
          <c:cat>
            <c:strRef>
              <c:f>('IA DISCUSSAO ano base'!$P$8,'IA DISCUSSAO ano base'!$P$10:$P$14,'IA DISCUSSAO ano base'!$P$15)</c:f>
              <c:strCache>
                <c:ptCount val="7"/>
                <c:pt idx="0">
                  <c:v>Tratamento Esgoto (IA-4)</c:v>
                </c:pt>
                <c:pt idx="1">
                  <c:v>Atendimento rede esgoto (IA-6)</c:v>
                </c:pt>
                <c:pt idx="2">
                  <c:v>Atendimento Urbano Água (IA-7) </c:v>
                </c:pt>
                <c:pt idx="3">
                  <c:v>Desempenho Financeiro  (IA-8)</c:v>
                </c:pt>
                <c:pt idx="4">
                  <c:v>Autossuf. financeira RSU (IA-9) </c:v>
                </c:pt>
                <c:pt idx="5">
                  <c:v>Recup. recicláveis (IA-10) </c:v>
                </c:pt>
                <c:pt idx="6">
                  <c:v>NOTA IA -2</c:v>
                </c:pt>
              </c:strCache>
            </c:strRef>
          </c:cat>
          <c:val>
            <c:numRef>
              <c:f>('IA DISCUSSAO ano base'!$S$8,'IA DISCUSSAO ano base'!$S$10:$S$14,'IA DISCUSSAO ano base'!$S$15)</c:f>
              <c:numCache>
                <c:formatCode>0.00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91</c:v>
                </c:pt>
                <c:pt idx="3">
                  <c:v>113</c:v>
                </c:pt>
                <c:pt idx="4">
                  <c:v>77.900000000000006</c:v>
                </c:pt>
                <c:pt idx="5">
                  <c:v>1</c:v>
                </c:pt>
                <c:pt idx="6">
                  <c:v>28.29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8372096"/>
        <c:axId val="165692544"/>
      </c:barChart>
      <c:catAx>
        <c:axId val="12837209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900"/>
            </a:pPr>
            <a:endParaRPr lang="pt-BR"/>
          </a:p>
        </c:txPr>
        <c:crossAx val="165692544"/>
        <c:crosses val="autoZero"/>
        <c:auto val="1"/>
        <c:lblAlgn val="ctr"/>
        <c:lblOffset val="100"/>
        <c:noMultiLvlLbl val="0"/>
      </c:catAx>
      <c:valAx>
        <c:axId val="165692544"/>
        <c:scaling>
          <c:orientation val="minMax"/>
          <c:max val="100"/>
          <c:min val="0"/>
        </c:scaling>
        <c:delete val="0"/>
        <c:axPos val="b"/>
        <c:majorGridlines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pt-BR"/>
          </a:p>
        </c:txPr>
        <c:crossAx val="128372096"/>
        <c:crosses val="autoZero"/>
        <c:crossBetween val="between"/>
        <c:majorUnit val="10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900"/>
            </a:pPr>
            <a:endParaRPr lang="pt-BR"/>
          </a:p>
        </c:txPr>
      </c:dTable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Calibri" panose="020F0502020204030204" pitchFamily="34" charset="0"/>
        </a:defRPr>
      </a:pPr>
      <a:endParaRPr lang="pt-BR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Plan1!$H$53</c:f>
              <c:strCache>
                <c:ptCount val="1"/>
                <c:pt idx="0">
                  <c:v>Porto Lucena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Plan1!$B$56:$B$65</c:f>
              <c:strCache>
                <c:ptCount val="10"/>
                <c:pt idx="0">
                  <c:v>IQ-1</c:v>
                </c:pt>
                <c:pt idx="1">
                  <c:v>IQ-2</c:v>
                </c:pt>
                <c:pt idx="2">
                  <c:v>IQ-3</c:v>
                </c:pt>
                <c:pt idx="3">
                  <c:v>IQ-4</c:v>
                </c:pt>
                <c:pt idx="4">
                  <c:v>IQ-5</c:v>
                </c:pt>
                <c:pt idx="5">
                  <c:v>IQ-6</c:v>
                </c:pt>
                <c:pt idx="6">
                  <c:v>IQ-7</c:v>
                </c:pt>
                <c:pt idx="7">
                  <c:v>IQ-8</c:v>
                </c:pt>
                <c:pt idx="8">
                  <c:v>IQ-9</c:v>
                </c:pt>
                <c:pt idx="9">
                  <c:v>IQ-10</c:v>
                </c:pt>
              </c:strCache>
            </c:strRef>
          </c:cat>
          <c:val>
            <c:numRef>
              <c:f>Plan1!$H$56:$H$65</c:f>
              <c:numCache>
                <c:formatCode>General</c:formatCode>
                <c:ptCount val="10"/>
                <c:pt idx="0">
                  <c:v>6</c:v>
                </c:pt>
                <c:pt idx="1">
                  <c:v>10</c:v>
                </c:pt>
                <c:pt idx="2">
                  <c:v>2</c:v>
                </c:pt>
                <c:pt idx="3">
                  <c:v>6</c:v>
                </c:pt>
                <c:pt idx="4">
                  <c:v>6</c:v>
                </c:pt>
                <c:pt idx="5">
                  <c:v>6</c:v>
                </c:pt>
                <c:pt idx="6">
                  <c:v>2</c:v>
                </c:pt>
                <c:pt idx="7">
                  <c:v>6</c:v>
                </c:pt>
                <c:pt idx="8">
                  <c:v>1</c:v>
                </c:pt>
                <c:pt idx="9">
                  <c:v>10</c:v>
                </c:pt>
              </c:numCache>
            </c:numRef>
          </c:val>
        </c:ser>
        <c:ser>
          <c:idx val="2"/>
          <c:order val="1"/>
          <c:tx>
            <c:v>Maçambará</c:v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Plan1!$J$56:$J$65</c:f>
              <c:numCache>
                <c:formatCode>General</c:formatCode>
                <c:ptCount val="10"/>
                <c:pt idx="0">
                  <c:v>6</c:v>
                </c:pt>
                <c:pt idx="1">
                  <c:v>10</c:v>
                </c:pt>
                <c:pt idx="2">
                  <c:v>1</c:v>
                </c:pt>
                <c:pt idx="3">
                  <c:v>10</c:v>
                </c:pt>
                <c:pt idx="4">
                  <c:v>3</c:v>
                </c:pt>
                <c:pt idx="5">
                  <c:v>6</c:v>
                </c:pt>
                <c:pt idx="6">
                  <c:v>1</c:v>
                </c:pt>
                <c:pt idx="7">
                  <c:v>3</c:v>
                </c:pt>
                <c:pt idx="8">
                  <c:v>1</c:v>
                </c:pt>
                <c:pt idx="9">
                  <c:v>10</c:v>
                </c:pt>
              </c:numCache>
            </c:numRef>
          </c:val>
        </c:ser>
        <c:ser>
          <c:idx val="1"/>
          <c:order val="2"/>
          <c:tx>
            <c:strRef>
              <c:f>Plan1!$I$53</c:f>
              <c:strCache>
                <c:ptCount val="1"/>
                <c:pt idx="0">
                  <c:v>Santa Vitória do Palmar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Plan1!$B$56:$B$65</c:f>
              <c:strCache>
                <c:ptCount val="10"/>
                <c:pt idx="0">
                  <c:v>IQ-1</c:v>
                </c:pt>
                <c:pt idx="1">
                  <c:v>IQ-2</c:v>
                </c:pt>
                <c:pt idx="2">
                  <c:v>IQ-3</c:v>
                </c:pt>
                <c:pt idx="3">
                  <c:v>IQ-4</c:v>
                </c:pt>
                <c:pt idx="4">
                  <c:v>IQ-5</c:v>
                </c:pt>
                <c:pt idx="5">
                  <c:v>IQ-6</c:v>
                </c:pt>
                <c:pt idx="6">
                  <c:v>IQ-7</c:v>
                </c:pt>
                <c:pt idx="7">
                  <c:v>IQ-8</c:v>
                </c:pt>
                <c:pt idx="8">
                  <c:v>IQ-9</c:v>
                </c:pt>
                <c:pt idx="9">
                  <c:v>IQ-10</c:v>
                </c:pt>
              </c:strCache>
            </c:strRef>
          </c:cat>
          <c:val>
            <c:numRef>
              <c:f>Plan1!$I$56:$I$65</c:f>
              <c:numCache>
                <c:formatCode>General</c:formatCode>
                <c:ptCount val="10"/>
                <c:pt idx="0">
                  <c:v>6</c:v>
                </c:pt>
                <c:pt idx="1">
                  <c:v>10</c:v>
                </c:pt>
                <c:pt idx="2">
                  <c:v>1</c:v>
                </c:pt>
                <c:pt idx="3">
                  <c:v>10</c:v>
                </c:pt>
                <c:pt idx="4">
                  <c:v>3</c:v>
                </c:pt>
                <c:pt idx="5">
                  <c:v>10</c:v>
                </c:pt>
                <c:pt idx="6">
                  <c:v>1</c:v>
                </c:pt>
                <c:pt idx="7">
                  <c:v>3</c:v>
                </c:pt>
                <c:pt idx="8">
                  <c:v>1</c:v>
                </c:pt>
                <c:pt idx="9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123895808"/>
        <c:axId val="123897344"/>
      </c:barChart>
      <c:catAx>
        <c:axId val="123895808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23897344"/>
        <c:crosses val="autoZero"/>
        <c:auto val="1"/>
        <c:lblAlgn val="ctr"/>
        <c:lblOffset val="100"/>
        <c:noMultiLvlLbl val="0"/>
      </c:catAx>
      <c:valAx>
        <c:axId val="123897344"/>
        <c:scaling>
          <c:orientation val="minMax"/>
          <c:max val="10"/>
        </c:scaling>
        <c:delete val="0"/>
        <c:axPos val="b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23895808"/>
        <c:crosses val="max"/>
        <c:crossBetween val="between"/>
        <c:majorUnit val="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2001182632737461E-2"/>
          <c:y val="0.93425392133447771"/>
          <c:w val="0.94471439444774352"/>
          <c:h val="5.305497512910117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49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B0946-7634-40D8-99E3-1E2F20E78626}" type="datetimeFigureOut">
              <a:rPr lang="pt-BR" smtClean="0"/>
              <a:t>13/05/2016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FC8DF-97BF-4702-97A5-6AB1CDD804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880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B0946-7634-40D8-99E3-1E2F20E78626}" type="datetimeFigureOut">
              <a:rPr lang="pt-BR" smtClean="0"/>
              <a:t>13/05/2016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FC8DF-97BF-4702-97A5-6AB1CDD804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0769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B0946-7634-40D8-99E3-1E2F20E78626}" type="datetimeFigureOut">
              <a:rPr lang="pt-BR" smtClean="0"/>
              <a:t>13/05/2016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FC8DF-97BF-4702-97A5-6AB1CDD804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68399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36B8D-382F-424F-B75B-5946DE7F48DD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13/05/2016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3FEA7-E077-419D-943C-AEAEF3B42704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8637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36B8D-382F-424F-B75B-5946DE7F48DD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13/05/2016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3FEA7-E077-419D-943C-AEAEF3B42704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4233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7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7" y="458948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36B8D-382F-424F-B75B-5946DE7F48DD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13/05/2016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3FEA7-E077-419D-943C-AEAEF3B42704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5400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36B8D-382F-424F-B75B-5946DE7F48DD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13/05/2016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3FEA7-E077-419D-943C-AEAEF3B42704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0953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36B8D-382F-424F-B75B-5946DE7F48DD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13/05/2016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3FEA7-E077-419D-943C-AEAEF3B42704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72249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36B8D-382F-424F-B75B-5946DE7F48DD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13/05/2016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3FEA7-E077-419D-943C-AEAEF3B42704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291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36B8D-382F-424F-B75B-5946DE7F48DD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13/05/2016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3FEA7-E077-419D-943C-AEAEF3B42704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2137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36B8D-382F-424F-B75B-5946DE7F48DD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13/05/2016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3FEA7-E077-419D-943C-AEAEF3B42704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0054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B0946-7634-40D8-99E3-1E2F20E78626}" type="datetimeFigureOut">
              <a:rPr lang="pt-BR" smtClean="0"/>
              <a:t>13/05/2016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FC8DF-97BF-4702-97A5-6AB1CDD804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64294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36B8D-382F-424F-B75B-5946DE7F48DD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13/05/2016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3FEA7-E077-419D-943C-AEAEF3B42704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5586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36B8D-382F-424F-B75B-5946DE7F48DD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13/05/2016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3FEA7-E077-419D-943C-AEAEF3B42704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201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36B8D-382F-424F-B75B-5946DE7F48DD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13/05/2016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3FEA7-E077-419D-943C-AEAEF3B42704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7929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36B8D-382F-424F-B75B-5946DE7F48DD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13/05/2016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3FEA7-E077-419D-943C-AEAEF3B42704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59084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36B8D-382F-424F-B75B-5946DE7F48DD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13/05/2016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3FEA7-E077-419D-943C-AEAEF3B42704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9383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7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7" y="4589480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36B8D-382F-424F-B75B-5946DE7F48DD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13/05/2016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3FEA7-E077-419D-943C-AEAEF3B42704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95250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36B8D-382F-424F-B75B-5946DE7F48DD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13/05/2016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3FEA7-E077-419D-943C-AEAEF3B42704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832814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36B8D-382F-424F-B75B-5946DE7F48DD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13/05/2016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3FEA7-E077-419D-943C-AEAEF3B42704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65902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36B8D-382F-424F-B75B-5946DE7F48DD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13/05/2016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3FEA7-E077-419D-943C-AEAEF3B42704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49257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36B8D-382F-424F-B75B-5946DE7F48DD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13/05/2016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3FEA7-E077-419D-943C-AEAEF3B42704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218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2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B0946-7634-40D8-99E3-1E2F20E78626}" type="datetimeFigureOut">
              <a:rPr lang="pt-BR" smtClean="0"/>
              <a:t>13/05/2016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FC8DF-97BF-4702-97A5-6AB1CDD804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402783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36B8D-382F-424F-B75B-5946DE7F48DD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13/05/2016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3FEA7-E077-419D-943C-AEAEF3B42704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475817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36B8D-382F-424F-B75B-5946DE7F48DD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13/05/2016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3FEA7-E077-419D-943C-AEAEF3B42704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10040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36B8D-382F-424F-B75B-5946DE7F48DD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13/05/2016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3FEA7-E077-419D-943C-AEAEF3B42704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58369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36B8D-382F-424F-B75B-5946DE7F48DD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13/05/2016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3FEA7-E077-419D-943C-AEAEF3B42704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11429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36B8D-382F-424F-B75B-5946DE7F48DD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13/05/2016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3FEA7-E077-419D-943C-AEAEF3B42704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008301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36B8D-382F-424F-B75B-5946DE7F48DD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13/05/2016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3FEA7-E077-419D-943C-AEAEF3B42704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44718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7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7" y="4589472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36B8D-382F-424F-B75B-5946DE7F48DD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13/05/2016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3FEA7-E077-419D-943C-AEAEF3B42704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57271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36B8D-382F-424F-B75B-5946DE7F48DD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13/05/2016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3FEA7-E077-419D-943C-AEAEF3B42704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78701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36B8D-382F-424F-B75B-5946DE7F48DD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13/05/2016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3FEA7-E077-419D-943C-AEAEF3B42704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18526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36B8D-382F-424F-B75B-5946DE7F48DD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13/05/2016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3FEA7-E077-419D-943C-AEAEF3B42704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184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B0946-7634-40D8-99E3-1E2F20E78626}" type="datetimeFigureOut">
              <a:rPr lang="pt-BR" smtClean="0"/>
              <a:t>13/05/2016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FC8DF-97BF-4702-97A5-6AB1CDD804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659401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36B8D-382F-424F-B75B-5946DE7F48DD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13/05/2016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3FEA7-E077-419D-943C-AEAEF3B42704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03670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36B8D-382F-424F-B75B-5946DE7F48DD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13/05/2016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3FEA7-E077-419D-943C-AEAEF3B42704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677898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36B8D-382F-424F-B75B-5946DE7F48DD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13/05/2016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3FEA7-E077-419D-943C-AEAEF3B42704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112097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36B8D-382F-424F-B75B-5946DE7F48DD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13/05/2016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3FEA7-E077-419D-943C-AEAEF3B42704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14453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36B8D-382F-424F-B75B-5946DE7F48DD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13/05/2016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3FEA7-E077-419D-943C-AEAEF3B42704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144729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36B8D-382F-424F-B75B-5946DE7F48DD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13/05/2016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3FEA7-E077-419D-943C-AEAEF3B42704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15456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36B8D-382F-424F-B75B-5946DE7F48DD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13/05/2016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3FEA7-E077-419D-943C-AEAEF3B42704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845257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7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7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36B8D-382F-424F-B75B-5946DE7F48DD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13/05/2016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3FEA7-E077-419D-943C-AEAEF3B42704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267229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36B8D-382F-424F-B75B-5946DE7F48DD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13/05/2016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3FEA7-E077-419D-943C-AEAEF3B42704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73145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36B8D-382F-424F-B75B-5946DE7F48DD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13/05/2016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3FEA7-E077-419D-943C-AEAEF3B42704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0262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3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3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B0946-7634-40D8-99E3-1E2F20E78626}" type="datetimeFigureOut">
              <a:rPr lang="pt-BR" smtClean="0"/>
              <a:t>13/05/2016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FC8DF-97BF-4702-97A5-6AB1CDD804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09178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36B8D-382F-424F-B75B-5946DE7F48DD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13/05/2016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3FEA7-E077-419D-943C-AEAEF3B42704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605429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36B8D-382F-424F-B75B-5946DE7F48DD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13/05/2016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3FEA7-E077-419D-943C-AEAEF3B42704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6443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36B8D-382F-424F-B75B-5946DE7F48DD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13/05/2016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3FEA7-E077-419D-943C-AEAEF3B42704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72325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36B8D-382F-424F-B75B-5946DE7F48DD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13/05/2016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3FEA7-E077-419D-943C-AEAEF3B42704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87357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36B8D-382F-424F-B75B-5946DE7F48DD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13/05/2016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3FEA7-E077-419D-943C-AEAEF3B42704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67740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36B8D-382F-424F-B75B-5946DE7F48DD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13/05/2016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3FEA7-E077-419D-943C-AEAEF3B42704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7061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B0946-7634-40D8-99E3-1E2F20E78626}" type="datetimeFigureOut">
              <a:rPr lang="pt-BR" smtClean="0"/>
              <a:t>13/05/2016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FC8DF-97BF-4702-97A5-6AB1CDD804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0966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B0946-7634-40D8-99E3-1E2F20E78626}" type="datetimeFigureOut">
              <a:rPr lang="pt-BR" smtClean="0"/>
              <a:t>13/05/2016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FC8DF-97BF-4702-97A5-6AB1CDD804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2340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B0946-7634-40D8-99E3-1E2F20E78626}" type="datetimeFigureOut">
              <a:rPr lang="pt-BR" smtClean="0"/>
              <a:t>13/05/2016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FC8DF-97BF-4702-97A5-6AB1CDD804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7317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B0946-7634-40D8-99E3-1E2F20E78626}" type="datetimeFigureOut">
              <a:rPr lang="pt-BR" smtClean="0"/>
              <a:t>13/05/2016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FC8DF-97BF-4702-97A5-6AB1CDD804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338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7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DB0946-7634-40D8-99E3-1E2F20E78626}" type="datetimeFigureOut">
              <a:rPr lang="pt-BR" smtClean="0"/>
              <a:t>13/05/2016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7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7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6FC8DF-97BF-4702-97A5-6AB1CDD804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585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7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36B8D-382F-424F-B75B-5946DE7F48DD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13/05/2016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7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7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3FEA7-E077-419D-943C-AEAEF3B42704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301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6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36B8D-382F-424F-B75B-5946DE7F48DD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13/05/2016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67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6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3FEA7-E077-419D-943C-AEAEF3B42704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7864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36B8D-382F-424F-B75B-5946DE7F48DD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13/05/2016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9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3FEA7-E077-419D-943C-AEAEF3B42704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8661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36B8D-382F-424F-B75B-5946DE7F48DD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13/05/2016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3FEA7-E077-419D-943C-AEAEF3B42704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3242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/>
        </p:nvSpPr>
        <p:spPr bwMode="auto">
          <a:xfrm>
            <a:off x="2987824" y="949324"/>
            <a:ext cx="5688633" cy="1964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88812" tIns="194406" rIns="388812" bIns="194406" numCol="1" anchor="ctr" anchorCtr="0" compatLnSpc="1">
            <a:prstTxWarp prst="textNoShape">
              <a:avLst/>
            </a:prstTxWarp>
          </a:bodyPr>
          <a:lstStyle>
            <a:lvl1pPr algn="ctr" defTabSz="3887788" rtl="0" eaLnBrk="0" fontAlgn="base" hangingPunct="0">
              <a:spcBef>
                <a:spcPct val="0"/>
              </a:spcBef>
              <a:spcAft>
                <a:spcPct val="0"/>
              </a:spcAft>
              <a:defRPr sz="187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3887788" rtl="0" eaLnBrk="0" fontAlgn="base" hangingPunct="0">
              <a:spcBef>
                <a:spcPct val="0"/>
              </a:spcBef>
              <a:spcAft>
                <a:spcPct val="0"/>
              </a:spcAft>
              <a:defRPr sz="18700">
                <a:solidFill>
                  <a:schemeClr val="tx2"/>
                </a:solidFill>
                <a:latin typeface="Times New Roman" pitchFamily="18" charset="0"/>
              </a:defRPr>
            </a:lvl2pPr>
            <a:lvl3pPr algn="ctr" defTabSz="3887788" rtl="0" eaLnBrk="0" fontAlgn="base" hangingPunct="0">
              <a:spcBef>
                <a:spcPct val="0"/>
              </a:spcBef>
              <a:spcAft>
                <a:spcPct val="0"/>
              </a:spcAft>
              <a:defRPr sz="18700">
                <a:solidFill>
                  <a:schemeClr val="tx2"/>
                </a:solidFill>
                <a:latin typeface="Times New Roman" pitchFamily="18" charset="0"/>
              </a:defRPr>
            </a:lvl3pPr>
            <a:lvl4pPr algn="ctr" defTabSz="3887788" rtl="0" eaLnBrk="0" fontAlgn="base" hangingPunct="0">
              <a:spcBef>
                <a:spcPct val="0"/>
              </a:spcBef>
              <a:spcAft>
                <a:spcPct val="0"/>
              </a:spcAft>
              <a:defRPr sz="18700">
                <a:solidFill>
                  <a:schemeClr val="tx2"/>
                </a:solidFill>
                <a:latin typeface="Times New Roman" pitchFamily="18" charset="0"/>
              </a:defRPr>
            </a:lvl4pPr>
            <a:lvl5pPr algn="ctr" defTabSz="3887788" rtl="0" eaLnBrk="0" fontAlgn="base" hangingPunct="0">
              <a:spcBef>
                <a:spcPct val="0"/>
              </a:spcBef>
              <a:spcAft>
                <a:spcPct val="0"/>
              </a:spcAft>
              <a:defRPr sz="18700">
                <a:solidFill>
                  <a:schemeClr val="tx2"/>
                </a:solidFill>
                <a:latin typeface="Times New Roman" pitchFamily="18" charset="0"/>
              </a:defRPr>
            </a:lvl5pPr>
            <a:lvl6pPr marL="388849" algn="ctr" defTabSz="3888486" rtl="0" fontAlgn="base">
              <a:spcBef>
                <a:spcPct val="0"/>
              </a:spcBef>
              <a:spcAft>
                <a:spcPct val="0"/>
              </a:spcAft>
              <a:defRPr sz="18700">
                <a:solidFill>
                  <a:schemeClr val="tx2"/>
                </a:solidFill>
                <a:latin typeface="Times New Roman" pitchFamily="18" charset="0"/>
              </a:defRPr>
            </a:lvl6pPr>
            <a:lvl7pPr marL="777697" algn="ctr" defTabSz="3888486" rtl="0" fontAlgn="base">
              <a:spcBef>
                <a:spcPct val="0"/>
              </a:spcBef>
              <a:spcAft>
                <a:spcPct val="0"/>
              </a:spcAft>
              <a:defRPr sz="18700">
                <a:solidFill>
                  <a:schemeClr val="tx2"/>
                </a:solidFill>
                <a:latin typeface="Times New Roman" pitchFamily="18" charset="0"/>
              </a:defRPr>
            </a:lvl7pPr>
            <a:lvl8pPr marL="1166546" algn="ctr" defTabSz="3888486" rtl="0" fontAlgn="base">
              <a:spcBef>
                <a:spcPct val="0"/>
              </a:spcBef>
              <a:spcAft>
                <a:spcPct val="0"/>
              </a:spcAft>
              <a:defRPr sz="18700">
                <a:solidFill>
                  <a:schemeClr val="tx2"/>
                </a:solidFill>
                <a:latin typeface="Times New Roman" pitchFamily="18" charset="0"/>
              </a:defRPr>
            </a:lvl8pPr>
            <a:lvl9pPr marL="1555394" algn="ctr" defTabSz="3888486" rtl="0" fontAlgn="base">
              <a:spcBef>
                <a:spcPct val="0"/>
              </a:spcBef>
              <a:spcAft>
                <a:spcPct val="0"/>
              </a:spcAft>
              <a:defRPr sz="187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pt-BR" sz="3200" b="1" dirty="0"/>
              <a:t>ENSAIO SOBRE O INDICE IQ (ÍNDICE DE QUALIDADE DOS PLANOS MUNICIPAIS DE SANEAMENTO)</a:t>
            </a:r>
            <a:endParaRPr lang="pt-BR" sz="3200" dirty="0"/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693736" y="3510125"/>
            <a:ext cx="7982720" cy="2339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806" tIns="45902" rIns="91806" bIns="45902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387350" indent="69850" algn="l" rtl="0" fontAlgn="base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776288" indent="138113" algn="l" rtl="0" fontAlgn="base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165225" indent="206375" algn="l" rtl="0" fontAlgn="base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554163" indent="274638" algn="l" rtl="0" fontAlgn="base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4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4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4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4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pt-BR" altLang="pt-BR" sz="1800" b="1" dirty="0"/>
              <a:t>Giuliano Crauss </a:t>
            </a:r>
            <a:r>
              <a:rPr lang="pt-BR" altLang="pt-BR" sz="1800" b="1" dirty="0" smtClean="0"/>
              <a:t>Daronco </a:t>
            </a:r>
            <a:r>
              <a:rPr lang="pt-BR" altLang="pt-BR" sz="1800" b="1" baseline="30000" dirty="0" smtClean="0"/>
              <a:t>(</a:t>
            </a:r>
            <a:r>
              <a:rPr lang="pt-BR" altLang="pt-BR" sz="1800" b="1" baseline="30000" dirty="0"/>
              <a:t>1)</a:t>
            </a:r>
          </a:p>
          <a:p>
            <a:pPr algn="ctr"/>
            <a:r>
              <a:rPr lang="pt-BR" altLang="pt-BR" sz="1800" b="1" dirty="0" err="1" smtClean="0"/>
              <a:t>Dieter</a:t>
            </a:r>
            <a:r>
              <a:rPr lang="pt-BR" altLang="pt-BR" sz="1800" b="1" dirty="0" smtClean="0"/>
              <a:t> </a:t>
            </a:r>
            <a:r>
              <a:rPr lang="pt-BR" altLang="pt-BR" sz="1800" b="1" dirty="0" err="1" smtClean="0"/>
              <a:t>Wartchow</a:t>
            </a:r>
            <a:r>
              <a:rPr lang="pt-BR" altLang="pt-BR" sz="1800" b="1" dirty="0" smtClean="0"/>
              <a:t> </a:t>
            </a:r>
            <a:r>
              <a:rPr lang="pt-BR" altLang="pt-BR" sz="1800" b="1" baseline="30000" dirty="0" smtClean="0"/>
              <a:t>(2)</a:t>
            </a:r>
          </a:p>
          <a:p>
            <a:pPr algn="ctr"/>
            <a:endParaRPr lang="pt-BR" altLang="pt-BR" sz="1800" b="1" baseline="30000" dirty="0"/>
          </a:p>
          <a:p>
            <a:pPr marL="457200" indent="-457200" algn="just">
              <a:buAutoNum type="arabicParenBoth"/>
            </a:pPr>
            <a:r>
              <a:rPr lang="pt-BR" altLang="pt-BR" sz="1600" dirty="0" smtClean="0"/>
              <a:t>Doutor </a:t>
            </a:r>
            <a:r>
              <a:rPr lang="pt-BR" altLang="pt-BR" sz="1600" dirty="0"/>
              <a:t>em Recursos Hídricos e Saneamento. Departamento de Ciências Exatas e </a:t>
            </a:r>
            <a:r>
              <a:rPr lang="pt-BR" altLang="pt-BR" sz="1600" dirty="0" smtClean="0"/>
              <a:t>Engenharias</a:t>
            </a:r>
            <a:r>
              <a:rPr lang="pt-BR" altLang="pt-BR" sz="1600" dirty="0"/>
              <a:t>. (</a:t>
            </a:r>
            <a:r>
              <a:rPr lang="pt-BR" altLang="pt-BR" sz="1600" dirty="0" err="1"/>
              <a:t>DCEEng</a:t>
            </a:r>
            <a:r>
              <a:rPr lang="pt-BR" altLang="pt-BR" sz="1600" dirty="0"/>
              <a:t>). Universidade Regional do Noroeste do Rio Grande do Sul (UNIJUÍ</a:t>
            </a:r>
            <a:r>
              <a:rPr lang="pt-BR" altLang="pt-BR" sz="1600" dirty="0" smtClean="0"/>
              <a:t>).</a:t>
            </a:r>
          </a:p>
          <a:p>
            <a:pPr marL="457200" indent="-457200" algn="just">
              <a:buAutoNum type="arabicParenBoth"/>
            </a:pPr>
            <a:r>
              <a:rPr lang="pt-BR" altLang="pt-BR" sz="1600" dirty="0" smtClean="0"/>
              <a:t>Doutor </a:t>
            </a:r>
            <a:r>
              <a:rPr lang="pt-BR" altLang="pt-BR" sz="1600" dirty="0"/>
              <a:t>em Engenharia Hidráulica. Instituto de Pesquisas Hidráulicas (IPH). </a:t>
            </a:r>
            <a:r>
              <a:rPr lang="pt-BR" altLang="pt-BR" sz="1600" dirty="0" smtClean="0"/>
              <a:t>Universidade </a:t>
            </a:r>
            <a:r>
              <a:rPr lang="pt-BR" altLang="pt-BR" sz="1600" dirty="0"/>
              <a:t>Federal do Rio Grande do Sul (UFRGS).</a:t>
            </a:r>
          </a:p>
          <a:p>
            <a:pPr algn="ctr"/>
            <a:endParaRPr lang="pt-BR" altLang="pt-BR" sz="1800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744" y="2023159"/>
            <a:ext cx="1877327" cy="1201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624" y="692152"/>
            <a:ext cx="1869595" cy="123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76755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7928808"/>
              </p:ext>
            </p:extLst>
          </p:nvPr>
        </p:nvGraphicFramePr>
        <p:xfrm>
          <a:off x="1475656" y="142468"/>
          <a:ext cx="6840760" cy="609904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184977"/>
                <a:gridCol w="5655783"/>
              </a:tblGrid>
              <a:tr h="207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N° </a:t>
                      </a:r>
                      <a:endParaRPr lang="pt-B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0" marR="610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Indicador</a:t>
                      </a:r>
                      <a:endParaRPr lang="pt-B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0" marR="61070" marT="0" marB="0" anchor="ctr"/>
                </a:tc>
              </a:tr>
              <a:tr h="207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1</a:t>
                      </a:r>
                      <a:endParaRPr lang="pt-B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0" marR="61070" marT="0" marB="0" anchor="ctr"/>
                </a:tc>
                <a:tc>
                  <a:txBody>
                    <a:bodyPr/>
                    <a:lstStyle/>
                    <a:p>
                      <a:pPr marL="2019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Atores participantes </a:t>
                      </a:r>
                      <a:endParaRPr lang="pt-B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0" marR="61070" marT="0" marB="0" anchor="ctr"/>
                </a:tc>
              </a:tr>
              <a:tr h="207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2</a:t>
                      </a:r>
                      <a:endParaRPr lang="pt-B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0" marR="61070" marT="0" marB="0" anchor="ctr"/>
                </a:tc>
                <a:tc>
                  <a:txBody>
                    <a:bodyPr/>
                    <a:lstStyle/>
                    <a:p>
                      <a:pPr marL="2019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Motivação para elaboração do PMSB </a:t>
                      </a:r>
                      <a:endParaRPr lang="pt-B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0" marR="61070" marT="0" marB="0" anchor="ctr"/>
                </a:tc>
              </a:tr>
              <a:tr h="207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3</a:t>
                      </a:r>
                      <a:endParaRPr lang="pt-B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0" marR="61070" marT="0" marB="0" anchor="ctr"/>
                </a:tc>
                <a:tc>
                  <a:txBody>
                    <a:bodyPr/>
                    <a:lstStyle/>
                    <a:p>
                      <a:pPr marL="2019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Domínio do PMSB </a:t>
                      </a:r>
                      <a:endParaRPr lang="pt-B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0" marR="61070" marT="0" marB="0" anchor="ctr"/>
                </a:tc>
              </a:tr>
              <a:tr h="207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4</a:t>
                      </a:r>
                      <a:endParaRPr lang="pt-B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0" marR="61070" marT="0" marB="0" anchor="ctr"/>
                </a:tc>
                <a:tc>
                  <a:txBody>
                    <a:bodyPr/>
                    <a:lstStyle/>
                    <a:p>
                      <a:pPr marL="2019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Divulgação do PMSB </a:t>
                      </a:r>
                      <a:endParaRPr lang="pt-B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0" marR="61070" marT="0" marB="0" anchor="ctr"/>
                </a:tc>
              </a:tr>
              <a:tr h="207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5</a:t>
                      </a:r>
                      <a:endParaRPr lang="pt-B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0" marR="61070" marT="0" marB="0" anchor="ctr"/>
                </a:tc>
                <a:tc>
                  <a:txBody>
                    <a:bodyPr/>
                    <a:lstStyle/>
                    <a:p>
                      <a:pPr marL="2019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Mecanismos para coleta de sugestões, reclamações e/ou críticas</a:t>
                      </a:r>
                      <a:endParaRPr lang="pt-B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0" marR="61070" marT="0" marB="0" anchor="ctr"/>
                </a:tc>
              </a:tr>
              <a:tr h="207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6</a:t>
                      </a:r>
                      <a:endParaRPr lang="pt-B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0" marR="6107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019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Participação da sociedade </a:t>
                      </a:r>
                      <a:endParaRPr lang="pt-B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0" marR="6107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07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7</a:t>
                      </a:r>
                      <a:endParaRPr lang="pt-B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0" marR="61070" marT="0" marB="0" anchor="ctr"/>
                </a:tc>
                <a:tc>
                  <a:txBody>
                    <a:bodyPr/>
                    <a:lstStyle/>
                    <a:p>
                      <a:pPr marL="2019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Conteúdos do PMSB </a:t>
                      </a:r>
                      <a:endParaRPr lang="pt-B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0" marR="61070" marT="0" marB="0" anchor="ctr"/>
                </a:tc>
              </a:tr>
              <a:tr h="207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8</a:t>
                      </a:r>
                      <a:endParaRPr lang="pt-B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0" marR="6107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019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Diagnóstico dos serviços de saneamento básico </a:t>
                      </a:r>
                      <a:endParaRPr lang="pt-B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0" marR="6107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07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9</a:t>
                      </a:r>
                      <a:endParaRPr lang="pt-B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0" marR="6107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019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Diretrizes básicas do Ministério das Cidades </a:t>
                      </a:r>
                      <a:endParaRPr lang="pt-B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0" marR="6107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07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10</a:t>
                      </a:r>
                      <a:endParaRPr lang="pt-B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0" marR="61070" marT="0" marB="0" anchor="ctr"/>
                </a:tc>
                <a:tc>
                  <a:txBody>
                    <a:bodyPr/>
                    <a:lstStyle/>
                    <a:p>
                      <a:pPr marL="2019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Compatibilidade com outros planos </a:t>
                      </a:r>
                      <a:endParaRPr lang="pt-B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0" marR="61070" marT="0" marB="0" anchor="ctr"/>
                </a:tc>
              </a:tr>
              <a:tr h="207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11</a:t>
                      </a:r>
                      <a:endParaRPr lang="pt-B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0" marR="6107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019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Desenvolvimento institucional </a:t>
                      </a:r>
                      <a:endParaRPr lang="pt-B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0" marR="6107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07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12</a:t>
                      </a:r>
                      <a:endParaRPr lang="pt-B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0" marR="6107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019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Comitê gestor do PMSB </a:t>
                      </a:r>
                      <a:endParaRPr lang="pt-B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0" marR="6107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07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13</a:t>
                      </a:r>
                      <a:endParaRPr lang="pt-B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0" marR="61070" marT="0" marB="0" anchor="ctr"/>
                </a:tc>
                <a:tc>
                  <a:txBody>
                    <a:bodyPr/>
                    <a:lstStyle/>
                    <a:p>
                      <a:pPr marL="2019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Contato do Ente Público Municipal </a:t>
                      </a:r>
                      <a:endParaRPr lang="pt-B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0" marR="61070" marT="0" marB="0" anchor="ctr"/>
                </a:tc>
              </a:tr>
              <a:tr h="207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14</a:t>
                      </a:r>
                      <a:endParaRPr lang="pt-B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0" marR="61070" marT="0" marB="0" anchor="ctr"/>
                </a:tc>
                <a:tc>
                  <a:txBody>
                    <a:bodyPr/>
                    <a:lstStyle/>
                    <a:p>
                      <a:pPr marL="2019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Divulgação I do PMSB (durante a elaboração) </a:t>
                      </a:r>
                      <a:endParaRPr lang="pt-B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0" marR="61070" marT="0" marB="0" anchor="ctr"/>
                </a:tc>
              </a:tr>
              <a:tr h="207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15</a:t>
                      </a:r>
                      <a:endParaRPr lang="pt-B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0" marR="61070" marT="0" marB="0" anchor="ctr"/>
                </a:tc>
                <a:tc>
                  <a:txBody>
                    <a:bodyPr/>
                    <a:lstStyle/>
                    <a:p>
                      <a:pPr marL="2019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Divulgação II do PMSB (durante a elaboração) </a:t>
                      </a:r>
                      <a:endParaRPr lang="pt-B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0" marR="61070" marT="0" marB="0" anchor="ctr"/>
                </a:tc>
              </a:tr>
              <a:tr h="207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16</a:t>
                      </a:r>
                      <a:endParaRPr lang="pt-B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0" marR="61070" marT="0" marB="0" anchor="ctr"/>
                </a:tc>
                <a:tc>
                  <a:txBody>
                    <a:bodyPr/>
                    <a:lstStyle/>
                    <a:p>
                      <a:pPr marL="2019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Disponibilização dos dados inferidos no PMSB </a:t>
                      </a:r>
                      <a:endParaRPr lang="pt-B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0" marR="61070" marT="0" marB="0" anchor="ctr"/>
                </a:tc>
              </a:tr>
              <a:tr h="207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17</a:t>
                      </a:r>
                      <a:endParaRPr lang="pt-B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0" marR="61070" marT="0" marB="0" anchor="ctr"/>
                </a:tc>
                <a:tc>
                  <a:txBody>
                    <a:bodyPr/>
                    <a:lstStyle/>
                    <a:p>
                      <a:pPr marL="2019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Extensão do PMSB </a:t>
                      </a:r>
                      <a:endParaRPr lang="pt-B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0" marR="61070" marT="0" marB="0" anchor="ctr"/>
                </a:tc>
              </a:tr>
              <a:tr h="207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18</a:t>
                      </a:r>
                      <a:endParaRPr lang="pt-B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0" marR="61070" marT="0" marB="0" anchor="ctr"/>
                </a:tc>
                <a:tc>
                  <a:txBody>
                    <a:bodyPr/>
                    <a:lstStyle/>
                    <a:p>
                      <a:pPr marL="2019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Data de elaboração do PMSB </a:t>
                      </a:r>
                      <a:endParaRPr lang="pt-B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0" marR="61070" marT="0" marB="0" anchor="ctr"/>
                </a:tc>
              </a:tr>
              <a:tr h="207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19</a:t>
                      </a:r>
                      <a:endParaRPr lang="pt-B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0" marR="61070" marT="0" marB="0" anchor="ctr"/>
                </a:tc>
                <a:tc>
                  <a:txBody>
                    <a:bodyPr/>
                    <a:lstStyle/>
                    <a:p>
                      <a:pPr marL="2019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Fixação de direitos e deveres dos usuários </a:t>
                      </a:r>
                      <a:endParaRPr lang="pt-B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0" marR="61070" marT="0" marB="0" anchor="ctr"/>
                </a:tc>
              </a:tr>
              <a:tr h="207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20</a:t>
                      </a:r>
                      <a:endParaRPr lang="pt-B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0" marR="6107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019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Objetivos, metas e ações para universalização</a:t>
                      </a:r>
                      <a:endParaRPr lang="pt-B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0" marR="6107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07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21</a:t>
                      </a:r>
                      <a:endParaRPr lang="pt-B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0" marR="61070" marT="0" marB="0" anchor="ctr"/>
                </a:tc>
                <a:tc>
                  <a:txBody>
                    <a:bodyPr/>
                    <a:lstStyle/>
                    <a:p>
                      <a:pPr marL="2019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Atendimento a população rural </a:t>
                      </a:r>
                      <a:endParaRPr lang="pt-B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0" marR="61070" marT="0" marB="0" anchor="ctr"/>
                </a:tc>
              </a:tr>
              <a:tr h="207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22</a:t>
                      </a:r>
                      <a:endParaRPr lang="pt-B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0" marR="6107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019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Educação ambiental </a:t>
                      </a:r>
                      <a:endParaRPr lang="pt-B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0" marR="6107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07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23</a:t>
                      </a:r>
                      <a:endParaRPr lang="pt-B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0" marR="61070" marT="0" marB="0" anchor="ctr"/>
                </a:tc>
                <a:tc>
                  <a:txBody>
                    <a:bodyPr/>
                    <a:lstStyle/>
                    <a:p>
                      <a:pPr marL="2019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Ações para emergências e desastres </a:t>
                      </a:r>
                      <a:endParaRPr lang="pt-B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0" marR="61070" marT="0" marB="0" anchor="ctr"/>
                </a:tc>
              </a:tr>
              <a:tr h="207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24</a:t>
                      </a:r>
                      <a:endParaRPr lang="pt-B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0" marR="61070" marT="0" marB="0" anchor="ctr"/>
                </a:tc>
                <a:tc>
                  <a:txBody>
                    <a:bodyPr/>
                    <a:lstStyle/>
                    <a:p>
                      <a:pPr marL="2019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Formação do comitê gestor do PMSB </a:t>
                      </a:r>
                      <a:endParaRPr lang="pt-B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0" marR="61070" marT="0" marB="0" anchor="ctr"/>
                </a:tc>
              </a:tr>
              <a:tr h="207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25</a:t>
                      </a:r>
                      <a:endParaRPr lang="pt-B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0" marR="6107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019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Avaliação periódica do PMSB </a:t>
                      </a:r>
                      <a:endParaRPr lang="pt-B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0" marR="6107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07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26</a:t>
                      </a:r>
                      <a:endParaRPr lang="pt-B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0" marR="61070" marT="0" marB="0" anchor="ctr"/>
                </a:tc>
                <a:tc>
                  <a:txBody>
                    <a:bodyPr/>
                    <a:lstStyle/>
                    <a:p>
                      <a:pPr marL="2019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Servidores envolvidos com o PMSB </a:t>
                      </a:r>
                      <a:endParaRPr lang="pt-B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0" marR="61070" marT="0" marB="0" anchor="ctr"/>
                </a:tc>
              </a:tr>
              <a:tr h="207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27</a:t>
                      </a:r>
                      <a:endParaRPr lang="pt-B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0" marR="6107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019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Qualificação dos servidores envolvidos com o PMSB </a:t>
                      </a:r>
                      <a:endParaRPr lang="pt-B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0" marR="6107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07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28</a:t>
                      </a:r>
                      <a:endParaRPr lang="pt-B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0" marR="61070" marT="0" marB="0" anchor="ctr"/>
                </a:tc>
                <a:tc>
                  <a:txBody>
                    <a:bodyPr/>
                    <a:lstStyle/>
                    <a:p>
                      <a:pPr marL="2019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Acompanhamento dos recursos aplicados no saneamento </a:t>
                      </a:r>
                      <a:endParaRPr lang="pt-B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0" marR="61070" marT="0" marB="0" anchor="ctr"/>
                </a:tc>
              </a:tr>
            </a:tbl>
          </a:graphicData>
        </a:graphic>
      </p:graphicFrame>
      <p:sp>
        <p:nvSpPr>
          <p:cNvPr id="5" name="Retângulo 4"/>
          <p:cNvSpPr/>
          <p:nvPr/>
        </p:nvSpPr>
        <p:spPr>
          <a:xfrm>
            <a:off x="1619674" y="6372036"/>
            <a:ext cx="61206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Indicadores utilizados no Método SURVEY para o Índice IQ</a:t>
            </a:r>
          </a:p>
        </p:txBody>
      </p:sp>
    </p:spTree>
    <p:extLst>
      <p:ext uri="{BB962C8B-B14F-4D97-AF65-F5344CB8AC3E}">
        <p14:creationId xmlns:p14="http://schemas.microsoft.com/office/powerpoint/2010/main" val="2863583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Gráfico 9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260648"/>
            <a:ext cx="8136904" cy="5832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tângulo 1"/>
          <p:cNvSpPr/>
          <p:nvPr/>
        </p:nvSpPr>
        <p:spPr>
          <a:xfrm>
            <a:off x="1043608" y="6156012"/>
            <a:ext cx="84969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Gráfico com os resultados da aplicação do Método SURVEY para o Índice IQ</a:t>
            </a:r>
          </a:p>
        </p:txBody>
      </p:sp>
    </p:spTree>
    <p:extLst>
      <p:ext uri="{BB962C8B-B14F-4D97-AF65-F5344CB8AC3E}">
        <p14:creationId xmlns:p14="http://schemas.microsoft.com/office/powerpoint/2010/main" val="3127103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1913903"/>
              </p:ext>
            </p:extLst>
          </p:nvPr>
        </p:nvGraphicFramePr>
        <p:xfrm>
          <a:off x="611562" y="776472"/>
          <a:ext cx="7920880" cy="308457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613360"/>
                <a:gridCol w="6307520"/>
              </a:tblGrid>
              <a:tr h="2749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Nomenclatura 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Indicador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749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IQ-1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Participação da sociedade 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749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IQ-2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Diagnóstico dos serviços de saneamento básico 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749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IQ-3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Avaliação periódica do PMSB 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749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IQ-4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Objetivos, metas e ações para universalização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749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IQ-5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Comitê gestor do PMSB 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749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IQ-6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Educação ambiental 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749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IQ-7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Desenvolvimento institucional 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749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IQ-8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Compatibilidade com outros planos 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749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IQ-9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Qualificação dos servidores envolvidos com o PMSB 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749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IQ-10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Diretrizes básicas do Ministério das Cidades 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Retângulo 3"/>
          <p:cNvSpPr/>
          <p:nvPr/>
        </p:nvSpPr>
        <p:spPr>
          <a:xfrm>
            <a:off x="1259632" y="188640"/>
            <a:ext cx="57678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dirty="0" smtClean="0"/>
              <a:t>INDICADORES ELENCADOS PARA O ÍNDICE IQ</a:t>
            </a:r>
            <a:endParaRPr lang="pt-BR" sz="24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951984"/>
            <a:ext cx="4195316" cy="2872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70769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4045" y="188640"/>
            <a:ext cx="7886700" cy="1325563"/>
          </a:xfrm>
        </p:spPr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84045" y="1628800"/>
            <a:ext cx="7886700" cy="4351338"/>
          </a:xfrm>
        </p:spPr>
        <p:txBody>
          <a:bodyPr/>
          <a:lstStyle/>
          <a:p>
            <a:pPr marL="0" indent="0">
              <a:buNone/>
            </a:pPr>
            <a:r>
              <a:rPr lang="pt-BR" dirty="0" smtClean="0"/>
              <a:t>Foram avaliados </a:t>
            </a:r>
            <a:r>
              <a:rPr lang="pt-BR" dirty="0" smtClean="0"/>
              <a:t>três </a:t>
            </a:r>
            <a:r>
              <a:rPr lang="pt-BR" dirty="0" err="1" smtClean="0"/>
              <a:t>PMSB’s</a:t>
            </a:r>
            <a:r>
              <a:rPr lang="pt-BR" dirty="0" smtClean="0"/>
              <a:t>, </a:t>
            </a:r>
          </a:p>
          <a:p>
            <a:pPr marL="0" indent="0">
              <a:buNone/>
            </a:pPr>
            <a:r>
              <a:rPr lang="pt-BR" dirty="0" smtClean="0"/>
              <a:t>ambos de municípios gaúchos: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/>
              <a:t>	</a:t>
            </a:r>
            <a:r>
              <a:rPr lang="pt-BR" dirty="0" smtClean="0"/>
              <a:t>- Porto Lucena</a:t>
            </a:r>
          </a:p>
          <a:p>
            <a:pPr marL="0" indent="0">
              <a:buNone/>
            </a:pPr>
            <a:r>
              <a:rPr lang="pt-BR" dirty="0" smtClean="0"/>
              <a:t>	- </a:t>
            </a:r>
            <a:r>
              <a:rPr lang="pt-BR" dirty="0" err="1" smtClean="0"/>
              <a:t>Maçambará</a:t>
            </a:r>
            <a:endParaRPr lang="pt-BR" dirty="0"/>
          </a:p>
          <a:p>
            <a:pPr marL="0" indent="0">
              <a:buNone/>
            </a:pPr>
            <a:r>
              <a:rPr lang="pt-BR" dirty="0" smtClean="0"/>
              <a:t>	- Santa Vitória do Palmar</a:t>
            </a: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9792" y="1078173"/>
            <a:ext cx="3828624" cy="5104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Conector de seta reta 4"/>
          <p:cNvCxnSpPr/>
          <p:nvPr/>
        </p:nvCxnSpPr>
        <p:spPr>
          <a:xfrm flipV="1">
            <a:off x="3052295" y="2047167"/>
            <a:ext cx="3119907" cy="1533161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de seta reta 6"/>
          <p:cNvCxnSpPr/>
          <p:nvPr/>
        </p:nvCxnSpPr>
        <p:spPr>
          <a:xfrm>
            <a:off x="4227395" y="4634720"/>
            <a:ext cx="2620947" cy="941857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de seta reta 8"/>
          <p:cNvCxnSpPr/>
          <p:nvPr/>
        </p:nvCxnSpPr>
        <p:spPr>
          <a:xfrm flipV="1">
            <a:off x="2897749" y="2644751"/>
            <a:ext cx="2841872" cy="1450757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5804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2161" y="180307"/>
            <a:ext cx="7886700" cy="1325563"/>
          </a:xfrm>
        </p:spPr>
        <p:txBody>
          <a:bodyPr/>
          <a:lstStyle/>
          <a:p>
            <a:r>
              <a:rPr lang="pt-BR" dirty="0" smtClean="0"/>
              <a:t>Resultados – Características dos municípios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9976176"/>
              </p:ext>
            </p:extLst>
          </p:nvPr>
        </p:nvGraphicFramePr>
        <p:xfrm>
          <a:off x="5908431" y="1468201"/>
          <a:ext cx="2880262" cy="51577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30137"/>
                <a:gridCol w="1050125"/>
              </a:tblGrid>
              <a:tr h="657042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2000" b="1" u="none" strike="noStrike" dirty="0">
                          <a:effectLst/>
                        </a:rPr>
                        <a:t>Porto Lucena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7556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>
                          <a:effectLst/>
                        </a:rPr>
                        <a:t>População estimada 2014 </a:t>
                      </a:r>
                      <a:r>
                        <a:rPr lang="pt-BR" sz="2000" u="none" strike="noStrike" baseline="30000">
                          <a:effectLst/>
                        </a:rPr>
                        <a:t>(1)</a:t>
                      </a:r>
                      <a:endParaRPr lang="pt-BR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 smtClean="0">
                          <a:effectLst/>
                        </a:rPr>
                        <a:t>5.360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281234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População 2010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>
                          <a:effectLst/>
                        </a:rPr>
                        <a:t>5.413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1498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Área da unidade territorial (km²)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>
                          <a:effectLst/>
                        </a:rPr>
                        <a:t>250,078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314086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Densidade demográfica (</a:t>
                      </a:r>
                      <a:r>
                        <a:rPr lang="pt-BR" sz="2000" u="none" strike="noStrike" dirty="0" err="1">
                          <a:effectLst/>
                        </a:rPr>
                        <a:t>hab</a:t>
                      </a:r>
                      <a:r>
                        <a:rPr lang="pt-BR" sz="2000" u="none" strike="noStrike" dirty="0">
                          <a:effectLst/>
                        </a:rPr>
                        <a:t>/km²)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>
                          <a:effectLst/>
                        </a:rPr>
                        <a:t>21,65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3858796"/>
              </p:ext>
            </p:extLst>
          </p:nvPr>
        </p:nvGraphicFramePr>
        <p:xfrm>
          <a:off x="137331" y="1468201"/>
          <a:ext cx="2837986" cy="50701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02620"/>
                <a:gridCol w="935366"/>
              </a:tblGrid>
              <a:tr h="64587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2000" b="1" u="none" strike="noStrike" dirty="0">
                          <a:effectLst/>
                        </a:rPr>
                        <a:t>Santa Vitória do Palmar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742761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População estimada 2014 </a:t>
                      </a:r>
                      <a:r>
                        <a:rPr lang="pt-BR" sz="2000" u="none" strike="noStrike" baseline="30000" dirty="0">
                          <a:effectLst/>
                        </a:rPr>
                        <a:t>(1)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>
                          <a:effectLst/>
                        </a:rPr>
                        <a:t>31.524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259463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>
                          <a:effectLst/>
                        </a:rPr>
                        <a:t>População 2010</a:t>
                      </a:r>
                      <a:endParaRPr lang="pt-BR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 smtClean="0">
                          <a:effectLst/>
                        </a:rPr>
                        <a:t>30.990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130287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>
                          <a:effectLst/>
                        </a:rPr>
                        <a:t>Área da unidade territorial (km²)</a:t>
                      </a:r>
                      <a:endParaRPr lang="pt-BR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>
                          <a:effectLst/>
                        </a:rPr>
                        <a:t>5.244,353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291756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Densidade demográfica (</a:t>
                      </a:r>
                      <a:r>
                        <a:rPr lang="pt-BR" sz="2000" u="none" strike="noStrike" dirty="0" err="1">
                          <a:effectLst/>
                        </a:rPr>
                        <a:t>hab</a:t>
                      </a:r>
                      <a:r>
                        <a:rPr lang="pt-BR" sz="2000" u="none" strike="noStrike" dirty="0">
                          <a:effectLst/>
                        </a:rPr>
                        <a:t>/km²)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>
                          <a:effectLst/>
                        </a:rPr>
                        <a:t>5,91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6334261"/>
              </p:ext>
            </p:extLst>
          </p:nvPr>
        </p:nvGraphicFramePr>
        <p:xfrm>
          <a:off x="3022881" y="1468201"/>
          <a:ext cx="2837986" cy="50701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02620"/>
                <a:gridCol w="935366"/>
              </a:tblGrid>
              <a:tr h="64587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2000" b="1" u="none" strike="noStrike" dirty="0" err="1" smtClean="0">
                          <a:effectLst/>
                        </a:rPr>
                        <a:t>Maçambará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742761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População estimada 2014 </a:t>
                      </a:r>
                      <a:r>
                        <a:rPr lang="pt-BR" sz="2000" u="none" strike="noStrike" baseline="30000" dirty="0">
                          <a:effectLst/>
                        </a:rPr>
                        <a:t>(1)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4.824</a:t>
                      </a:r>
                      <a:endParaRPr lang="pt-BR" sz="2000" dirty="0"/>
                    </a:p>
                  </a:txBody>
                  <a:tcPr marL="7144" marR="7144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259463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População 2010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4.738</a:t>
                      </a:r>
                      <a:endParaRPr lang="pt-BR" sz="2000" dirty="0"/>
                    </a:p>
                  </a:txBody>
                  <a:tcPr marL="7144" marR="7144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130287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>
                          <a:effectLst/>
                        </a:rPr>
                        <a:t>Área da unidade territorial (km²)</a:t>
                      </a:r>
                      <a:endParaRPr lang="pt-BR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1.682,820</a:t>
                      </a:r>
                      <a:endParaRPr lang="pt-BR" sz="2000" dirty="0"/>
                    </a:p>
                  </a:txBody>
                  <a:tcPr marL="7144" marR="7144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291756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Densidade demográfica (</a:t>
                      </a:r>
                      <a:r>
                        <a:rPr lang="pt-BR" sz="2000" u="none" strike="noStrike" dirty="0" err="1">
                          <a:effectLst/>
                        </a:rPr>
                        <a:t>hab</a:t>
                      </a:r>
                      <a:r>
                        <a:rPr lang="pt-BR" sz="2000" u="none" strike="noStrike" dirty="0">
                          <a:effectLst/>
                        </a:rPr>
                        <a:t>/km²)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2,82</a:t>
                      </a:r>
                      <a:endParaRPr lang="pt-BR" sz="2000" dirty="0"/>
                    </a:p>
                  </a:txBody>
                  <a:tcPr marL="7144" marR="7144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744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211983" y="0"/>
            <a:ext cx="263879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4400" dirty="0">
                <a:solidFill>
                  <a:prstClr val="black"/>
                </a:solidFill>
                <a:latin typeface="Calibri Light"/>
              </a:rPr>
              <a:t>Resultados</a:t>
            </a:r>
            <a:endParaRPr lang="pt-BR" dirty="0">
              <a:solidFill>
                <a:prstClr val="black"/>
              </a:solidFill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0710502"/>
              </p:ext>
            </p:extLst>
          </p:nvPr>
        </p:nvGraphicFramePr>
        <p:xfrm>
          <a:off x="107504" y="836712"/>
          <a:ext cx="8856193" cy="6003259"/>
        </p:xfrm>
        <a:graphic>
          <a:graphicData uri="http://schemas.openxmlformats.org/drawingml/2006/table">
            <a:tbl>
              <a:tblPr/>
              <a:tblGrid>
                <a:gridCol w="936104"/>
                <a:gridCol w="4212790"/>
                <a:gridCol w="1252130"/>
                <a:gridCol w="1406890"/>
                <a:gridCol w="1048279"/>
              </a:tblGrid>
              <a:tr h="73322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Indicador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Legenda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Porto Lucena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Santa Vitória do Palmar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Maçambará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1423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Nota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Nota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Nota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0509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IQ-1</a:t>
                      </a:r>
                    </a:p>
                  </a:txBody>
                  <a:tcPr marL="7144" marR="7144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Participação </a:t>
                      </a: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 sociedade </a:t>
                      </a: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40509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IQ-2</a:t>
                      </a:r>
                    </a:p>
                  </a:txBody>
                  <a:tcPr marL="7144" marR="7144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Diagnostico </a:t>
                      </a: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dos serviços de saneamento básico </a:t>
                      </a: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0509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IQ-3</a:t>
                      </a:r>
                    </a:p>
                  </a:txBody>
                  <a:tcPr marL="7144" marR="7144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Avaliação </a:t>
                      </a: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periódica do PMSB</a:t>
                      </a: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</a:tr>
              <a:tr h="40509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IQ-4</a:t>
                      </a:r>
                    </a:p>
                  </a:txBody>
                  <a:tcPr marL="7144" marR="7144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Objetivos</a:t>
                      </a: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metas e ações para universalização</a:t>
                      </a: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0509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IQ-5</a:t>
                      </a:r>
                    </a:p>
                  </a:txBody>
                  <a:tcPr marL="7144" marR="7144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Comitê </a:t>
                      </a: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gestor do PMSB</a:t>
                      </a: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53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53D"/>
                    </a:solidFill>
                  </a:tcPr>
                </a:tc>
              </a:tr>
              <a:tr h="40509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IQ-6</a:t>
                      </a:r>
                    </a:p>
                  </a:txBody>
                  <a:tcPr marL="7144" marR="7144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Educação </a:t>
                      </a: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Ambiental</a:t>
                      </a: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40509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IQ-7</a:t>
                      </a:r>
                    </a:p>
                  </a:txBody>
                  <a:tcPr marL="7144" marR="7144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Desenvolvimento </a:t>
                      </a: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institucional</a:t>
                      </a: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</a:tr>
              <a:tr h="40509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IQ-8</a:t>
                      </a:r>
                    </a:p>
                  </a:txBody>
                  <a:tcPr marL="7144" marR="7144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Compatibilidade </a:t>
                      </a: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 outros planos</a:t>
                      </a: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53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53D"/>
                    </a:solidFill>
                  </a:tcPr>
                </a:tc>
              </a:tr>
              <a:tr h="40509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IQ-9</a:t>
                      </a:r>
                    </a:p>
                  </a:txBody>
                  <a:tcPr marL="7144" marR="7144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Qualificação </a:t>
                      </a: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dos servidores envolvidos com o PMSB</a:t>
                      </a: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</a:tr>
              <a:tr h="42535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IQ-10</a:t>
                      </a:r>
                    </a:p>
                  </a:txBody>
                  <a:tcPr marL="7144" marR="7144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Diretrizes </a:t>
                      </a: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básicas Ministério das Cidades</a:t>
                      </a: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2535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Média</a:t>
                      </a:r>
                    </a:p>
                  </a:txBody>
                  <a:tcPr marL="7144" marR="7144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</a:t>
                      </a: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</a:t>
                      </a: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</a:t>
                      </a:r>
                    </a:p>
                  </a:txBody>
                  <a:tcPr marL="7144" marR="7144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097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70089" y="-11562"/>
            <a:ext cx="4488308" cy="897814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Resultados - Indicadores</a:t>
            </a:r>
            <a:endParaRPr lang="pt-BR" dirty="0"/>
          </a:p>
        </p:txBody>
      </p:sp>
      <p:graphicFrame>
        <p:nvGraphicFramePr>
          <p:cNvPr id="6" name="Espaço Reservado para Conteú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1063205"/>
              </p:ext>
            </p:extLst>
          </p:nvPr>
        </p:nvGraphicFramePr>
        <p:xfrm>
          <a:off x="6246068" y="253221"/>
          <a:ext cx="2761627" cy="61509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8080"/>
                <a:gridCol w="2323547"/>
              </a:tblGrid>
              <a:tr h="5038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#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INDICADOR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 anchor="ctr"/>
                </a:tc>
              </a:tr>
              <a:tr h="5934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</a:rPr>
                        <a:t>IQ -1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Participação da </a:t>
                      </a:r>
                      <a:r>
                        <a:rPr lang="pt-BR" sz="1600" dirty="0" smtClean="0">
                          <a:effectLst/>
                        </a:rPr>
                        <a:t>sociedade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 anchor="ctr"/>
                </a:tc>
              </a:tr>
              <a:tr h="5345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</a:rPr>
                        <a:t>IQ-2</a:t>
                      </a:r>
                    </a:p>
                  </a:txBody>
                  <a:tcPr marL="33338" marR="333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Diagnostico dos serviços de saneamento </a:t>
                      </a:r>
                      <a:r>
                        <a:rPr lang="pt-BR" sz="1600" dirty="0" smtClean="0">
                          <a:effectLst/>
                        </a:rPr>
                        <a:t>básico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 anchor="ctr"/>
                </a:tc>
              </a:tr>
              <a:tr h="5038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</a:rPr>
                        <a:t>IQ-3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Avaliação periódica do </a:t>
                      </a:r>
                      <a:r>
                        <a:rPr lang="pt-BR" sz="1600" dirty="0" smtClean="0">
                          <a:effectLst/>
                        </a:rPr>
                        <a:t>PMSB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 anchor="ctr"/>
                </a:tc>
              </a:tr>
              <a:tr h="5977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IQ-4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Objetivos, metas e ações para universalização 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 anchor="ctr"/>
                </a:tc>
              </a:tr>
              <a:tr h="5486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</a:rPr>
                        <a:t>IQ-5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Comitê gestor do </a:t>
                      </a:r>
                      <a:r>
                        <a:rPr lang="pt-BR" sz="1600" dirty="0" smtClean="0">
                          <a:effectLst/>
                        </a:rPr>
                        <a:t>PMSB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 anchor="ctr"/>
                </a:tc>
              </a:tr>
              <a:tr h="5038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</a:rPr>
                        <a:t>IQ-6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Educação </a:t>
                      </a:r>
                      <a:r>
                        <a:rPr lang="pt-BR" sz="1600" dirty="0" smtClean="0">
                          <a:effectLst/>
                        </a:rPr>
                        <a:t>Ambiental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 anchor="ctr"/>
                </a:tc>
              </a:tr>
              <a:tr h="5038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</a:rPr>
                        <a:t>IQ-7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Desenvolvimento </a:t>
                      </a:r>
                      <a:r>
                        <a:rPr lang="pt-BR" sz="1600" dirty="0" smtClean="0">
                          <a:effectLst/>
                        </a:rPr>
                        <a:t>institucional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 anchor="ctr"/>
                </a:tc>
              </a:tr>
              <a:tr h="4694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</a:rPr>
                        <a:t>IQ-8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Compatibilidade com outros planos 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 anchor="ctr"/>
                </a:tc>
              </a:tr>
              <a:tr h="4432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</a:rPr>
                        <a:t>IQ-9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Qualificação dos servidores envolvidos com o </a:t>
                      </a:r>
                      <a:r>
                        <a:rPr lang="pt-BR" sz="1600" dirty="0" smtClean="0">
                          <a:effectLst/>
                        </a:rPr>
                        <a:t>PMSB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 anchor="ctr"/>
                </a:tc>
              </a:tr>
              <a:tr h="5992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</a:rPr>
                        <a:t>IQ-10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Diretrizes básicas Ministério das </a:t>
                      </a:r>
                      <a:r>
                        <a:rPr lang="pt-BR" sz="1600" dirty="0" smtClean="0">
                          <a:effectLst/>
                        </a:rPr>
                        <a:t>Cidades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 anchor="ctr"/>
                </a:tc>
              </a:tr>
            </a:tbl>
          </a:graphicData>
        </a:graphic>
      </p:graphicFrame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0755453"/>
              </p:ext>
            </p:extLst>
          </p:nvPr>
        </p:nvGraphicFramePr>
        <p:xfrm>
          <a:off x="136320" y="748286"/>
          <a:ext cx="5909273" cy="6004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59102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497" y="349097"/>
            <a:ext cx="3851919" cy="991673"/>
          </a:xfrm>
        </p:spPr>
        <p:txBody>
          <a:bodyPr>
            <a:normAutofit fontScale="90000"/>
          </a:bodyPr>
          <a:lstStyle/>
          <a:p>
            <a:r>
              <a:rPr lang="pt-BR" sz="3600" dirty="0" smtClean="0"/>
              <a:t>Resultados – Pontos fracos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0947" y="2136653"/>
            <a:ext cx="8741535" cy="4604715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pt-BR" sz="2000" dirty="0" smtClean="0"/>
              <a:t>IQ – 3 – Avaliação Periódica do PMSB</a:t>
            </a:r>
          </a:p>
          <a:p>
            <a:pPr lvl="1" algn="just">
              <a:buFont typeface="Wingdings" pitchFamily="2" charset="2"/>
              <a:buChar char="Ø"/>
            </a:pPr>
            <a:r>
              <a:rPr lang="pt-BR" sz="2000" dirty="0" smtClean="0"/>
              <a:t>	Este indicador naturalmente possui nota baixa na sua primeira aplicação, pois depende da revisão periódica do plano para ser plenamente atendido;</a:t>
            </a:r>
          </a:p>
          <a:p>
            <a:pPr algn="just">
              <a:buNone/>
            </a:pPr>
            <a:endParaRPr lang="pt-BR" sz="2000" dirty="0" smtClean="0"/>
          </a:p>
          <a:p>
            <a:pPr algn="just">
              <a:buNone/>
            </a:pPr>
            <a:r>
              <a:rPr lang="pt-BR" sz="2000" dirty="0" smtClean="0"/>
              <a:t>IQ – 7 – Desenvolvimento Institucional </a:t>
            </a:r>
          </a:p>
          <a:p>
            <a:pPr lvl="1" algn="just">
              <a:buFont typeface="Wingdings" pitchFamily="2" charset="2"/>
              <a:buChar char="Ø"/>
            </a:pPr>
            <a:r>
              <a:rPr lang="pt-BR" sz="2000" dirty="0" smtClean="0"/>
              <a:t>    Problema recorrente nas prefeituras municipais onde os autores atuaram ao longo da vida profissional. A ausência de setores geridos de forma técnica, fazendo com que questões políticas momentâneas mudem diretrizes e planejamentos de longo prazo de forma exagerada impede a implementação de medidas estruturantes.</a:t>
            </a:r>
            <a:br>
              <a:rPr lang="pt-BR" sz="2000" dirty="0" smtClean="0"/>
            </a:br>
            <a:r>
              <a:rPr lang="pt-BR" sz="2000" dirty="0" smtClean="0"/>
              <a:t/>
            </a:r>
            <a:br>
              <a:rPr lang="pt-BR" sz="2000" dirty="0" smtClean="0"/>
            </a:br>
            <a:r>
              <a:rPr lang="pt-BR" sz="2000" dirty="0" smtClean="0"/>
              <a:t>A não utilização de ferramentas administrativas, como o IQ apresentado neste trabalho, o </a:t>
            </a:r>
            <a:r>
              <a:rPr lang="pt-BR" sz="2000" dirty="0" err="1" smtClean="0"/>
              <a:t>Swot</a:t>
            </a:r>
            <a:r>
              <a:rPr lang="pt-BR" sz="2000" dirty="0" smtClean="0"/>
              <a:t> (Forças, Fraquezas, Oportunidades e Ameaças, tradução livre) e o 5W2H, torna difícil a avaliação da atuação das municipalidades nos diversos aspectos da gestão municipal.</a:t>
            </a:r>
            <a:endParaRPr lang="pt-BR" sz="20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5977" y="495836"/>
            <a:ext cx="5082796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85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3649" y="-183513"/>
            <a:ext cx="5815368" cy="948217"/>
          </a:xfrm>
        </p:spPr>
        <p:txBody>
          <a:bodyPr>
            <a:normAutofit/>
          </a:bodyPr>
          <a:lstStyle/>
          <a:p>
            <a:r>
              <a:rPr lang="pt-BR" sz="3200" dirty="0" smtClean="0"/>
              <a:t>Resultados – Pontos fracos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48822" y="2965108"/>
            <a:ext cx="7886700" cy="3488228"/>
          </a:xfrm>
        </p:spPr>
        <p:txBody>
          <a:bodyPr>
            <a:normAutofit/>
          </a:bodyPr>
          <a:lstStyle/>
          <a:p>
            <a:r>
              <a:rPr lang="pt-BR" sz="2000" dirty="0" smtClean="0"/>
              <a:t>IQ – 9 – Qualificação dos Servidores Envolvidos com o PMSB</a:t>
            </a:r>
          </a:p>
          <a:p>
            <a:endParaRPr lang="pt-BR" sz="2000" dirty="0" smtClean="0"/>
          </a:p>
          <a:p>
            <a:pPr lvl="1" algn="just">
              <a:buFont typeface="Wingdings" pitchFamily="2" charset="2"/>
              <a:buChar char="Ø"/>
            </a:pPr>
            <a:r>
              <a:rPr lang="pt-BR" sz="2000" dirty="0" smtClean="0"/>
              <a:t>  Depende da saúde financeiro do município (realização de concursos, manutenção de mão de obra especializada).</a:t>
            </a:r>
          </a:p>
          <a:p>
            <a:pPr lvl="1" algn="just">
              <a:buFont typeface="Wingdings" pitchFamily="2" charset="2"/>
              <a:buChar char="Ø"/>
            </a:pPr>
            <a:endParaRPr lang="pt-BR" sz="2000" dirty="0" smtClean="0"/>
          </a:p>
          <a:p>
            <a:pPr lvl="1" algn="just">
              <a:buFont typeface="Wingdings" pitchFamily="2" charset="2"/>
              <a:buChar char="Ø"/>
            </a:pPr>
            <a:r>
              <a:rPr lang="pt-BR" sz="2000" dirty="0" smtClean="0"/>
              <a:t>Pode ser melhorada com a contratação de pessoal, incentivo à qualificação do quadro presente.</a:t>
            </a:r>
          </a:p>
          <a:p>
            <a:pPr lvl="1" algn="just">
              <a:buFont typeface="Wingdings" pitchFamily="2" charset="2"/>
              <a:buChar char="Ø"/>
            </a:pPr>
            <a:endParaRPr lang="pt-BR" sz="2000" dirty="0" smtClean="0"/>
          </a:p>
          <a:p>
            <a:pPr lvl="1" algn="just">
              <a:buFont typeface="Wingdings" pitchFamily="2" charset="2"/>
              <a:buChar char="Ø"/>
            </a:pPr>
            <a:r>
              <a:rPr lang="pt-BR" sz="2000" dirty="0" smtClean="0"/>
              <a:t>Cuidado com a delegação em ausência de corpo técnico para fiscalizar.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550" y="954857"/>
            <a:ext cx="7971873" cy="1793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6653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969135" y="1448628"/>
            <a:ext cx="6858000" cy="2387600"/>
          </a:xfrm>
        </p:spPr>
        <p:txBody>
          <a:bodyPr>
            <a:normAutofit/>
          </a:bodyPr>
          <a:lstStyle/>
          <a:p>
            <a:r>
              <a:rPr lang="pt-BR" sz="6600" b="1" dirty="0" smtClean="0"/>
              <a:t>Obrigado</a:t>
            </a:r>
            <a:endParaRPr lang="pt-BR" sz="8000" dirty="0"/>
          </a:p>
        </p:txBody>
      </p:sp>
      <p:pic>
        <p:nvPicPr>
          <p:cNvPr id="1029" name="Picture 5" descr="http://www.ufrgs.br/iph/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5013192"/>
            <a:ext cx="4525098" cy="1102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238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Segundo estudo do Tribunal de Contas do Rio Grande do Sul (TCE-RS):</a:t>
            </a:r>
          </a:p>
          <a:p>
            <a:pPr marL="457200" lvl="1" indent="0">
              <a:buNone/>
            </a:pPr>
            <a:endParaRPr lang="pt-BR" dirty="0" smtClean="0"/>
          </a:p>
          <a:p>
            <a:pPr lvl="1">
              <a:buFontTx/>
              <a:buChar char="-"/>
            </a:pPr>
            <a:r>
              <a:rPr lang="pt-BR" dirty="0" smtClean="0"/>
              <a:t>Em julho/2014, de 497 municípios gaúchos, 209 municípios </a:t>
            </a:r>
            <a:r>
              <a:rPr lang="pt-BR" b="1" dirty="0" smtClean="0"/>
              <a:t>não</a:t>
            </a:r>
            <a:r>
              <a:rPr lang="pt-BR" dirty="0" smtClean="0"/>
              <a:t> tinham seus Planos Municipais de Saneamento (PMSB) aprovados (42%);</a:t>
            </a:r>
          </a:p>
          <a:p>
            <a:pPr lvl="1">
              <a:buFontTx/>
              <a:buChar char="-"/>
            </a:pPr>
            <a:endParaRPr lang="pt-BR" dirty="0" smtClean="0"/>
          </a:p>
          <a:p>
            <a:pPr lvl="1">
              <a:buFontTx/>
              <a:buChar char="-"/>
            </a:pPr>
            <a:r>
              <a:rPr lang="pt-BR" dirty="0" smtClean="0"/>
              <a:t>O estudo aponta que dos 233 </a:t>
            </a:r>
            <a:r>
              <a:rPr lang="pt-BR" dirty="0" err="1" smtClean="0"/>
              <a:t>PMSB’s</a:t>
            </a:r>
            <a:r>
              <a:rPr lang="pt-BR" dirty="0" smtClean="0"/>
              <a:t> aprovados ignoram em algum aspecto as exigências de </a:t>
            </a:r>
            <a:r>
              <a:rPr lang="pt-BR" b="1" dirty="0" smtClean="0"/>
              <a:t>Participação Social</a:t>
            </a:r>
            <a:r>
              <a:rPr lang="pt-BR" dirty="0" smtClean="0"/>
              <a:t> e </a:t>
            </a:r>
            <a:r>
              <a:rPr lang="pt-BR" b="1" dirty="0" smtClean="0"/>
              <a:t>Controle Social</a:t>
            </a:r>
            <a:r>
              <a:rPr lang="pt-BR" dirty="0" smtClean="0"/>
              <a:t>;</a:t>
            </a:r>
          </a:p>
          <a:p>
            <a:pPr lvl="1">
              <a:buFontTx/>
              <a:buChar char="-"/>
            </a:pPr>
            <a:endParaRPr lang="pt-BR" dirty="0"/>
          </a:p>
          <a:p>
            <a:pPr lvl="1">
              <a:buFontTx/>
              <a:buChar char="-"/>
            </a:pPr>
            <a:r>
              <a:rPr lang="pt-BR" dirty="0" smtClean="0"/>
              <a:t>Aponta falta de equipes técnicas especializadas;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7577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Indíce</a:t>
            </a:r>
            <a:r>
              <a:rPr lang="pt-BR" dirty="0"/>
              <a:t> de Auditoria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Exemplo: IA – 1</a:t>
            </a:r>
          </a:p>
          <a:p>
            <a:endParaRPr lang="pt-BR" dirty="0"/>
          </a:p>
          <a:p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ela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9539917"/>
                  </p:ext>
                </p:extLst>
              </p:nvPr>
            </p:nvGraphicFramePr>
            <p:xfrm>
              <a:off x="767690" y="2451143"/>
              <a:ext cx="7349319" cy="1968759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297997"/>
                    <a:gridCol w="1984133"/>
                    <a:gridCol w="2297997"/>
                    <a:gridCol w="769192"/>
                  </a:tblGrid>
                  <a:tr h="49635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BR" sz="1600" dirty="0">
                              <a:effectLst/>
                            </a:rPr>
                            <a:t>Indicador</a:t>
                          </a:r>
                          <a:endParaRPr lang="pt-BR" sz="2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435" marR="51435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BR" sz="1600" dirty="0">
                              <a:effectLst/>
                            </a:rPr>
                            <a:t>Formulação de cálculo</a:t>
                          </a:r>
                          <a:endParaRPr lang="pt-BR" sz="2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435" marR="51435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BR" sz="1600">
                              <a:effectLst/>
                            </a:rPr>
                            <a:t>Subindicador</a:t>
                          </a:r>
                          <a:endParaRPr lang="pt-BR" sz="2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435" marR="51435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BR" sz="1600">
                              <a:effectLst/>
                            </a:rPr>
                            <a:t>Fonte</a:t>
                          </a:r>
                          <a:endParaRPr lang="pt-BR" sz="2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435" marR="51435" marT="0" marB="0" anchor="ctr"/>
                    </a:tc>
                  </a:tr>
                  <a:tr h="686143"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BR" sz="1600" dirty="0">
                              <a:effectLst/>
                            </a:rPr>
                            <a:t>Indicador de drenagem urbana (IA-1)</a:t>
                          </a:r>
                          <a:endParaRPr lang="pt-BR" sz="2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435" marR="51435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pt-BR" sz="2400" i="1">
                                        <a:effectLst/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pt-BR" sz="2400">
                                        <a:effectLst/>
                                        <a:latin typeface="Cambria Math"/>
                                      </a:rPr>
                                      <m:t>𝑃𝐴</m:t>
                                    </m:r>
                                    <m:r>
                                      <a:rPr lang="pt-BR" sz="2400">
                                        <a:effectLst/>
                                        <a:latin typeface="Cambria Math"/>
                                      </a:rPr>
                                      <m:t>+</m:t>
                                    </m:r>
                                    <m:r>
                                      <a:rPr lang="pt-BR" sz="2400">
                                        <a:effectLst/>
                                        <a:latin typeface="Cambria Math"/>
                                      </a:rPr>
                                      <m:t>𝐴𝐴</m:t>
                                    </m:r>
                                  </m:num>
                                  <m:den>
                                    <m:r>
                                      <a:rPr lang="pt-BR" sz="2400">
                                        <a:effectLst/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pt-BR" sz="2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435" marR="51435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BR" sz="1600">
                              <a:effectLst/>
                            </a:rPr>
                            <a:t>PA - Pontos de alagamento.</a:t>
                          </a:r>
                          <a:endParaRPr lang="pt-BR" sz="2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435" marR="51435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BR" sz="1600">
                              <a:effectLst/>
                            </a:rPr>
                            <a:t>ISA</a:t>
                          </a:r>
                          <a:endParaRPr lang="pt-BR" sz="2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435" marR="51435" marT="0" marB="0" anchor="ctr"/>
                    </a:tc>
                  </a:tr>
                  <a:tr h="583951">
                    <a:tc vMerge="1"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BR" sz="1600" dirty="0">
                              <a:effectLst/>
                            </a:rPr>
                            <a:t>AA - Área alagada</a:t>
                          </a:r>
                          <a:endParaRPr lang="pt-BR" sz="2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435" marR="51435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ela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7368322"/>
                  </p:ext>
                </p:extLst>
              </p:nvPr>
            </p:nvGraphicFramePr>
            <p:xfrm>
              <a:off x="1023585" y="2451135"/>
              <a:ext cx="9799091" cy="1766453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3063996"/>
                    <a:gridCol w="2645510"/>
                    <a:gridCol w="3063996"/>
                    <a:gridCol w="1025589"/>
                  </a:tblGrid>
                  <a:tr h="49635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BR" sz="1600" dirty="0">
                              <a:effectLst/>
                            </a:rPr>
                            <a:t>Indicador</a:t>
                          </a:r>
                          <a:endParaRPr lang="pt-BR" sz="2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BR" sz="1600" dirty="0">
                              <a:effectLst/>
                            </a:rPr>
                            <a:t>Formulação de cálculo</a:t>
                          </a:r>
                          <a:endParaRPr lang="pt-BR" sz="2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BR" sz="1600">
                              <a:effectLst/>
                            </a:rPr>
                            <a:t>Subindicador</a:t>
                          </a:r>
                          <a:endParaRPr lang="pt-BR" sz="2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BR" sz="1600">
                              <a:effectLst/>
                            </a:rPr>
                            <a:t>Fonte</a:t>
                          </a:r>
                          <a:endParaRPr lang="pt-BR" sz="2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686143"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BR" sz="1600" dirty="0">
                              <a:effectLst/>
                            </a:rPr>
                            <a:t>Indicador de drenagem urbana (IA-1)</a:t>
                          </a:r>
                          <a:endParaRPr lang="pt-BR" sz="2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 marL="68580" marR="68580" marT="0" marB="0" anchor="ctr">
                        <a:blipFill rotWithShape="0">
                          <a:blip r:embed="rId2"/>
                          <a:stretch>
                            <a:fillRect l="-116129" t="-39234" r="-155760" b="-9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BR" sz="1600">
                              <a:effectLst/>
                            </a:rPr>
                            <a:t>PA - Pontos de alagamento.</a:t>
                          </a:r>
                          <a:endParaRPr lang="pt-BR" sz="2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BR" sz="1600">
                              <a:effectLst/>
                            </a:rPr>
                            <a:t>ISA</a:t>
                          </a:r>
                          <a:endParaRPr lang="pt-BR" sz="2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583951">
                    <a:tc vMerge="1"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BR" sz="1600" dirty="0">
                              <a:effectLst/>
                            </a:rPr>
                            <a:t>AA - Área alagada</a:t>
                          </a:r>
                          <a:endParaRPr lang="pt-BR" sz="2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Tabela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07722308"/>
                  </p:ext>
                </p:extLst>
              </p:nvPr>
            </p:nvGraphicFramePr>
            <p:xfrm>
              <a:off x="767689" y="4506354"/>
              <a:ext cx="7349318" cy="2116867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794921"/>
                    <a:gridCol w="4345148"/>
                    <a:gridCol w="1209249"/>
                  </a:tblGrid>
                  <a:tr h="25851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BR" sz="1600" dirty="0" err="1">
                              <a:effectLst/>
                            </a:rPr>
                            <a:t>Subindicador</a:t>
                          </a:r>
                          <a:endParaRPr lang="pt-BR" sz="2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435" marR="51435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BR" sz="1200" dirty="0">
                              <a:effectLst/>
                            </a:rPr>
                            <a:t>Formulação de cálculo</a:t>
                          </a:r>
                          <a:endParaRPr lang="pt-BR" sz="18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435" marR="51435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BR" sz="1200">
                              <a:effectLst/>
                            </a:rPr>
                            <a:t>Unidade</a:t>
                          </a:r>
                          <a:endParaRPr lang="pt-BR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435" marR="51435" marT="0" marB="0" anchor="ctr"/>
                    </a:tc>
                  </a:tr>
                  <a:tr h="86018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BR" sz="1600" dirty="0">
                              <a:effectLst/>
                            </a:rPr>
                            <a:t>PA = Pontos de alagamento.</a:t>
                          </a:r>
                          <a:endParaRPr lang="pt-BR" sz="2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435" marR="51435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t-BR" sz="1600">
                                    <a:effectLst/>
                                    <a:latin typeface="Cambria Math"/>
                                  </a:rPr>
                                  <m:t>𝑃𝐴</m:t>
                                </m:r>
                                <m:r>
                                  <a:rPr lang="pt-BR" sz="1600">
                                    <a:effectLst/>
                                    <a:latin typeface="Cambria Math"/>
                                  </a:rPr>
                                  <m:t>= </m:t>
                                </m:r>
                                <m:f>
                                  <m:fPr>
                                    <m:ctrlPr>
                                      <a:rPr lang="pt-BR" sz="1600" i="1">
                                        <a:effectLst/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pt-BR" sz="1600">
                                        <a:effectLst/>
                                        <a:latin typeface="Cambria Math"/>
                                      </a:rPr>
                                      <m:t>𝑛</m:t>
                                    </m:r>
                                    <m:r>
                                      <a:rPr lang="pt-BR" sz="1600">
                                        <a:effectLst/>
                                        <a:latin typeface="Cambria Math"/>
                                      </a:rPr>
                                      <m:t>º </m:t>
                                    </m:r>
                                    <m:r>
                                      <a:rPr lang="pt-BR" sz="1600">
                                        <a:effectLst/>
                                        <a:latin typeface="Cambria Math"/>
                                      </a:rPr>
                                      <m:t>𝑝𝑜𝑛𝑡𝑜𝑠</m:t>
                                    </m:r>
                                    <m:r>
                                      <a:rPr lang="pt-BR" sz="1600">
                                        <a:effectLst/>
                                        <a:latin typeface="Cambria Math"/>
                                      </a:rPr>
                                      <m:t> </m:t>
                                    </m:r>
                                    <m:r>
                                      <a:rPr lang="pt-BR" sz="1600">
                                        <a:effectLst/>
                                        <a:latin typeface="Cambria Math"/>
                                      </a:rPr>
                                      <m:t>𝑎𝑙𝑎𝑔𝑎𝑚𝑒𝑛𝑡𝑜</m:t>
                                    </m:r>
                                  </m:num>
                                  <m:den>
                                    <m:eqArr>
                                      <m:eqArrPr>
                                        <m:ctrlPr>
                                          <a:rPr lang="pt-BR" sz="1600" i="1">
                                            <a:effectLst/>
                                            <a:latin typeface="Cambria Math"/>
                                          </a:rPr>
                                        </m:ctrlPr>
                                      </m:eqArrPr>
                                      <m:e>
                                        <m:r>
                                          <a:rPr lang="pt-BR" sz="1600">
                                            <a:effectLst/>
                                            <a:latin typeface="Cambria Math"/>
                                          </a:rPr>
                                          <m:t>𝑒𝑥𝑡𝑒𝑛𝑠</m:t>
                                        </m:r>
                                        <m:r>
                                          <a:rPr lang="pt-BR" sz="1600">
                                            <a:effectLst/>
                                            <a:latin typeface="Cambria Math"/>
                                          </a:rPr>
                                          <m:t>ã</m:t>
                                        </m:r>
                                        <m:r>
                                          <a:rPr lang="pt-BR" sz="1600">
                                            <a:effectLst/>
                                            <a:latin typeface="Cambria Math"/>
                                          </a:rPr>
                                          <m:t>𝑜</m:t>
                                        </m:r>
                                        <m:r>
                                          <a:rPr lang="pt-BR" sz="1600">
                                            <a:effectLst/>
                                            <a:latin typeface="Cambria Math"/>
                                          </a:rPr>
                                          <m:t> </m:t>
                                        </m:r>
                                        <m:r>
                                          <a:rPr lang="pt-BR" sz="1600">
                                            <a:effectLst/>
                                            <a:latin typeface="Cambria Math"/>
                                          </a:rPr>
                                          <m:t>𝑟𝑖𝑜𝑠</m:t>
                                        </m:r>
                                        <m:r>
                                          <a:rPr lang="pt-BR" sz="1600">
                                            <a:effectLst/>
                                            <a:latin typeface="Cambria Math"/>
                                          </a:rPr>
                                          <m:t> </m:t>
                                        </m:r>
                                        <m:r>
                                          <a:rPr lang="pt-BR" sz="1600">
                                            <a:effectLst/>
                                            <a:latin typeface="Cambria Math"/>
                                          </a:rPr>
                                          <m:t>𝑒</m:t>
                                        </m:r>
                                        <m:r>
                                          <a:rPr lang="pt-BR" sz="1600">
                                            <a:effectLst/>
                                            <a:latin typeface="Cambria Math"/>
                                          </a:rPr>
                                          <m:t> </m:t>
                                        </m:r>
                                        <m:r>
                                          <a:rPr lang="pt-BR" sz="1600">
                                            <a:effectLst/>
                                            <a:latin typeface="Cambria Math"/>
                                          </a:rPr>
                                          <m:t>𝑐</m:t>
                                        </m:r>
                                        <m:r>
                                          <a:rPr lang="pt-BR" sz="1600">
                                            <a:effectLst/>
                                            <a:latin typeface="Cambria Math"/>
                                          </a:rPr>
                                          <m:t>ó</m:t>
                                        </m:r>
                                        <m:r>
                                          <a:rPr lang="pt-BR" sz="1600">
                                            <a:effectLst/>
                                            <a:latin typeface="Cambria Math"/>
                                          </a:rPr>
                                          <m:t>𝑟𝑟𝑒𝑔𝑜𝑠</m:t>
                                        </m:r>
                                        <m:r>
                                          <a:rPr lang="pt-BR" sz="1600">
                                            <a:effectLst/>
                                            <a:latin typeface="Cambria Math"/>
                                          </a:rPr>
                                          <m:t> </m:t>
                                        </m:r>
                                      </m:e>
                                      <m:e>
                                        <m:r>
                                          <a:rPr lang="pt-BR" sz="1600">
                                            <a:effectLst/>
                                            <a:latin typeface="Cambria Math"/>
                                          </a:rPr>
                                          <m:t>á</m:t>
                                        </m:r>
                                        <m:r>
                                          <a:rPr lang="pt-BR" sz="1600">
                                            <a:effectLst/>
                                            <a:latin typeface="Cambria Math"/>
                                          </a:rPr>
                                          <m:t>𝑟𝑒𝑎</m:t>
                                        </m:r>
                                        <m:r>
                                          <a:rPr lang="pt-BR" sz="1600">
                                            <a:effectLst/>
                                            <a:latin typeface="Cambria Math"/>
                                          </a:rPr>
                                          <m:t> </m:t>
                                        </m:r>
                                        <m:r>
                                          <a:rPr lang="pt-BR" sz="1600">
                                            <a:effectLst/>
                                            <a:latin typeface="Cambria Math"/>
                                          </a:rPr>
                                          <m:t>𝑢𝑟𝑏𝑎𝑛𝑎</m:t>
                                        </m:r>
                                        <m:r>
                                          <a:rPr lang="pt-BR" sz="1600">
                                            <a:effectLst/>
                                            <a:latin typeface="Cambria Math"/>
                                          </a:rPr>
                                          <m:t> </m:t>
                                        </m:r>
                                      </m:e>
                                    </m:eqArr>
                                  </m:den>
                                </m:f>
                              </m:oMath>
                            </m:oMathPara>
                          </a14:m>
                          <a:endParaRPr lang="pt-BR" sz="18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435" marR="51435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BR" sz="2400" dirty="0">
                              <a:effectLst/>
                            </a:rPr>
                            <a:t>%</a:t>
                          </a:r>
                          <a:endParaRPr lang="pt-BR" sz="36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435" marR="51435" marT="0" marB="0" anchor="ctr"/>
                    </a:tc>
                  </a:tr>
                  <a:tr h="74514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BR" sz="1600" dirty="0">
                              <a:effectLst/>
                            </a:rPr>
                            <a:t>AA = Área alagada</a:t>
                          </a:r>
                          <a:endParaRPr lang="pt-BR" sz="2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435" marR="51435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t-BR" sz="1600">
                                    <a:effectLst/>
                                    <a:latin typeface="Cambria Math"/>
                                  </a:rPr>
                                  <m:t>𝐴𝐴</m:t>
                                </m:r>
                                <m:r>
                                  <a:rPr lang="pt-BR" sz="1600">
                                    <a:effectLst/>
                                    <a:latin typeface="Cambria Math"/>
                                  </a:rPr>
                                  <m:t>= </m:t>
                                </m:r>
                                <m:f>
                                  <m:fPr>
                                    <m:ctrlPr>
                                      <a:rPr lang="pt-BR" sz="1600" i="1">
                                        <a:effectLst/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nary>
                                      <m:naryPr>
                                        <m:chr m:val="∑"/>
                                        <m:limLoc m:val="undOvr"/>
                                        <m:subHide m:val="on"/>
                                        <m:supHide m:val="on"/>
                                        <m:ctrlPr>
                                          <a:rPr lang="pt-BR" sz="1600" i="1">
                                            <a:effectLst/>
                                            <a:latin typeface="Cambria Math"/>
                                          </a:rPr>
                                        </m:ctrlPr>
                                      </m:naryPr>
                                      <m:sub/>
                                      <m:sup/>
                                      <m:e>
                                        <m:r>
                                          <a:rPr lang="pt-BR" sz="1600">
                                            <a:effectLst/>
                                            <a:latin typeface="Cambria Math"/>
                                          </a:rPr>
                                          <m:t>á</m:t>
                                        </m:r>
                                        <m:r>
                                          <a:rPr lang="pt-BR" sz="1600">
                                            <a:effectLst/>
                                            <a:latin typeface="Cambria Math"/>
                                          </a:rPr>
                                          <m:t>𝑟𝑒𝑎𝑠</m:t>
                                        </m:r>
                                        <m:r>
                                          <a:rPr lang="pt-BR" sz="1600">
                                            <a:effectLst/>
                                            <a:latin typeface="Cambria Math"/>
                                          </a:rPr>
                                          <m:t> </m:t>
                                        </m:r>
                                        <m:r>
                                          <a:rPr lang="pt-BR" sz="1600">
                                            <a:effectLst/>
                                            <a:latin typeface="Cambria Math"/>
                                          </a:rPr>
                                          <m:t>𝑎𝑙𝑎𝑔𝑎𝑑𝑎𝑠</m:t>
                                        </m:r>
                                        <m:r>
                                          <a:rPr lang="pt-BR" sz="1600">
                                            <a:effectLst/>
                                            <a:latin typeface="Cambria Math"/>
                                          </a:rPr>
                                          <m:t> </m:t>
                                        </m:r>
                                        <m:r>
                                          <a:rPr lang="pt-BR" sz="1600">
                                            <a:effectLst/>
                                            <a:latin typeface="Cambria Math"/>
                                          </a:rPr>
                                          <m:t>𝑧𝑜𝑛𝑎</m:t>
                                        </m:r>
                                        <m:r>
                                          <a:rPr lang="pt-BR" sz="1600">
                                            <a:effectLst/>
                                            <a:latin typeface="Cambria Math"/>
                                          </a:rPr>
                                          <m:t> </m:t>
                                        </m:r>
                                        <m:r>
                                          <a:rPr lang="pt-BR" sz="1600">
                                            <a:effectLst/>
                                            <a:latin typeface="Cambria Math"/>
                                          </a:rPr>
                                          <m:t>𝑢𝑟𝑏𝑎𝑛𝑎</m:t>
                                        </m:r>
                                      </m:e>
                                    </m:nary>
                                  </m:num>
                                  <m:den>
                                    <m:r>
                                      <a:rPr lang="pt-BR" sz="1600">
                                        <a:effectLst/>
                                        <a:latin typeface="Cambria Math"/>
                                      </a:rPr>
                                      <m:t>á</m:t>
                                    </m:r>
                                    <m:r>
                                      <a:rPr lang="pt-BR" sz="1600">
                                        <a:effectLst/>
                                        <a:latin typeface="Cambria Math"/>
                                      </a:rPr>
                                      <m:t>𝑟𝑒𝑎</m:t>
                                    </m:r>
                                    <m:r>
                                      <a:rPr lang="pt-BR" sz="1600">
                                        <a:effectLst/>
                                        <a:latin typeface="Cambria Math"/>
                                      </a:rPr>
                                      <m:t> </m:t>
                                    </m:r>
                                    <m:r>
                                      <a:rPr lang="pt-BR" sz="1600">
                                        <a:effectLst/>
                                        <a:latin typeface="Cambria Math"/>
                                      </a:rPr>
                                      <m:t>𝑧𝑜𝑛𝑎</m:t>
                                    </m:r>
                                    <m:r>
                                      <a:rPr lang="pt-BR" sz="1600">
                                        <a:effectLst/>
                                        <a:latin typeface="Cambria Math"/>
                                      </a:rPr>
                                      <m:t> </m:t>
                                    </m:r>
                                    <m:r>
                                      <a:rPr lang="pt-BR" sz="1600">
                                        <a:effectLst/>
                                        <a:latin typeface="Cambria Math"/>
                                      </a:rPr>
                                      <m:t>𝑢𝑟𝑏𝑎𝑛𝑎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pt-BR" sz="18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435" marR="51435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BR" sz="2000" dirty="0">
                              <a:effectLst/>
                            </a:rPr>
                            <a:t>%</a:t>
                          </a:r>
                          <a:endParaRPr lang="pt-BR" sz="2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435" marR="51435" marT="0" marB="0" anchor="ctr"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5" name="Tabela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07722308"/>
                  </p:ext>
                </p:extLst>
              </p:nvPr>
            </p:nvGraphicFramePr>
            <p:xfrm>
              <a:off x="767689" y="4506354"/>
              <a:ext cx="7349318" cy="2116867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794921"/>
                    <a:gridCol w="4345148"/>
                    <a:gridCol w="1209249"/>
                  </a:tblGrid>
                  <a:tr h="32664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BR" sz="1600" dirty="0" err="1">
                              <a:effectLst/>
                            </a:rPr>
                            <a:t>Subindicador</a:t>
                          </a:r>
                          <a:endParaRPr lang="pt-BR" sz="2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435" marR="51435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BR" sz="1200" dirty="0">
                              <a:effectLst/>
                            </a:rPr>
                            <a:t>Formulação de cálculo</a:t>
                          </a:r>
                          <a:endParaRPr lang="pt-BR" sz="18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435" marR="51435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BR" sz="1200">
                              <a:effectLst/>
                            </a:rPr>
                            <a:t>Unidade</a:t>
                          </a:r>
                          <a:endParaRPr lang="pt-BR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435" marR="51435" marT="0" marB="0" anchor="ctr"/>
                    </a:tc>
                  </a:tr>
                  <a:tr h="104508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BR" sz="1600" dirty="0">
                              <a:effectLst/>
                            </a:rPr>
                            <a:t>PA = Pontos de alagamento.</a:t>
                          </a:r>
                          <a:endParaRPr lang="pt-BR" sz="2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435" marR="51435" marT="0" marB="0" anchor="ctr"/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 marL="51435" marR="51435" marT="0" marB="0" anchor="ctr">
                        <a:blipFill rotWithShape="1">
                          <a:blip r:embed="rId3"/>
                          <a:stretch>
                            <a:fillRect l="-41515" t="-31579" r="-27770" b="-719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BR" sz="2400" dirty="0">
                              <a:effectLst/>
                            </a:rPr>
                            <a:t>%</a:t>
                          </a:r>
                          <a:endParaRPr lang="pt-BR" sz="36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435" marR="51435" marT="0" marB="0" anchor="ctr"/>
                    </a:tc>
                  </a:tr>
                  <a:tr h="74514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BR" sz="1600" dirty="0">
                              <a:effectLst/>
                            </a:rPr>
                            <a:t>AA = Área alagada</a:t>
                          </a:r>
                          <a:endParaRPr lang="pt-BR" sz="2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435" marR="51435" marT="0" marB="0" anchor="ctr"/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 marL="51435" marR="51435" marT="0" marB="0" anchor="ctr">
                        <a:blipFill rotWithShape="1">
                          <a:blip r:embed="rId3"/>
                          <a:stretch>
                            <a:fillRect l="-41515" t="-184426" r="-27770" b="-82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BR" sz="2000" dirty="0">
                              <a:effectLst/>
                            </a:rPr>
                            <a:t>%</a:t>
                          </a:r>
                          <a:endParaRPr lang="pt-BR" sz="2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435" marR="51435" marT="0" marB="0" anchor="ctr"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979941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Utilizar ferramenta administrativa </a:t>
            </a:r>
            <a:r>
              <a:rPr lang="pt-BR" dirty="0" smtClean="0"/>
              <a:t>constituída para o desenvolvimento do ÍNDICE DE QUALIDADE (IQ) e do ÍNDICE DE AUDITORIA (IA) </a:t>
            </a:r>
            <a:r>
              <a:rPr lang="pt-BR" dirty="0" smtClean="0"/>
              <a:t>adaptada </a:t>
            </a:r>
            <a:r>
              <a:rPr lang="pt-BR" dirty="0" smtClean="0"/>
              <a:t>para avaliar os </a:t>
            </a:r>
            <a:r>
              <a:rPr lang="pt-BR" dirty="0" err="1" smtClean="0"/>
              <a:t>PMSB’s</a:t>
            </a:r>
            <a:r>
              <a:rPr lang="pt-BR" dirty="0" smtClean="0"/>
              <a:t>;</a:t>
            </a:r>
          </a:p>
          <a:p>
            <a:endParaRPr lang="pt-BR" dirty="0"/>
          </a:p>
          <a:p>
            <a:r>
              <a:rPr lang="pt-BR" dirty="0" smtClean="0"/>
              <a:t>Criar documento técnico e informativo para orientar prioridades de ação aos gestores municipais;</a:t>
            </a:r>
          </a:p>
          <a:p>
            <a:endParaRPr lang="pt-BR" dirty="0"/>
          </a:p>
          <a:p>
            <a:r>
              <a:rPr lang="pt-BR" dirty="0" smtClean="0"/>
              <a:t>Realizar diagnóstico qualitativo de três </a:t>
            </a:r>
            <a:r>
              <a:rPr lang="pt-BR" dirty="0" err="1" smtClean="0"/>
              <a:t>PMSB’s</a:t>
            </a:r>
            <a:r>
              <a:rPr lang="pt-BR" dirty="0" smtClean="0"/>
              <a:t> onde os autores tiveram participação;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9956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7264490"/>
              </p:ext>
            </p:extLst>
          </p:nvPr>
        </p:nvGraphicFramePr>
        <p:xfrm>
          <a:off x="1943710" y="692696"/>
          <a:ext cx="5256584" cy="982980"/>
        </p:xfrm>
        <a:graphic>
          <a:graphicData uri="http://schemas.openxmlformats.org/drawingml/2006/table">
            <a:tbl>
              <a:tblPr firstRow="1" firstCol="1" bandRow="1"/>
              <a:tblGrid>
                <a:gridCol w="2970307"/>
                <a:gridCol w="2286277"/>
              </a:tblGrid>
              <a:tr h="359832">
                <a:tc gridSpan="2">
                  <a:txBody>
                    <a:bodyPr/>
                    <a:lstStyle/>
                    <a:p>
                      <a:pPr marR="215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ÍNDICE DE AUDITORIA DOS PMSB (IA-2)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5488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Critério comparativo: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 Ano base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383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INDICADORES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8022468"/>
              </p:ext>
            </p:extLst>
          </p:nvPr>
        </p:nvGraphicFramePr>
        <p:xfrm>
          <a:off x="1812927" y="1700810"/>
          <a:ext cx="5518150" cy="4900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77016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Tabela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28696387"/>
                  </p:ext>
                </p:extLst>
              </p:nvPr>
            </p:nvGraphicFramePr>
            <p:xfrm>
              <a:off x="2079308" y="4958825"/>
              <a:ext cx="4985385" cy="846455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120775"/>
                    <a:gridCol w="2796540"/>
                    <a:gridCol w="617855"/>
                    <a:gridCol w="450215"/>
                  </a:tblGrid>
                  <a:tr h="21590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1000" b="1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Indicador</a:t>
                          </a:r>
                          <a:endParaRPr lang="pt-BR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1000" b="1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Formulação de cálculo</a:t>
                          </a:r>
                          <a:endParaRPr lang="pt-BR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1000" b="1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Unidade</a:t>
                          </a:r>
                          <a:endParaRPr lang="pt-BR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1000" b="1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Fonte</a:t>
                          </a:r>
                          <a:endParaRPr lang="pt-BR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630555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1000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Autossuficiência de caixa - RSU </a:t>
                          </a:r>
                          <a:endParaRPr lang="pt-BR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1000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(IA-9)</a:t>
                          </a:r>
                          <a:endParaRPr lang="pt-BR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pt-BR" sz="10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pt-BR" sz="10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𝑅𝑒𝑐𝑒𝑖𝑡𝑎</m:t>
                                    </m:r>
                                    <m:r>
                                      <a:rPr lang="pt-BR" sz="10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 </m:t>
                                    </m:r>
                                    <m:r>
                                      <a:rPr lang="pt-BR" sz="10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𝑎𝑟𝑟𝑒𝑐𝑎𝑑𝑎𝑑𝑎</m:t>
                                    </m:r>
                                    <m:r>
                                      <a:rPr lang="pt-BR" sz="10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− </m:t>
                                    </m:r>
                                    <m:r>
                                      <a:rPr lang="pt-BR" sz="10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𝑅𝑆𝑈</m:t>
                                    </m:r>
                                  </m:num>
                                  <m:den>
                                    <m:r>
                                      <a:rPr lang="pt-BR" sz="10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𝐷𝑒𝑠𝑝𝑒𝑠𝑎</m:t>
                                    </m:r>
                                    <m:r>
                                      <a:rPr lang="pt-BR" sz="10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 </m:t>
                                    </m:r>
                                    <m:r>
                                      <a:rPr lang="pt-BR" sz="10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𝑡𝑜𝑡𝑎𝑙</m:t>
                                    </m:r>
                                    <m:r>
                                      <a:rPr lang="pt-BR" sz="10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− </m:t>
                                    </m:r>
                                    <m:r>
                                      <a:rPr lang="pt-BR" sz="10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𝑅𝑆𝑈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pt-BR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1000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%</a:t>
                          </a:r>
                          <a:endParaRPr lang="pt-BR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1000" dirty="0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SNIS</a:t>
                          </a:r>
                          <a:endParaRPr lang="pt-BR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2" name="Tabela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28696387"/>
                  </p:ext>
                </p:extLst>
              </p:nvPr>
            </p:nvGraphicFramePr>
            <p:xfrm>
              <a:off x="2079308" y="4958825"/>
              <a:ext cx="4985385" cy="846455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120775"/>
                    <a:gridCol w="2796540"/>
                    <a:gridCol w="617855"/>
                    <a:gridCol w="450215"/>
                  </a:tblGrid>
                  <a:tr h="21590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1000" b="1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Indicador</a:t>
                          </a:r>
                          <a:endParaRPr lang="pt-BR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1000" b="1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Formulação de cálculo</a:t>
                          </a:r>
                          <a:endParaRPr lang="pt-BR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1000" b="1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Unidade</a:t>
                          </a:r>
                          <a:endParaRPr lang="pt-BR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1000" b="1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Fonte</a:t>
                          </a:r>
                          <a:endParaRPr lang="pt-BR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630555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1000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Autossuficiência de caixa - RSU </a:t>
                          </a:r>
                          <a:endParaRPr lang="pt-BR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1000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(IA-9)</a:t>
                          </a:r>
                          <a:endParaRPr lang="pt-BR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40087" t="-33654" r="-38126" b="-9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1000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%</a:t>
                          </a:r>
                          <a:endParaRPr lang="pt-BR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1000" dirty="0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SNIS</a:t>
                          </a:r>
                          <a:endParaRPr lang="pt-BR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ela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04022370"/>
                  </p:ext>
                </p:extLst>
              </p:nvPr>
            </p:nvGraphicFramePr>
            <p:xfrm>
              <a:off x="2079308" y="5894929"/>
              <a:ext cx="4985385" cy="846455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120775"/>
                    <a:gridCol w="2796540"/>
                    <a:gridCol w="617855"/>
                    <a:gridCol w="450215"/>
                  </a:tblGrid>
                  <a:tr h="21590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1000" b="1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Indicador</a:t>
                          </a:r>
                          <a:endParaRPr lang="pt-BR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1000" b="1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Formulação de cálculo</a:t>
                          </a:r>
                          <a:endParaRPr lang="pt-BR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1000" b="1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Unidade</a:t>
                          </a:r>
                          <a:endParaRPr lang="pt-BR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1000" b="1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Fonte</a:t>
                          </a:r>
                          <a:endParaRPr lang="pt-BR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630555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1000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Taxa de recuperação de materiais recicláveis (IA-10)</a:t>
                          </a:r>
                          <a:endParaRPr lang="pt-BR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pt-BR" sz="10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pt-BR" sz="10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𝑄𝑢𝑎𝑛𝑡𝑖𝑑𝑎𝑑𝑒</m:t>
                                    </m:r>
                                    <m:r>
                                      <a:rPr lang="pt-BR" sz="10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 </m:t>
                                    </m:r>
                                    <m:r>
                                      <a:rPr lang="pt-BR" sz="10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𝑡𝑜𝑡𝑎𝑙</m:t>
                                    </m:r>
                                    <m:r>
                                      <a:rPr lang="pt-BR" sz="10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 </m:t>
                                    </m:r>
                                    <m:r>
                                      <a:rPr lang="pt-BR" sz="10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𝑑𝑒</m:t>
                                    </m:r>
                                    <m:r>
                                      <a:rPr lang="pt-BR" sz="10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 </m:t>
                                    </m:r>
                                    <m:r>
                                      <a:rPr lang="pt-BR" sz="10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𝑚𝑎𝑡𝑒𝑟𝑖𝑎𝑖𝑠</m:t>
                                    </m:r>
                                    <m:r>
                                      <a:rPr lang="pt-BR" sz="10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 </m:t>
                                    </m:r>
                                    <m:r>
                                      <a:rPr lang="pt-BR" sz="10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𝑟𝑒𝑐𝑢𝑝𝑒𝑟𝑎𝑑𝑜𝑠</m:t>
                                    </m:r>
                                  </m:num>
                                  <m:den>
                                    <m:r>
                                      <a:rPr lang="pt-BR" sz="10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𝑄𝑢𝑎𝑛𝑡𝑖𝑑𝑎𝑑𝑒</m:t>
                                    </m:r>
                                    <m:r>
                                      <a:rPr lang="pt-BR" sz="10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 </m:t>
                                    </m:r>
                                    <m:r>
                                      <a:rPr lang="pt-BR" sz="10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𝑡𝑜𝑡𝑎𝑙</m:t>
                                    </m:r>
                                    <m:r>
                                      <a:rPr lang="pt-BR" sz="10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 </m:t>
                                    </m:r>
                                    <m:r>
                                      <a:rPr lang="pt-BR" sz="10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𝑐𝑜𝑙𝑒𝑡𝑎𝑑𝑎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pt-BR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1000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%</a:t>
                          </a:r>
                          <a:endParaRPr lang="pt-BR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1000" dirty="0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SNIS</a:t>
                          </a:r>
                          <a:endParaRPr lang="pt-BR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4" name="Tabela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04022370"/>
                  </p:ext>
                </p:extLst>
              </p:nvPr>
            </p:nvGraphicFramePr>
            <p:xfrm>
              <a:off x="2079308" y="5894929"/>
              <a:ext cx="4985385" cy="846455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120775"/>
                    <a:gridCol w="2796540"/>
                    <a:gridCol w="617855"/>
                    <a:gridCol w="450215"/>
                  </a:tblGrid>
                  <a:tr h="21590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1000" b="1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Indicador</a:t>
                          </a:r>
                          <a:endParaRPr lang="pt-BR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1000" b="1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Formulação de cálculo</a:t>
                          </a:r>
                          <a:endParaRPr lang="pt-BR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1000" b="1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Unidade</a:t>
                          </a:r>
                          <a:endParaRPr lang="pt-BR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1000" b="1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Fonte</a:t>
                          </a:r>
                          <a:endParaRPr lang="pt-BR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630555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1000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Taxa de recuperação de materiais recicláveis (IA-10)</a:t>
                          </a:r>
                          <a:endParaRPr lang="pt-BR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40087" t="-33654" r="-38126" b="-115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1000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%</a:t>
                          </a:r>
                          <a:endParaRPr lang="pt-BR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1000" dirty="0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SNIS</a:t>
                          </a:r>
                          <a:endParaRPr lang="pt-BR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Tabela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41356644"/>
                  </p:ext>
                </p:extLst>
              </p:nvPr>
            </p:nvGraphicFramePr>
            <p:xfrm>
              <a:off x="2079308" y="4022710"/>
              <a:ext cx="4985385" cy="846455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120775"/>
                    <a:gridCol w="2796540"/>
                    <a:gridCol w="617855"/>
                    <a:gridCol w="450215"/>
                  </a:tblGrid>
                  <a:tr h="21590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1000" b="1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Indicador</a:t>
                          </a:r>
                          <a:endParaRPr lang="pt-BR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1000" b="1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Formulação de cálculo</a:t>
                          </a:r>
                          <a:endParaRPr lang="pt-BR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1000" b="1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Unidade</a:t>
                          </a:r>
                          <a:endParaRPr lang="pt-BR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1000" b="1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Fonte</a:t>
                          </a:r>
                          <a:endParaRPr lang="pt-BR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630555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1000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Indicador de Desempenho Financeiro (IA-8)</a:t>
                          </a:r>
                          <a:endParaRPr lang="pt-BR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pt-BR" sz="10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pt-BR" sz="10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𝑅𝑒𝑐𝑒𝑖𝑡𝑎</m:t>
                                    </m:r>
                                    <m:r>
                                      <a:rPr lang="pt-BR" sz="10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 </m:t>
                                    </m:r>
                                    <m:r>
                                      <a:rPr lang="pt-BR" sz="10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𝑜𝑝𝑒𝑟𝑎𝑐𝑖𝑜𝑛𝑎𝑙</m:t>
                                    </m:r>
                                    <m:r>
                                      <a:rPr lang="pt-BR" sz="10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 − </m:t>
                                    </m:r>
                                    <m:r>
                                      <a:rPr lang="pt-BR" sz="10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𝑆𝐴𝐴</m:t>
                                    </m:r>
                                    <m:r>
                                      <a:rPr lang="pt-BR" sz="10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+</m:t>
                                    </m:r>
                                    <m:r>
                                      <a:rPr lang="pt-BR" sz="10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𝑆𝐸𝑆</m:t>
                                    </m:r>
                                    <m:r>
                                      <a:rPr lang="pt-BR" sz="10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)</m:t>
                                    </m:r>
                                  </m:num>
                                  <m:den>
                                    <m:r>
                                      <a:rPr lang="pt-BR" sz="10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𝐷𝑒𝑠𝑝𝑒𝑠𝑎</m:t>
                                    </m:r>
                                    <m:r>
                                      <a:rPr lang="pt-BR" sz="10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 </m:t>
                                    </m:r>
                                    <m:r>
                                      <a:rPr lang="pt-BR" sz="10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𝑡𝑜𝑡𝑎𝑙</m:t>
                                    </m:r>
                                    <m:r>
                                      <a:rPr lang="pt-BR" sz="10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−</m:t>
                                    </m:r>
                                    <m:r>
                                      <a:rPr lang="pt-BR" sz="10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𝑆𝐴𝐴</m:t>
                                    </m:r>
                                    <m:r>
                                      <a:rPr lang="pt-BR" sz="10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+</m:t>
                                    </m:r>
                                    <m:r>
                                      <a:rPr lang="pt-BR" sz="10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𝑆𝐸𝑆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pt-BR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1000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%</a:t>
                          </a:r>
                          <a:endParaRPr lang="pt-BR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1000" dirty="0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SNIS</a:t>
                          </a:r>
                          <a:endParaRPr lang="pt-BR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5" name="Tabela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41356644"/>
                  </p:ext>
                </p:extLst>
              </p:nvPr>
            </p:nvGraphicFramePr>
            <p:xfrm>
              <a:off x="2079308" y="4022710"/>
              <a:ext cx="4985385" cy="846455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120775"/>
                    <a:gridCol w="2796540"/>
                    <a:gridCol w="617855"/>
                    <a:gridCol w="450215"/>
                  </a:tblGrid>
                  <a:tr h="21590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1000" b="1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Indicador</a:t>
                          </a:r>
                          <a:endParaRPr lang="pt-BR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1000" b="1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Formulação de cálculo</a:t>
                          </a:r>
                          <a:endParaRPr lang="pt-BR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1000" b="1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Unidade</a:t>
                          </a:r>
                          <a:endParaRPr lang="pt-BR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1000" b="1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Fonte</a:t>
                          </a:r>
                          <a:endParaRPr lang="pt-BR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630555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1000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Indicador de Desempenho Financeiro (IA-8)</a:t>
                          </a:r>
                          <a:endParaRPr lang="pt-BR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4"/>
                          <a:stretch>
                            <a:fillRect l="-40087" t="-34615" r="-381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1000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%</a:t>
                          </a:r>
                          <a:endParaRPr lang="pt-BR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1000" dirty="0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SNIS</a:t>
                          </a:r>
                          <a:endParaRPr lang="pt-BR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6" name="Tabela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82058139"/>
                  </p:ext>
                </p:extLst>
              </p:nvPr>
            </p:nvGraphicFramePr>
            <p:xfrm>
              <a:off x="2079308" y="3086606"/>
              <a:ext cx="4985385" cy="846455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120775"/>
                    <a:gridCol w="2796540"/>
                    <a:gridCol w="617855"/>
                    <a:gridCol w="450215"/>
                  </a:tblGrid>
                  <a:tr h="21590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1000" b="1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Indicador</a:t>
                          </a:r>
                          <a:endParaRPr lang="pt-BR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1000" b="1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Formulação de cálculo</a:t>
                          </a:r>
                          <a:endParaRPr lang="pt-BR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1000" b="1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Unidade</a:t>
                          </a:r>
                          <a:endParaRPr lang="pt-BR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1000" b="1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Fonte</a:t>
                          </a:r>
                          <a:endParaRPr lang="pt-BR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630555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1000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Atendimento com rede de água - % pop. Total (IA-7)</a:t>
                          </a:r>
                          <a:endParaRPr lang="pt-BR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pt-BR" sz="10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pt-BR" sz="10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𝑃𝑜𝑝𝑢𝑙𝑎</m:t>
                                    </m:r>
                                    <m:r>
                                      <a:rPr lang="pt-BR" sz="10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çã</m:t>
                                    </m:r>
                                    <m:r>
                                      <a:rPr lang="pt-BR" sz="10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𝑜</m:t>
                                    </m:r>
                                    <m:r>
                                      <a:rPr lang="pt-BR" sz="10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 </m:t>
                                    </m:r>
                                    <m:r>
                                      <a:rPr lang="pt-BR" sz="10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𝑡𝑜𝑡𝑎𝑙</m:t>
                                    </m:r>
                                    <m:r>
                                      <a:rPr lang="pt-BR" sz="10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 </m:t>
                                    </m:r>
                                    <m:r>
                                      <a:rPr lang="pt-BR" sz="10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𝑎𝑡𝑒𝑛𝑑𝑖𝑑𝑎</m:t>
                                    </m:r>
                                    <m:r>
                                      <a:rPr lang="pt-BR" sz="10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 </m:t>
                                    </m:r>
                                    <m:r>
                                      <a:rPr lang="pt-BR" sz="10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𝑐𝑜𝑚</m:t>
                                    </m:r>
                                    <m:r>
                                      <a:rPr lang="pt-BR" sz="10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 </m:t>
                                    </m:r>
                                    <m:r>
                                      <a:rPr lang="pt-BR" sz="10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𝑆𝐴𝐴</m:t>
                                    </m:r>
                                  </m:num>
                                  <m:den>
                                    <m:r>
                                      <a:rPr lang="pt-BR" sz="10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𝑃𝑜𝑝𝑢𝑙𝑎</m:t>
                                    </m:r>
                                    <m:r>
                                      <a:rPr lang="pt-BR" sz="10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çã</m:t>
                                    </m:r>
                                    <m:r>
                                      <a:rPr lang="pt-BR" sz="10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𝑜</m:t>
                                    </m:r>
                                    <m:r>
                                      <a:rPr lang="pt-BR" sz="10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 </m:t>
                                    </m:r>
                                    <m:r>
                                      <a:rPr lang="pt-BR" sz="10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𝑡𝑜𝑡𝑎𝑙</m:t>
                                    </m:r>
                                    <m:r>
                                      <a:rPr lang="pt-BR" sz="10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 </m:t>
                                    </m:r>
                                    <m:r>
                                      <a:rPr lang="pt-BR" sz="10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𝑑𝑜</m:t>
                                    </m:r>
                                    <m:r>
                                      <a:rPr lang="pt-BR" sz="10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 </m:t>
                                    </m:r>
                                    <m:r>
                                      <a:rPr lang="pt-BR" sz="10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𝑚𝑢𝑛𝑖𝑐</m:t>
                                    </m:r>
                                    <m:r>
                                      <a:rPr lang="pt-BR" sz="10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í</m:t>
                                    </m:r>
                                    <m:r>
                                      <a:rPr lang="pt-BR" sz="10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𝑝𝑖𝑜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pt-BR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1000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%</a:t>
                          </a:r>
                          <a:endParaRPr lang="pt-BR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1000" dirty="0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SNIS</a:t>
                          </a:r>
                          <a:endParaRPr lang="pt-BR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6" name="Tabela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82058139"/>
                  </p:ext>
                </p:extLst>
              </p:nvPr>
            </p:nvGraphicFramePr>
            <p:xfrm>
              <a:off x="2079308" y="3086606"/>
              <a:ext cx="4985385" cy="846455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120775"/>
                    <a:gridCol w="2796540"/>
                    <a:gridCol w="617855"/>
                    <a:gridCol w="450215"/>
                  </a:tblGrid>
                  <a:tr h="21590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1000" b="1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Indicador</a:t>
                          </a:r>
                          <a:endParaRPr lang="pt-BR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1000" b="1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Formulação de cálculo</a:t>
                          </a:r>
                          <a:endParaRPr lang="pt-BR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1000" b="1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Unidade</a:t>
                          </a:r>
                          <a:endParaRPr lang="pt-BR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1000" b="1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Fonte</a:t>
                          </a:r>
                          <a:endParaRPr lang="pt-BR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630555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1000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Atendimento com rede de água - % pop. Total (IA-7)</a:t>
                          </a:r>
                          <a:endParaRPr lang="pt-BR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5"/>
                          <a:stretch>
                            <a:fillRect l="-40087" t="-33654" r="-38126" b="-9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1000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%</a:t>
                          </a:r>
                          <a:endParaRPr lang="pt-BR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1000" dirty="0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SNIS</a:t>
                          </a:r>
                          <a:endParaRPr lang="pt-BR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7" name="Tabela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0475188"/>
                  </p:ext>
                </p:extLst>
              </p:nvPr>
            </p:nvGraphicFramePr>
            <p:xfrm>
              <a:off x="2079308" y="2204880"/>
              <a:ext cx="4985385" cy="846455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120775"/>
                    <a:gridCol w="2796540"/>
                    <a:gridCol w="617855"/>
                    <a:gridCol w="450215"/>
                  </a:tblGrid>
                  <a:tr h="21590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1000" b="1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Indicador</a:t>
                          </a:r>
                          <a:endParaRPr lang="pt-BR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1000" b="1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Formulação de cálculo</a:t>
                          </a:r>
                          <a:endParaRPr lang="pt-BR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1000" b="1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Unidade</a:t>
                          </a:r>
                          <a:endParaRPr lang="pt-BR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1000" b="1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Fonte</a:t>
                          </a:r>
                          <a:endParaRPr lang="pt-BR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630555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1000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Atendimento com rede de esgoto - % pop. Total (IA-6)</a:t>
                          </a:r>
                          <a:endParaRPr lang="pt-BR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pt-BR" sz="10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pt-BR" sz="10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𝑃𝑜𝑝𝑢𝑙𝑎</m:t>
                                    </m:r>
                                    <m:r>
                                      <a:rPr lang="pt-BR" sz="10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çã</m:t>
                                    </m:r>
                                    <m:r>
                                      <a:rPr lang="pt-BR" sz="10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𝑜</m:t>
                                    </m:r>
                                    <m:r>
                                      <a:rPr lang="pt-BR" sz="10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 </m:t>
                                    </m:r>
                                    <m:r>
                                      <a:rPr lang="pt-BR" sz="10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𝑡𝑜𝑡𝑎𝑙</m:t>
                                    </m:r>
                                    <m:r>
                                      <a:rPr lang="pt-BR" sz="10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 </m:t>
                                    </m:r>
                                    <m:r>
                                      <a:rPr lang="pt-BR" sz="10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𝑎𝑡𝑒𝑛𝑑𝑖𝑑𝑎</m:t>
                                    </m:r>
                                    <m:r>
                                      <a:rPr lang="pt-BR" sz="10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 </m:t>
                                    </m:r>
                                    <m:r>
                                      <a:rPr lang="pt-BR" sz="10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𝑐𝑜𝑚</m:t>
                                    </m:r>
                                    <m:r>
                                      <a:rPr lang="pt-BR" sz="10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 </m:t>
                                    </m:r>
                                    <m:r>
                                      <a:rPr lang="pt-BR" sz="10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𝑆𝐸𝑆</m:t>
                                    </m:r>
                                  </m:num>
                                  <m:den>
                                    <m:r>
                                      <a:rPr lang="pt-BR" sz="10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𝑃𝑜𝑝𝑢𝑙𝑎</m:t>
                                    </m:r>
                                    <m:r>
                                      <a:rPr lang="pt-BR" sz="10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çã</m:t>
                                    </m:r>
                                    <m:r>
                                      <a:rPr lang="pt-BR" sz="10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𝑜</m:t>
                                    </m:r>
                                    <m:r>
                                      <a:rPr lang="pt-BR" sz="10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 </m:t>
                                    </m:r>
                                    <m:r>
                                      <a:rPr lang="pt-BR" sz="10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𝑡𝑜𝑡𝑎𝑙</m:t>
                                    </m:r>
                                    <m:r>
                                      <a:rPr lang="pt-BR" sz="10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 </m:t>
                                    </m:r>
                                    <m:r>
                                      <a:rPr lang="pt-BR" sz="10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𝑑𝑜</m:t>
                                    </m:r>
                                    <m:r>
                                      <a:rPr lang="pt-BR" sz="10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 </m:t>
                                    </m:r>
                                    <m:r>
                                      <a:rPr lang="pt-BR" sz="10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𝑚𝑢𝑛𝑖𝑐</m:t>
                                    </m:r>
                                    <m:r>
                                      <a:rPr lang="pt-BR" sz="10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í</m:t>
                                    </m:r>
                                    <m:r>
                                      <a:rPr lang="pt-BR" sz="10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𝑝𝑖𝑜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pt-BR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1000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%</a:t>
                          </a:r>
                          <a:endParaRPr lang="pt-BR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1000" dirty="0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SNIS</a:t>
                          </a:r>
                          <a:endParaRPr lang="pt-BR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7" name="Tabela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0475188"/>
                  </p:ext>
                </p:extLst>
              </p:nvPr>
            </p:nvGraphicFramePr>
            <p:xfrm>
              <a:off x="2079308" y="2204880"/>
              <a:ext cx="4985385" cy="846455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120775"/>
                    <a:gridCol w="2796540"/>
                    <a:gridCol w="617855"/>
                    <a:gridCol w="450215"/>
                  </a:tblGrid>
                  <a:tr h="21590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1000" b="1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Indicador</a:t>
                          </a:r>
                          <a:endParaRPr lang="pt-BR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1000" b="1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Formulação de cálculo</a:t>
                          </a:r>
                          <a:endParaRPr lang="pt-BR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1000" b="1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Unidade</a:t>
                          </a:r>
                          <a:endParaRPr lang="pt-BR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1000" b="1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Fonte</a:t>
                          </a:r>
                          <a:endParaRPr lang="pt-BR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630555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1000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Atendimento com rede de esgoto - % pop. Total (IA-6)</a:t>
                          </a:r>
                          <a:endParaRPr lang="pt-BR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6"/>
                          <a:stretch>
                            <a:fillRect l="-40087" t="-34615" r="-381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1000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%</a:t>
                          </a:r>
                          <a:endParaRPr lang="pt-BR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1000" dirty="0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SNIS</a:t>
                          </a:r>
                          <a:endParaRPr lang="pt-BR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8" name="Tabela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56177729"/>
                  </p:ext>
                </p:extLst>
              </p:nvPr>
            </p:nvGraphicFramePr>
            <p:xfrm>
              <a:off x="2079308" y="1412776"/>
              <a:ext cx="4985385" cy="846455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120775"/>
                    <a:gridCol w="2796540"/>
                    <a:gridCol w="617855"/>
                    <a:gridCol w="450215"/>
                  </a:tblGrid>
                  <a:tr h="21590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1000" b="1" dirty="0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Indicador</a:t>
                          </a:r>
                          <a:endParaRPr lang="pt-BR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1000" b="1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Formulação de cálculo</a:t>
                          </a:r>
                          <a:endParaRPr lang="pt-BR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1000" b="1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Unidade</a:t>
                          </a:r>
                          <a:endParaRPr lang="pt-BR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1000" b="1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Fonte</a:t>
                          </a:r>
                          <a:endParaRPr lang="pt-BR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630555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1000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Índice de tratamento de esgoto (IA-4)</a:t>
                          </a:r>
                          <a:endParaRPr lang="pt-BR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pt-BR" sz="10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pt-BR" sz="10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𝑉𝑜𝑙𝑢𝑚𝑒</m:t>
                                    </m:r>
                                    <m:r>
                                      <a:rPr lang="pt-BR" sz="10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 </m:t>
                                    </m:r>
                                    <m:r>
                                      <a:rPr lang="pt-BR" sz="10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𝑑𝑒</m:t>
                                    </m:r>
                                    <m:r>
                                      <a:rPr lang="pt-BR" sz="10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 </m:t>
                                    </m:r>
                                    <m:r>
                                      <a:rPr lang="pt-BR" sz="10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𝐸𝑠𝑔𝑜𝑡𝑜</m:t>
                                    </m:r>
                                    <m:r>
                                      <a:rPr lang="pt-BR" sz="10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 </m:t>
                                    </m:r>
                                    <m:r>
                                      <a:rPr lang="pt-BR" sz="10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𝑇𝑟𝑎𝑡𝑎𝑑𝑜</m:t>
                                    </m:r>
                                  </m:num>
                                  <m:den>
                                    <m:r>
                                      <a:rPr lang="pt-BR" sz="10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𝑉𝑜𝑙</m:t>
                                    </m:r>
                                    <m:r>
                                      <a:rPr lang="pt-BR" sz="10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. Á</m:t>
                                    </m:r>
                                    <m:r>
                                      <a:rPr lang="pt-BR" sz="10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𝑔𝑢𝑎</m:t>
                                    </m:r>
                                    <m:r>
                                      <a:rPr lang="pt-BR" sz="10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 </m:t>
                                    </m:r>
                                    <m:r>
                                      <a:rPr lang="pt-BR" sz="10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𝐶𝑜𝑛𝑠𝑢𝑚𝑖𝑑𝑜</m:t>
                                    </m:r>
                                    <m:r>
                                      <a:rPr lang="pt-BR" sz="10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− </m:t>
                                    </m:r>
                                    <m:r>
                                      <a:rPr lang="pt-BR" sz="10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𝑉𝑜𝑙</m:t>
                                    </m:r>
                                    <m:r>
                                      <a:rPr lang="pt-BR" sz="10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. Á</m:t>
                                    </m:r>
                                    <m:r>
                                      <a:rPr lang="pt-BR" sz="10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𝑔𝑢𝑎</m:t>
                                    </m:r>
                                    <m:r>
                                      <a:rPr lang="pt-BR" sz="10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 </m:t>
                                    </m:r>
                                    <m:r>
                                      <a:rPr lang="pt-BR" sz="10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𝑇𝑟𝑎𝑡𝑎𝑑𝑜</m:t>
                                    </m:r>
                                    <m:r>
                                      <a:rPr lang="pt-BR" sz="10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 </m:t>
                                    </m:r>
                                    <m:r>
                                      <a:rPr lang="pt-BR" sz="10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𝐸𝑥𝑝𝑜𝑟𝑡𝑎𝑑𝑜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pt-BR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1000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%</a:t>
                          </a:r>
                          <a:endParaRPr lang="pt-BR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1000" dirty="0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SNIS</a:t>
                          </a:r>
                          <a:endParaRPr lang="pt-BR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8" name="Tabela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56177729"/>
                  </p:ext>
                </p:extLst>
              </p:nvPr>
            </p:nvGraphicFramePr>
            <p:xfrm>
              <a:off x="2079308" y="1412776"/>
              <a:ext cx="4985385" cy="846455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120775"/>
                    <a:gridCol w="2796540"/>
                    <a:gridCol w="617855"/>
                    <a:gridCol w="450215"/>
                  </a:tblGrid>
                  <a:tr h="21590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1000" b="1" dirty="0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Indicador</a:t>
                          </a:r>
                          <a:endParaRPr lang="pt-BR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1000" b="1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Formulação de cálculo</a:t>
                          </a:r>
                          <a:endParaRPr lang="pt-BR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1000" b="1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Unidade</a:t>
                          </a:r>
                          <a:endParaRPr lang="pt-BR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1000" b="1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Fonte</a:t>
                          </a:r>
                          <a:endParaRPr lang="pt-BR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630555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1000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Índice de tratamento de esgoto (IA-4)</a:t>
                          </a:r>
                          <a:endParaRPr lang="pt-BR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7"/>
                          <a:stretch>
                            <a:fillRect l="-40087" t="-34615" r="-381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1000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%</a:t>
                          </a:r>
                          <a:endParaRPr lang="pt-BR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1000" dirty="0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SNIS</a:t>
                          </a:r>
                          <a:endParaRPr lang="pt-BR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Fallback>
      </mc:AlternateContent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2406"/>
              </p:ext>
            </p:extLst>
          </p:nvPr>
        </p:nvGraphicFramePr>
        <p:xfrm>
          <a:off x="1907704" y="260648"/>
          <a:ext cx="5256584" cy="982980"/>
        </p:xfrm>
        <a:graphic>
          <a:graphicData uri="http://schemas.openxmlformats.org/drawingml/2006/table">
            <a:tbl>
              <a:tblPr firstRow="1" firstCol="1" bandRow="1"/>
              <a:tblGrid>
                <a:gridCol w="2970307"/>
                <a:gridCol w="2286277"/>
              </a:tblGrid>
              <a:tr h="359832">
                <a:tc gridSpan="2">
                  <a:txBody>
                    <a:bodyPr/>
                    <a:lstStyle/>
                    <a:p>
                      <a:pPr marR="215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ÍNDICE DE AUDITORIA DOS PMSB (IA-2)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5488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Critério comparativo: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 Ano base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383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INDICADORES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2042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67544" y="637152"/>
            <a:ext cx="8208912" cy="624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806" tIns="45902" rIns="91806" bIns="45902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387350" indent="69850" algn="l" rtl="0" fontAlgn="base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776288" indent="138113" algn="l" rtl="0" fontAlgn="base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165225" indent="206375" algn="l" rtl="0" fontAlgn="base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554163" indent="274638" algn="l" rtl="0" fontAlgn="base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4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4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4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4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just"/>
            <a:r>
              <a:rPr lang="pt-BR" altLang="pt-BR" sz="2000" dirty="0"/>
              <a:t>O presente trabalho visa o desenvolvimento de metodologia para auditoria e avaliação de Planos Municipais de Saneamento Básico (PMSB), através do uso de em </a:t>
            </a:r>
            <a:r>
              <a:rPr lang="pt-BR" altLang="pt-BR" sz="2000" dirty="0" smtClean="0"/>
              <a:t>índice.</a:t>
            </a:r>
          </a:p>
          <a:p>
            <a:pPr algn="just"/>
            <a:endParaRPr lang="pt-BR" altLang="pt-BR" sz="2000" dirty="0"/>
          </a:p>
          <a:p>
            <a:pPr algn="just"/>
            <a:r>
              <a:rPr lang="pt-BR" altLang="pt-BR" sz="2000" dirty="0" smtClean="0"/>
              <a:t>O </a:t>
            </a:r>
            <a:r>
              <a:rPr lang="pt-BR" altLang="pt-BR" sz="2000" dirty="0"/>
              <a:t>índice concebido recebeu o nome de IQ (Índice de qualidade dos PMSB), estabelecido através de 10 indicadores. </a:t>
            </a:r>
            <a:endParaRPr lang="pt-BR" altLang="pt-BR" sz="2000" dirty="0" smtClean="0"/>
          </a:p>
          <a:p>
            <a:pPr algn="just"/>
            <a:endParaRPr lang="pt-BR" altLang="pt-BR" sz="2000" dirty="0"/>
          </a:p>
          <a:p>
            <a:pPr algn="just"/>
            <a:r>
              <a:rPr lang="pt-BR" altLang="pt-BR" sz="2000" dirty="0" smtClean="0"/>
              <a:t>A </a:t>
            </a:r>
            <a:r>
              <a:rPr lang="pt-BR" altLang="pt-BR" sz="2000" dirty="0"/>
              <a:t>fim de validar a metodologia, foi realizado um estudo de campo onde foram avaliados cinco municípios do estado do Rio Grande do Sul. </a:t>
            </a:r>
            <a:endParaRPr lang="pt-BR" altLang="pt-BR" sz="2000" dirty="0" smtClean="0"/>
          </a:p>
          <a:p>
            <a:pPr algn="just"/>
            <a:endParaRPr lang="pt-BR" altLang="pt-BR" sz="2000" dirty="0"/>
          </a:p>
          <a:p>
            <a:pPr algn="just"/>
            <a:r>
              <a:rPr lang="pt-BR" altLang="pt-BR" sz="2000" dirty="0" smtClean="0"/>
              <a:t>O </a:t>
            </a:r>
            <a:r>
              <a:rPr lang="pt-BR" altLang="pt-BR" sz="2000" dirty="0"/>
              <a:t>sistema de valoração escolhido foi apoiado por três critérios básicos: atendimento, suficiência e avaliação. </a:t>
            </a:r>
            <a:endParaRPr lang="pt-BR" altLang="pt-BR" sz="2000" dirty="0" smtClean="0"/>
          </a:p>
          <a:p>
            <a:pPr algn="just"/>
            <a:endParaRPr lang="pt-BR" altLang="pt-BR" sz="2000" dirty="0"/>
          </a:p>
          <a:p>
            <a:pPr algn="just"/>
            <a:r>
              <a:rPr lang="pt-BR" altLang="pt-BR" sz="2000" dirty="0" smtClean="0"/>
              <a:t>Os </a:t>
            </a:r>
            <a:r>
              <a:rPr lang="pt-BR" altLang="pt-BR" sz="2000" dirty="0"/>
              <a:t>municípios foram avaliados de acordo com o IQ, sinalizando para os pontos fracos e pontos fortes, permitindo seu gerenciamento. </a:t>
            </a:r>
          </a:p>
          <a:p>
            <a:pPr algn="just"/>
            <a:endParaRPr lang="pt-BR" altLang="pt-BR" sz="2000" dirty="0" smtClean="0"/>
          </a:p>
          <a:p>
            <a:pPr algn="just"/>
            <a:r>
              <a:rPr lang="pt-BR" altLang="pt-BR" sz="2000" dirty="0" smtClean="0"/>
              <a:t>O </a:t>
            </a:r>
            <a:r>
              <a:rPr lang="pt-BR" altLang="pt-BR" sz="2000" dirty="0"/>
              <a:t>índice IQ constitui-se como ferramenta fundamental para a avaliação e monitoramento do saneamento básico, podendo ser utilizado, inclusive, como mecanismo auxiliar no processo de planejamento dos serviços, apontando a localização exata das intervenções necessárias.</a:t>
            </a:r>
          </a:p>
        </p:txBody>
      </p:sp>
      <p:sp>
        <p:nvSpPr>
          <p:cNvPr id="2" name="Retângulo 1"/>
          <p:cNvSpPr/>
          <p:nvPr/>
        </p:nvSpPr>
        <p:spPr>
          <a:xfrm>
            <a:off x="611560" y="116632"/>
            <a:ext cx="8208912" cy="40011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t-BR" sz="2000" b="1" dirty="0">
                <a:solidFill>
                  <a:prstClr val="black"/>
                </a:solidFill>
              </a:rPr>
              <a:t>ÍNDICE DE QUALIDADE DOS PLANOS MUNICIPAIS DE SANEAMENTO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619440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67544" y="404664"/>
            <a:ext cx="8208912" cy="5324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806" tIns="45902" rIns="91806" bIns="45902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387350" indent="69850" algn="l" rtl="0" fontAlgn="base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776288" indent="138113" algn="l" rtl="0" fontAlgn="base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165225" indent="206375" algn="l" rtl="0" fontAlgn="base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554163" indent="274638" algn="l" rtl="0" fontAlgn="base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4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4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4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4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just"/>
            <a:r>
              <a:rPr lang="pt-BR" altLang="pt-BR" sz="2000" dirty="0" smtClean="0"/>
              <a:t>A partir de avaliações sistemáticas sobre os processos que envolvem os PMSB, iniciou-se a elaboração de uma metodologia que permitisse avaliar o desenvolvimento e a auditagem destes instrumentos. </a:t>
            </a:r>
          </a:p>
          <a:p>
            <a:pPr algn="just"/>
            <a:endParaRPr lang="pt-BR" altLang="pt-BR" sz="2000" dirty="0"/>
          </a:p>
          <a:p>
            <a:pPr algn="just"/>
            <a:r>
              <a:rPr lang="pt-BR" altLang="pt-BR" sz="2000" dirty="0" smtClean="0"/>
              <a:t>A </a:t>
            </a:r>
            <a:r>
              <a:rPr lang="pt-BR" altLang="pt-BR" sz="2000" dirty="0"/>
              <a:t>ideia mais aceita foi a adoção de índices, principalmente por se tratarem de medidas numéricas e lógicas que objetivam agregar e quantificar dados brutos.</a:t>
            </a:r>
          </a:p>
          <a:p>
            <a:pPr algn="just"/>
            <a:endParaRPr lang="pt-BR" altLang="pt-BR" sz="2000" dirty="0" smtClean="0"/>
          </a:p>
          <a:p>
            <a:pPr algn="just"/>
            <a:r>
              <a:rPr lang="pt-BR" altLang="pt-BR" sz="2000" dirty="0" smtClean="0"/>
              <a:t>A </a:t>
            </a:r>
            <a:r>
              <a:rPr lang="pt-BR" altLang="pt-BR" sz="2000" dirty="0"/>
              <a:t>técnica escolhida para seleção destes indicadores foi o Método SURVEY, que consiste na realização de entrevistas com um grupo amostral definido e posterior análise estatística de suas opiniões.</a:t>
            </a:r>
          </a:p>
          <a:p>
            <a:pPr algn="just"/>
            <a:endParaRPr lang="pt-BR" altLang="pt-BR" sz="2000" dirty="0" smtClean="0"/>
          </a:p>
          <a:p>
            <a:pPr algn="just"/>
            <a:r>
              <a:rPr lang="pt-BR" altLang="pt-BR" sz="2000" dirty="0" smtClean="0"/>
              <a:t>A </a:t>
            </a:r>
            <a:r>
              <a:rPr lang="pt-BR" altLang="pt-BR" sz="2000" dirty="0"/>
              <a:t>escolha dos indicadores explorou sua importância no PMSB, levando-se em consideração, principalmente a capacidade do indicador em demonstrar a conjuntura do PMSB no âmbito municipal, sua tendência em promover a comparação entre PMSB de diversas municipalidades, sua habilidade de entendimento pelo profissional responsável pela vistoria e a disponibilidade de dados.</a:t>
            </a:r>
          </a:p>
        </p:txBody>
      </p:sp>
    </p:spTree>
    <p:extLst>
      <p:ext uri="{BB962C8B-B14F-4D97-AF65-F5344CB8AC3E}">
        <p14:creationId xmlns:p14="http://schemas.microsoft.com/office/powerpoint/2010/main" val="17900443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67544" y="404666"/>
            <a:ext cx="8208912" cy="5940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806" tIns="45902" rIns="91806" bIns="45902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387350" indent="69850" algn="l" rtl="0" fontAlgn="base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776288" indent="138113" algn="l" rtl="0" fontAlgn="base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165225" indent="206375" algn="l" rtl="0" fontAlgn="base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554163" indent="274638" algn="l" rtl="0" fontAlgn="base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4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4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4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4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just"/>
            <a:r>
              <a:rPr lang="pt-BR" altLang="pt-BR" sz="2000" dirty="0" smtClean="0"/>
              <a:t>O </a:t>
            </a:r>
            <a:r>
              <a:rPr lang="pt-BR" altLang="pt-BR" sz="2000" dirty="0"/>
              <a:t>universo determinado, por julgamento, foram pesquisadores universitários brasileiros com ligação direta ao saneamento, ou seja, técnicos com conhecimento comprovado sobre a Lei n° 11.445/2007 e obrigatoriamente com vinculação profissional acadêmica</a:t>
            </a:r>
            <a:r>
              <a:rPr lang="pt-BR" altLang="pt-BR" sz="2000" dirty="0" smtClean="0"/>
              <a:t>.</a:t>
            </a:r>
          </a:p>
          <a:p>
            <a:pPr algn="just"/>
            <a:endParaRPr lang="pt-BR" altLang="pt-BR" sz="2000" dirty="0"/>
          </a:p>
          <a:p>
            <a:pPr algn="just"/>
            <a:r>
              <a:rPr lang="pt-BR" altLang="pt-BR" sz="2000" dirty="0"/>
              <a:t>O tamanho da amostra foi definido em quinze pesquisadores, em virtude de terem sido considerados critérios de elegibilidade para escolha dos entrevistados</a:t>
            </a:r>
            <a:r>
              <a:rPr lang="pt-BR" altLang="pt-BR" sz="2000" dirty="0" smtClean="0"/>
              <a:t>.</a:t>
            </a:r>
          </a:p>
          <a:p>
            <a:pPr algn="just"/>
            <a:endParaRPr lang="pt-BR" altLang="pt-BR" sz="2000" dirty="0"/>
          </a:p>
          <a:p>
            <a:pPr algn="just"/>
            <a:r>
              <a:rPr lang="pt-BR" altLang="pt-BR" sz="2000" dirty="0" smtClean="0"/>
              <a:t>Para </a:t>
            </a:r>
            <a:r>
              <a:rPr lang="pt-BR" altLang="pt-BR" sz="2000" dirty="0"/>
              <a:t>elaboração do questionário foi escolhida a técnica </a:t>
            </a:r>
            <a:r>
              <a:rPr lang="pt-BR" altLang="pt-BR" sz="2000" dirty="0" err="1"/>
              <a:t>autoadministrada</a:t>
            </a:r>
            <a:r>
              <a:rPr lang="pt-BR" altLang="pt-BR" sz="2000" dirty="0"/>
              <a:t>, ou seja, cada entrevistado responde ao questionário sem a presença de um entrevistador. </a:t>
            </a:r>
            <a:endParaRPr lang="pt-BR" altLang="pt-BR" sz="2000" dirty="0" smtClean="0"/>
          </a:p>
          <a:p>
            <a:pPr algn="just"/>
            <a:endParaRPr lang="pt-BR" altLang="pt-BR" sz="2000" dirty="0"/>
          </a:p>
          <a:p>
            <a:pPr algn="just"/>
            <a:r>
              <a:rPr lang="pt-BR" altLang="pt-BR" sz="2000" dirty="0" smtClean="0"/>
              <a:t>Para </a:t>
            </a:r>
            <a:r>
              <a:rPr lang="pt-BR" altLang="pt-BR" sz="2000" dirty="0"/>
              <a:t>análise dos dados utilizou-se de uma variável quantitativa, ou seja, foram escolhidos os indicadores que tiveram maior preferência dentre os entrevistados</a:t>
            </a:r>
            <a:r>
              <a:rPr lang="pt-BR" altLang="pt-BR" sz="2000" dirty="0" smtClean="0"/>
              <a:t>.</a:t>
            </a:r>
          </a:p>
          <a:p>
            <a:pPr algn="just"/>
            <a:endParaRPr lang="pt-BR" altLang="pt-BR" sz="2000" dirty="0"/>
          </a:p>
          <a:p>
            <a:pPr algn="just"/>
            <a:r>
              <a:rPr lang="pt-BR" altLang="pt-BR" sz="2000" dirty="0"/>
              <a:t>Os dez indicadores mais votados foram os relacionados para fazer parte do Índice IQ</a:t>
            </a:r>
            <a:r>
              <a:rPr lang="pt-BR" altLang="pt-BR" sz="2000" dirty="0" smtClean="0"/>
              <a:t>.</a:t>
            </a:r>
            <a:endParaRPr lang="pt-BR" altLang="pt-BR" sz="2000" dirty="0"/>
          </a:p>
        </p:txBody>
      </p:sp>
    </p:spTree>
    <p:extLst>
      <p:ext uri="{BB962C8B-B14F-4D97-AF65-F5344CB8AC3E}">
        <p14:creationId xmlns:p14="http://schemas.microsoft.com/office/powerpoint/2010/main" val="58031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7196707"/>
              </p:ext>
            </p:extLst>
          </p:nvPr>
        </p:nvGraphicFramePr>
        <p:xfrm>
          <a:off x="611560" y="548684"/>
          <a:ext cx="7992888" cy="346544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023004"/>
                <a:gridCol w="3524991"/>
                <a:gridCol w="2023004"/>
                <a:gridCol w="421889"/>
              </a:tblGrid>
              <a:tr h="4580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Critério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Resumo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Nota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0775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Atendimento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Variável dicotômica que avalia se o item foi atendido ou não.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Atendimento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1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775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Não atendimento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0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775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Suficiência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Variável dicotômica que avalia se o item analisado foi abordado suficientemente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Abordagem suficiente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2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775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Abordagem insuficiente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1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7759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Avaliação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Variável quantitativa que avalia o quanto o item atendido foi suficientemente abordado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Ruim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1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775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Regular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</a:rPr>
                        <a:t>3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775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Bom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Retângulo 2"/>
          <p:cNvSpPr/>
          <p:nvPr/>
        </p:nvSpPr>
        <p:spPr>
          <a:xfrm>
            <a:off x="1043608" y="26870"/>
            <a:ext cx="7136890" cy="369332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r>
              <a:rPr lang="pt-BR" dirty="0" smtClean="0"/>
              <a:t>METODOLOGIA DE CÁLCULO E CRITÉRIOS DE AVALIAÇÃO DE INDICADORES</a:t>
            </a:r>
            <a:endParaRPr lang="pt-BR" dirty="0"/>
          </a:p>
        </p:txBody>
      </p:sp>
      <p:pic>
        <p:nvPicPr>
          <p:cNvPr id="4" name="Espaço Reservado para Conteúdo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71" y="4163859"/>
            <a:ext cx="4771217" cy="1780349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244" y="5295473"/>
            <a:ext cx="4260528" cy="1362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822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4_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DOC">
    <a:majorFont>
      <a:latin typeface="Times New Roman"/>
      <a:ea typeface=""/>
      <a:cs typeface=""/>
    </a:majorFont>
    <a:minorFont>
      <a:latin typeface="Times New Roman"/>
      <a:ea typeface=""/>
      <a:cs typeface="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1617</Words>
  <Application>Microsoft Office PowerPoint</Application>
  <PresentationFormat>Apresentação na tela (4:3)</PresentationFormat>
  <Paragraphs>368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5</vt:i4>
      </vt:variant>
      <vt:variant>
        <vt:lpstr>Títulos de slides</vt:lpstr>
      </vt:variant>
      <vt:variant>
        <vt:i4>20</vt:i4>
      </vt:variant>
    </vt:vector>
  </HeadingPairs>
  <TitlesOfParts>
    <vt:vector size="25" baseType="lpstr">
      <vt:lpstr>Tema do Office</vt:lpstr>
      <vt:lpstr>1_Tema do Office</vt:lpstr>
      <vt:lpstr>2_Tema do Office</vt:lpstr>
      <vt:lpstr>3_Tema do Office</vt:lpstr>
      <vt:lpstr>4_Tema do Office</vt:lpstr>
      <vt:lpstr>Apresentação do PowerPoint</vt:lpstr>
      <vt:lpstr>Introdução</vt:lpstr>
      <vt:lpstr>Objetivos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Resultados</vt:lpstr>
      <vt:lpstr>Resultados – Características dos municípios</vt:lpstr>
      <vt:lpstr>Apresentação do PowerPoint</vt:lpstr>
      <vt:lpstr>Resultados - Indicadores</vt:lpstr>
      <vt:lpstr>Resultados – Pontos fracos</vt:lpstr>
      <vt:lpstr>Resultados – Pontos fracos</vt:lpstr>
      <vt:lpstr>Obrigado</vt:lpstr>
      <vt:lpstr>Indíce de Auditoria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Giuliano</dc:creator>
  <cp:lastModifiedBy>IPH</cp:lastModifiedBy>
  <cp:revision>12</cp:revision>
  <cp:lastPrinted>2016-05-13T13:48:24Z</cp:lastPrinted>
  <dcterms:created xsi:type="dcterms:W3CDTF">2016-05-10T13:15:27Z</dcterms:created>
  <dcterms:modified xsi:type="dcterms:W3CDTF">2016-05-13T13:50:56Z</dcterms:modified>
</cp:coreProperties>
</file>