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911" r:id="rId2"/>
    <p:sldId id="902" r:id="rId3"/>
    <p:sldId id="915" r:id="rId4"/>
    <p:sldId id="943" r:id="rId5"/>
    <p:sldId id="914" r:id="rId6"/>
    <p:sldId id="659" r:id="rId7"/>
    <p:sldId id="660" r:id="rId8"/>
    <p:sldId id="661" r:id="rId9"/>
    <p:sldId id="662" r:id="rId10"/>
    <p:sldId id="663" r:id="rId11"/>
    <p:sldId id="664" r:id="rId12"/>
    <p:sldId id="665" r:id="rId13"/>
    <p:sldId id="669" r:id="rId14"/>
    <p:sldId id="937" r:id="rId15"/>
    <p:sldId id="670" r:id="rId16"/>
    <p:sldId id="912" r:id="rId17"/>
    <p:sldId id="917" r:id="rId18"/>
    <p:sldId id="938" r:id="rId19"/>
    <p:sldId id="919" r:id="rId20"/>
    <p:sldId id="813" r:id="rId21"/>
    <p:sldId id="922" r:id="rId22"/>
    <p:sldId id="923" r:id="rId23"/>
    <p:sldId id="924" r:id="rId24"/>
    <p:sldId id="948" r:id="rId25"/>
    <p:sldId id="951" r:id="rId26"/>
    <p:sldId id="947" r:id="rId27"/>
    <p:sldId id="926" r:id="rId28"/>
    <p:sldId id="903" r:id="rId29"/>
    <p:sldId id="944" r:id="rId30"/>
    <p:sldId id="933" r:id="rId31"/>
    <p:sldId id="935" r:id="rId32"/>
    <p:sldId id="936" r:id="rId33"/>
    <p:sldId id="927" r:id="rId34"/>
    <p:sldId id="931" r:id="rId35"/>
    <p:sldId id="929" r:id="rId36"/>
    <p:sldId id="932" r:id="rId37"/>
    <p:sldId id="941" r:id="rId38"/>
    <p:sldId id="945" r:id="rId39"/>
    <p:sldId id="946" r:id="rId40"/>
    <p:sldId id="835" r:id="rId41"/>
  </p:sldIdLst>
  <p:sldSz cx="9906000" cy="6858000" type="A4"/>
  <p:notesSz cx="6858000" cy="97107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9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3300"/>
    <a:srgbClr val="003300"/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229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3059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>
            <a:spcAft>
              <a:spcPts val="1200"/>
            </a:spcAft>
          </a:pPr>
          <a:r>
            <a:rPr lang="pt-BR" sz="4400" b="1" i="0" dirty="0" smtClean="0"/>
            <a:t>A competência municipal sobre saneamento básico e os conflitos com relação as regiões metropolitanas</a:t>
          </a:r>
          <a:r>
            <a:rPr lang="pt-BR" sz="4400" b="0" i="0" dirty="0" smtClean="0"/>
            <a:t>;</a:t>
          </a:r>
          <a:endParaRPr lang="pt-BR" sz="4400" dirty="0" smtClean="0">
            <a:solidFill>
              <a:schemeClr val="bg1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ScaleY="52843" custLinFactNeighborX="-177" custLinFactNeighborY="-53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B8240F-307D-4008-B054-4D4106445BFB}" type="presOf" srcId="{4FBBAAA2-2C49-4D48-9E66-3B1B6B759D3F}" destId="{5C73D3AD-8C95-4F79-AF9F-0FA5E2EFD76F}" srcOrd="0" destOrd="0" presId="urn:microsoft.com/office/officeart/2005/8/layout/process1"/>
    <dgm:cxn modelId="{BD88D22F-E3CB-46E6-B1AD-00FABB90E381}" type="presOf" srcId="{B735B869-EFA3-4669-B8E9-76290604FA58}" destId="{B5AB5E4E-8DA4-43BD-86AB-246E32913E51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5AB9CB99-42B1-4094-9240-AAFBCA501732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>
            <a:spcAft>
              <a:spcPts val="1200"/>
            </a:spcAft>
          </a:pPr>
          <a:r>
            <a:rPr kumimoji="0" lang="pt-BR" sz="38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rPr>
            <a:t>Após mais de dez anos, </a:t>
          </a:r>
          <a:r>
            <a:rPr kumimoji="0" lang="pt-BR" sz="3800" b="1" i="0" u="none" strike="noStrike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rPr>
            <a:t>o STF concluiu em 06/03/2013 </a:t>
          </a:r>
          <a:r>
            <a:rPr kumimoji="0" lang="pt-BR" sz="38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rPr>
            <a:t>o julgamento das Ações Diretas de Inconstitucionalidade (ADI) 1842-RJ e 2077-BA. </a:t>
          </a:r>
          <a:r>
            <a:rPr kumimoji="0" lang="pt-BR" sz="3800" b="1" i="0" u="none" strike="noStrike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rPr>
            <a:t>As duas </a:t>
          </a:r>
          <a:r>
            <a:rPr kumimoji="0" lang="pt-BR" sz="3800" b="1" i="0" u="none" strike="noStrike" cap="none" spc="0" normalizeH="0" baseline="0" noProof="0" dirty="0" err="1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rPr>
            <a:t>ADI’s</a:t>
          </a:r>
          <a:r>
            <a:rPr kumimoji="0" lang="pt-BR" sz="3800" b="1" i="0" u="none" strike="noStrike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rPr>
            <a:t> foram julgadas de forma simultânea, com resultados iguais </a:t>
          </a:r>
          <a:r>
            <a:rPr kumimoji="0" lang="pt-BR" sz="38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rPr>
            <a:t>com relação ao regime jurídico-constitucional das </a:t>
          </a:r>
          <a:r>
            <a:rPr kumimoji="0" lang="pt-BR" sz="3800" b="1" i="0" u="none" strike="noStrike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rPr>
            <a:t>regiões metropolitanas</a:t>
          </a:r>
          <a:r>
            <a:rPr kumimoji="0" lang="pt-BR" sz="3800" b="0" i="0" u="none" strike="noStrike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rPr>
            <a:t>, </a:t>
          </a:r>
          <a:r>
            <a:rPr kumimoji="0" lang="pt-BR" sz="38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rPr>
            <a:t>aglomerações urbanas e microrregiões. </a:t>
          </a:r>
          <a:endParaRPr lang="pt-BR" sz="3800" dirty="0" smtClean="0">
            <a:solidFill>
              <a:schemeClr val="bg1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24A4EA6-48CB-414A-8FD6-6C9D618BD503}" type="presOf" srcId="{4FBBAAA2-2C49-4D48-9E66-3B1B6B759D3F}" destId="{5C73D3AD-8C95-4F79-AF9F-0FA5E2EFD76F}" srcOrd="0" destOrd="0" presId="urn:microsoft.com/office/officeart/2005/8/layout/process1"/>
    <dgm:cxn modelId="{B2E0BB8E-B650-4581-8640-48E8BFA2C39A}" type="presOf" srcId="{B735B869-EFA3-4669-B8E9-76290604FA58}" destId="{B5AB5E4E-8DA4-43BD-86AB-246E32913E51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B6557F4F-E3B0-4502-9E42-B3F7A5E44C0C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>
            <a:spcAft>
              <a:spcPts val="1200"/>
            </a:spcAft>
          </a:pPr>
          <a:r>
            <a:rPr kumimoji="0" lang="pt-BR" sz="44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rPr>
            <a:t>Como apenas o Acórdão da 1842-RJ foi publicado, vamos utilizá-lo para verificar </a:t>
          </a:r>
          <a:r>
            <a:rPr kumimoji="0" lang="pt-BR" sz="4400" b="1" i="0" u="none" strike="noStrike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rPr>
            <a:t>os impactos </a:t>
          </a:r>
          <a:r>
            <a:rPr kumimoji="0" lang="pt-BR" sz="44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rPr>
            <a:t>com relação ao regime jurídico-constitucional das </a:t>
          </a:r>
          <a:r>
            <a:rPr kumimoji="0" lang="pt-BR" sz="4400" b="1" i="0" u="none" strike="noStrike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rPr>
            <a:t>regiões metropolitanas</a:t>
          </a:r>
          <a:r>
            <a:rPr kumimoji="0" lang="pt-BR" sz="44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rPr>
            <a:t>, aglomerações urbanas e microrregiões, especialmente no que se refere ao </a:t>
          </a:r>
          <a:r>
            <a:rPr kumimoji="0" lang="pt-BR" sz="4400" b="1" i="0" u="none" strike="noStrike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rPr>
            <a:t>saneamento básico</a:t>
          </a:r>
          <a:r>
            <a:rPr kumimoji="0" lang="pt-BR" sz="44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rPr>
            <a:t>.</a:t>
          </a:r>
          <a:endParaRPr lang="pt-BR" sz="4400" dirty="0" smtClean="0">
            <a:solidFill>
              <a:schemeClr val="bg1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497AB28-DC2E-4CB1-A782-EDD411944E92}" type="presOf" srcId="{B735B869-EFA3-4669-B8E9-76290604FA58}" destId="{B5AB5E4E-8DA4-43BD-86AB-246E32913E51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A6A8F103-7ADF-47D8-81D5-714FC0435729}" type="presOf" srcId="{4FBBAAA2-2C49-4D48-9E66-3B1B6B759D3F}" destId="{5C73D3AD-8C95-4F79-AF9F-0FA5E2EFD76F}" srcOrd="0" destOrd="0" presId="urn:microsoft.com/office/officeart/2005/8/layout/process1"/>
    <dgm:cxn modelId="{0AD829E3-FBFA-44D7-8FF1-BDC00845876F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 algn="just"/>
          <a:r>
            <a:rPr lang="pt-BR" sz="2400" b="1" dirty="0" smtClean="0">
              <a:solidFill>
                <a:srgbClr val="FFFF00"/>
              </a:solidFill>
              <a:ea typeface="ＭＳ Ｐゴシック" pitchFamily="34" charset="-128"/>
            </a:rPr>
            <a:t>1. A Região Metropolitana é compulsória, dependendo apenas da criação por meio de Lei Complementar Estadual;</a:t>
          </a:r>
        </a:p>
        <a:p>
          <a:pPr algn="just"/>
          <a:r>
            <a:rPr lang="pt-BR" sz="2400" b="1" dirty="0" smtClean="0">
              <a:solidFill>
                <a:schemeClr val="bg1"/>
              </a:solidFill>
              <a:ea typeface="ＭＳ Ｐゴシック" pitchFamily="34" charset="-128"/>
            </a:rPr>
            <a:t>2. Neste aspecto, o STF firmou o entendimento no sentido de que o interesse comum e a </a:t>
          </a:r>
          <a:r>
            <a:rPr lang="pt-BR" sz="2400" b="1" dirty="0" err="1" smtClean="0">
              <a:solidFill>
                <a:schemeClr val="bg1"/>
              </a:solidFill>
              <a:ea typeface="ＭＳ Ｐゴシック" pitchFamily="34" charset="-128"/>
            </a:rPr>
            <a:t>compulsoriedade</a:t>
          </a:r>
          <a:r>
            <a:rPr lang="pt-BR" sz="2400" b="1" dirty="0" smtClean="0">
              <a:solidFill>
                <a:schemeClr val="bg1"/>
              </a:solidFill>
              <a:ea typeface="ＭＳ Ｐゴシック" pitchFamily="34" charset="-128"/>
            </a:rPr>
            <a:t> da integração metropolitana não são incompatíveis com a autonomia municipal;</a:t>
          </a:r>
        </a:p>
        <a:p>
          <a:pPr algn="just"/>
          <a:r>
            <a:rPr lang="pt-BR" sz="2400" b="1" dirty="0" smtClean="0">
              <a:solidFill>
                <a:srgbClr val="FFFF00"/>
              </a:solidFill>
              <a:ea typeface="ＭＳ Ｐゴシック" pitchFamily="34" charset="-128"/>
            </a:rPr>
            <a:t>3. Não há transferência de competências municipais ao Estado-membro, porém os municípios se obrigam a exercê-la de forma colegiada;</a:t>
          </a:r>
        </a:p>
        <a:p>
          <a:pPr algn="just"/>
          <a:r>
            <a:rPr lang="pt-BR" sz="2400" b="1" dirty="0" smtClean="0">
              <a:solidFill>
                <a:schemeClr val="bg1"/>
              </a:solidFill>
              <a:ea typeface="ＭＳ Ｐゴシック" pitchFamily="34" charset="-128"/>
            </a:rPr>
            <a:t>4. Sistema de governança, por meio de Autarquias </a:t>
          </a:r>
          <a:r>
            <a:rPr lang="pt-BR" sz="2400" b="1" dirty="0" err="1" smtClean="0">
              <a:solidFill>
                <a:schemeClr val="bg1"/>
              </a:solidFill>
              <a:ea typeface="ＭＳ Ｐゴシック" pitchFamily="34" charset="-128"/>
            </a:rPr>
            <a:t>interfederativas</a:t>
          </a:r>
          <a:r>
            <a:rPr lang="pt-BR" sz="2400" b="1" dirty="0" smtClean="0">
              <a:solidFill>
                <a:schemeClr val="bg1"/>
              </a:solidFill>
              <a:ea typeface="ＭＳ Ｐゴシック" pitchFamily="34" charset="-128"/>
            </a:rPr>
            <a:t>, criadas por LC Estadual - Necessidade de equilíbrio e proporcionalidade;</a:t>
          </a:r>
        </a:p>
        <a:p>
          <a:pPr algn="just"/>
          <a:r>
            <a:rPr lang="pt-BR" sz="2400" b="1" dirty="0" smtClean="0">
              <a:solidFill>
                <a:srgbClr val="FFFF00"/>
              </a:solidFill>
              <a:ea typeface="ＭＳ Ｐゴシック" pitchFamily="34" charset="-128"/>
            </a:rPr>
            <a:t>5. As decisões tomadas pelo órgão metropolitano vinculam todos os entes que o integram;</a:t>
          </a:r>
        </a:p>
        <a:p>
          <a:pPr algn="just"/>
          <a:r>
            <a:rPr lang="pt-BR" sz="2400" b="1" dirty="0" smtClean="0">
              <a:solidFill>
                <a:schemeClr val="bg1"/>
              </a:solidFill>
              <a:ea typeface="ＭＳ Ｐゴシック" pitchFamily="34" charset="-128"/>
            </a:rPr>
            <a:t>6. O que for reputado de interesse comum deve ser planejado, exercido e regulado no âmbito da RM.</a:t>
          </a: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7D78F14-1307-4B6F-8B5B-94BF4E95CEEB}" type="presOf" srcId="{4FBBAAA2-2C49-4D48-9E66-3B1B6B759D3F}" destId="{5C73D3AD-8C95-4F79-AF9F-0FA5E2EFD76F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470B7E88-9ADF-4243-8DBB-B922451C0538}" type="presOf" srcId="{B735B869-EFA3-4669-B8E9-76290604FA58}" destId="{B5AB5E4E-8DA4-43BD-86AB-246E32913E51}" srcOrd="0" destOrd="0" presId="urn:microsoft.com/office/officeart/2005/8/layout/process1"/>
    <dgm:cxn modelId="{319258D7-A82C-411F-87A2-8F9186760473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>
            <a:spcAft>
              <a:spcPts val="1200"/>
            </a:spcAft>
          </a:pPr>
          <a:r>
            <a:rPr lang="pt-BR" sz="3500" dirty="0" smtClean="0">
              <a:solidFill>
                <a:schemeClr val="bg1"/>
              </a:solidFill>
              <a:ea typeface="ＭＳ Ｐゴシック" pitchFamily="34" charset="-128"/>
            </a:rPr>
            <a:t>O trecho fundamental do voto do Ministro Joaquim Barbosa:</a:t>
          </a:r>
        </a:p>
        <a:p>
          <a:pPr>
            <a:spcAft>
              <a:spcPts val="1200"/>
            </a:spcAft>
          </a:pPr>
          <a:r>
            <a:rPr lang="pt-BR" altLang="en-US" sz="3500" i="1" dirty="0" smtClean="0">
              <a:solidFill>
                <a:schemeClr val="bg1"/>
              </a:solidFill>
              <a:ea typeface="ＭＳ Ｐゴシック" pitchFamily="34" charset="-128"/>
            </a:rPr>
            <a:t>“</a:t>
          </a:r>
          <a:r>
            <a:rPr lang="pt-BR" sz="35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rPr>
            <a:t>a titularidade do exercício das funções públicas de interesse comum passa para a nova entidade público-territorial-administrativa, de caráter intergovernamental, </a:t>
          </a:r>
          <a:r>
            <a:rPr lang="pt-BR" sz="3500" i="1" dirty="0" smtClean="0">
              <a:solidFill>
                <a:schemeClr val="bg1"/>
              </a:solidFill>
              <a:ea typeface="ＭＳ Ｐゴシック" pitchFamily="34" charset="-128"/>
            </a:rPr>
            <a:t>que nasce em consequência da criação da região metropolitana. Em contrapartida, o exercício das funções normativas, diretivas e administrativas do novo ente </a:t>
          </a:r>
          <a:r>
            <a:rPr lang="pt-BR" sz="35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rPr>
            <a:t>deve ser compartilhado com paridade entre o estado e os municípios.”</a:t>
          </a:r>
          <a:endParaRPr lang="pt-BR" sz="35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1CE54B1-7DE1-4290-8EF3-6BE0032D51DD}" type="presOf" srcId="{4FBBAAA2-2C49-4D48-9E66-3B1B6B759D3F}" destId="{5C73D3AD-8C95-4F79-AF9F-0FA5E2EFD76F}" srcOrd="0" destOrd="0" presId="urn:microsoft.com/office/officeart/2005/8/layout/process1"/>
    <dgm:cxn modelId="{FB8686D7-8C1A-4805-8F44-E91D7300E43C}" type="presOf" srcId="{B735B869-EFA3-4669-B8E9-76290604FA58}" destId="{B5AB5E4E-8DA4-43BD-86AB-246E32913E51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43DECA86-CD26-47B7-B21C-5696FB18F039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>
            <a:spcAft>
              <a:spcPts val="1200"/>
            </a:spcAft>
          </a:pPr>
          <a:r>
            <a:rPr lang="pt-BR" sz="3300" dirty="0" smtClean="0">
              <a:solidFill>
                <a:schemeClr val="bg1"/>
              </a:solidFill>
              <a:ea typeface="ＭＳ Ｐゴシック" pitchFamily="34" charset="-128"/>
            </a:rPr>
            <a:t>Trecho do Acórdão do Ministro Gilmar Mendes :</a:t>
          </a:r>
        </a:p>
        <a:p>
          <a:pPr>
            <a:spcAft>
              <a:spcPts val="1200"/>
            </a:spcAft>
          </a:pPr>
          <a:r>
            <a:rPr lang="pt-BR" altLang="en-US" sz="3300" i="1" dirty="0" smtClean="0">
              <a:solidFill>
                <a:schemeClr val="bg1"/>
              </a:solidFill>
              <a:ea typeface="ＭＳ Ｐゴシック" pitchFamily="34" charset="-128"/>
            </a:rPr>
            <a:t>“</a:t>
          </a:r>
          <a:r>
            <a:rPr lang="pt-BR" altLang="en-US" sz="33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rPr>
            <a:t>Reconhecimento do poder concedente e da titularidade do serviço ao colegiado formado pelos municípios e pelo estado federado</a:t>
          </a:r>
          <a:r>
            <a:rPr lang="pt-BR" altLang="en-US" sz="3300" i="1" dirty="0" smtClean="0">
              <a:solidFill>
                <a:schemeClr val="bg1"/>
              </a:solidFill>
              <a:ea typeface="ＭＳ Ｐゴシック" pitchFamily="34" charset="-128"/>
            </a:rPr>
            <a:t>. A participação dos entes nesse colegiado </a:t>
          </a:r>
          <a:r>
            <a:rPr lang="pt-BR" altLang="en-US" sz="33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rPr>
            <a:t>não necessita ser paritária, desde que apta a prevenir concentração do poder decisório no âmbito de um único ente</a:t>
          </a:r>
          <a:r>
            <a:rPr lang="pt-BR" altLang="en-US" sz="3300" i="1" dirty="0" smtClean="0">
              <a:solidFill>
                <a:schemeClr val="bg1"/>
              </a:solidFill>
              <a:ea typeface="ＭＳ Ｐゴシック" pitchFamily="34" charset="-128"/>
            </a:rPr>
            <a:t>. A participação de cada município e do Estado deve ser estipulada em cada região metropolitana de acordo com suas </a:t>
          </a:r>
          <a:r>
            <a:rPr lang="pt-BR" altLang="en-US" sz="3300" i="1" dirty="0" err="1" smtClean="0">
              <a:solidFill>
                <a:schemeClr val="bg1"/>
              </a:solidFill>
              <a:ea typeface="ＭＳ Ｐゴシック" pitchFamily="34" charset="-128"/>
            </a:rPr>
            <a:t>particulariedades</a:t>
          </a:r>
          <a:r>
            <a:rPr lang="pt-BR" altLang="en-US" sz="3300" i="1" dirty="0" smtClean="0">
              <a:solidFill>
                <a:schemeClr val="bg1"/>
              </a:solidFill>
              <a:ea typeface="ＭＳ Ｐゴシック" pitchFamily="34" charset="-128"/>
            </a:rPr>
            <a:t>, sem que se permita que um ente tenha predomínio absoluto.”</a:t>
          </a:r>
          <a:endParaRPr lang="pt-BR" sz="3300" dirty="0" smtClean="0">
            <a:solidFill>
              <a:schemeClr val="bg1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0C4AC98-B34E-4E3E-B627-3A291078B4E2}" type="presOf" srcId="{4FBBAAA2-2C49-4D48-9E66-3B1B6B759D3F}" destId="{5C73D3AD-8C95-4F79-AF9F-0FA5E2EFD76F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4D6044D6-6AF7-4E08-AF11-51243895DBB2}" type="presOf" srcId="{B735B869-EFA3-4669-B8E9-76290604FA58}" destId="{B5AB5E4E-8DA4-43BD-86AB-246E32913E51}" srcOrd="0" destOrd="0" presId="urn:microsoft.com/office/officeart/2005/8/layout/process1"/>
    <dgm:cxn modelId="{0555C258-3B74-4389-8E0F-B004D8A42F93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>
            <a:spcAft>
              <a:spcPts val="1200"/>
            </a:spcAft>
          </a:pPr>
          <a:r>
            <a:rPr lang="pt-BR" sz="3300" dirty="0" smtClean="0">
              <a:solidFill>
                <a:schemeClr val="bg1"/>
              </a:solidFill>
              <a:ea typeface="ＭＳ Ｐゴシック" pitchFamily="34" charset="-128"/>
            </a:rPr>
            <a:t>Trecho do voto do Ministro Ricardo </a:t>
          </a:r>
          <a:r>
            <a:rPr lang="pt-BR" sz="3300" dirty="0" err="1" smtClean="0">
              <a:solidFill>
                <a:schemeClr val="bg1"/>
              </a:solidFill>
              <a:ea typeface="ＭＳ Ｐゴシック" pitchFamily="34" charset="-128"/>
            </a:rPr>
            <a:t>Lewandowki</a:t>
          </a:r>
          <a:r>
            <a:rPr lang="pt-BR" sz="3300" dirty="0" smtClean="0">
              <a:solidFill>
                <a:schemeClr val="bg1"/>
              </a:solidFill>
              <a:ea typeface="ＭＳ Ｐゴシック" pitchFamily="34" charset="-128"/>
            </a:rPr>
            <a:t>:</a:t>
          </a:r>
        </a:p>
        <a:p>
          <a:pPr>
            <a:spcAft>
              <a:spcPts val="1200"/>
            </a:spcAft>
          </a:pPr>
          <a:r>
            <a:rPr lang="pt-BR" altLang="en-US" sz="3300" i="1" dirty="0" smtClean="0">
              <a:solidFill>
                <a:schemeClr val="bg1"/>
              </a:solidFill>
              <a:ea typeface="ＭＳ Ｐゴシック" pitchFamily="34" charset="-128"/>
            </a:rPr>
            <a:t>“</a:t>
          </a:r>
          <a:r>
            <a:rPr lang="pt-BR" altLang="en-US" sz="3300" b="1" i="1" dirty="0" smtClean="0">
              <a:solidFill>
                <a:schemeClr val="bg1"/>
              </a:solidFill>
              <a:ea typeface="ＭＳ Ｐゴシック" pitchFamily="34" charset="-128"/>
            </a:rPr>
            <a:t>Não me parece haver nenhum problema em delegar a execução das funções públicas de interesse comum a essa autarquia territorial, intergovernamental e plurifuncional, </a:t>
          </a:r>
          <a:r>
            <a:rPr lang="pt-BR" altLang="en-US" sz="3300" b="1" i="1" dirty="0" smtClean="0">
              <a:solidFill>
                <a:srgbClr val="FFFF00"/>
              </a:solidFill>
              <a:ea typeface="ＭＳ Ｐゴシック" pitchFamily="34" charset="-128"/>
            </a:rPr>
            <a:t>desde que a lei complementar instituidora da entidade regional lhe confira personalidade jurídica própria, bem como o poder concedente quanto aos serviços de interesse comum, </a:t>
          </a:r>
          <a:r>
            <a:rPr lang="pt-BR" altLang="en-US" sz="3300" i="1" dirty="0" smtClean="0">
              <a:solidFill>
                <a:schemeClr val="bg1"/>
              </a:solidFill>
              <a:ea typeface="ＭＳ Ｐゴシック" pitchFamily="34" charset="-128"/>
            </a:rPr>
            <a:t>nos termos do art. 25, § 3º, combinado com os </a:t>
          </a:r>
          <a:r>
            <a:rPr lang="pt-BR" altLang="en-US" sz="3300" i="1" dirty="0" err="1" smtClean="0">
              <a:solidFill>
                <a:schemeClr val="bg1"/>
              </a:solidFill>
              <a:ea typeface="ＭＳ Ｐゴシック" pitchFamily="34" charset="-128"/>
            </a:rPr>
            <a:t>arts</a:t>
          </a:r>
          <a:r>
            <a:rPr lang="pt-BR" altLang="en-US" sz="3300" i="1" dirty="0" smtClean="0">
              <a:solidFill>
                <a:schemeClr val="bg1"/>
              </a:solidFill>
              <a:ea typeface="ＭＳ Ｐゴシック" pitchFamily="34" charset="-128"/>
            </a:rPr>
            <a:t>. 37, XIX, e 175 da Carta Magna.”</a:t>
          </a:r>
          <a:endParaRPr lang="pt-BR" sz="33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0C212B-D456-431A-947A-5D2CF33EF932}" type="presOf" srcId="{4FBBAAA2-2C49-4D48-9E66-3B1B6B759D3F}" destId="{5C73D3AD-8C95-4F79-AF9F-0FA5E2EFD76F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BE9D4183-2833-46F6-B9DC-EA0C16E03F65}" type="presOf" srcId="{B735B869-EFA3-4669-B8E9-76290604FA58}" destId="{B5AB5E4E-8DA4-43BD-86AB-246E32913E51}" srcOrd="0" destOrd="0" presId="urn:microsoft.com/office/officeart/2005/8/layout/process1"/>
    <dgm:cxn modelId="{C08772B5-E89B-460A-A9C3-6AA70F6A2E43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r>
            <a:rPr lang="pt-BR" sz="3600" b="1" dirty="0" smtClean="0">
              <a:latin typeface="+mj-lt"/>
            </a:rPr>
            <a:t>Ainda nesse contexto, </a:t>
          </a:r>
          <a:r>
            <a:rPr lang="pt-BR" sz="3600" b="1" dirty="0" smtClean="0">
              <a:solidFill>
                <a:srgbClr val="FFFF00"/>
              </a:solidFill>
              <a:latin typeface="+mj-lt"/>
            </a:rPr>
            <a:t>o STF decidiu que deve ser criado um órgão colegiado em cada região metropolitana, de acordo com as peculiaridades de cada regionalidade, com a participação dos interessados (Estado e Municípios), </a:t>
          </a:r>
          <a:r>
            <a:rPr lang="pt-BR" sz="3600" b="1" dirty="0" smtClean="0">
              <a:latin typeface="+mj-lt"/>
            </a:rPr>
            <a:t>sendo que não pode haver concentração de poder decisório nas mãos de apenas um (poder de homologação), vedado o predomínio absoluto de um ente sobre os demais.</a:t>
          </a: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pPr algn="just"/>
          <a:endParaRPr lang="pt-BR" sz="2800">
            <a:latin typeface="+mj-lt"/>
          </a:endParaRPr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pPr algn="just"/>
          <a:endParaRPr lang="pt-BR" sz="2800">
            <a:latin typeface="+mj-lt"/>
          </a:endParaRPr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24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F3E8B9D-55B7-40C5-9219-71B0882BE68A}" type="presOf" srcId="{4FBBAAA2-2C49-4D48-9E66-3B1B6B759D3F}" destId="{5C73D3AD-8C95-4F79-AF9F-0FA5E2EFD76F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C1BBEFD4-EAD0-4D6D-BEF0-FCAD23CB2DC2}" type="presOf" srcId="{B735B869-EFA3-4669-B8E9-76290604FA58}" destId="{B5AB5E4E-8DA4-43BD-86AB-246E32913E51}" srcOrd="0" destOrd="0" presId="urn:microsoft.com/office/officeart/2005/8/layout/process1"/>
    <dgm:cxn modelId="{B40BF589-B290-4778-A6FE-69960F49FDEB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r>
            <a:rPr lang="pt-BR" sz="2900" b="1" dirty="0" smtClean="0">
              <a:latin typeface="+mj-lt"/>
            </a:rPr>
            <a:t>*</a:t>
          </a:r>
          <a:r>
            <a:rPr lang="pt-BR" sz="2800" b="1" dirty="0" smtClean="0">
              <a:latin typeface="+mj-lt"/>
            </a:rPr>
            <a:t>O STF não deixou absolutamente claro a extensão da aplicabilidade da decisão: se apenas para o Estado do Rio de Janeiro ou se para todas as regiões metropolitanas do País;</a:t>
          </a:r>
        </a:p>
        <a:p>
          <a:r>
            <a:rPr lang="pt-BR" sz="2800" b="1" dirty="0" smtClean="0">
              <a:solidFill>
                <a:srgbClr val="FFFF00"/>
              </a:solidFill>
              <a:latin typeface="+mj-lt"/>
            </a:rPr>
            <a:t>*Caso a aplicabilidade da decisão seja a todo o território nacional, os Estados brasileiros que possuem regiões metropolitanas deverão se adaptar à decisão no prazo de dois anos da data do julgamento, portanto até 06 de março de 2105. Prazo esse já vencido;</a:t>
          </a:r>
        </a:p>
        <a:p>
          <a:r>
            <a:rPr lang="pt-BR" sz="2800" b="1" dirty="0" smtClean="0">
              <a:latin typeface="+mj-lt"/>
            </a:rPr>
            <a:t>*De qualquer forma, haja vista a complexidade e significativos reflexos que tal fato proporcionará aos Municípios, Estados, Concessionários e população afetada, a expectativa </a:t>
          </a:r>
          <a:r>
            <a:rPr lang="pt-BR" sz="2800" b="1" dirty="0" smtClean="0">
              <a:solidFill>
                <a:srgbClr val="FFFF00"/>
              </a:solidFill>
              <a:latin typeface="+mj-lt"/>
            </a:rPr>
            <a:t>é que haja efetivamente a sua reestruturação</a:t>
          </a:r>
          <a:r>
            <a:rPr lang="pt-BR" sz="2800" b="1" dirty="0" smtClean="0">
              <a:latin typeface="+mj-lt"/>
            </a:rPr>
            <a:t>.</a:t>
          </a: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pPr algn="just"/>
          <a:endParaRPr lang="pt-BR" sz="2800">
            <a:latin typeface="+mj-lt"/>
          </a:endParaRPr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pPr algn="just"/>
          <a:endParaRPr lang="pt-BR" sz="2800">
            <a:latin typeface="+mj-lt"/>
          </a:endParaRPr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24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82C546E-B0F9-4437-9A2B-C9CDACD57581}" type="presOf" srcId="{B735B869-EFA3-4669-B8E9-76290604FA58}" destId="{B5AB5E4E-8DA4-43BD-86AB-246E32913E51}" srcOrd="0" destOrd="0" presId="urn:microsoft.com/office/officeart/2005/8/layout/process1"/>
    <dgm:cxn modelId="{149C02E0-1E4B-4816-87D6-429598A78A5B}" type="presOf" srcId="{4FBBAAA2-2C49-4D48-9E66-3B1B6B759D3F}" destId="{5C73D3AD-8C95-4F79-AF9F-0FA5E2EFD76F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04C02F1D-C6D9-496A-BC08-93CBD9B5BE85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>
            <a:spcAft>
              <a:spcPts val="1200"/>
            </a:spcAft>
          </a:pPr>
          <a:r>
            <a:rPr lang="pt-BR" sz="4600" b="1" dirty="0" smtClean="0">
              <a:solidFill>
                <a:srgbClr val="FFFF00"/>
              </a:solidFill>
              <a:ea typeface="ＭＳ Ｐゴシック" pitchFamily="34" charset="-128"/>
            </a:rPr>
            <a:t>O Estado da Bahia</a:t>
          </a:r>
          <a:r>
            <a:rPr lang="pt-BR" sz="4600" b="1" dirty="0" smtClean="0">
              <a:solidFill>
                <a:schemeClr val="bg1"/>
              </a:solidFill>
              <a:ea typeface="ＭＳ Ｐゴシック" pitchFamily="34" charset="-128"/>
            </a:rPr>
            <a:t>, até porque também está envolvido na ADI 2077-BA, saiu na frente </a:t>
          </a:r>
          <a:r>
            <a:rPr lang="pt-BR" sz="4600" b="1" dirty="0" smtClean="0">
              <a:solidFill>
                <a:srgbClr val="FFFF00"/>
              </a:solidFill>
              <a:ea typeface="ＭＳ Ｐゴシック" pitchFamily="34" charset="-128"/>
            </a:rPr>
            <a:t>e a Região Metropolitana  de Salvador foi a primeira a ser reestruturada após o julgamento do STF,</a:t>
          </a:r>
          <a:r>
            <a:rPr lang="pt-BR" sz="4600" b="1" dirty="0" smtClean="0">
              <a:solidFill>
                <a:schemeClr val="bg1"/>
              </a:solidFill>
              <a:ea typeface="ＭＳ Ｐゴシック" pitchFamily="34" charset="-128"/>
            </a:rPr>
            <a:t> por meio da Lei Complementar nº 41, de 13 de junho de 2014</a:t>
          </a:r>
          <a:endParaRPr lang="pt-BR" sz="4600" b="1" dirty="0" smtClean="0">
            <a:solidFill>
              <a:schemeClr val="bg1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67CBE80-71FE-44BF-A48E-85B512429D8A}" type="presOf" srcId="{4FBBAAA2-2C49-4D48-9E66-3B1B6B759D3F}" destId="{5C73D3AD-8C95-4F79-AF9F-0FA5E2EFD76F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EF7E1814-A2F5-4824-9151-5FC96F2DF334}" type="presOf" srcId="{B735B869-EFA3-4669-B8E9-76290604FA58}" destId="{B5AB5E4E-8DA4-43BD-86AB-246E32913E51}" srcOrd="0" destOrd="0" presId="urn:microsoft.com/office/officeart/2005/8/layout/process1"/>
    <dgm:cxn modelId="{BF6DBEDC-9CB0-4210-B60C-515D22F14E5B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 algn="ctr"/>
          <a:endParaRPr lang="pt-BR" sz="2200" dirty="0" smtClean="0">
            <a:solidFill>
              <a:schemeClr val="bg1"/>
            </a:solidFill>
            <a:ea typeface="ＭＳ Ｐゴシック" pitchFamily="34" charset="-128"/>
          </a:endParaRPr>
        </a:p>
        <a:p>
          <a:pPr algn="ctr"/>
          <a:r>
            <a:rPr lang="pt-BR" sz="2400" b="1" dirty="0" smtClean="0">
              <a:solidFill>
                <a:schemeClr val="bg1"/>
              </a:solidFill>
              <a:ea typeface="ＭＳ Ｐゴシック" pitchFamily="34" charset="-128"/>
            </a:rPr>
            <a:t>CAPÍTULO I  - DO OBJETO E DO ÂMBITO DE APLICAÇÃO </a:t>
          </a:r>
        </a:p>
        <a:p>
          <a:pPr algn="ctr"/>
          <a:endParaRPr lang="pt-BR" sz="2200" dirty="0" smtClean="0">
            <a:solidFill>
              <a:schemeClr val="bg1"/>
            </a:solidFill>
            <a:ea typeface="ＭＳ Ｐゴシック" pitchFamily="34" charset="-128"/>
          </a:endParaRPr>
        </a:p>
        <a:p>
          <a:pPr algn="just"/>
          <a:r>
            <a:rPr lang="pt-BR" sz="2300" b="1" dirty="0" smtClean="0">
              <a:solidFill>
                <a:schemeClr val="bg1"/>
              </a:solidFill>
              <a:ea typeface="ＭＳ Ｐゴシック" pitchFamily="34" charset="-128"/>
            </a:rPr>
            <a:t>Art. 1º - Esta Lei Complementar tem por objeto: </a:t>
          </a:r>
        </a:p>
        <a:p>
          <a:pPr algn="just"/>
          <a:endParaRPr lang="pt-BR" sz="2300" b="1" dirty="0" smtClean="0">
            <a:solidFill>
              <a:schemeClr val="bg1"/>
            </a:solidFill>
            <a:ea typeface="ＭＳ Ｐゴシック" pitchFamily="34" charset="-128"/>
          </a:endParaRPr>
        </a:p>
        <a:p>
          <a:pPr algn="just"/>
          <a:r>
            <a:rPr lang="pt-BR" sz="2300" b="1" dirty="0" smtClean="0">
              <a:solidFill>
                <a:srgbClr val="FFFF00"/>
              </a:solidFill>
              <a:ea typeface="ＭＳ Ｐゴシック" pitchFamily="34" charset="-128"/>
            </a:rPr>
            <a:t>I - a criação da Entidade Metropolitana da Região Metropolitana de </a:t>
          </a:r>
        </a:p>
        <a:p>
          <a:pPr algn="just"/>
          <a:r>
            <a:rPr lang="pt-BR" sz="2300" b="1" dirty="0" smtClean="0">
              <a:solidFill>
                <a:srgbClr val="FFFF00"/>
              </a:solidFill>
              <a:ea typeface="ＭＳ Ｐゴシック" pitchFamily="34" charset="-128"/>
            </a:rPr>
            <a:t>Salvador, inclusive dispondo sobre sua estrutura de governança e sobre o sistema de  planejamento metropolitano;</a:t>
          </a:r>
        </a:p>
        <a:p>
          <a:pPr algn="just"/>
          <a:r>
            <a:rPr lang="pt-BR" sz="2300" b="1" dirty="0" smtClean="0">
              <a:solidFill>
                <a:srgbClr val="FFFF00"/>
              </a:solidFill>
              <a:ea typeface="ＭＳ Ｐゴシック" pitchFamily="34" charset="-128"/>
            </a:rPr>
            <a:t> </a:t>
          </a:r>
        </a:p>
        <a:p>
          <a:pPr algn="just"/>
          <a:r>
            <a:rPr lang="pt-BR" sz="2300" b="1" dirty="0" smtClean="0">
              <a:solidFill>
                <a:schemeClr val="bg1"/>
              </a:solidFill>
              <a:ea typeface="ＭＳ Ｐゴシック" pitchFamily="34" charset="-128"/>
            </a:rPr>
            <a:t>II - a instituição do Fundo de Mobilidade e de Modicidade Tarifária do Transporte Coletivo da Região Metropolitana de Salvador - FMTC-RMS e </a:t>
          </a:r>
          <a:r>
            <a:rPr lang="pt-BR" sz="2300" b="1" dirty="0" smtClean="0">
              <a:solidFill>
                <a:srgbClr val="FFFF00"/>
              </a:solidFill>
              <a:ea typeface="ＭＳ Ｐゴシック" pitchFamily="34" charset="-128"/>
            </a:rPr>
            <a:t>do Fundo de Universalização do Saneamento Básico da Região Metropolitana - </a:t>
          </a:r>
          <a:r>
            <a:rPr lang="pt-BR" sz="2300" b="1" dirty="0" err="1" smtClean="0">
              <a:solidFill>
                <a:srgbClr val="FFFF00"/>
              </a:solidFill>
              <a:ea typeface="ＭＳ Ｐゴシック" pitchFamily="34" charset="-128"/>
            </a:rPr>
            <a:t>FusanRMS</a:t>
          </a:r>
          <a:r>
            <a:rPr lang="pt-BR" sz="2300" b="1" dirty="0" smtClean="0">
              <a:solidFill>
                <a:srgbClr val="FFFF00"/>
              </a:solidFill>
              <a:ea typeface="ＭＳ Ｐゴシック" pitchFamily="34" charset="-128"/>
            </a:rPr>
            <a:t>; </a:t>
          </a:r>
        </a:p>
        <a:p>
          <a:pPr algn="just"/>
          <a:endParaRPr lang="pt-BR" sz="2300" b="1" dirty="0" smtClean="0">
            <a:solidFill>
              <a:srgbClr val="FFFF00"/>
            </a:solidFill>
            <a:ea typeface="ＭＳ Ｐゴシック" pitchFamily="34" charset="-128"/>
          </a:endParaRPr>
        </a:p>
        <a:p>
          <a:pPr algn="just"/>
          <a:r>
            <a:rPr lang="pt-BR" sz="2300" b="1" dirty="0" smtClean="0">
              <a:solidFill>
                <a:schemeClr val="bg1"/>
              </a:solidFill>
              <a:ea typeface="ＭＳ Ｐゴシック" pitchFamily="34" charset="-128"/>
            </a:rPr>
            <a:t>III - a regulamentação do art. 13 da Lei Federal nº 11.445, de 05 de janeiro de 2007, no âmbito da Região Metropolitana de Salvador; </a:t>
          </a:r>
        </a:p>
        <a:p>
          <a:pPr algn="just"/>
          <a:endParaRPr lang="pt-BR" sz="2300" b="1" dirty="0" smtClean="0">
            <a:solidFill>
              <a:schemeClr val="bg1"/>
            </a:solidFill>
            <a:ea typeface="ＭＳ Ｐゴシック" pitchFamily="34" charset="-128"/>
          </a:endParaRPr>
        </a:p>
        <a:p>
          <a:pPr algn="just"/>
          <a:r>
            <a:rPr lang="pt-BR" sz="2300" b="1" dirty="0" smtClean="0">
              <a:solidFill>
                <a:schemeClr val="bg1"/>
              </a:solidFill>
              <a:ea typeface="ＭＳ Ｐゴシック" pitchFamily="34" charset="-128"/>
            </a:rPr>
            <a:t>IV - a autorização para que seja criado o Fundo de Desenvolvimento </a:t>
          </a:r>
        </a:p>
        <a:p>
          <a:pPr algn="just"/>
          <a:r>
            <a:rPr lang="pt-BR" sz="2300" b="1" dirty="0" smtClean="0">
              <a:solidFill>
                <a:schemeClr val="bg1"/>
              </a:solidFill>
              <a:ea typeface="ＭＳ Ｐゴシック" pitchFamily="34" charset="-128"/>
            </a:rPr>
            <a:t>Metropolitano da Região Metropolitana de Salvador - FRMS. </a:t>
          </a:r>
        </a:p>
        <a:p>
          <a:pPr algn="ctr">
            <a:spcAft>
              <a:spcPts val="1200"/>
            </a:spcAft>
          </a:pPr>
          <a:endParaRPr lang="pt-BR" sz="2300" dirty="0" smtClean="0">
            <a:solidFill>
              <a:schemeClr val="bg1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5C99C75-9A9B-47D5-B6EF-A9311F579997}" type="presOf" srcId="{B735B869-EFA3-4669-B8E9-76290604FA58}" destId="{B5AB5E4E-8DA4-43BD-86AB-246E32913E51}" srcOrd="0" destOrd="0" presId="urn:microsoft.com/office/officeart/2005/8/layout/process1"/>
    <dgm:cxn modelId="{42506FCA-DE15-461A-8785-AC26B54E7B7B}" type="presOf" srcId="{4FBBAAA2-2C49-4D48-9E66-3B1B6B759D3F}" destId="{5C73D3AD-8C95-4F79-AF9F-0FA5E2EFD76F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8E4A538C-7F80-414A-8900-3C652A8057A2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 algn="just">
            <a:spcAft>
              <a:spcPts val="1200"/>
            </a:spcAft>
          </a:pPr>
          <a:r>
            <a:rPr lang="pt-BR" sz="2600" b="1" i="0" dirty="0" smtClean="0"/>
            <a:t># Vale observar, inicialmente, que a matéria concernente </a:t>
          </a:r>
          <a:r>
            <a:rPr lang="pt-BR" sz="2600" b="1" i="0" dirty="0" smtClean="0">
              <a:solidFill>
                <a:srgbClr val="FFFF00"/>
              </a:solidFill>
            </a:rPr>
            <a:t>à titularidade do serviço de saneamento básico em regiões metropolitanas</a:t>
          </a:r>
          <a:r>
            <a:rPr lang="pt-BR" sz="2600" b="1" i="0" dirty="0" smtClean="0"/>
            <a:t> é uma das mais espinhosas do Direito Público Brasileiro. Grande parte dessa celeuma decorre da ausência de uma definição clara pela Constituição Federal sobre o tema. </a:t>
          </a:r>
        </a:p>
        <a:p>
          <a:pPr algn="just">
            <a:spcAft>
              <a:spcPts val="1200"/>
            </a:spcAft>
          </a:pPr>
          <a:r>
            <a:rPr lang="pt-BR" sz="2600" b="1" i="0" dirty="0" smtClean="0"/>
            <a:t># STF já </a:t>
          </a:r>
          <a:r>
            <a:rPr lang="pt-BR" sz="2600" b="1" i="0" dirty="0" smtClean="0">
              <a:solidFill>
                <a:srgbClr val="FFFF00"/>
              </a:solidFill>
            </a:rPr>
            <a:t>firmou posicionamento acerca da competência e titularidade municipal </a:t>
          </a:r>
          <a:r>
            <a:rPr lang="pt-BR" sz="2600" b="1" i="0" dirty="0" smtClean="0"/>
            <a:t>sobre o serviço, com fulcro no artigo 30, inciso I e V da CF. </a:t>
          </a:r>
        </a:p>
        <a:p>
          <a:pPr algn="just">
            <a:spcAft>
              <a:spcPts val="1200"/>
            </a:spcAft>
          </a:pPr>
          <a:r>
            <a:rPr lang="pt-BR" sz="2600" b="1" i="0" dirty="0" smtClean="0"/>
            <a:t># Contudo, quando se trata de regiões metropolitanas, envolvendo uma pluralidade de Municípios, apesar da decisão recente, também do STF, </a:t>
          </a:r>
          <a:r>
            <a:rPr lang="pt-BR" sz="2600" b="1" i="0" dirty="0" smtClean="0">
              <a:solidFill>
                <a:srgbClr val="FFFF00"/>
              </a:solidFill>
            </a:rPr>
            <a:t>definindo pela gestão compartilhada</a:t>
          </a:r>
          <a:r>
            <a:rPr lang="pt-BR" sz="2600" b="1" i="0" dirty="0" smtClean="0"/>
            <a:t>, ainda permanecem dúvidas e divergências sobre a correta delegação e gestão da atividade, principalmente com relação a governança. </a:t>
          </a:r>
          <a:endParaRPr lang="pt-BR" sz="2600" i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9D57568-7060-43AF-B902-52E0EEE36946}" type="presOf" srcId="{4FBBAAA2-2C49-4D48-9E66-3B1B6B759D3F}" destId="{5C73D3AD-8C95-4F79-AF9F-0FA5E2EFD76F}" srcOrd="0" destOrd="0" presId="urn:microsoft.com/office/officeart/2005/8/layout/process1"/>
    <dgm:cxn modelId="{6DA08DDE-5CC5-4672-A86F-6CBC2AB57590}" type="presOf" srcId="{B735B869-EFA3-4669-B8E9-76290604FA58}" destId="{B5AB5E4E-8DA4-43BD-86AB-246E32913E51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45DBBFC3-DFEE-4A07-A3C9-72255B7D40CF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endParaRPr lang="pt-BR" sz="2200" dirty="0" smtClean="0">
            <a:solidFill>
              <a:schemeClr val="bg1"/>
            </a:solidFill>
            <a:ea typeface="ＭＳ Ｐゴシック" pitchFamily="34" charset="-128"/>
          </a:endParaRPr>
        </a:p>
        <a:p>
          <a:r>
            <a:rPr lang="pt-BR" sz="2800" b="1" dirty="0" smtClean="0">
              <a:solidFill>
                <a:schemeClr val="bg1"/>
              </a:solidFill>
              <a:ea typeface="ＭＳ Ｐゴシック" pitchFamily="34" charset="-128"/>
            </a:rPr>
            <a:t>CAPÍTULO II - DA ENTIDADE METROPOLITANA</a:t>
          </a:r>
        </a:p>
        <a:p>
          <a:r>
            <a:rPr lang="pt-BR" sz="2800" b="1" dirty="0" smtClean="0">
              <a:solidFill>
                <a:schemeClr val="bg1"/>
              </a:solidFill>
              <a:ea typeface="ＭＳ Ｐゴシック" pitchFamily="34" charset="-128"/>
            </a:rPr>
            <a:t>DA REGIÃO METROPOLITANA DE SALVADOR</a:t>
          </a:r>
        </a:p>
        <a:p>
          <a:r>
            <a:rPr lang="pt-BR" sz="2800" b="1" dirty="0" smtClean="0">
              <a:solidFill>
                <a:schemeClr val="bg1"/>
              </a:solidFill>
              <a:ea typeface="ＭＳ Ｐゴシック" pitchFamily="34" charset="-128"/>
            </a:rPr>
            <a:t>SEÇÃO I - DA CRIAÇÃO, DA NATUREZA JURÍDICA E DAS FINALIDADES</a:t>
          </a:r>
        </a:p>
        <a:p>
          <a:endParaRPr lang="pt-BR" sz="2800" b="1" dirty="0" smtClean="0">
            <a:solidFill>
              <a:schemeClr val="bg1"/>
            </a:solidFill>
            <a:ea typeface="ＭＳ Ｐゴシック" pitchFamily="34" charset="-128"/>
          </a:endParaRPr>
        </a:p>
        <a:p>
          <a:r>
            <a:rPr lang="pt-BR" sz="2800" b="1" dirty="0" smtClean="0">
              <a:solidFill>
                <a:srgbClr val="FFFF00"/>
              </a:solidFill>
              <a:ea typeface="ＭＳ Ｐゴシック" pitchFamily="34" charset="-128"/>
            </a:rPr>
            <a:t>Art. 2º - Fica criada a Entidade Metropolitana da Região</a:t>
          </a:r>
        </a:p>
        <a:p>
          <a:r>
            <a:rPr lang="pt-BR" sz="2800" b="1" dirty="0" smtClean="0">
              <a:solidFill>
                <a:srgbClr val="FFFF00"/>
              </a:solidFill>
              <a:ea typeface="ＭＳ Ｐゴシック" pitchFamily="34" charset="-128"/>
            </a:rPr>
            <a:t>Metropolitana de Salvador, autarquia intergovernamental de regime especial, com caráter deliberativo e normativo e personalidade jurídica de direito público.</a:t>
          </a:r>
        </a:p>
        <a:p>
          <a:r>
            <a:rPr lang="pt-BR" sz="2800" b="1" dirty="0" smtClean="0">
              <a:solidFill>
                <a:schemeClr val="bg1"/>
              </a:solidFill>
              <a:ea typeface="ＭＳ Ｐゴシック" pitchFamily="34" charset="-128"/>
            </a:rPr>
            <a:t>§ 1º - A Entidade Metropolitana tem por finalidade exercer as competências relativas à integração da organização, do planejamento e da execução de funções públicas de interesse comum aos Municípios integrantes da Região Metropolitana de Salvador, dentre elas:</a:t>
          </a:r>
        </a:p>
        <a:p>
          <a:pPr>
            <a:spcAft>
              <a:spcPts val="1200"/>
            </a:spcAft>
          </a:pPr>
          <a:endParaRPr lang="pt-BR" sz="2300" dirty="0" smtClean="0">
            <a:solidFill>
              <a:schemeClr val="bg1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35BC219-FDC4-47B0-BCB1-E5A1FFF8CB14}" type="presOf" srcId="{4FBBAAA2-2C49-4D48-9E66-3B1B6B759D3F}" destId="{5C73D3AD-8C95-4F79-AF9F-0FA5E2EFD76F}" srcOrd="0" destOrd="0" presId="urn:microsoft.com/office/officeart/2005/8/layout/process1"/>
    <dgm:cxn modelId="{4D737918-69EB-4984-A628-7ECA755DD30A}" type="presOf" srcId="{B735B869-EFA3-4669-B8E9-76290604FA58}" destId="{B5AB5E4E-8DA4-43BD-86AB-246E32913E51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C2A76F65-E072-43F3-91E4-61FEE7239524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endParaRPr lang="pt-BR" sz="2200" dirty="0" smtClean="0">
            <a:solidFill>
              <a:schemeClr val="bg1"/>
            </a:solidFill>
            <a:ea typeface="ＭＳ Ｐゴシック" pitchFamily="34" charset="-128"/>
          </a:endParaRPr>
        </a:p>
        <a:p>
          <a:r>
            <a:rPr lang="pt-BR" sz="3000" b="1" dirty="0" smtClean="0">
              <a:solidFill>
                <a:schemeClr val="bg1"/>
              </a:solidFill>
              <a:ea typeface="ＭＳ Ｐゴシック" pitchFamily="34" charset="-128"/>
            </a:rPr>
            <a:t>Art. 8º - São atribuições do Colegiado Metropolitano:</a:t>
          </a:r>
        </a:p>
        <a:p>
          <a:endParaRPr lang="pt-BR" sz="3000" b="1" dirty="0" smtClean="0">
            <a:solidFill>
              <a:schemeClr val="bg1"/>
            </a:solidFill>
            <a:ea typeface="ＭＳ Ｐゴシック" pitchFamily="34" charset="-128"/>
          </a:endParaRPr>
        </a:p>
        <a:p>
          <a:r>
            <a:rPr lang="pt-BR" sz="2700" b="1" dirty="0" smtClean="0">
              <a:solidFill>
                <a:srgbClr val="FFFF00"/>
              </a:solidFill>
              <a:ea typeface="ＭＳ Ｐゴシック" pitchFamily="34" charset="-128"/>
            </a:rPr>
            <a:t>I</a:t>
          </a:r>
          <a:r>
            <a:rPr lang="pt-BR" sz="2700" b="1" dirty="0" smtClean="0">
              <a:solidFill>
                <a:schemeClr val="bg1"/>
              </a:solidFill>
              <a:ea typeface="ＭＳ Ｐゴシック" pitchFamily="34" charset="-128"/>
            </a:rPr>
            <a:t> </a:t>
          </a:r>
          <a:r>
            <a:rPr lang="pt-BR" sz="2700" b="1" dirty="0" smtClean="0">
              <a:solidFill>
                <a:srgbClr val="FFFF00"/>
              </a:solidFill>
              <a:ea typeface="ＭＳ Ｐゴシック" pitchFamily="34" charset="-128"/>
            </a:rPr>
            <a:t>- instituir diretrizes sobre o planejamento, a organização e a execução de funções públicas de interesse comum, a serem observadas pela Administração Direta e Indireta dos Municípios integrantes da Região Metropolitana;</a:t>
          </a:r>
        </a:p>
        <a:p>
          <a:r>
            <a:rPr lang="pt-BR" sz="2700" b="1" dirty="0" smtClean="0">
              <a:solidFill>
                <a:schemeClr val="bg1"/>
              </a:solidFill>
              <a:ea typeface="ＭＳ Ｐゴシック" pitchFamily="34" charset="-128"/>
            </a:rPr>
            <a:t>II - deliberar sobre assuntos de interesse regional, em matérias de maior relevância, nos termos do Regimento Interno;</a:t>
          </a:r>
        </a:p>
        <a:p>
          <a:r>
            <a:rPr lang="pt-BR" sz="2700" b="1" dirty="0" smtClean="0">
              <a:solidFill>
                <a:srgbClr val="FFFF00"/>
              </a:solidFill>
              <a:ea typeface="ＭＳ Ｐゴシック" pitchFamily="34" charset="-128"/>
            </a:rPr>
            <a:t>IV - aprovar o Plano de Desenvolvimento Metropolitano, os planos setoriais metropolitanos e, quando couber, os planos locais;</a:t>
          </a:r>
        </a:p>
        <a:p>
          <a:r>
            <a:rPr lang="pt-BR" sz="2700" b="1" dirty="0" smtClean="0">
              <a:solidFill>
                <a:schemeClr val="bg1"/>
              </a:solidFill>
              <a:ea typeface="ＭＳ Ｐゴシック" pitchFamily="34" charset="-128"/>
            </a:rPr>
            <a:t>V - definir a entidade reguladora responsável pelas atividades de regulação e de fiscalização dos serviços públicos de interesse comum, bem como estabelecer as formas de prestação destes serviços;</a:t>
          </a:r>
        </a:p>
        <a:p>
          <a:pPr>
            <a:spcAft>
              <a:spcPts val="1200"/>
            </a:spcAft>
          </a:pPr>
          <a:endParaRPr lang="pt-BR" sz="2700" b="1" dirty="0" smtClean="0">
            <a:solidFill>
              <a:schemeClr val="bg1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7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AB46A5C-0ADF-4B55-BBA4-12E704B52EC6}" type="presOf" srcId="{4FBBAAA2-2C49-4D48-9E66-3B1B6B759D3F}" destId="{5C73D3AD-8C95-4F79-AF9F-0FA5E2EFD76F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CBD75D9C-9FE8-486C-9ED7-8B625682978C}" type="presOf" srcId="{B735B869-EFA3-4669-B8E9-76290604FA58}" destId="{B5AB5E4E-8DA4-43BD-86AB-246E32913E51}" srcOrd="0" destOrd="0" presId="urn:microsoft.com/office/officeart/2005/8/layout/process1"/>
    <dgm:cxn modelId="{8F1AE24F-383D-4507-9E78-1C5D7355EE6A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</dgm:ptLst>
  <dgm:cxnLst>
    <dgm:cxn modelId="{847042C0-579D-44AF-89FD-B40FC4CFCC06}" type="presOf" srcId="{B735B869-EFA3-4669-B8E9-76290604FA58}" destId="{B5AB5E4E-8DA4-43BD-86AB-246E32913E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r>
            <a:rPr lang="pt-BR" sz="3300" b="1" dirty="0" smtClean="0">
              <a:solidFill>
                <a:schemeClr val="bg1"/>
              </a:solidFill>
              <a:ea typeface="ＭＳ Ｐゴシック" pitchFamily="34" charset="-128"/>
            </a:rPr>
            <a:t>O critério de governança adotado para a Entidade Metropolitana é republicano. Sendo assim, o maior município da RMS – Salvador – tem, neste fórum, o mesmo número de votos do Estado e os demais municípios têm participação proporcional à sua população.</a:t>
          </a:r>
        </a:p>
        <a:p>
          <a:r>
            <a:rPr lang="pt-BR" sz="3300" b="1" dirty="0" smtClean="0">
              <a:solidFill>
                <a:schemeClr val="bg1"/>
              </a:solidFill>
              <a:ea typeface="ＭＳ Ｐゴシック" pitchFamily="34" charset="-128"/>
            </a:rPr>
            <a:t> Durante as discussões para elaboração da Lei, o Estado teve preocupação e determinação de obedecer aos critérios e entendimentos expressos pelo Supremo Tribunal Federal (STF) para as Regiões Metropolitanas do País.</a:t>
          </a:r>
          <a:endParaRPr lang="pt-BR" sz="3300" b="1" dirty="0" smtClean="0">
            <a:solidFill>
              <a:schemeClr val="bg1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0B43CE-7B67-4407-A1A2-89651B57B4E4}" type="presOf" srcId="{B735B869-EFA3-4669-B8E9-76290604FA58}" destId="{B5AB5E4E-8DA4-43BD-86AB-246E32913E51}" srcOrd="0" destOrd="0" presId="urn:microsoft.com/office/officeart/2005/8/layout/process1"/>
    <dgm:cxn modelId="{B93561EF-4138-44C5-B585-785BAF1EA4E7}" type="presOf" srcId="{4FBBAAA2-2C49-4D48-9E66-3B1B6B759D3F}" destId="{5C73D3AD-8C95-4F79-AF9F-0FA5E2EFD76F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BF1A6E94-E69A-48D7-8981-C8BEBCB60C58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endParaRPr lang="pt-BR" sz="2000" dirty="0" smtClean="0">
            <a:solidFill>
              <a:schemeClr val="bg1"/>
            </a:solidFill>
            <a:ea typeface="ＭＳ Ｐゴシック" pitchFamily="34" charset="-128"/>
          </a:endParaRPr>
        </a:p>
        <a:p>
          <a:endParaRPr lang="pt-BR" sz="2800" b="1" dirty="0" smtClean="0">
            <a:solidFill>
              <a:srgbClr val="FFFF00"/>
            </a:solidFill>
            <a:ea typeface="ＭＳ Ｐゴシック" pitchFamily="34" charset="-128"/>
          </a:endParaRPr>
        </a:p>
        <a:p>
          <a:r>
            <a:rPr lang="pt-BR" sz="2300" b="1" dirty="0" smtClean="0">
              <a:solidFill>
                <a:srgbClr val="FFFF00"/>
              </a:solidFill>
              <a:ea typeface="ＭＳ Ｐゴシック" pitchFamily="34" charset="-128"/>
            </a:rPr>
            <a:t>I – Município de Salvador: 37 (trinta e sete);</a:t>
          </a:r>
        </a:p>
        <a:p>
          <a:r>
            <a:rPr lang="pt-BR" sz="2200" dirty="0" smtClean="0">
              <a:solidFill>
                <a:schemeClr val="bg1"/>
              </a:solidFill>
              <a:ea typeface="ＭＳ Ｐゴシック" pitchFamily="34" charset="-128"/>
            </a:rPr>
            <a:t>II – Município de Camaçari: 7 (sete);</a:t>
          </a:r>
        </a:p>
        <a:p>
          <a:r>
            <a:rPr lang="pt-BR" sz="2200" dirty="0" smtClean="0">
              <a:solidFill>
                <a:schemeClr val="bg1"/>
              </a:solidFill>
              <a:ea typeface="ＭＳ Ｐゴシック" pitchFamily="34" charset="-128"/>
            </a:rPr>
            <a:t>III – Município de Lauro de Freitas: 5 (cinco);</a:t>
          </a:r>
        </a:p>
        <a:p>
          <a:r>
            <a:rPr lang="pt-BR" sz="2200" dirty="0" smtClean="0">
              <a:solidFill>
                <a:schemeClr val="bg1"/>
              </a:solidFill>
              <a:ea typeface="ＭＳ Ｐゴシック" pitchFamily="34" charset="-128"/>
            </a:rPr>
            <a:t>IV – Município de Simões Filho: 3 (três);</a:t>
          </a:r>
        </a:p>
        <a:p>
          <a:r>
            <a:rPr lang="pt-BR" sz="2200" dirty="0" smtClean="0">
              <a:solidFill>
                <a:schemeClr val="bg1"/>
              </a:solidFill>
              <a:ea typeface="ＭＳ Ｐゴシック" pitchFamily="34" charset="-128"/>
            </a:rPr>
            <a:t>V – Município de Candeias: 2 (dois);</a:t>
          </a:r>
        </a:p>
        <a:p>
          <a:r>
            <a:rPr lang="pt-BR" sz="2200" dirty="0" smtClean="0">
              <a:solidFill>
                <a:schemeClr val="bg1"/>
              </a:solidFill>
              <a:ea typeface="ＭＳ Ｐゴシック" pitchFamily="34" charset="-128"/>
            </a:rPr>
            <a:t>VI – Município de Dias D´Ávila: 2 (dois);</a:t>
          </a:r>
        </a:p>
        <a:p>
          <a:r>
            <a:rPr lang="pt-BR" sz="2200" dirty="0" smtClean="0">
              <a:solidFill>
                <a:schemeClr val="bg1"/>
              </a:solidFill>
              <a:ea typeface="ＭＳ Ｐゴシック" pitchFamily="34" charset="-128"/>
            </a:rPr>
            <a:t>VII – Município de Itaparica: 1 (um);</a:t>
          </a:r>
        </a:p>
        <a:p>
          <a:r>
            <a:rPr lang="pt-BR" sz="2200" dirty="0" smtClean="0">
              <a:solidFill>
                <a:schemeClr val="bg1"/>
              </a:solidFill>
              <a:ea typeface="ＭＳ Ｐゴシック" pitchFamily="34" charset="-128"/>
            </a:rPr>
            <a:t>VIII– Município de Madre de Deus: 1 (um);</a:t>
          </a:r>
        </a:p>
        <a:p>
          <a:r>
            <a:rPr lang="pt-BR" sz="2200" dirty="0" smtClean="0">
              <a:solidFill>
                <a:schemeClr val="bg1"/>
              </a:solidFill>
              <a:ea typeface="ＭＳ Ｐゴシック" pitchFamily="34" charset="-128"/>
            </a:rPr>
            <a:t>IX – Município de Mata de São João: 1 (um);</a:t>
          </a:r>
        </a:p>
        <a:p>
          <a:r>
            <a:rPr lang="pt-BR" sz="2200" dirty="0" smtClean="0">
              <a:solidFill>
                <a:schemeClr val="bg1"/>
              </a:solidFill>
              <a:ea typeface="ＭＳ Ｐゴシック" pitchFamily="34" charset="-128"/>
            </a:rPr>
            <a:t>X – Município de Pojuca: 1 (um);</a:t>
          </a:r>
        </a:p>
        <a:p>
          <a:r>
            <a:rPr lang="pt-BR" sz="2200" dirty="0" smtClean="0">
              <a:solidFill>
                <a:schemeClr val="bg1"/>
              </a:solidFill>
              <a:ea typeface="ＭＳ Ｐゴシック" pitchFamily="34" charset="-128"/>
            </a:rPr>
            <a:t>XI – Município de São Francisco do Conde: 1 (um);</a:t>
          </a:r>
        </a:p>
        <a:p>
          <a:r>
            <a:rPr lang="pt-BR" sz="2200" dirty="0" smtClean="0">
              <a:solidFill>
                <a:schemeClr val="bg1"/>
              </a:solidFill>
              <a:ea typeface="ＭＳ Ｐゴシック" pitchFamily="34" charset="-128"/>
            </a:rPr>
            <a:t>XII – Município de São Sebastião do Passé: 1 (um); </a:t>
          </a:r>
        </a:p>
        <a:p>
          <a:r>
            <a:rPr lang="pt-BR" sz="2200" dirty="0" smtClean="0">
              <a:solidFill>
                <a:schemeClr val="bg1"/>
              </a:solidFill>
              <a:ea typeface="ＭＳ Ｐゴシック" pitchFamily="34" charset="-128"/>
            </a:rPr>
            <a:t>XIII – Município de Vera Cruz: 1 (um);</a:t>
          </a:r>
        </a:p>
        <a:p>
          <a:r>
            <a:rPr lang="pt-BR" sz="2300" b="1" dirty="0" smtClean="0">
              <a:solidFill>
                <a:srgbClr val="FFFF00"/>
              </a:solidFill>
              <a:ea typeface="ＭＳ Ｐゴシック" pitchFamily="34" charset="-128"/>
            </a:rPr>
            <a:t>XIV - Estado da Bahia: 37 (trinta e sete).</a:t>
          </a:r>
        </a:p>
        <a:p>
          <a:endParaRPr lang="pt-BR" sz="2200" dirty="0" smtClean="0">
            <a:solidFill>
              <a:schemeClr val="bg1"/>
            </a:solidFill>
            <a:ea typeface="ＭＳ Ｐゴシック" pitchFamily="34" charset="-128"/>
          </a:endParaRPr>
        </a:p>
        <a:p>
          <a:endParaRPr lang="pt-BR" sz="2200" dirty="0" smtClean="0">
            <a:solidFill>
              <a:schemeClr val="bg1"/>
            </a:solidFill>
            <a:ea typeface="ＭＳ Ｐゴシック" pitchFamily="34" charset="-128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63070D5-CB5F-4997-B5B3-FCB42FCD223A}" type="presOf" srcId="{4FBBAAA2-2C49-4D48-9E66-3B1B6B759D3F}" destId="{5C73D3AD-8C95-4F79-AF9F-0FA5E2EFD76F}" srcOrd="0" destOrd="0" presId="urn:microsoft.com/office/officeart/2005/8/layout/process1"/>
    <dgm:cxn modelId="{B8EB2AC9-505A-430D-9533-1704762C61A7}" type="presOf" srcId="{B735B869-EFA3-4669-B8E9-76290604FA58}" destId="{B5AB5E4E-8DA4-43BD-86AB-246E32913E51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D27F0CBA-C6A2-45E8-BFB4-3F6082576B38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>
            <a:spcAft>
              <a:spcPts val="1200"/>
            </a:spcAft>
          </a:pPr>
          <a:r>
            <a:rPr lang="pt-BR" sz="5400" b="1" i="0" dirty="0" smtClean="0"/>
            <a:t> </a:t>
          </a:r>
          <a:r>
            <a:rPr lang="pt-BR" sz="4600" b="1" i="0" dirty="0" smtClean="0"/>
            <a:t>ADI 5155-BA – Ajuizada pelo Partido Democrata – DEM, questionando  a constitucionalidade da LC 41/2014, tendo como relator, o  Ministro Celso de Melo, que não concedeu liminar suspendendo os efeitos da lei.</a:t>
          </a:r>
          <a:endParaRPr lang="pt-BR" sz="4600" dirty="0" smtClean="0">
            <a:solidFill>
              <a:schemeClr val="bg1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ScaleY="99158" custLinFactNeighborX="-177" custLinFactNeighborY="-255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0563DB-1401-4AC0-A08B-02DB865B560C}" type="presOf" srcId="{B735B869-EFA3-4669-B8E9-76290604FA58}" destId="{B5AB5E4E-8DA4-43BD-86AB-246E32913E51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F3D597C4-9D02-43C6-A8B3-105827B7009A}" type="presOf" srcId="{4FBBAAA2-2C49-4D48-9E66-3B1B6B759D3F}" destId="{5C73D3AD-8C95-4F79-AF9F-0FA5E2EFD76F}" srcOrd="0" destOrd="0" presId="urn:microsoft.com/office/officeart/2005/8/layout/process1"/>
    <dgm:cxn modelId="{A7CD01DE-A31F-41A0-8095-C08FC0D76FC4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 algn="ctr"/>
          <a:endParaRPr lang="pt-BR" sz="2000" dirty="0" smtClean="0">
            <a:solidFill>
              <a:schemeClr val="bg1"/>
            </a:solidFill>
            <a:ea typeface="ＭＳ Ｐゴシック" pitchFamily="34" charset="-128"/>
          </a:endParaRPr>
        </a:p>
        <a:p>
          <a:pPr algn="ctr"/>
          <a:endParaRPr lang="pt-BR" sz="2800" b="1" dirty="0" smtClean="0">
            <a:solidFill>
              <a:srgbClr val="FFFF00"/>
            </a:solidFill>
            <a:ea typeface="ＭＳ Ｐゴシック" pitchFamily="34" charset="-128"/>
          </a:endParaRPr>
        </a:p>
        <a:p>
          <a:pPr algn="just"/>
          <a:endParaRPr lang="pt-BR" sz="3400" b="1" dirty="0" smtClean="0">
            <a:solidFill>
              <a:srgbClr val="FFFF00"/>
            </a:solidFill>
            <a:ea typeface="ＭＳ Ｐゴシック" pitchFamily="34" charset="-128"/>
          </a:endParaRPr>
        </a:p>
        <a:p>
          <a:pPr algn="just"/>
          <a:endParaRPr lang="pt-BR" sz="3400" b="1" dirty="0" smtClean="0">
            <a:solidFill>
              <a:srgbClr val="FFFF00"/>
            </a:solidFill>
            <a:ea typeface="ＭＳ Ｐゴシック" pitchFamily="34" charset="-128"/>
          </a:endParaRPr>
        </a:p>
        <a:p>
          <a:pPr algn="just"/>
          <a:r>
            <a:rPr lang="pt-BR" sz="3600" b="1" dirty="0" smtClean="0">
              <a:solidFill>
                <a:srgbClr val="FFFF00"/>
              </a:solidFill>
              <a:ea typeface="ＭＳ Ｐゴシック" pitchFamily="34" charset="-128"/>
            </a:rPr>
            <a:t># Questiona os artigos 1º e 2º da LC;</a:t>
          </a:r>
        </a:p>
        <a:p>
          <a:pPr algn="just"/>
          <a:r>
            <a:rPr lang="pt-BR" sz="3600" b="1" dirty="0" smtClean="0">
              <a:solidFill>
                <a:srgbClr val="FFFF00"/>
              </a:solidFill>
              <a:ea typeface="ＭＳ Ｐゴシック" pitchFamily="34" charset="-128"/>
            </a:rPr>
            <a:t> </a:t>
          </a:r>
        </a:p>
        <a:p>
          <a:pPr algn="just"/>
          <a:r>
            <a:rPr lang="pt-BR" sz="3600" b="1" dirty="0" smtClean="0">
              <a:solidFill>
                <a:srgbClr val="FFFF00"/>
              </a:solidFill>
              <a:ea typeface="ＭＳ Ｐゴシック" pitchFamily="34" charset="-128"/>
            </a:rPr>
            <a:t># </a:t>
          </a:r>
          <a:r>
            <a:rPr lang="pt-BR" sz="3600" b="1" dirty="0" err="1" smtClean="0">
              <a:solidFill>
                <a:srgbClr val="FFFF00"/>
              </a:solidFill>
              <a:ea typeface="ＭＳ Ｐゴシック" pitchFamily="34" charset="-128"/>
            </a:rPr>
            <a:t>Compulsoriedade</a:t>
          </a:r>
          <a:r>
            <a:rPr lang="pt-BR" sz="3600" b="1" dirty="0" smtClean="0">
              <a:solidFill>
                <a:srgbClr val="FFFF00"/>
              </a:solidFill>
              <a:ea typeface="ＭＳ Ｐゴシック" pitchFamily="34" charset="-128"/>
            </a:rPr>
            <a:t> – necessidade de consulta prévia aos municípios;</a:t>
          </a:r>
        </a:p>
        <a:p>
          <a:pPr algn="just"/>
          <a:endParaRPr lang="pt-BR" sz="3600" b="1" dirty="0" smtClean="0">
            <a:solidFill>
              <a:srgbClr val="FFFF00"/>
            </a:solidFill>
            <a:ea typeface="ＭＳ Ｐゴシック" pitchFamily="34" charset="-128"/>
          </a:endParaRPr>
        </a:p>
        <a:p>
          <a:pPr algn="just"/>
          <a:r>
            <a:rPr lang="pt-BR" sz="3600" b="1" dirty="0" smtClean="0">
              <a:solidFill>
                <a:srgbClr val="FFFF00"/>
              </a:solidFill>
              <a:ea typeface="ＭＳ Ｐゴシック" pitchFamily="34" charset="-128"/>
            </a:rPr>
            <a:t># EMRMS violaria a autonomia dos municípios;</a:t>
          </a:r>
        </a:p>
        <a:p>
          <a:pPr algn="just"/>
          <a:endParaRPr lang="pt-BR" sz="3600" b="1" dirty="0" smtClean="0">
            <a:solidFill>
              <a:srgbClr val="FFFF00"/>
            </a:solidFill>
            <a:ea typeface="ＭＳ Ｐゴシック" pitchFamily="34" charset="-128"/>
          </a:endParaRPr>
        </a:p>
        <a:p>
          <a:pPr algn="just"/>
          <a:r>
            <a:rPr lang="pt-BR" sz="3600" b="1" dirty="0" smtClean="0">
              <a:solidFill>
                <a:srgbClr val="FFFF00"/>
              </a:solidFill>
              <a:ea typeface="ＭＳ Ｐゴシック" pitchFamily="34" charset="-128"/>
            </a:rPr>
            <a:t># Provoca um desequilíbrio de forças em favor do Estado da Bahia;</a:t>
          </a:r>
        </a:p>
        <a:p>
          <a:pPr algn="ctr"/>
          <a:endParaRPr lang="pt-BR" sz="2800" b="1" dirty="0" smtClean="0">
            <a:solidFill>
              <a:srgbClr val="FFFF00"/>
            </a:solidFill>
            <a:ea typeface="ＭＳ Ｐゴシック" pitchFamily="34" charset="-128"/>
          </a:endParaRPr>
        </a:p>
        <a:p>
          <a:pPr algn="ctr"/>
          <a:endParaRPr lang="pt-BR" sz="2800" b="1" dirty="0" smtClean="0">
            <a:solidFill>
              <a:srgbClr val="FFFF00"/>
            </a:solidFill>
            <a:ea typeface="ＭＳ Ｐゴシック" pitchFamily="34" charset="-128"/>
          </a:endParaRPr>
        </a:p>
        <a:p>
          <a:pPr algn="ctr"/>
          <a:endParaRPr lang="pt-BR" sz="2200" dirty="0" smtClean="0">
            <a:solidFill>
              <a:schemeClr val="bg1"/>
            </a:solidFill>
            <a:ea typeface="ＭＳ Ｐゴシック" pitchFamily="34" charset="-128"/>
          </a:endParaRPr>
        </a:p>
        <a:p>
          <a:pPr algn="ctr"/>
          <a:endParaRPr lang="pt-BR" sz="2200" dirty="0" smtClean="0">
            <a:solidFill>
              <a:schemeClr val="bg1"/>
            </a:solidFill>
            <a:ea typeface="ＭＳ Ｐゴシック" pitchFamily="34" charset="-128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B1115C2-B6E3-4024-AFA2-895A42B72054}" type="presOf" srcId="{4FBBAAA2-2C49-4D48-9E66-3B1B6B759D3F}" destId="{5C73D3AD-8C95-4F79-AF9F-0FA5E2EFD76F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EADC729D-86F6-4884-BD94-DE7F1D55420A}" type="presOf" srcId="{B735B869-EFA3-4669-B8E9-76290604FA58}" destId="{B5AB5E4E-8DA4-43BD-86AB-246E32913E51}" srcOrd="0" destOrd="0" presId="urn:microsoft.com/office/officeart/2005/8/layout/process1"/>
    <dgm:cxn modelId="{FB526548-627F-436A-8C74-C43C01686810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 algn="ctr"/>
          <a:endParaRPr lang="pt-BR" sz="2200" dirty="0" smtClean="0">
            <a:solidFill>
              <a:schemeClr val="bg1"/>
            </a:solidFill>
            <a:ea typeface="ＭＳ Ｐゴシック" pitchFamily="34" charset="-128"/>
          </a:endParaRPr>
        </a:p>
        <a:p>
          <a:endParaRPr lang="pt-BR" sz="2900" b="1" dirty="0" smtClean="0">
            <a:solidFill>
              <a:schemeClr val="bg1"/>
            </a:solidFill>
            <a:ea typeface="ＭＳ Ｐゴシック" pitchFamily="34" charset="-128"/>
          </a:endParaRPr>
        </a:p>
        <a:p>
          <a:r>
            <a:rPr lang="pt-BR" sz="2700" b="1" dirty="0" smtClean="0">
              <a:solidFill>
                <a:srgbClr val="FFFF00"/>
              </a:solidFill>
              <a:ea typeface="ＭＳ Ｐゴシック" pitchFamily="34" charset="-128"/>
            </a:rPr>
            <a:t>1. A LC 41/2014 é respeitosa à autonomia municipal;</a:t>
          </a:r>
        </a:p>
        <a:p>
          <a:endParaRPr lang="pt-BR" sz="2700" b="1" dirty="0" smtClean="0">
            <a:solidFill>
              <a:srgbClr val="FFFF00"/>
            </a:solidFill>
            <a:ea typeface="ＭＳ Ｐゴシック" pitchFamily="34" charset="-128"/>
          </a:endParaRPr>
        </a:p>
        <a:p>
          <a:r>
            <a:rPr lang="pt-BR" sz="2700" b="1" dirty="0" smtClean="0">
              <a:solidFill>
                <a:schemeClr val="bg1"/>
              </a:solidFill>
              <a:ea typeface="ＭＳ Ｐゴシック" pitchFamily="34" charset="-128"/>
            </a:rPr>
            <a:t>2. Não é possível cogitar que a LC 41/2014 só passe a vigorar após consultas prévias aos cidadãos dos municípios </a:t>
          </a:r>
          <a:r>
            <a:rPr lang="pt-BR" sz="2700" b="1" dirty="0" err="1" smtClean="0">
              <a:solidFill>
                <a:schemeClr val="bg1"/>
              </a:solidFill>
              <a:ea typeface="ＭＳ Ｐゴシック" pitchFamily="34" charset="-128"/>
            </a:rPr>
            <a:t>conurbados</a:t>
          </a:r>
          <a:r>
            <a:rPr lang="pt-BR" sz="2700" b="1" dirty="0" smtClean="0">
              <a:solidFill>
                <a:schemeClr val="bg1"/>
              </a:solidFill>
              <a:ea typeface="ＭＳ Ｐゴシック" pitchFamily="34" charset="-128"/>
            </a:rPr>
            <a:t>;</a:t>
          </a:r>
        </a:p>
        <a:p>
          <a:endParaRPr lang="pt-BR" sz="2700" b="1" dirty="0" smtClean="0">
            <a:solidFill>
              <a:schemeClr val="bg1"/>
            </a:solidFill>
            <a:ea typeface="ＭＳ Ｐゴシック" pitchFamily="34" charset="-128"/>
          </a:endParaRPr>
        </a:p>
        <a:p>
          <a:r>
            <a:rPr lang="pt-BR" sz="2700" b="1" dirty="0" smtClean="0">
              <a:solidFill>
                <a:srgbClr val="FFFF00"/>
              </a:solidFill>
              <a:ea typeface="ＭＳ Ｐゴシック" pitchFamily="34" charset="-128"/>
            </a:rPr>
            <a:t>3. A </a:t>
          </a:r>
          <a:r>
            <a:rPr lang="pt-BR" sz="2700" b="1" dirty="0" err="1" smtClean="0">
              <a:solidFill>
                <a:srgbClr val="FFFF00"/>
              </a:solidFill>
              <a:ea typeface="ＭＳ Ｐゴシック" pitchFamily="34" charset="-128"/>
            </a:rPr>
            <a:t>conurbação</a:t>
          </a:r>
          <a:r>
            <a:rPr lang="pt-BR" sz="2700" b="1" dirty="0" smtClean="0">
              <a:solidFill>
                <a:srgbClr val="FFFF00"/>
              </a:solidFill>
              <a:ea typeface="ＭＳ Ｐゴシック" pitchFamily="34" charset="-128"/>
            </a:rPr>
            <a:t> do município do Salvador é fenômeno reconhecido legalmente desde 1973, razão pela qual é sem sentido suscitar ter havido “um inconstitucional emparceiramento compulsório entre os municípios </a:t>
          </a:r>
          <a:r>
            <a:rPr lang="pt-BR" sz="2700" b="1" dirty="0" err="1" smtClean="0">
              <a:solidFill>
                <a:srgbClr val="FFFF00"/>
              </a:solidFill>
              <a:ea typeface="ＭＳ Ｐゴシック" pitchFamily="34" charset="-128"/>
            </a:rPr>
            <a:t>conurbados</a:t>
          </a:r>
          <a:r>
            <a:rPr lang="pt-BR" sz="2700" b="1" dirty="0" smtClean="0">
              <a:solidFill>
                <a:srgbClr val="FFFF00"/>
              </a:solidFill>
              <a:ea typeface="ＭＳ Ｐゴシック" pitchFamily="34" charset="-128"/>
            </a:rPr>
            <a:t> e autarquia intergovernamental”;</a:t>
          </a:r>
        </a:p>
        <a:p>
          <a:endParaRPr lang="pt-BR" sz="2700" b="1" dirty="0" smtClean="0">
            <a:solidFill>
              <a:srgbClr val="FFFF00"/>
            </a:solidFill>
            <a:ea typeface="ＭＳ Ｐゴシック" pitchFamily="34" charset="-128"/>
          </a:endParaRPr>
        </a:p>
        <a:p>
          <a:r>
            <a:rPr lang="pt-BR" sz="2700" b="1" dirty="0" smtClean="0">
              <a:solidFill>
                <a:schemeClr val="bg1"/>
              </a:solidFill>
              <a:ea typeface="ＭＳ Ｐゴシック" pitchFamily="34" charset="-128"/>
            </a:rPr>
            <a:t>4. A LC 41/2014 apresentou ao país um modelo constitucionalmente adequado de governança metropolitana;</a:t>
          </a:r>
        </a:p>
        <a:p>
          <a:endParaRPr lang="pt-BR" sz="2900" b="1" dirty="0" smtClean="0">
            <a:solidFill>
              <a:srgbClr val="FFFF00"/>
            </a:solidFill>
            <a:ea typeface="ＭＳ Ｐゴシック" pitchFamily="34" charset="-128"/>
          </a:endParaRPr>
        </a:p>
        <a:p>
          <a:pPr algn="just">
            <a:spcAft>
              <a:spcPts val="1200"/>
            </a:spcAft>
          </a:pPr>
          <a:endParaRPr lang="pt-BR" sz="3000" b="1" dirty="0" smtClean="0">
            <a:solidFill>
              <a:srgbClr val="FFFF00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2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8B6892-085A-4E07-9272-E21555C61AF1}" type="presOf" srcId="{4FBBAAA2-2C49-4D48-9E66-3B1B6B759D3F}" destId="{5C73D3AD-8C95-4F79-AF9F-0FA5E2EFD76F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B31568A7-440F-4AC0-BFE5-B2685CFE1F03}" type="presOf" srcId="{B735B869-EFA3-4669-B8E9-76290604FA58}" destId="{B5AB5E4E-8DA4-43BD-86AB-246E32913E51}" srcOrd="0" destOrd="0" presId="urn:microsoft.com/office/officeart/2005/8/layout/process1"/>
    <dgm:cxn modelId="{00D8870A-B2B5-49A2-A6F8-084A89A01CC9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 algn="ctr"/>
          <a:endParaRPr lang="pt-BR" sz="2200" dirty="0" smtClean="0">
            <a:solidFill>
              <a:schemeClr val="bg1"/>
            </a:solidFill>
            <a:ea typeface="ＭＳ Ｐゴシック" pitchFamily="34" charset="-128"/>
          </a:endParaRPr>
        </a:p>
        <a:p>
          <a:endParaRPr lang="pt-BR" sz="2900" b="1" dirty="0" smtClean="0">
            <a:solidFill>
              <a:schemeClr val="bg1"/>
            </a:solidFill>
            <a:ea typeface="ＭＳ Ｐゴシック" pitchFamily="34" charset="-128"/>
          </a:endParaRPr>
        </a:p>
        <a:p>
          <a:r>
            <a:rPr lang="pt-BR" sz="2900" b="1" dirty="0" smtClean="0">
              <a:solidFill>
                <a:srgbClr val="FFFF00"/>
              </a:solidFill>
              <a:ea typeface="ＭＳ Ｐゴシック" pitchFamily="34" charset="-128"/>
            </a:rPr>
            <a:t>1.A instituição da estrutura de governança e o sistema de planejamento da RMS, por meio da LC 41/2014, do Estado da Bahia, tem claro e sólido fundamento nas disposições da Constituição da República e do Estado da Bahia;</a:t>
          </a:r>
        </a:p>
        <a:p>
          <a:r>
            <a:rPr lang="pt-BR" sz="2900" b="1" dirty="0" smtClean="0">
              <a:solidFill>
                <a:schemeClr val="bg1"/>
              </a:solidFill>
              <a:ea typeface="ＭＳ Ｐゴシック" pitchFamily="34" charset="-128"/>
            </a:rPr>
            <a:t>2. A integração dos municípios na RMS não implica qualquer restrição às competências enumeradas na CF. Não há retirada ou restrição de qualquer uma das competências constitucionais dos municípios;</a:t>
          </a:r>
        </a:p>
        <a:p>
          <a:r>
            <a:rPr lang="pt-BR" sz="2900" b="1" dirty="0" smtClean="0">
              <a:solidFill>
                <a:srgbClr val="FFFF00"/>
              </a:solidFill>
              <a:ea typeface="ＭＳ Ｐゴシック" pitchFamily="34" charset="-128"/>
            </a:rPr>
            <a:t>3. A integração compulsória dos municípios na RMS não afeta, de qualquer modo, o exercício das competências de cada município em seu respectivo território e relativamente aos assuntos que lhes cabem por força das disposições constitucionais;</a:t>
          </a:r>
        </a:p>
        <a:p>
          <a:pPr algn="just">
            <a:spcAft>
              <a:spcPts val="1200"/>
            </a:spcAft>
          </a:pPr>
          <a:endParaRPr lang="pt-BR" sz="3000" b="1" dirty="0" smtClean="0">
            <a:solidFill>
              <a:srgbClr val="FFFF00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2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553DEDD-D90D-4FC2-AAED-D8F5A6EBEF75}" type="presOf" srcId="{B735B869-EFA3-4669-B8E9-76290604FA58}" destId="{B5AB5E4E-8DA4-43BD-86AB-246E32913E51}" srcOrd="0" destOrd="0" presId="urn:microsoft.com/office/officeart/2005/8/layout/process1"/>
    <dgm:cxn modelId="{1617757D-0F98-45B6-9799-74F09CAF7D7F}" type="presOf" srcId="{4FBBAAA2-2C49-4D48-9E66-3B1B6B759D3F}" destId="{5C73D3AD-8C95-4F79-AF9F-0FA5E2EFD76F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A78AED65-3047-435A-965A-554974A7935F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 algn="just"/>
          <a:r>
            <a:rPr lang="pt-BR" sz="3100" b="1" dirty="0" smtClean="0">
              <a:solidFill>
                <a:srgbClr val="FFFF00"/>
              </a:solidFill>
              <a:ea typeface="ＭＳ Ｐゴシック" pitchFamily="34" charset="-128"/>
            </a:rPr>
            <a:t>4. A atribuição de competência à Entidade Metropolitana para regular ou fiscalizar a execução de serviços que são constitucionalmente de responsabilidade dos Municípios ou do Estado não retira ou reduz a responsabilidade dos Municípios e do Estado;</a:t>
          </a:r>
        </a:p>
        <a:p>
          <a:pPr algn="just"/>
          <a:r>
            <a:rPr lang="pt-BR" sz="3100" b="1" dirty="0" smtClean="0">
              <a:solidFill>
                <a:schemeClr val="bg1"/>
              </a:solidFill>
              <a:ea typeface="ＭＳ Ｐゴシック" pitchFamily="34" charset="-128"/>
            </a:rPr>
            <a:t>5. O exame rigoroso da LC 41/2014, do Estado da Bahia, considerando sua inspiração e seus dispositivos, leva à conclusão segura de que, por sua forma e seu conteúdo, essa Lei Complementar deu estrito cumprimento ao disposto nas Constituição Federal e do Estado da Bahia sobre Regiões Metropolitanas.</a:t>
          </a: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2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2A71586-FB83-480A-BCEA-FC47A3ED64EE}" type="presOf" srcId="{4FBBAAA2-2C49-4D48-9E66-3B1B6B759D3F}" destId="{5C73D3AD-8C95-4F79-AF9F-0FA5E2EFD76F}" srcOrd="0" destOrd="0" presId="urn:microsoft.com/office/officeart/2005/8/layout/process1"/>
    <dgm:cxn modelId="{CAD16206-CFC6-48B1-B903-BD25711EB35D}" type="presOf" srcId="{B735B869-EFA3-4669-B8E9-76290604FA58}" destId="{B5AB5E4E-8DA4-43BD-86AB-246E32913E51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5E003DAB-7F22-41C9-927A-0281FC330E0E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 algn="ctr">
            <a:spcAft>
              <a:spcPts val="1200"/>
            </a:spcAft>
          </a:pPr>
          <a:endParaRPr lang="pt-BR" sz="2400" b="1" i="0" dirty="0" smtClean="0"/>
        </a:p>
        <a:p>
          <a:pPr algn="ctr">
            <a:spcAft>
              <a:spcPts val="1200"/>
            </a:spcAft>
          </a:pPr>
          <a:endParaRPr lang="pt-BR" sz="2400" b="1" i="0" dirty="0" smtClean="0"/>
        </a:p>
        <a:p>
          <a:pPr algn="just">
            <a:spcAft>
              <a:spcPts val="1200"/>
            </a:spcAft>
          </a:pPr>
          <a:endParaRPr lang="pt-BR" sz="2800" b="1" i="0" dirty="0" smtClean="0">
            <a:solidFill>
              <a:srgbClr val="FFFF00"/>
            </a:solidFill>
          </a:endParaRPr>
        </a:p>
        <a:p>
          <a:pPr algn="just">
            <a:spcAft>
              <a:spcPts val="1200"/>
            </a:spcAft>
          </a:pPr>
          <a:endParaRPr lang="pt-BR" sz="2400" b="1" i="0" dirty="0" smtClean="0">
            <a:solidFill>
              <a:srgbClr val="FFFF00"/>
            </a:solidFill>
          </a:endParaRPr>
        </a:p>
        <a:p>
          <a:pPr algn="just">
            <a:spcAft>
              <a:spcPts val="1200"/>
            </a:spcAft>
          </a:pPr>
          <a:r>
            <a:rPr lang="pt-BR" sz="2400" b="1" i="0" dirty="0" smtClean="0">
              <a:solidFill>
                <a:srgbClr val="FFFF00"/>
              </a:solidFill>
            </a:rPr>
            <a:t># PLC 199 - projeto que </a:t>
          </a:r>
          <a:r>
            <a:rPr lang="pt-BR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instituía  a Política Nacional de Saneamento Básico – Aprovado e vetado pelo FHC em janeiro/95 – </a:t>
          </a:r>
          <a:r>
            <a:rPr lang="pt-B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Titularidade municipal;</a:t>
          </a:r>
        </a:p>
        <a:p>
          <a:pPr algn="just"/>
          <a:r>
            <a:rPr lang="pt-B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# 1ª Conferência Nacional de Saneamento (1998), promovida pela CDU - Câmara Federal, em parceria com a FNSA – Proposta Final de consenso entre todas as entidades presentes - </a:t>
          </a:r>
          <a:r>
            <a:rPr lang="pt-BR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compartilhada</a:t>
          </a:r>
          <a:r>
            <a:rPr lang="pt-B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</a:p>
        <a:p>
          <a:pPr algn="just"/>
          <a:endParaRPr lang="pt-BR" sz="2400" b="1" i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just"/>
          <a:r>
            <a:rPr lang="pt-BR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# PLS do então Senador José Serra (PLS 266/96) e do governo federal (PL 4.147/2001) – </a:t>
          </a:r>
          <a:r>
            <a:rPr lang="pt-B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Titularidade Estadual;</a:t>
          </a:r>
        </a:p>
        <a:p>
          <a:pPr algn="just"/>
          <a:endParaRPr lang="pt-BR" sz="2400" b="1" i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just"/>
          <a:r>
            <a:rPr lang="pt-B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# GT Interministerial, coordenado pela SNSA, para construir o termo de referência da política nacional de saneamento básico no âmbito do Governo Federal – </a:t>
          </a:r>
          <a:r>
            <a:rPr lang="pt-BR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Tentativa de consenso</a:t>
          </a:r>
          <a:r>
            <a:rPr lang="pt-B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</a:p>
        <a:p>
          <a:pPr algn="just"/>
          <a:endParaRPr lang="pt-BR" sz="2400" b="1" i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just"/>
          <a:r>
            <a:rPr lang="pt-BR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# Elaboração e discussão do PL 5296/2005 (Lei 11.445/07) que </a:t>
          </a:r>
          <a:r>
            <a:rPr lang="pt-BR" sz="2400" b="1" i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instituíu</a:t>
          </a:r>
          <a:r>
            <a:rPr lang="pt-BR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Política Nacional de Saneamento Básico – </a:t>
          </a:r>
          <a:r>
            <a:rPr lang="pt-B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Deixou para o STF definir;</a:t>
          </a:r>
        </a:p>
        <a:p>
          <a:pPr algn="ctr"/>
          <a:endParaRPr lang="pt-BR" sz="2600" b="1" i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pt-BR" sz="3200" b="1" i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pt-BR" sz="3200" b="1" i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>
            <a:spcAft>
              <a:spcPts val="1200"/>
            </a:spcAft>
          </a:pPr>
          <a:endParaRPr lang="pt-BR" sz="3200" i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824" custLinFactNeighborY="-18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7378DFC-8D22-40F0-8BF7-A3373D6C8186}" type="presOf" srcId="{B735B869-EFA3-4669-B8E9-76290604FA58}" destId="{B5AB5E4E-8DA4-43BD-86AB-246E32913E51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645CFDEC-3410-4A02-AD06-B30CF0EC0F46}" type="presOf" srcId="{4FBBAAA2-2C49-4D48-9E66-3B1B6B759D3F}" destId="{5C73D3AD-8C95-4F79-AF9F-0FA5E2EFD76F}" srcOrd="0" destOrd="0" presId="urn:microsoft.com/office/officeart/2005/8/layout/process1"/>
    <dgm:cxn modelId="{22443939-7AFF-4AFA-A2AC-EF3676C64F34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 algn="ctr"/>
          <a:endParaRPr lang="pt-BR" sz="2200" dirty="0" smtClean="0">
            <a:solidFill>
              <a:schemeClr val="bg1"/>
            </a:solidFill>
            <a:ea typeface="ＭＳ Ｐゴシック" pitchFamily="34" charset="-128"/>
          </a:endParaRPr>
        </a:p>
        <a:p>
          <a:r>
            <a:rPr lang="pt-BR" sz="4000" b="1" dirty="0" smtClean="0">
              <a:solidFill>
                <a:schemeClr val="bg1"/>
              </a:solidFill>
              <a:ea typeface="ＭＳ Ｐゴシック" pitchFamily="34" charset="-128"/>
            </a:rPr>
            <a:t>Em 06 de novembro de 2014, a Advocacia Geral da União (AGU) emitiu parecer em que manifesta-se pela:</a:t>
          </a:r>
        </a:p>
        <a:p>
          <a:endParaRPr lang="pt-BR" sz="4000" b="1" dirty="0" smtClean="0">
            <a:solidFill>
              <a:schemeClr val="bg1"/>
            </a:solidFill>
            <a:ea typeface="ＭＳ Ｐゴシック" pitchFamily="34" charset="-128"/>
          </a:endParaRPr>
        </a:p>
        <a:p>
          <a:r>
            <a:rPr lang="pt-BR" sz="4000" b="1" dirty="0" smtClean="0">
              <a:solidFill>
                <a:srgbClr val="FFFF00"/>
              </a:solidFill>
              <a:ea typeface="ＭＳ Ｐゴシック" pitchFamily="34" charset="-128"/>
            </a:rPr>
            <a:t>“improcedência do pedido veiculado pelo requerente (DEM), devendo ser declarada a constitucionalidade dos artigos 1º e 2º  da LC 41/2014, do Estado da Bahia”.</a:t>
          </a:r>
        </a:p>
        <a:p>
          <a:pPr algn="just">
            <a:spcAft>
              <a:spcPts val="1200"/>
            </a:spcAft>
          </a:pPr>
          <a:endParaRPr lang="pt-BR" sz="3000" b="1" dirty="0" smtClean="0">
            <a:solidFill>
              <a:schemeClr val="bg1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6663" custLinFactNeighborY="8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59176B8-0E43-43D8-8D7E-A6AB58243683}" type="presOf" srcId="{4FBBAAA2-2C49-4D48-9E66-3B1B6B759D3F}" destId="{5C73D3AD-8C95-4F79-AF9F-0FA5E2EFD76F}" srcOrd="0" destOrd="0" presId="urn:microsoft.com/office/officeart/2005/8/layout/process1"/>
    <dgm:cxn modelId="{9F241BCA-24EF-4914-9C41-652486D126F8}" type="presOf" srcId="{B735B869-EFA3-4669-B8E9-76290604FA58}" destId="{B5AB5E4E-8DA4-43BD-86AB-246E32913E51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4CAF7274-5853-441C-81F9-A0C78CA6D0BA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 algn="ctr"/>
          <a:endParaRPr lang="pt-BR" sz="2200" dirty="0" smtClean="0">
            <a:solidFill>
              <a:schemeClr val="bg1"/>
            </a:solidFill>
            <a:ea typeface="ＭＳ Ｐゴシック" pitchFamily="34" charset="-128"/>
          </a:endParaRPr>
        </a:p>
        <a:p>
          <a:pPr algn="ctr"/>
          <a:endParaRPr lang="pt-BR" sz="2800" b="1" dirty="0" smtClean="0">
            <a:solidFill>
              <a:schemeClr val="bg1"/>
            </a:solidFill>
            <a:ea typeface="ＭＳ Ｐゴシック" pitchFamily="34" charset="-128"/>
          </a:endParaRPr>
        </a:p>
        <a:p>
          <a:pPr algn="ctr"/>
          <a:r>
            <a:rPr lang="pt-BR" sz="2800" b="1" dirty="0" smtClean="0">
              <a:solidFill>
                <a:schemeClr val="bg1"/>
              </a:solidFill>
              <a:ea typeface="ＭＳ Ｐゴシック" pitchFamily="34" charset="-128"/>
            </a:rPr>
            <a:t>CONSIDERAÇÕES FINAIS</a:t>
          </a:r>
        </a:p>
        <a:p>
          <a:pPr algn="ctr"/>
          <a:endParaRPr lang="pt-BR" sz="2800" b="1" dirty="0" smtClean="0">
            <a:solidFill>
              <a:schemeClr val="bg1"/>
            </a:solidFill>
            <a:ea typeface="ＭＳ Ｐゴシック" pitchFamily="34" charset="-128"/>
          </a:endParaRPr>
        </a:p>
        <a:p>
          <a:r>
            <a:rPr lang="pt-BR" sz="2800" b="1" dirty="0" smtClean="0">
              <a:solidFill>
                <a:schemeClr val="bg1"/>
              </a:solidFill>
              <a:ea typeface="ＭＳ Ｐゴシック" pitchFamily="34" charset="-128"/>
            </a:rPr>
            <a:t>A Lei Complementar 41, de 13 de junho de 2014, do Estado da Bahia </a:t>
          </a:r>
          <a:r>
            <a:rPr lang="pt-BR" sz="2800" b="1" dirty="0" smtClean="0">
              <a:solidFill>
                <a:srgbClr val="FFFF00"/>
              </a:solidFill>
              <a:ea typeface="ＭＳ Ｐゴシック" pitchFamily="34" charset="-128"/>
            </a:rPr>
            <a:t>não incide em vício de inconstitucionalidade. Ao revés, busca conferir concreção às normas constitucionais,</a:t>
          </a:r>
          <a:r>
            <a:rPr lang="pt-BR" sz="2800" b="1" dirty="0" smtClean="0">
              <a:solidFill>
                <a:schemeClr val="bg1"/>
              </a:solidFill>
              <a:ea typeface="ＭＳ Ｐゴシック" pitchFamily="34" charset="-128"/>
            </a:rPr>
            <a:t> em especial, ao art. 25, § 3o, </a:t>
          </a:r>
          <a:r>
            <a:rPr lang="pt-BR" sz="2800" b="1" dirty="0" smtClean="0">
              <a:solidFill>
                <a:srgbClr val="FFFF00"/>
              </a:solidFill>
              <a:ea typeface="ＭＳ Ｐゴシック" pitchFamily="34" charset="-128"/>
            </a:rPr>
            <a:t>e garantir atendimento às necessidades coletivas </a:t>
          </a:r>
          <a:r>
            <a:rPr lang="pt-BR" sz="2800" b="1" dirty="0" smtClean="0">
              <a:solidFill>
                <a:schemeClr val="bg1"/>
              </a:solidFill>
              <a:ea typeface="ＭＳ Ｐゴシック" pitchFamily="34" charset="-128"/>
            </a:rPr>
            <a:t>que surgem na </a:t>
          </a:r>
          <a:r>
            <a:rPr lang="pt-BR" sz="2800" b="1" dirty="0" err="1" smtClean="0">
              <a:solidFill>
                <a:schemeClr val="bg1"/>
              </a:solidFill>
              <a:ea typeface="ＭＳ Ｐゴシック" pitchFamily="34" charset="-128"/>
            </a:rPr>
            <a:t>conurbação</a:t>
          </a:r>
          <a:r>
            <a:rPr lang="pt-BR" sz="2800" b="1" dirty="0" smtClean="0">
              <a:solidFill>
                <a:schemeClr val="bg1"/>
              </a:solidFill>
              <a:ea typeface="ＭＳ Ｐゴシック" pitchFamily="34" charset="-128"/>
            </a:rPr>
            <a:t> de municípios na região de Salvador.</a:t>
          </a:r>
        </a:p>
        <a:p>
          <a:pPr algn="ctr"/>
          <a:endParaRPr lang="pt-BR" sz="2800" b="1" dirty="0" smtClean="0">
            <a:solidFill>
              <a:schemeClr val="bg1"/>
            </a:solidFill>
            <a:ea typeface="ＭＳ Ｐゴシック" pitchFamily="34" charset="-128"/>
          </a:endParaRPr>
        </a:p>
        <a:p>
          <a:pPr algn="ctr"/>
          <a:r>
            <a:rPr lang="pt-BR" sz="2800" b="1" dirty="0" smtClean="0">
              <a:solidFill>
                <a:schemeClr val="bg1"/>
              </a:solidFill>
              <a:ea typeface="ＭＳ Ｐゴシック" pitchFamily="34" charset="-128"/>
            </a:rPr>
            <a:t>CONCLUSÃO</a:t>
          </a:r>
        </a:p>
        <a:p>
          <a:r>
            <a:rPr lang="pt-BR" sz="2800" b="1" dirty="0" smtClean="0">
              <a:solidFill>
                <a:schemeClr val="bg1"/>
              </a:solidFill>
              <a:ea typeface="ＭＳ Ｐゴシック" pitchFamily="34" charset="-128"/>
            </a:rPr>
            <a:t>“Ante o exposto, opina o PROCURADOR-GERAL DA REPÚBLICA pelo não conhecimento parcial da ação e, no mérito, por improcedência do pedido”.</a:t>
          </a:r>
        </a:p>
        <a:p>
          <a:endParaRPr lang="pt-BR" sz="3600" b="1" dirty="0" smtClean="0">
            <a:solidFill>
              <a:schemeClr val="bg1"/>
            </a:solidFill>
            <a:ea typeface="ＭＳ Ｐゴシック" pitchFamily="34" charset="-128"/>
          </a:endParaRPr>
        </a:p>
        <a:p>
          <a:pPr algn="just">
            <a:spcAft>
              <a:spcPts val="1200"/>
            </a:spcAft>
          </a:pPr>
          <a:endParaRPr lang="pt-BR" sz="3000" b="1" dirty="0" smtClean="0">
            <a:solidFill>
              <a:schemeClr val="bg1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100196" custLinFactNeighborX="6663" custLinFactNeighborY="8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48ACDC43-497F-4315-82F3-D11BF20EBB08}" type="presOf" srcId="{4FBBAAA2-2C49-4D48-9E66-3B1B6B759D3F}" destId="{5C73D3AD-8C95-4F79-AF9F-0FA5E2EFD76F}" srcOrd="0" destOrd="0" presId="urn:microsoft.com/office/officeart/2005/8/layout/process1"/>
    <dgm:cxn modelId="{969B6366-29F9-40EA-B181-2CB521B61FC1}" type="presOf" srcId="{B735B869-EFA3-4669-B8E9-76290604FA58}" destId="{B5AB5E4E-8DA4-43BD-86AB-246E32913E51}" srcOrd="0" destOrd="0" presId="urn:microsoft.com/office/officeart/2005/8/layout/process1"/>
    <dgm:cxn modelId="{5F983B66-032A-42A1-8A2D-EDFB98F8C76B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 algn="ctr"/>
          <a:endParaRPr lang="pt-BR" sz="2200" dirty="0" smtClean="0">
            <a:solidFill>
              <a:schemeClr val="bg1"/>
            </a:solidFill>
            <a:ea typeface="ＭＳ Ｐゴシック" pitchFamily="34" charset="-128"/>
          </a:endParaRPr>
        </a:p>
        <a:p>
          <a:pPr algn="just"/>
          <a:r>
            <a:rPr lang="pt-BR" sz="3100" b="1" dirty="0" smtClean="0">
              <a:solidFill>
                <a:srgbClr val="FFFF00"/>
              </a:solidFill>
              <a:ea typeface="ＭＳ Ｐゴシック" pitchFamily="34" charset="-128"/>
            </a:rPr>
            <a:t>1. Reestruturar todas as regiões metropolitanas do País, criando um novo sistema de governança; </a:t>
          </a:r>
        </a:p>
        <a:p>
          <a:pPr algn="just"/>
          <a:r>
            <a:rPr lang="pt-BR" sz="3100" b="1" dirty="0" smtClean="0">
              <a:solidFill>
                <a:schemeClr val="bg1"/>
              </a:solidFill>
              <a:ea typeface="ＭＳ Ｐゴシック" pitchFamily="34" charset="-128"/>
            </a:rPr>
            <a:t>2. Instituir diretrizes sobre o planejamento, a organização e a execução de funções públicas de interesse comum;</a:t>
          </a:r>
        </a:p>
        <a:p>
          <a:pPr algn="just"/>
          <a:r>
            <a:rPr lang="pt-BR" sz="3100" b="1" dirty="0" smtClean="0">
              <a:solidFill>
                <a:srgbClr val="FFFF00"/>
              </a:solidFill>
              <a:ea typeface="ＭＳ Ｐゴシック" pitchFamily="34" charset="-128"/>
            </a:rPr>
            <a:t>3. Aprovar Plano de Desenvolvimento Metropolitano e dos planos setoriais metropolitanos;</a:t>
          </a:r>
        </a:p>
        <a:p>
          <a:pPr algn="just"/>
          <a:r>
            <a:rPr lang="pt-BR" sz="3100" b="1" dirty="0" smtClean="0">
              <a:solidFill>
                <a:schemeClr val="bg1"/>
              </a:solidFill>
              <a:ea typeface="ＭＳ Ｐゴシック" pitchFamily="34" charset="-128"/>
            </a:rPr>
            <a:t>4. Integrar as políticas públicas e das ações de saneamento, no âmbito da RMS;</a:t>
          </a:r>
        </a:p>
        <a:p>
          <a:pPr algn="just"/>
          <a:r>
            <a:rPr lang="pt-BR" sz="3100" b="1" dirty="0" smtClean="0">
              <a:solidFill>
                <a:srgbClr val="FFFF00"/>
              </a:solidFill>
              <a:ea typeface="ＭＳ Ｐゴシック" pitchFamily="34" charset="-128"/>
            </a:rPr>
            <a:t>5. Instituir sistema de integração entre os municípios da RMS;</a:t>
          </a:r>
        </a:p>
        <a:p>
          <a:pPr algn="just"/>
          <a:r>
            <a:rPr lang="pt-BR" sz="3100" b="1" dirty="0" smtClean="0">
              <a:solidFill>
                <a:schemeClr val="bg1"/>
              </a:solidFill>
              <a:ea typeface="ＭＳ Ｐゴシック" pitchFamily="34" charset="-128"/>
            </a:rPr>
            <a:t>6. Instituir fundo metropolitano de saneamento básico.</a:t>
          </a:r>
        </a:p>
        <a:p>
          <a:pPr algn="just">
            <a:spcAft>
              <a:spcPts val="1200"/>
            </a:spcAft>
          </a:pPr>
          <a:endParaRPr lang="pt-BR" sz="3000" b="1" dirty="0" smtClean="0">
            <a:solidFill>
              <a:schemeClr val="bg1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A86ACF4-23F3-4653-BAC7-08F61D9DC5EC}" type="presOf" srcId="{4FBBAAA2-2C49-4D48-9E66-3B1B6B759D3F}" destId="{5C73D3AD-8C95-4F79-AF9F-0FA5E2EFD76F}" srcOrd="0" destOrd="0" presId="urn:microsoft.com/office/officeart/2005/8/layout/process1"/>
    <dgm:cxn modelId="{1884CA37-EE54-4449-B7DA-A3B214B84487}" type="presOf" srcId="{B735B869-EFA3-4669-B8E9-76290604FA58}" destId="{B5AB5E4E-8DA4-43BD-86AB-246E32913E51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787C4CB7-90F7-4266-9E03-69AE1772EFDE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 algn="ctr"/>
          <a:endParaRPr lang="pt-BR" sz="2200" dirty="0" smtClean="0">
            <a:solidFill>
              <a:schemeClr val="bg1"/>
            </a:solidFill>
            <a:ea typeface="ＭＳ Ｐゴシック" pitchFamily="34" charset="-128"/>
          </a:endParaRPr>
        </a:p>
        <a:p>
          <a:r>
            <a:rPr lang="pt-BR" sz="2600" b="1" dirty="0" smtClean="0">
              <a:solidFill>
                <a:schemeClr val="bg1"/>
              </a:solidFill>
              <a:ea typeface="ＭＳ Ｐゴシック" pitchFamily="34" charset="-128"/>
            </a:rPr>
            <a:t>*</a:t>
          </a:r>
          <a:r>
            <a:rPr lang="pt-BR" sz="2500" b="1" dirty="0" smtClean="0">
              <a:solidFill>
                <a:schemeClr val="bg1"/>
              </a:solidFill>
              <a:ea typeface="ＭＳ Ｐゴシック" pitchFamily="34" charset="-128"/>
            </a:rPr>
            <a:t>Um dos maiores desafios será estabelecer, em cooperação com os outros entes federados, um Programa para as Regiões Metropolitanas, baseado nos seguintes eixos:</a:t>
          </a:r>
        </a:p>
        <a:p>
          <a:r>
            <a:rPr lang="pt-BR" sz="2500" b="1" dirty="0" smtClean="0">
              <a:solidFill>
                <a:srgbClr val="FFFF00"/>
              </a:solidFill>
              <a:ea typeface="ＭＳ Ｐゴシック" pitchFamily="34" charset="-128"/>
            </a:rPr>
            <a:t>1. Projetos integrados e articulados de geração de emprego e renda, redução das desigualdades e redução da violência, associadas à políticas sociais e de urbanização, especialmente dirigidas para áreas vulneráveis;</a:t>
          </a:r>
        </a:p>
        <a:p>
          <a:r>
            <a:rPr lang="pt-BR" sz="2500" b="1" dirty="0" smtClean="0">
              <a:solidFill>
                <a:schemeClr val="bg1"/>
              </a:solidFill>
              <a:ea typeface="ＭＳ Ｐゴシック" pitchFamily="34" charset="-128"/>
            </a:rPr>
            <a:t>2. Programa de apoio à estruturação de novas formas de gestão associada, prioritariamente para as áreas de</a:t>
          </a:r>
        </a:p>
        <a:p>
          <a:r>
            <a:rPr lang="pt-BR" sz="2500" b="1" dirty="0" smtClean="0">
              <a:solidFill>
                <a:schemeClr val="bg1"/>
              </a:solidFill>
              <a:ea typeface="ＭＳ Ｐゴシック" pitchFamily="34" charset="-128"/>
            </a:rPr>
            <a:t>    *</a:t>
          </a:r>
          <a:r>
            <a:rPr lang="pt-BR" sz="2500" b="1" dirty="0" smtClean="0">
              <a:solidFill>
                <a:srgbClr val="FFFF00"/>
              </a:solidFill>
              <a:ea typeface="ＭＳ Ｐゴシック" pitchFamily="34" charset="-128"/>
            </a:rPr>
            <a:t>Saneamento básico (todas as quatros ações),</a:t>
          </a:r>
        </a:p>
        <a:p>
          <a:r>
            <a:rPr lang="pt-BR" sz="2500" b="1" dirty="0" smtClean="0">
              <a:solidFill>
                <a:schemeClr val="bg1"/>
              </a:solidFill>
              <a:ea typeface="ＭＳ Ｐゴシック" pitchFamily="34" charset="-128"/>
            </a:rPr>
            <a:t>    *Transporte público e mobilidade urbana;</a:t>
          </a:r>
        </a:p>
        <a:p>
          <a:r>
            <a:rPr lang="pt-BR" sz="2500" b="1" dirty="0" smtClean="0">
              <a:solidFill>
                <a:schemeClr val="bg1"/>
              </a:solidFill>
              <a:ea typeface="ＭＳ Ｐゴシック" pitchFamily="34" charset="-128"/>
            </a:rPr>
            <a:t>    *</a:t>
          </a:r>
          <a:r>
            <a:rPr lang="pt-BR" sz="2500" b="1" dirty="0" smtClean="0">
              <a:solidFill>
                <a:srgbClr val="FFFF00"/>
              </a:solidFill>
              <a:ea typeface="ＭＳ Ｐゴシック" pitchFamily="34" charset="-128"/>
            </a:rPr>
            <a:t>Repovoamento de áreas vazias e subutilizadas com habitação e    atividades econômicas – uso e ocupação do solo urbano;</a:t>
          </a:r>
        </a:p>
        <a:p>
          <a:r>
            <a:rPr lang="pt-BR" sz="2500" b="1" dirty="0" smtClean="0">
              <a:solidFill>
                <a:srgbClr val="FFFF00"/>
              </a:solidFill>
              <a:ea typeface="ＭＳ Ｐゴシック" pitchFamily="34" charset="-128"/>
            </a:rPr>
            <a:t>     *</a:t>
          </a:r>
          <a:r>
            <a:rPr lang="pt-BR" sz="2500" b="1" dirty="0" smtClean="0">
              <a:solidFill>
                <a:schemeClr val="bg1"/>
              </a:solidFill>
              <a:ea typeface="ＭＳ Ｐゴシック" pitchFamily="34" charset="-128"/>
            </a:rPr>
            <a:t>Prevenção e redução de riscos de deslizamentos em encostas;</a:t>
          </a:r>
        </a:p>
        <a:p>
          <a:r>
            <a:rPr lang="pt-BR" sz="2500" b="1" dirty="0" smtClean="0">
              <a:solidFill>
                <a:schemeClr val="bg1"/>
              </a:solidFill>
              <a:ea typeface="ＭＳ Ｐゴシック" pitchFamily="34" charset="-128"/>
            </a:rPr>
            <a:t>     *</a:t>
          </a:r>
          <a:r>
            <a:rPr lang="pt-BR" sz="2500" b="1" dirty="0" smtClean="0">
              <a:solidFill>
                <a:srgbClr val="FFFF00"/>
              </a:solidFill>
              <a:ea typeface="ＭＳ Ｐゴシック" pitchFamily="34" charset="-128"/>
            </a:rPr>
            <a:t>Desenvolvimento econômico – aumento da competitividade e produtividade</a:t>
          </a:r>
        </a:p>
        <a:p>
          <a:pPr algn="just">
            <a:spcAft>
              <a:spcPts val="1200"/>
            </a:spcAft>
          </a:pPr>
          <a:endParaRPr lang="pt-BR" sz="3000" b="1" dirty="0" smtClean="0">
            <a:solidFill>
              <a:srgbClr val="FFFF00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0FB405-D8B5-49EA-B5FC-99FD0EF48DF7}" type="presOf" srcId="{B735B869-EFA3-4669-B8E9-76290604FA58}" destId="{B5AB5E4E-8DA4-43BD-86AB-246E32913E51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72995E93-813F-4842-81D8-FDB0CCD0FE88}" type="presOf" srcId="{4FBBAAA2-2C49-4D48-9E66-3B1B6B759D3F}" destId="{5C73D3AD-8C95-4F79-AF9F-0FA5E2EFD76F}" srcOrd="0" destOrd="0" presId="urn:microsoft.com/office/officeart/2005/8/layout/process1"/>
    <dgm:cxn modelId="{F269D1A3-049B-49C5-BE35-07D75289F9A1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r>
            <a:rPr lang="pt-BR" sz="2600" b="1" dirty="0" smtClean="0">
              <a:solidFill>
                <a:srgbClr val="FFFF00"/>
              </a:solidFill>
              <a:ea typeface="ＭＳ Ｐゴシック" pitchFamily="34" charset="-128"/>
            </a:rPr>
            <a:t># Pensar local e regionalmente. Esse é o desafio a ser enfrentado. Infelizmente, não temos a cultura do planejamento de longo prazo em dimensão territorial mais ampla, mas é necessário mudar essa forma de criar cidades se quisermos viver com sustentabilidade; </a:t>
          </a:r>
        </a:p>
        <a:p>
          <a:r>
            <a:rPr lang="pt-BR" sz="2600" b="1" dirty="0" smtClean="0">
              <a:solidFill>
                <a:schemeClr val="bg1"/>
              </a:solidFill>
              <a:ea typeface="ＭＳ Ｐゴシック" pitchFamily="34" charset="-128"/>
            </a:rPr>
            <a:t># O processo de urbanização no Brasil foi fortemente polarizado pelas regiões metropolitanas e o tema nunca foi tratado de maneira organizada por estados, municípios e pelo governo federal. </a:t>
          </a:r>
        </a:p>
        <a:p>
          <a:r>
            <a:rPr lang="pt-BR" sz="2600" b="1" dirty="0" smtClean="0">
              <a:solidFill>
                <a:srgbClr val="FFFF00"/>
              </a:solidFill>
              <a:ea typeface="ＭＳ Ｐゴシック" pitchFamily="34" charset="-128"/>
            </a:rPr>
            <a:t># Os problemas de hoje são o reflexo de um país mal planejado. Falta uma contribuição maior do governo federal, que concentra a maior parte dos recursos tributários do país. Por isso, o Estatuto da Metrópole traz a União como protagonista para contribuir com uma situação que muitas vezes é caótica, com grandes conflitos urbanos</a:t>
          </a:r>
          <a:r>
            <a:rPr lang="pt-BR" sz="2500" b="1" dirty="0" smtClean="0">
              <a:solidFill>
                <a:srgbClr val="FFFF00"/>
              </a:solidFill>
              <a:ea typeface="ＭＳ Ｐゴシック" pitchFamily="34" charset="-128"/>
            </a:rPr>
            <a:t>.</a:t>
          </a:r>
          <a:endParaRPr lang="pt-BR" sz="2500" b="1" dirty="0" smtClean="0">
            <a:solidFill>
              <a:srgbClr val="FFFF00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2BB711C-1E0F-4ECF-9EDD-CF238A310321}" type="presOf" srcId="{B735B869-EFA3-4669-B8E9-76290604FA58}" destId="{B5AB5E4E-8DA4-43BD-86AB-246E32913E51}" srcOrd="0" destOrd="0" presId="urn:microsoft.com/office/officeart/2005/8/layout/process1"/>
    <dgm:cxn modelId="{E6C6A835-63B8-4A33-8016-52D82A8EF5D7}" type="presOf" srcId="{4FBBAAA2-2C49-4D48-9E66-3B1B6B759D3F}" destId="{5C73D3AD-8C95-4F79-AF9F-0FA5E2EFD76F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DB9390EA-B1D9-48F9-B71B-00790FEAE799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 algn="just"/>
          <a:r>
            <a:rPr lang="pt-BR" sz="2400" b="1" dirty="0" smtClean="0">
              <a:solidFill>
                <a:schemeClr val="bg1"/>
              </a:solidFill>
              <a:ea typeface="ＭＳ Ｐゴシック" pitchFamily="34" charset="-128"/>
            </a:rPr>
            <a:t># Após dez anos em trâmite no Congresso Nacional, foi publicado, em 12/01/2015, o Estatuto da Metrópole – Lei 13.089, que </a:t>
          </a:r>
          <a:r>
            <a:rPr lang="pt-BR" sz="2400" b="1" dirty="0" smtClean="0">
              <a:solidFill>
                <a:srgbClr val="FFFF00"/>
              </a:solidFill>
              <a:ea typeface="ＭＳ Ｐゴシック" pitchFamily="34" charset="-128"/>
            </a:rPr>
            <a:t>estabelece diretrizes gerais para o planejamento, a gestão e a execução das funções públicas de interesse comum em regiões metropolitanas e em aglomerações urbanas,</a:t>
          </a:r>
          <a:r>
            <a:rPr lang="pt-BR" sz="2400" b="1" dirty="0" smtClean="0">
              <a:solidFill>
                <a:schemeClr val="bg1"/>
              </a:solidFill>
              <a:ea typeface="ＭＳ Ｐゴシック" pitchFamily="34" charset="-128"/>
            </a:rPr>
            <a:t> além de normas gerais sobre o plano de desenvolvimento urbano integrado, bem como critérios para o apoio da União às iniciativas voltadas à governança;</a:t>
          </a:r>
        </a:p>
        <a:p>
          <a:pPr algn="just"/>
          <a:r>
            <a:rPr lang="pt-BR" sz="2400" b="1" dirty="0" smtClean="0">
              <a:solidFill>
                <a:schemeClr val="bg1"/>
              </a:solidFill>
              <a:ea typeface="ＭＳ Ｐゴシック" pitchFamily="34" charset="-128"/>
            </a:rPr>
            <a:t># A lei já entrou em vigor. Todas as regiões vão precisar aprovar um plano, mediante lei estadual. </a:t>
          </a:r>
          <a:r>
            <a:rPr lang="pt-BR" sz="2400" b="1" dirty="0" smtClean="0">
              <a:solidFill>
                <a:srgbClr val="FFFF00"/>
              </a:solidFill>
              <a:ea typeface="ＭＳ Ｐゴシック" pitchFamily="34" charset="-128"/>
            </a:rPr>
            <a:t>As regiões já existentes tem um prazo de três anos para a criação e aprovação do projeto</a:t>
          </a:r>
          <a:r>
            <a:rPr lang="pt-BR" sz="2400" b="1" dirty="0" smtClean="0">
              <a:solidFill>
                <a:schemeClr val="bg1"/>
              </a:solidFill>
              <a:ea typeface="ＭＳ Ｐゴシック" pitchFamily="34" charset="-128"/>
            </a:rPr>
            <a:t>. O prazo para as regiões criadas depois será contado a partir da data da criação. O plano deverá ser revisto, pelo menos, a cada dez anos. </a:t>
          </a:r>
          <a:r>
            <a:rPr lang="pt-BR" sz="2400" b="1" dirty="0" smtClean="0">
              <a:solidFill>
                <a:srgbClr val="FFFF00"/>
              </a:solidFill>
              <a:ea typeface="ＭＳ Ｐゴシック" pitchFamily="34" charset="-128"/>
            </a:rPr>
            <a:t>Os agentes públicos que não cumprirem este prazo e as metas do plano aprovado poderá ser punido por improbidade administrativa</a:t>
          </a:r>
          <a:r>
            <a:rPr lang="pt-BR" sz="2400" b="1" dirty="0" smtClean="0">
              <a:solidFill>
                <a:schemeClr val="bg1"/>
              </a:solidFill>
              <a:ea typeface="ＭＳ Ｐゴシック" pitchFamily="34" charset="-128"/>
            </a:rPr>
            <a:t>. A participação da União ainda precisa ser regulamentada.</a:t>
          </a:r>
          <a:endParaRPr lang="pt-BR" sz="2400" b="1" dirty="0" smtClean="0">
            <a:solidFill>
              <a:schemeClr val="bg1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8E2213E-2CC8-4B2C-A033-852A598DEE4D}" type="presOf" srcId="{4FBBAAA2-2C49-4D48-9E66-3B1B6B759D3F}" destId="{5C73D3AD-8C95-4F79-AF9F-0FA5E2EFD76F}" srcOrd="0" destOrd="0" presId="urn:microsoft.com/office/officeart/2005/8/layout/process1"/>
    <dgm:cxn modelId="{6509F161-CB41-49DE-A786-A7A270BD309E}" type="presOf" srcId="{B735B869-EFA3-4669-B8E9-76290604FA58}" destId="{B5AB5E4E-8DA4-43BD-86AB-246E32913E51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39051C64-83E9-41A6-9A8D-614B00BCE533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 algn="just"/>
          <a:r>
            <a:rPr lang="pt-BR" sz="2600" b="1" dirty="0" smtClean="0">
              <a:solidFill>
                <a:srgbClr val="FFFF00"/>
              </a:solidFill>
              <a:ea typeface="ＭＳ Ｐゴシック" pitchFamily="34" charset="-128"/>
            </a:rPr>
            <a:t># A leitura do “Estatuto da Metrópole” indica uma insuficiência para criar condições institucionais e políticas que respondam aos desafios, pois no desenho da lei, não houve uma preocupação em tratar da complexidade e da diversidade da rede urbana brasileira;</a:t>
          </a:r>
        </a:p>
        <a:p>
          <a:pPr algn="just"/>
          <a:r>
            <a:rPr lang="pt-BR" sz="2600" b="1" dirty="0" smtClean="0">
              <a:solidFill>
                <a:schemeClr val="bg1"/>
              </a:solidFill>
              <a:ea typeface="ＭＳ Ｐゴシック" pitchFamily="34" charset="-128"/>
            </a:rPr>
            <a:t># Ao desconsiderar as especificidades que caracterizam o fenômeno metropolitano, o Estatuto da Metrópole assume como escopo da sua abrangência as atuais Regiões Metropolitanas constituídas com base no autoritarismo do regime militar e nas imprecisas e equivocadas definições das leis estaduais. Apesar de um esforço e de um avanço conceitual, o Estatuto, de certa forma, legitima as imprecisões e equívocos gerados por estas leis ao não considerar a possibilidade de revisá-las.</a:t>
          </a:r>
          <a:endParaRPr lang="pt-BR" sz="2600" b="1" dirty="0" smtClean="0">
            <a:solidFill>
              <a:schemeClr val="bg1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F6A5B6C-1D67-4249-BF29-AA7BDB2176E1}" type="presOf" srcId="{4FBBAAA2-2C49-4D48-9E66-3B1B6B759D3F}" destId="{5C73D3AD-8C95-4F79-AF9F-0FA5E2EFD76F}" srcOrd="0" destOrd="0" presId="urn:microsoft.com/office/officeart/2005/8/layout/process1"/>
    <dgm:cxn modelId="{CFE0B263-A315-4EB4-94C6-7A031CFC1807}" type="presOf" srcId="{B735B869-EFA3-4669-B8E9-76290604FA58}" destId="{B5AB5E4E-8DA4-43BD-86AB-246E32913E51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B10B58A7-D028-4E77-A0E6-E065557C32A6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>
            <a:spcAft>
              <a:spcPts val="1200"/>
            </a:spcAft>
          </a:pPr>
          <a:r>
            <a:rPr lang="pt-BR" sz="4400" b="1" i="0" dirty="0" smtClean="0"/>
            <a:t>A  Bahia foi um dos estados onde a </a:t>
          </a:r>
          <a:r>
            <a:rPr lang="pt-BR" sz="4400" b="1" i="0" dirty="0" smtClean="0">
              <a:solidFill>
                <a:srgbClr val="FFFF00"/>
              </a:solidFill>
            </a:rPr>
            <a:t>disputa pela competências dos serviços de saneamento básico</a:t>
          </a:r>
          <a:r>
            <a:rPr lang="pt-BR" sz="4400" b="1" i="0" dirty="0" smtClean="0"/>
            <a:t> </a:t>
          </a:r>
          <a:r>
            <a:rPr lang="pt-BR" sz="4400" b="1" i="0" dirty="0" smtClean="0">
              <a:solidFill>
                <a:srgbClr val="FFFF00"/>
              </a:solidFill>
            </a:rPr>
            <a:t>se deu de forma muito aguçada, </a:t>
          </a:r>
          <a:r>
            <a:rPr lang="pt-BR" sz="4400" b="1" i="0" dirty="0" smtClean="0">
              <a:solidFill>
                <a:schemeClr val="bg1"/>
              </a:solidFill>
            </a:rPr>
            <a:t>por conta da tentativa de privatização da Embasa.</a:t>
          </a:r>
          <a:endParaRPr lang="pt-BR" sz="4400" dirty="0" smtClean="0">
            <a:solidFill>
              <a:schemeClr val="bg1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76D89C3-6021-49A1-8490-B62981CBFE90}" type="presOf" srcId="{4FBBAAA2-2C49-4D48-9E66-3B1B6B759D3F}" destId="{5C73D3AD-8C95-4F79-AF9F-0FA5E2EFD76F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63E2942D-21F9-4F3A-A7EA-6F1CD6A1F9DF}" type="presOf" srcId="{B735B869-EFA3-4669-B8E9-76290604FA58}" destId="{B5AB5E4E-8DA4-43BD-86AB-246E32913E51}" srcOrd="0" destOrd="0" presId="urn:microsoft.com/office/officeart/2005/8/layout/process1"/>
    <dgm:cxn modelId="{6366BAE5-43DE-4858-9A0B-270220E55DAB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>
            <a:spcAft>
              <a:spcPts val="1200"/>
            </a:spcAft>
          </a:pPr>
          <a:endParaRPr lang="pt-BR" sz="3400" b="1" dirty="0" smtClean="0">
            <a:ea typeface="ＭＳ Ｐゴシック" pitchFamily="34" charset="-128"/>
          </a:endParaRPr>
        </a:p>
        <a:p>
          <a:pPr>
            <a:spcAft>
              <a:spcPts val="1200"/>
            </a:spcAft>
          </a:pPr>
          <a:r>
            <a:rPr lang="pt-BR" sz="3400" b="1" dirty="0" smtClean="0">
              <a:solidFill>
                <a:srgbClr val="FFFF00"/>
              </a:solidFill>
              <a:ea typeface="ＭＳ Ｐゴシック" pitchFamily="34" charset="-128"/>
            </a:rPr>
            <a:t># O Governo do Estado, por meio de Emenda Constitucional nº 007/99, modificou diversos artigos da Constituição Estadual, incluindo os Artigos 59 e 228, que tratam da competência municipal e do saneamento básico</a:t>
          </a:r>
          <a:r>
            <a:rPr lang="pt-BR" sz="3400" b="1" dirty="0" smtClean="0">
              <a:ea typeface="ＭＳ Ｐゴシック" pitchFamily="34" charset="-128"/>
            </a:rPr>
            <a:t>;</a:t>
          </a:r>
        </a:p>
        <a:p>
          <a:pPr>
            <a:spcAft>
              <a:spcPts val="1200"/>
            </a:spcAft>
          </a:pPr>
          <a:endParaRPr lang="pt-BR" sz="3400" b="1" dirty="0" smtClean="0">
            <a:ea typeface="ＭＳ Ｐゴシック" pitchFamily="34" charset="-128"/>
          </a:endParaRPr>
        </a:p>
        <a:p>
          <a:r>
            <a:rPr lang="pt-BR" sz="3400" b="1" dirty="0" smtClean="0">
              <a:ea typeface="ＭＳ Ｐゴシック" pitchFamily="34" charset="-128"/>
            </a:rPr>
            <a:t># A Constituição do Estado da Bahia, no seu Art. 59, repetia o disposto no Art. 30 da  Constituição Federal. Vejam como ficou após as modificações:</a:t>
          </a:r>
        </a:p>
        <a:p>
          <a:pPr>
            <a:spcAft>
              <a:spcPts val="1200"/>
            </a:spcAft>
          </a:pPr>
          <a:endParaRPr lang="pt-BR" sz="3600" dirty="0" smtClean="0">
            <a:solidFill>
              <a:schemeClr val="bg1"/>
            </a:solidFill>
            <a:latin typeface="+mj-lt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AC53B49-9823-45F4-9FEC-EC897FCFCAA7}" type="presOf" srcId="{4FBBAAA2-2C49-4D48-9E66-3B1B6B759D3F}" destId="{5C73D3AD-8C95-4F79-AF9F-0FA5E2EFD76F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73367F26-7982-497F-9B07-06B8A2EF2A06}" type="presOf" srcId="{B735B869-EFA3-4669-B8E9-76290604FA58}" destId="{B5AB5E4E-8DA4-43BD-86AB-246E32913E51}" srcOrd="0" destOrd="0" presId="urn:microsoft.com/office/officeart/2005/8/layout/process1"/>
    <dgm:cxn modelId="{460CD61F-7117-48C4-B891-1C8DDDAF321F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>
            <a:spcAft>
              <a:spcPts val="1200"/>
            </a:spcAft>
          </a:pPr>
          <a:r>
            <a:rPr lang="pt-BR" sz="3500" b="1" i="0" dirty="0" smtClean="0"/>
            <a:t>O Art. 59 - </a:t>
          </a:r>
          <a:r>
            <a:rPr lang="pt-BR" sz="35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Cabe ao Município</a:t>
          </a:r>
          <a:r>
            <a:rPr lang="pt-BR" sz="3500" b="1" i="0" dirty="0" smtClean="0"/>
            <a:t>, além das competências previstas na Constituição Federal:</a:t>
          </a:r>
        </a:p>
        <a:p>
          <a:pPr>
            <a:spcAft>
              <a:spcPts val="1200"/>
            </a:spcAft>
          </a:pPr>
          <a:r>
            <a:rPr lang="pt-BR" sz="3500" b="1" i="0" dirty="0" smtClean="0"/>
            <a:t>V - </a:t>
          </a:r>
          <a:r>
            <a:rPr lang="pt-BR" sz="35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organizar e prestar os serviços públicos de interesse local</a:t>
          </a:r>
          <a:r>
            <a:rPr lang="pt-BR" sz="3500" b="1" i="0" dirty="0" smtClean="0"/>
            <a:t>, </a:t>
          </a:r>
          <a:r>
            <a:rPr lang="pt-BR" sz="3500" b="1" i="0" dirty="0" smtClean="0">
              <a:solidFill>
                <a:schemeClr val="bg1"/>
              </a:solidFill>
            </a:rPr>
            <a:t>assim considerados aqueles cuja execução tenha início e conclusão no seu limite territorial, e que seja realizado, quando for o caso, </a:t>
          </a:r>
          <a:r>
            <a:rPr lang="pt-BR" sz="35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exclusivamente com seus recursos naturais,</a:t>
          </a:r>
          <a:r>
            <a:rPr lang="pt-BR" sz="3500" b="1" i="0" dirty="0" smtClean="0"/>
            <a:t> </a:t>
          </a:r>
          <a:r>
            <a:rPr lang="pt-BR" sz="3500" b="1" i="0" dirty="0" smtClean="0">
              <a:solidFill>
                <a:srgbClr val="FFFF00"/>
              </a:solidFill>
            </a:rPr>
            <a:t>incluindo o de transporte coletivo, que tem caráter essencial;</a:t>
          </a:r>
          <a:endParaRPr lang="pt-BR" sz="3500" b="1" dirty="0" smtClean="0">
            <a:solidFill>
              <a:srgbClr val="FFFF00"/>
            </a:solidFill>
            <a:ea typeface="ＭＳ Ｐゴシック" pitchFamily="34" charset="-128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0C657C8-D991-4CE4-8633-4DED1D335E93}" type="presOf" srcId="{B735B869-EFA3-4669-B8E9-76290604FA58}" destId="{B5AB5E4E-8DA4-43BD-86AB-246E32913E51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176C4C1D-24B6-4960-86B0-62D51268B242}" type="presOf" srcId="{4FBBAAA2-2C49-4D48-9E66-3B1B6B759D3F}" destId="{5C73D3AD-8C95-4F79-AF9F-0FA5E2EFD76F}" srcOrd="0" destOrd="0" presId="urn:microsoft.com/office/officeart/2005/8/layout/process1"/>
    <dgm:cxn modelId="{18C44955-534D-473A-A485-92224CE2297E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>
            <a:spcAft>
              <a:spcPts val="1200"/>
            </a:spcAft>
          </a:pPr>
          <a:r>
            <a:rPr lang="pt-BR" sz="3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   Art. 228 - </a:t>
          </a:r>
          <a:r>
            <a:rPr lang="pt-BR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Compete ao Estado </a:t>
          </a:r>
          <a:r>
            <a:rPr lang="pt-BR" sz="3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instituir diretrizes e prestar diretamente ou mediante concessão, os serviços de saneamento básico</a:t>
          </a:r>
          <a:r>
            <a:rPr lang="pt-BR" sz="3600" b="0" i="0" dirty="0" smtClean="0">
              <a:solidFill>
                <a:srgbClr val="FFFF00"/>
              </a:solidFill>
              <a:latin typeface="+mj-lt"/>
            </a:rPr>
            <a:t>, </a:t>
          </a:r>
          <a:r>
            <a:rPr lang="pt-BR" sz="3600" b="0" i="0" dirty="0" smtClean="0">
              <a:latin typeface="+mj-lt"/>
            </a:rPr>
            <a:t>sempre que os </a:t>
          </a:r>
          <a:r>
            <a:rPr lang="pt-BR" sz="3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recursos econômicos ou naturais necessários incluam-se entre os seus bens</a:t>
          </a:r>
          <a:r>
            <a:rPr lang="pt-BR" sz="3600" b="0" i="0" dirty="0" smtClean="0">
              <a:latin typeface="+mj-lt"/>
            </a:rPr>
            <a:t>, ou ainda, que necessitem </a:t>
          </a:r>
          <a:r>
            <a:rPr lang="pt-BR" sz="3600" b="1" i="0" dirty="0" smtClean="0">
              <a:solidFill>
                <a:srgbClr val="FFFF00"/>
              </a:solidFill>
              <a:latin typeface="+mj-lt"/>
            </a:rPr>
            <a:t>integrar a organização, o planejamento e a execução de interesse comum</a:t>
          </a:r>
          <a:r>
            <a:rPr lang="pt-BR" sz="3600" b="0" i="0" dirty="0" smtClean="0">
              <a:solidFill>
                <a:srgbClr val="FFFF00"/>
              </a:solidFill>
              <a:latin typeface="+mj-lt"/>
            </a:rPr>
            <a:t> </a:t>
          </a:r>
          <a:r>
            <a:rPr lang="pt-BR" sz="3600" b="0" i="0" dirty="0" smtClean="0">
              <a:latin typeface="+mj-lt"/>
            </a:rPr>
            <a:t>de mais de um Município.</a:t>
          </a:r>
          <a:r>
            <a:rPr lang="pt-BR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t-BR" sz="3600" b="1" dirty="0" smtClean="0">
            <a:ea typeface="ＭＳ Ｐゴシック" pitchFamily="34" charset="-128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3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3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5900E1C-2944-4A8F-8940-046857166645}" type="presOf" srcId="{4FBBAAA2-2C49-4D48-9E66-3B1B6B759D3F}" destId="{5C73D3AD-8C95-4F79-AF9F-0FA5E2EFD76F}" srcOrd="0" destOrd="0" presId="urn:microsoft.com/office/officeart/2005/8/layout/process1"/>
    <dgm:cxn modelId="{AA4E865D-C1C8-4953-A5EB-8295E5AB62B7}" type="presOf" srcId="{B735B869-EFA3-4669-B8E9-76290604FA58}" destId="{B5AB5E4E-8DA4-43BD-86AB-246E32913E51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2866DCFA-FAAF-475F-A965-585749FA7C89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>
            <a:spcAft>
              <a:spcPts val="1200"/>
            </a:spcAft>
          </a:pPr>
          <a:r>
            <a:rPr lang="pt-BR" sz="5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 virtude dessas modificações, foi impetrada a ADI nº 2077-BA questionando a sua constitucionalidade </a:t>
          </a:r>
          <a:endParaRPr lang="pt-BR" sz="5500" b="1" dirty="0" smtClean="0">
            <a:ea typeface="ＭＳ Ｐゴシック" pitchFamily="34" charset="-128"/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endParaRPr lang="pt-BR" sz="55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endParaRPr lang="pt-BR" sz="55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LinFactNeighborX="-177" custLinFactNeighborY="-1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AA4841E-D362-41FD-A7EE-2AA8C02852CF}" type="presOf" srcId="{B735B869-EFA3-4669-B8E9-76290604FA58}" destId="{B5AB5E4E-8DA4-43BD-86AB-246E32913E51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48F16CD1-C83D-497E-B774-8FBEBED0ECDF}" type="presOf" srcId="{4FBBAAA2-2C49-4D48-9E66-3B1B6B759D3F}" destId="{5C73D3AD-8C95-4F79-AF9F-0FA5E2EFD76F}" srcOrd="0" destOrd="0" presId="urn:microsoft.com/office/officeart/2005/8/layout/process1"/>
    <dgm:cxn modelId="{AA4FBD4A-4BF4-499E-9E4B-F5BA61554253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35B869-EFA3-4669-B8E9-76290604FA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BAAA2-2C49-4D48-9E66-3B1B6B759D3F}">
      <dgm:prSet custT="1"/>
      <dgm:spPr>
        <a:solidFill>
          <a:schemeClr val="tx2"/>
        </a:solidFill>
      </dgm:spPr>
      <dgm:t>
        <a:bodyPr/>
        <a:lstStyle/>
        <a:p>
          <a:pPr algn="ctr">
            <a:spcAft>
              <a:spcPts val="1200"/>
            </a:spcAft>
          </a:pPr>
          <a:r>
            <a:rPr lang="pt-BR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impacto da decisão do STF nas </a:t>
          </a:r>
          <a:r>
            <a:rPr lang="pt-BR" sz="60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ADI’s</a:t>
          </a:r>
          <a:r>
            <a:rPr lang="pt-BR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1842-RJ e 2077-BA na Região Metropolitana de Salvador</a:t>
          </a:r>
          <a:endParaRPr lang="pt-BR" sz="6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EA51B-F60A-44A0-8E30-93F20586B347}" type="parTrans" cxnId="{D588D7C1-21AF-42BB-89D5-ECD3E2F6EF5B}">
      <dgm:prSet/>
      <dgm:spPr/>
      <dgm:t>
        <a:bodyPr/>
        <a:lstStyle/>
        <a:p>
          <a:pPr algn="ctr"/>
          <a:endParaRPr lang="pt-BR" sz="5400"/>
        </a:p>
      </dgm:t>
    </dgm:pt>
    <dgm:pt modelId="{219698A6-97F3-4A34-AA82-99F2A1FAEDD8}" type="sibTrans" cxnId="{D588D7C1-21AF-42BB-89D5-ECD3E2F6EF5B}">
      <dgm:prSet/>
      <dgm:spPr/>
      <dgm:t>
        <a:bodyPr/>
        <a:lstStyle/>
        <a:p>
          <a:pPr algn="ctr"/>
          <a:endParaRPr lang="pt-BR" sz="5400"/>
        </a:p>
      </dgm:t>
    </dgm:pt>
    <dgm:pt modelId="{B5AB5E4E-8DA4-43BD-86AB-246E32913E51}" type="pres">
      <dgm:prSet presAssocID="{B735B869-EFA3-4669-B8E9-76290604FA58}" presName="Name0" presStyleCnt="0">
        <dgm:presLayoutVars>
          <dgm:dir/>
          <dgm:resizeHandles val="exact"/>
        </dgm:presLayoutVars>
      </dgm:prSet>
      <dgm:spPr/>
    </dgm:pt>
    <dgm:pt modelId="{5C73D3AD-8C95-4F79-AF9F-0FA5E2EFD76F}" type="pres">
      <dgm:prSet presAssocID="{4FBBAAA2-2C49-4D48-9E66-3B1B6B759D3F}" presName="node" presStyleLbl="node1" presStyleIdx="0" presStyleCnt="1" custScaleX="302901" custScaleY="99744" custLinFactNeighborX="-420" custLinFactNeighborY="-14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B02F554-D620-458B-9C53-DB89978C0D28}" type="presOf" srcId="{B735B869-EFA3-4669-B8E9-76290604FA58}" destId="{B5AB5E4E-8DA4-43BD-86AB-246E32913E51}" srcOrd="0" destOrd="0" presId="urn:microsoft.com/office/officeart/2005/8/layout/process1"/>
    <dgm:cxn modelId="{D588D7C1-21AF-42BB-89D5-ECD3E2F6EF5B}" srcId="{B735B869-EFA3-4669-B8E9-76290604FA58}" destId="{4FBBAAA2-2C49-4D48-9E66-3B1B6B759D3F}" srcOrd="0" destOrd="0" parTransId="{D49EA51B-F60A-44A0-8E30-93F20586B347}" sibTransId="{219698A6-97F3-4A34-AA82-99F2A1FAEDD8}"/>
    <dgm:cxn modelId="{29274BB6-385A-4195-9BA1-E8C6F549FAA4}" type="presOf" srcId="{4FBBAAA2-2C49-4D48-9E66-3B1B6B759D3F}" destId="{5C73D3AD-8C95-4F79-AF9F-0FA5E2EFD76F}" srcOrd="0" destOrd="0" presId="urn:microsoft.com/office/officeart/2005/8/layout/process1"/>
    <dgm:cxn modelId="{78B2D4A3-DD9C-400E-B3A4-F5A953168EB1}" type="presParOf" srcId="{B5AB5E4E-8DA4-43BD-86AB-246E32913E51}" destId="{5C73D3AD-8C95-4F79-AF9F-0FA5E2EF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7679B4-EE84-491D-AFEE-4D3D1CC19BE3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2B58A9-6881-4B39-82F8-6FFC57AFCC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312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4AA95BB-1886-4BD4-B3E7-26B3FC8F5D13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00100" y="728663"/>
            <a:ext cx="5257800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18BE67-CE5E-435C-9A0C-EFEDF8C89D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918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EMBASA\slide\slide_capa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 r="475" b="78558"/>
          <a:stretch>
            <a:fillRect/>
          </a:stretch>
        </p:blipFill>
        <p:spPr bwMode="auto">
          <a:xfrm>
            <a:off x="-39688" y="0"/>
            <a:ext cx="994568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E:\EMBASA\slide\slide_capa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 t="79202" r="475"/>
          <a:stretch>
            <a:fillRect/>
          </a:stretch>
        </p:blipFill>
        <p:spPr bwMode="auto">
          <a:xfrm>
            <a:off x="-15875" y="5445125"/>
            <a:ext cx="99456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resultados_globais_slide_apresentacao_encontro_2014_0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51500"/>
            <a:ext cx="9906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 userDrawn="1"/>
        </p:nvSpPr>
        <p:spPr>
          <a:xfrm>
            <a:off x="3381364" y="6357958"/>
            <a:ext cx="221457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Imagem 0" descr="Sem título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802" y="6415050"/>
            <a:ext cx="2357454" cy="31755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esultados_globais_slide_apresentacao_encontro_2014_0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51500"/>
            <a:ext cx="9906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 userDrawn="1"/>
        </p:nvSpPr>
        <p:spPr>
          <a:xfrm>
            <a:off x="3381364" y="6357958"/>
            <a:ext cx="221457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0" descr="Sem título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802" y="6415050"/>
            <a:ext cx="2357454" cy="31755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resultados_globais_slide_apresentacao_encontro_2014_0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51500"/>
            <a:ext cx="9906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 userDrawn="1"/>
        </p:nvSpPr>
        <p:spPr>
          <a:xfrm>
            <a:off x="3381364" y="6357958"/>
            <a:ext cx="221457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0" descr="Sem título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802" y="6415050"/>
            <a:ext cx="2357454" cy="31755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resultados_globais_slide_apresentacao_encontro_2014_0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51500"/>
            <a:ext cx="9906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 userDrawn="1"/>
        </p:nvSpPr>
        <p:spPr>
          <a:xfrm>
            <a:off x="3381364" y="6357958"/>
            <a:ext cx="221457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0" descr="Sem título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802" y="6415050"/>
            <a:ext cx="2357454" cy="31755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resultados_globais_slide_apresentacao_encontro_2014_0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51500"/>
            <a:ext cx="9906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 userDrawn="1"/>
        </p:nvSpPr>
        <p:spPr>
          <a:xfrm>
            <a:off x="3381364" y="6357958"/>
            <a:ext cx="221457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0" descr="Sem título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802" y="6415050"/>
            <a:ext cx="2357454" cy="31755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4" r:id="rId3"/>
    <p:sldLayoutId id="2147484105" r:id="rId4"/>
    <p:sldLayoutId id="2147484108" r:id="rId5"/>
    <p:sldLayoutId id="2147484109" r:id="rId6"/>
  </p:sldLayoutIdLst>
  <p:transition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7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0472" y="1340768"/>
            <a:ext cx="95050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10000"/>
              </a:lnSpc>
              <a:defRPr/>
            </a:pPr>
            <a:r>
              <a:rPr lang="pt-BR" sz="4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PLANEJAMENTO E PRESTAÇÃO DOS SERVIÇOS DE  SANEAMENTO BÁSICO EM REGIÕES METROPOLITANAS</a:t>
            </a:r>
          </a:p>
          <a:p>
            <a:pPr marL="342900" indent="-342900" algn="ctr" eaLnBrk="0" hangingPunct="0">
              <a:lnSpc>
                <a:spcPct val="110000"/>
              </a:lnSpc>
              <a:defRPr/>
            </a:pPr>
            <a:endParaRPr lang="pt-BR" sz="3600" b="1" i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027" name="Picture 3" descr="C:\Users\embasa\Desktop\logo-assembleia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36" y="4768180"/>
            <a:ext cx="468052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4929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13264617"/>
              </p:ext>
            </p:extLst>
          </p:nvPr>
        </p:nvGraphicFramePr>
        <p:xfrm>
          <a:off x="488504" y="1124744"/>
          <a:ext cx="90730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4624"/>
            <a:ext cx="9632950" cy="16557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 impacto da decisão do STF nas </a:t>
            </a:r>
            <a:r>
              <a:rPr lang="pt-BR" sz="4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ADI’s</a:t>
            </a:r>
            <a:r>
              <a:rPr lang="pt-BR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1842-RJ e 2077-BA na </a:t>
            </a:r>
            <a:r>
              <a:rPr lang="pt-BR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RM </a:t>
            </a:r>
            <a:r>
              <a:rPr lang="pt-BR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 Salvador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46896238"/>
              </p:ext>
            </p:extLst>
          </p:nvPr>
        </p:nvGraphicFramePr>
        <p:xfrm>
          <a:off x="200472" y="1556792"/>
          <a:ext cx="95050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11125"/>
            <a:ext cx="9632950" cy="115728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5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Decisões </a:t>
            </a:r>
            <a:r>
              <a:rPr lang="pt-BR" sz="5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 </a:t>
            </a:r>
            <a:r>
              <a:rPr lang="pt-BR" sz="5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STF na ADI  1842-RJ</a:t>
            </a:r>
            <a:endParaRPr lang="pt-BR" sz="5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78984180"/>
              </p:ext>
            </p:extLst>
          </p:nvPr>
        </p:nvGraphicFramePr>
        <p:xfrm>
          <a:off x="200472" y="1340768"/>
          <a:ext cx="936104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44586" y="44624"/>
            <a:ext cx="9632950" cy="827881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43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Regiões</a:t>
            </a:r>
            <a:r>
              <a:rPr lang="en-GB" sz="43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43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Metropolitanas</a:t>
            </a:r>
            <a:r>
              <a:rPr lang="en-GB" sz="43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- </a:t>
            </a:r>
            <a:r>
              <a:rPr lang="en-GB" sz="43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Decisão</a:t>
            </a:r>
            <a:r>
              <a:rPr lang="en-GB" sz="43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43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 </a:t>
            </a:r>
            <a:r>
              <a:rPr lang="en-GB" sz="43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STF</a:t>
            </a:r>
            <a:endParaRPr lang="pt-BR" sz="43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60313359"/>
              </p:ext>
            </p:extLst>
          </p:nvPr>
        </p:nvGraphicFramePr>
        <p:xfrm>
          <a:off x="200472" y="872505"/>
          <a:ext cx="9577064" cy="586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16632"/>
            <a:ext cx="9632950" cy="827881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</a:t>
            </a:r>
            <a:r>
              <a:rPr lang="en-GB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Decisão</a:t>
            </a:r>
            <a:r>
              <a:rPr lang="en-GB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do STF: </a:t>
            </a:r>
            <a:r>
              <a:rPr lang="en-GB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Fundamentos</a:t>
            </a:r>
            <a:endParaRPr lang="pt-BR" sz="4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21975232"/>
              </p:ext>
            </p:extLst>
          </p:nvPr>
        </p:nvGraphicFramePr>
        <p:xfrm>
          <a:off x="200472" y="1124744"/>
          <a:ext cx="95770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536844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4450"/>
            <a:ext cx="9632950" cy="86427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</a:t>
            </a:r>
            <a:r>
              <a:rPr lang="en-GB" sz="4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Decisão</a:t>
            </a:r>
            <a:r>
              <a:rPr lang="en-GB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do STF: </a:t>
            </a:r>
            <a:r>
              <a:rPr lang="en-GB" sz="4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Fundamentos</a:t>
            </a:r>
            <a:endParaRPr lang="pt-BR" sz="4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22077148"/>
              </p:ext>
            </p:extLst>
          </p:nvPr>
        </p:nvGraphicFramePr>
        <p:xfrm>
          <a:off x="200472" y="908720"/>
          <a:ext cx="950505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4624"/>
            <a:ext cx="9632950" cy="827881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</a:t>
            </a:r>
            <a:r>
              <a:rPr lang="en-GB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Decisão</a:t>
            </a:r>
            <a:r>
              <a:rPr lang="en-GB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do STF: </a:t>
            </a:r>
            <a:r>
              <a:rPr lang="en-GB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Fundamentos</a:t>
            </a:r>
            <a:endParaRPr lang="pt-BR" sz="4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810784"/>
              </p:ext>
            </p:extLst>
          </p:nvPr>
        </p:nvGraphicFramePr>
        <p:xfrm>
          <a:off x="200472" y="1016521"/>
          <a:ext cx="9577064" cy="5724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811985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4624"/>
            <a:ext cx="9632950" cy="144016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 impacto da decisão do STF na ADI 1842-RJ na RMS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01092764"/>
              </p:ext>
            </p:extLst>
          </p:nvPr>
        </p:nvGraphicFramePr>
        <p:xfrm>
          <a:off x="200472" y="1628800"/>
          <a:ext cx="9577064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079677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4624"/>
            <a:ext cx="9632950" cy="144016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 impacto da decisão do STF na ADI 1842-RJ na RMS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91975317"/>
              </p:ext>
            </p:extLst>
          </p:nvPr>
        </p:nvGraphicFramePr>
        <p:xfrm>
          <a:off x="200472" y="1484784"/>
          <a:ext cx="95770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606102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4450"/>
            <a:ext cx="9632950" cy="136832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ENTIDADE METROPOLITANA DA REGIÃO METROPOLITANA DE </a:t>
            </a:r>
            <a:r>
              <a:rPr lang="pt-BR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SALVADOR</a:t>
            </a:r>
            <a:endParaRPr lang="pt-BR" sz="4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99450277"/>
              </p:ext>
            </p:extLst>
          </p:nvPr>
        </p:nvGraphicFramePr>
        <p:xfrm>
          <a:off x="200472" y="1412776"/>
          <a:ext cx="95770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49013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15888"/>
            <a:ext cx="9632950" cy="16573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5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</a:t>
            </a:r>
            <a:r>
              <a:rPr lang="en-GB" sz="5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competência</a:t>
            </a:r>
            <a:r>
              <a:rPr lang="en-GB" sz="5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dos </a:t>
            </a:r>
            <a:r>
              <a:rPr lang="en-GB" sz="5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municípios</a:t>
            </a:r>
            <a:r>
              <a:rPr lang="en-GB" sz="5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5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GB" sz="5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5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Constituição</a:t>
            </a:r>
            <a:r>
              <a:rPr lang="en-GB" sz="5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1988</a:t>
            </a:r>
            <a:endParaRPr lang="pt-BR" sz="5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68751265"/>
              </p:ext>
            </p:extLst>
          </p:nvPr>
        </p:nvGraphicFramePr>
        <p:xfrm>
          <a:off x="200472" y="1484784"/>
          <a:ext cx="93610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94291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009812"/>
            <a:ext cx="5169024" cy="364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sz="5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Entidade Metropolitana da Região Metropolitana de Salvador</a:t>
            </a:r>
          </a:p>
          <a:p>
            <a:pPr marL="342900" indent="-342900" algn="ctr" eaLnBrk="0" hangingPunct="0">
              <a:lnSpc>
                <a:spcPct val="110000"/>
              </a:lnSpc>
              <a:defRPr/>
            </a:pPr>
            <a:endParaRPr lang="pt-BR" sz="58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 algn="ctr" eaLnBrk="0" hangingPunct="0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pt-BR" sz="58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 algn="ctr" eaLnBrk="0" hangingPunct="0">
              <a:lnSpc>
                <a:spcPct val="110000"/>
              </a:lnSpc>
              <a:defRPr/>
            </a:pPr>
            <a:endParaRPr lang="pt-BR" sz="5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http://3.bp.blogspot.com/-Vht-DBvLMUI/U-OrHvCGzGI/AAAAAAAAubc/us4E3JtQQ1s/s1600/emrms.png"/>
          <p:cNvPicPr>
            <a:picLocks noChangeAspect="1" noChangeArrowheads="1"/>
          </p:cNvPicPr>
          <p:nvPr/>
        </p:nvPicPr>
        <p:blipFill>
          <a:blip r:embed="rId2" cstate="print"/>
          <a:srcRect l="6146" r="4733" b="17594"/>
          <a:stretch>
            <a:fillRect/>
          </a:stretch>
        </p:blipFill>
        <p:spPr bwMode="auto">
          <a:xfrm>
            <a:off x="5097016" y="1628800"/>
            <a:ext cx="4608512" cy="365502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4450"/>
            <a:ext cx="9632950" cy="86427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37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Lei Complementar nº 41 de 13 de Junho de 2014</a:t>
            </a:r>
            <a:endParaRPr lang="pt-BR" sz="37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50110332"/>
              </p:ext>
            </p:extLst>
          </p:nvPr>
        </p:nvGraphicFramePr>
        <p:xfrm>
          <a:off x="200472" y="836712"/>
          <a:ext cx="957706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608896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4450"/>
            <a:ext cx="9632950" cy="86427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37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Lei Complementar nº 41 de 13 de Junho de 2014</a:t>
            </a:r>
            <a:endParaRPr lang="pt-BR" sz="37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64171418"/>
              </p:ext>
            </p:extLst>
          </p:nvPr>
        </p:nvGraphicFramePr>
        <p:xfrm>
          <a:off x="200472" y="836712"/>
          <a:ext cx="957706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891876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4450"/>
            <a:ext cx="9632950" cy="86427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37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Lei Complementar nº 41 de 13 de Junho de 2014</a:t>
            </a:r>
            <a:endParaRPr lang="pt-BR" sz="37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3369249"/>
              </p:ext>
            </p:extLst>
          </p:nvPr>
        </p:nvGraphicFramePr>
        <p:xfrm>
          <a:off x="128464" y="764704"/>
          <a:ext cx="964907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109173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trutura de governanç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5633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89634060"/>
              </p:ext>
            </p:extLst>
          </p:nvPr>
        </p:nvGraphicFramePr>
        <p:xfrm>
          <a:off x="200472" y="836712"/>
          <a:ext cx="957706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0"/>
            <a:ext cx="97775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50338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4450"/>
            <a:ext cx="9632950" cy="86427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5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Estrutura </a:t>
            </a:r>
            <a:r>
              <a:rPr lang="pt-BR" sz="5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 </a:t>
            </a:r>
            <a:r>
              <a:rPr lang="pt-BR" sz="5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Governança</a:t>
            </a:r>
            <a:endParaRPr lang="pt-BR" sz="5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18174596"/>
              </p:ext>
            </p:extLst>
          </p:nvPr>
        </p:nvGraphicFramePr>
        <p:xfrm>
          <a:off x="200472" y="1268760"/>
          <a:ext cx="957706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829388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-27384"/>
            <a:ext cx="9632950" cy="86427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Composição do Colegiado</a:t>
            </a:r>
            <a:endParaRPr lang="pt-BR" sz="4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33491509"/>
              </p:ext>
            </p:extLst>
          </p:nvPr>
        </p:nvGraphicFramePr>
        <p:xfrm>
          <a:off x="128464" y="764704"/>
          <a:ext cx="964907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0530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56355266"/>
              </p:ext>
            </p:extLst>
          </p:nvPr>
        </p:nvGraphicFramePr>
        <p:xfrm>
          <a:off x="200472" y="620688"/>
          <a:ext cx="936104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908233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4450"/>
            <a:ext cx="9632950" cy="86427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39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Principais questionamentos da ADI 5155-BA</a:t>
            </a:r>
            <a:endParaRPr lang="pt-BR" sz="39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56675377"/>
              </p:ext>
            </p:extLst>
          </p:nvPr>
        </p:nvGraphicFramePr>
        <p:xfrm>
          <a:off x="128464" y="836712"/>
          <a:ext cx="9649072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755529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33510303"/>
              </p:ext>
            </p:extLst>
          </p:nvPr>
        </p:nvGraphicFramePr>
        <p:xfrm>
          <a:off x="200472" y="1510434"/>
          <a:ext cx="9705528" cy="530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0" y="-27384"/>
            <a:ext cx="9632950" cy="129614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</a:t>
            </a:r>
            <a:r>
              <a:rPr lang="en-GB" sz="4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competência</a:t>
            </a:r>
            <a:r>
              <a:rPr lang="en-GB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municipal </a:t>
            </a:r>
            <a:r>
              <a:rPr lang="en-GB" sz="4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GB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4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Constituição</a:t>
            </a:r>
            <a:r>
              <a:rPr lang="en-GB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1988</a:t>
            </a:r>
            <a:endParaRPr lang="pt-BR" sz="4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629032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4450"/>
            <a:ext cx="9632950" cy="86427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5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Conclusões do Prof. Dr. Saul </a:t>
            </a:r>
            <a:r>
              <a:rPr lang="pt-BR" sz="5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Leal</a:t>
            </a:r>
            <a:endParaRPr lang="pt-BR" sz="5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5085218"/>
              </p:ext>
            </p:extLst>
          </p:nvPr>
        </p:nvGraphicFramePr>
        <p:xfrm>
          <a:off x="200472" y="908720"/>
          <a:ext cx="95770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571211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4450"/>
            <a:ext cx="9632950" cy="86427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4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Conclusões do Prof. Dr. Dalmo </a:t>
            </a:r>
            <a:r>
              <a:rPr lang="pt-BR" sz="4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Dalari</a:t>
            </a:r>
            <a:endParaRPr lang="pt-BR" sz="4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12026368"/>
              </p:ext>
            </p:extLst>
          </p:nvPr>
        </p:nvGraphicFramePr>
        <p:xfrm>
          <a:off x="200472" y="908720"/>
          <a:ext cx="95770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64491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4450"/>
            <a:ext cx="9632950" cy="86427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4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Conclusões do Prof. Dr. Dalmo </a:t>
            </a:r>
            <a:r>
              <a:rPr lang="pt-BR" sz="4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Dalari</a:t>
            </a:r>
            <a:endParaRPr lang="pt-BR" sz="4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84244324"/>
              </p:ext>
            </p:extLst>
          </p:nvPr>
        </p:nvGraphicFramePr>
        <p:xfrm>
          <a:off x="200472" y="908720"/>
          <a:ext cx="95770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356227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16632"/>
            <a:ext cx="9632950" cy="93627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6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Conclusão da AGU</a:t>
            </a:r>
          </a:p>
          <a:p>
            <a:pPr algn="ctr" eaLnBrk="0" hangingPunct="0">
              <a:defRPr/>
            </a:pPr>
            <a:r>
              <a:rPr lang="pt-BR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pt-BR" sz="3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98209713"/>
              </p:ext>
            </p:extLst>
          </p:nvPr>
        </p:nvGraphicFramePr>
        <p:xfrm>
          <a:off x="200472" y="1268760"/>
          <a:ext cx="95770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329185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-99392"/>
            <a:ext cx="9632950" cy="136832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PARECER DA PGR – PROCURADOR RODRIGO JANOT MONTEIRO DE BARROS, EM 19/03/2015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59598802"/>
              </p:ext>
            </p:extLst>
          </p:nvPr>
        </p:nvGraphicFramePr>
        <p:xfrm>
          <a:off x="200472" y="1268760"/>
          <a:ext cx="957706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750747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4450"/>
            <a:ext cx="9632950" cy="86427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5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Desafios</a:t>
            </a:r>
            <a:endParaRPr lang="pt-BR" sz="5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78990801"/>
              </p:ext>
            </p:extLst>
          </p:nvPr>
        </p:nvGraphicFramePr>
        <p:xfrm>
          <a:off x="200472" y="980728"/>
          <a:ext cx="957706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155423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-27384"/>
            <a:ext cx="9632950" cy="86427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5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Desafios</a:t>
            </a:r>
            <a:endParaRPr lang="pt-BR" sz="5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86845944"/>
              </p:ext>
            </p:extLst>
          </p:nvPr>
        </p:nvGraphicFramePr>
        <p:xfrm>
          <a:off x="200472" y="836886"/>
          <a:ext cx="9577064" cy="5976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742754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-27384"/>
            <a:ext cx="9632950" cy="86427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5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Desafios</a:t>
            </a:r>
            <a:endParaRPr lang="pt-BR" sz="5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85178066"/>
              </p:ext>
            </p:extLst>
          </p:nvPr>
        </p:nvGraphicFramePr>
        <p:xfrm>
          <a:off x="200472" y="836886"/>
          <a:ext cx="9577064" cy="5976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325642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-27384"/>
            <a:ext cx="9632950" cy="15843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4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Estatuto das Metrópoles: O que podemos esperar dele?</a:t>
            </a:r>
            <a:endParaRPr lang="pt-BR" sz="4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17548779"/>
              </p:ext>
            </p:extLst>
          </p:nvPr>
        </p:nvGraphicFramePr>
        <p:xfrm>
          <a:off x="200472" y="1556966"/>
          <a:ext cx="9577064" cy="5256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323397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-27384"/>
            <a:ext cx="9632950" cy="15843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4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Estatuto das Metrópoles: O que podemos esperar dele?</a:t>
            </a:r>
            <a:endParaRPr lang="pt-BR" sz="4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34882871"/>
              </p:ext>
            </p:extLst>
          </p:nvPr>
        </p:nvGraphicFramePr>
        <p:xfrm>
          <a:off x="200472" y="1556966"/>
          <a:ext cx="9577064" cy="5256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463946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32032648"/>
              </p:ext>
            </p:extLst>
          </p:nvPr>
        </p:nvGraphicFramePr>
        <p:xfrm>
          <a:off x="128464" y="836712"/>
          <a:ext cx="9705528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0" y="-27384"/>
            <a:ext cx="9632950" cy="93610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44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Discussões</a:t>
            </a:r>
            <a:r>
              <a:rPr lang="en-GB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44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sobre</a:t>
            </a:r>
            <a:r>
              <a:rPr lang="en-GB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4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</a:t>
            </a:r>
            <a:r>
              <a:rPr lang="en-GB" sz="44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itularidade</a:t>
            </a:r>
            <a:r>
              <a:rPr lang="en-GB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pt-BR" sz="4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425941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AutoShape 6" descr="https://encrypted-tbn3.gstatic.com/images?q=tbn:ANd9GcRD-axIBx5dQmveGRVUQiJC528NnP2RVvYpbS9LH8mgKPh3Gnbkv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167939" name="AutoShape 8" descr="https://encrypted-tbn3.gstatic.com/images?q=tbn:ANd9GcRD-axIBx5dQmveGRVUQiJC528NnP2RVvYpbS9LH8mgKPh3Gnbkv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pic>
        <p:nvPicPr>
          <p:cNvPr id="167940" name="Picture 2" descr="F:\Marcas\Kit Marcas\Embasa\JPG Alta\Logomarca Embasa - policromia - aplicação sobre fundo claro - alt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2638" y="2997448"/>
            <a:ext cx="2644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5875" y="1540817"/>
            <a:ext cx="86106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marL="450850">
              <a:tabLst>
                <a:tab pos="450850" algn="l"/>
              </a:tabLst>
              <a:defRPr/>
            </a:pPr>
            <a:r>
              <a:rPr lang="pt-BR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OBRIGADO!</a:t>
            </a:r>
            <a:endParaRPr lang="pt-BR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0850">
              <a:tabLst>
                <a:tab pos="450850" algn="l"/>
              </a:tabLst>
              <a:defRPr/>
            </a:pPr>
            <a:endParaRPr lang="pt-BR" dirty="0">
              <a:solidFill>
                <a:srgbClr val="000099"/>
              </a:solidFill>
            </a:endParaRPr>
          </a:p>
          <a:p>
            <a:pPr marL="450850">
              <a:tabLst>
                <a:tab pos="450850" algn="l"/>
              </a:tabLst>
              <a:defRPr/>
            </a:pPr>
            <a:r>
              <a:rPr lang="pt-BR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Abelardo de Oliveira Filho</a:t>
            </a:r>
          </a:p>
          <a:p>
            <a:pPr marL="450850">
              <a:tabLst>
                <a:tab pos="450850" algn="l"/>
              </a:tabLst>
              <a:defRPr/>
            </a:pPr>
            <a:endParaRPr lang="pt-BR" sz="2800" b="1" dirty="0">
              <a:solidFill>
                <a:srgbClr val="000099"/>
              </a:solidFill>
            </a:endParaRPr>
          </a:p>
          <a:p>
            <a:pPr marL="450850">
              <a:tabLst>
                <a:tab pos="450850" algn="l"/>
              </a:tabLst>
              <a:defRPr/>
            </a:pPr>
            <a:r>
              <a:rPr lang="pt-BR" sz="3000" b="1" dirty="0" smtClean="0">
                <a:solidFill>
                  <a:srgbClr val="002060"/>
                </a:solidFill>
              </a:rPr>
              <a:t>Engenheiro Civil/Sanitarista</a:t>
            </a:r>
            <a:endParaRPr lang="pt-BR" sz="3000" b="1" dirty="0">
              <a:solidFill>
                <a:srgbClr val="002060"/>
              </a:solidFill>
            </a:endParaRPr>
          </a:p>
          <a:p>
            <a:pPr marL="450850">
              <a:tabLst>
                <a:tab pos="450850" algn="l"/>
              </a:tabLst>
              <a:defRPr/>
            </a:pPr>
            <a:endParaRPr lang="pt-BR" sz="3000" b="1" dirty="0">
              <a:solidFill>
                <a:srgbClr val="002060"/>
              </a:solidFill>
            </a:endParaRPr>
          </a:p>
          <a:p>
            <a:pPr marL="450850">
              <a:tabLst>
                <a:tab pos="450850" algn="l"/>
              </a:tabLst>
              <a:defRPr/>
            </a:pPr>
            <a:r>
              <a:rPr lang="pt-BR" sz="3000" b="1" dirty="0" smtClean="0">
                <a:solidFill>
                  <a:srgbClr val="002060"/>
                </a:solidFill>
              </a:rPr>
              <a:t>abelardo.oliveira@embasa.ba.gov.br</a:t>
            </a:r>
            <a:endParaRPr lang="pt-BR" sz="3000" b="1" dirty="0">
              <a:solidFill>
                <a:srgbClr val="002060"/>
              </a:solidFill>
            </a:endParaRPr>
          </a:p>
          <a:p>
            <a:pPr marL="450850">
              <a:tabLst>
                <a:tab pos="450850" algn="l"/>
              </a:tabLst>
              <a:defRPr/>
            </a:pPr>
            <a:endParaRPr lang="pt-BR" sz="2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89036"/>
            <a:ext cx="9632950" cy="8637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5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CASO DA BAHIA</a:t>
            </a:r>
            <a:endParaRPr lang="pt-BR" sz="5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47507151"/>
              </p:ext>
            </p:extLst>
          </p:nvPr>
        </p:nvGraphicFramePr>
        <p:xfrm>
          <a:off x="200472" y="1340768"/>
          <a:ext cx="93610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420000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4450"/>
            <a:ext cx="9632950" cy="129698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 SANEAMENTO BÁSICO NA CONSTITUIÇÃO DO ESTADO DA BAHIA</a:t>
            </a:r>
            <a:endParaRPr lang="pt-BR" sz="4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37333175"/>
              </p:ext>
            </p:extLst>
          </p:nvPr>
        </p:nvGraphicFramePr>
        <p:xfrm>
          <a:off x="200472" y="1340768"/>
          <a:ext cx="95050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4624"/>
            <a:ext cx="9632950" cy="12255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41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t-BR" sz="41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 ART. 59, APÓS A EMENDA CONSTITUCIONAL Nº 007, DE 18.01.1999 </a:t>
            </a:r>
            <a:endParaRPr lang="pt-BR" sz="41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83056970"/>
              </p:ext>
            </p:extLst>
          </p:nvPr>
        </p:nvGraphicFramePr>
        <p:xfrm>
          <a:off x="200472" y="1484784"/>
          <a:ext cx="95770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15888"/>
            <a:ext cx="9777413" cy="129688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pt-BR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228, APÓS A  </a:t>
            </a:r>
            <a:r>
              <a:rPr lang="pt-BR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</a:t>
            </a:r>
            <a:r>
              <a:rPr lang="pt-BR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007, DE 18.01.1999</a:t>
            </a:r>
            <a:endParaRPr lang="pt-BR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30632848"/>
              </p:ext>
            </p:extLst>
          </p:nvPr>
        </p:nvGraphicFramePr>
        <p:xfrm>
          <a:off x="200472" y="1628800"/>
          <a:ext cx="93610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15888"/>
            <a:ext cx="9777536" cy="158492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3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SANEAMENTO BÁSICO NA CONSTITUIÇÃO DO ESTADO DA BAHIA DE 1989</a:t>
            </a:r>
            <a:endParaRPr lang="pt-BR" sz="3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pt-BR" sz="3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84477681"/>
              </p:ext>
            </p:extLst>
          </p:nvPr>
        </p:nvGraphicFramePr>
        <p:xfrm>
          <a:off x="200472" y="1340768"/>
          <a:ext cx="95770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6315</TotalTime>
  <Words>3293</Words>
  <Application>Microsoft Office PowerPoint</Application>
  <PresentationFormat>Papel A4 (210 x 297 mm)</PresentationFormat>
  <Paragraphs>203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4" baseType="lpstr">
      <vt:lpstr>ＭＳ Ｐゴシック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Marcus</dc:creator>
  <cp:lastModifiedBy>Abelardo de Oliveira Filho</cp:lastModifiedBy>
  <cp:revision>332</cp:revision>
  <dcterms:created xsi:type="dcterms:W3CDTF">2012-04-18T17:26:41Z</dcterms:created>
  <dcterms:modified xsi:type="dcterms:W3CDTF">2015-05-25T18:01:15Z</dcterms:modified>
</cp:coreProperties>
</file>