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  <p:sldMasterId id="2147483730" r:id="rId2"/>
  </p:sldMasterIdLst>
  <p:notesMasterIdLst>
    <p:notesMasterId r:id="rId87"/>
  </p:notesMasterIdLst>
  <p:handoutMasterIdLst>
    <p:handoutMasterId r:id="rId88"/>
  </p:handoutMasterIdLst>
  <p:sldIdLst>
    <p:sldId id="256" r:id="rId3"/>
    <p:sldId id="620" r:id="rId4"/>
    <p:sldId id="767" r:id="rId5"/>
    <p:sldId id="747" r:id="rId6"/>
    <p:sldId id="750" r:id="rId7"/>
    <p:sldId id="707" r:id="rId8"/>
    <p:sldId id="706" r:id="rId9"/>
    <p:sldId id="705" r:id="rId10"/>
    <p:sldId id="751" r:id="rId11"/>
    <p:sldId id="704" r:id="rId12"/>
    <p:sldId id="703" r:id="rId13"/>
    <p:sldId id="708" r:id="rId14"/>
    <p:sldId id="738" r:id="rId15"/>
    <p:sldId id="739" r:id="rId16"/>
    <p:sldId id="731" r:id="rId17"/>
    <p:sldId id="710" r:id="rId18"/>
    <p:sldId id="753" r:id="rId19"/>
    <p:sldId id="712" r:id="rId20"/>
    <p:sldId id="713" r:id="rId21"/>
    <p:sldId id="752" r:id="rId22"/>
    <p:sldId id="711" r:id="rId23"/>
    <p:sldId id="908" r:id="rId24"/>
    <p:sldId id="756" r:id="rId25"/>
    <p:sldId id="637" r:id="rId26"/>
    <p:sldId id="764" r:id="rId27"/>
    <p:sldId id="760" r:id="rId28"/>
    <p:sldId id="768" r:id="rId29"/>
    <p:sldId id="733" r:id="rId30"/>
    <p:sldId id="761" r:id="rId31"/>
    <p:sldId id="718" r:id="rId32"/>
    <p:sldId id="714" r:id="rId33"/>
    <p:sldId id="717" r:id="rId34"/>
    <p:sldId id="715" r:id="rId35"/>
    <p:sldId id="748" r:id="rId36"/>
    <p:sldId id="716" r:id="rId37"/>
    <p:sldId id="742" r:id="rId38"/>
    <p:sldId id="911" r:id="rId39"/>
    <p:sldId id="912" r:id="rId40"/>
    <p:sldId id="913" r:id="rId41"/>
    <p:sldId id="914" r:id="rId42"/>
    <p:sldId id="915" r:id="rId43"/>
    <p:sldId id="916" r:id="rId44"/>
    <p:sldId id="917" r:id="rId45"/>
    <p:sldId id="918" r:id="rId46"/>
    <p:sldId id="919" r:id="rId47"/>
    <p:sldId id="762" r:id="rId48"/>
    <p:sldId id="910" r:id="rId49"/>
    <p:sldId id="909" r:id="rId50"/>
    <p:sldId id="769" r:id="rId51"/>
    <p:sldId id="766" r:id="rId52"/>
    <p:sldId id="740" r:id="rId53"/>
    <p:sldId id="741" r:id="rId54"/>
    <p:sldId id="744" r:id="rId55"/>
    <p:sldId id="719" r:id="rId56"/>
    <p:sldId id="720" r:id="rId57"/>
    <p:sldId id="721" r:id="rId58"/>
    <p:sldId id="722" r:id="rId59"/>
    <p:sldId id="723" r:id="rId60"/>
    <p:sldId id="724" r:id="rId61"/>
    <p:sldId id="725" r:id="rId62"/>
    <p:sldId id="726" r:id="rId63"/>
    <p:sldId id="727" r:id="rId64"/>
    <p:sldId id="728" r:id="rId65"/>
    <p:sldId id="729" r:id="rId66"/>
    <p:sldId id="730" r:id="rId67"/>
    <p:sldId id="745" r:id="rId68"/>
    <p:sldId id="683" r:id="rId69"/>
    <p:sldId id="684" r:id="rId70"/>
    <p:sldId id="686" r:id="rId71"/>
    <p:sldId id="687" r:id="rId72"/>
    <p:sldId id="688" r:id="rId73"/>
    <p:sldId id="689" r:id="rId74"/>
    <p:sldId id="692" r:id="rId75"/>
    <p:sldId id="693" r:id="rId76"/>
    <p:sldId id="694" r:id="rId77"/>
    <p:sldId id="695" r:id="rId78"/>
    <p:sldId id="696" r:id="rId79"/>
    <p:sldId id="697" r:id="rId80"/>
    <p:sldId id="698" r:id="rId81"/>
    <p:sldId id="699" r:id="rId82"/>
    <p:sldId id="700" r:id="rId83"/>
    <p:sldId id="679" r:id="rId84"/>
    <p:sldId id="680" r:id="rId85"/>
    <p:sldId id="737" r:id="rId86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35">
          <p15:clr>
            <a:srgbClr val="A4A3A4"/>
          </p15:clr>
        </p15:guide>
        <p15:guide id="2" pos="288">
          <p15:clr>
            <a:srgbClr val="A4A3A4"/>
          </p15:clr>
        </p15:guide>
        <p15:guide id="3" pos="726">
          <p15:clr>
            <a:srgbClr val="A4A3A4"/>
          </p15:clr>
        </p15:guide>
        <p15:guide id="4" pos="5029">
          <p15:clr>
            <a:srgbClr val="A4A3A4"/>
          </p15:clr>
        </p15:guide>
        <p15:guide id="5" pos="43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223">
          <p15:clr>
            <a:srgbClr val="A4A3A4"/>
          </p15:clr>
        </p15:guide>
        <p15:guide id="4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rnhard Boesl" initials="" lastIdx="2" clrIdx="0"/>
  <p:cmAuthor id="1" name="helmke_arn" initials="ah" lastIdx="8" clrIdx="1"/>
  <p:cmAuthor id="2" name="Rita Cavaleiro de Ferreira" initials="RCdF" lastIdx="1" clrIdx="2">
    <p:extLst/>
  </p:cmAuthor>
  <p:cmAuthor id="3" name="Marcelo Barreto" initials="MB" lastIdx="1" clrIdx="3">
    <p:extLst>
      <p:ext uri="{19B8F6BF-5375-455C-9EA6-DF929625EA0E}">
        <p15:presenceInfo xmlns:p15="http://schemas.microsoft.com/office/powerpoint/2012/main" userId="84c9c76ddd1116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3A7"/>
    <a:srgbClr val="EFFF21"/>
    <a:srgbClr val="FF675E"/>
    <a:srgbClr val="6E6452"/>
    <a:srgbClr val="E5DBA1"/>
    <a:srgbClr val="BABA93"/>
    <a:srgbClr val="BABB93"/>
    <a:srgbClr val="DEDEAF"/>
    <a:srgbClr val="ABB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18" autoAdjust="0"/>
    <p:restoredTop sz="90750" autoAdjust="0"/>
  </p:normalViewPr>
  <p:slideViewPr>
    <p:cSldViewPr snapToGrid="0">
      <p:cViewPr>
        <p:scale>
          <a:sx n="50" d="100"/>
          <a:sy n="50" d="100"/>
        </p:scale>
        <p:origin x="552" y="14"/>
      </p:cViewPr>
      <p:guideLst>
        <p:guide orient="horz" pos="3935"/>
        <p:guide pos="288"/>
        <p:guide pos="726"/>
        <p:guide pos="5029"/>
        <p:guide pos="4315"/>
      </p:guideLst>
    </p:cSldViewPr>
  </p:slideViewPr>
  <p:outlineViewPr>
    <p:cViewPr>
      <p:scale>
        <a:sx n="33" d="100"/>
        <a:sy n="33" d="100"/>
      </p:scale>
      <p:origin x="0" y="130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26"/>
        <p:guide pos="2141"/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7-01-20T15:06:38.125" idx="1">
    <p:pos x="5602" y="2285"/>
    <p:text>A região do PCJ não sofre nenhuma influência das RIDES</p:text>
    <p:extLst>
      <p:ext uri="{C676402C-5697-4E1C-873F-D02D1690AC5C}">
        <p15:threadingInfo xmlns:p15="http://schemas.microsoft.com/office/powerpoint/2012/main" timeZoneBias="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163" y="0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946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163" y="9723946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65133270-C585-4879-B7F5-8C9325478E1A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21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685" y="4861155"/>
            <a:ext cx="5205932" cy="460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Klicken Sie, um die Formate des Vorlagentextes zu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946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3946"/>
            <a:ext cx="3077137" cy="5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4EF3F1FC-1C48-4F79-BA2C-1FA647A85F48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508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F3F1FC-1C48-4F79-BA2C-1FA647A85F4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4898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F3F1FC-1C48-4F79-BA2C-1FA647A85F4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602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F3F1FC-1C48-4F79-BA2C-1FA647A85F4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951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937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33C23-710B-49EB-A0C3-833B1A20B8F1}" type="datetime1">
              <a:rPr lang="en-GB"/>
              <a:pPr>
                <a:defRPr/>
              </a:pPr>
              <a:t>29/05/2018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87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33C23-710B-49EB-A0C3-833B1A20B8F1}" type="datetime1">
              <a:rPr lang="en-GB"/>
              <a:pPr>
                <a:defRPr/>
              </a:pPr>
              <a:t>29/05/2018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7963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C29CD-49AD-4788-B3FF-1D0C5DB8AC6F}" type="datetime1">
              <a:rPr lang="en-GB"/>
              <a:pPr>
                <a:defRPr/>
              </a:pPr>
              <a:t>29/05/2018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17260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dirty="0"/>
              <a:t>Titelmasterformat durch Klicken bearbeiten</a:t>
            </a:r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  <a:endParaRPr lang="en-GB" noProof="0" dirty="0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FA647-D860-413D-9A53-4960FCF59D43}" type="datetime1">
              <a:rPr lang="en-GB"/>
              <a:pPr>
                <a:defRPr/>
              </a:pPr>
              <a:t>29/05/2018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323419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  <a:endParaRPr lang="en-GB" noProof="0" dirty="0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0BFCD-203D-41B3-9615-00F8D0E88CD6}" type="datetime1">
              <a:rPr lang="en-GB"/>
              <a:pPr>
                <a:defRPr/>
              </a:pPr>
              <a:t>29/05/2018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7366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columns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company presentation 2012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E8A75-0232-4E22-A626-8C981919EEA7}" type="datetime1">
              <a:rPr lang="en-GB"/>
              <a:pPr>
                <a:defRPr/>
              </a:pPr>
              <a:t>29/05/2018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82202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columns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1020D-4983-42A7-A3BF-C7B50BDAC49C}" type="datetime1">
              <a:rPr lang="en-GB"/>
              <a:pPr>
                <a:defRPr/>
              </a:pPr>
              <a:t>29/05/2018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35297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2238232" y="0"/>
            <a:ext cx="4708477" cy="11191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/>
          </a:p>
        </p:txBody>
      </p:sp>
      <p:sp>
        <p:nvSpPr>
          <p:cNvPr id="6" name="Rechteck 9"/>
          <p:cNvSpPr/>
          <p:nvPr userDrawn="1"/>
        </p:nvSpPr>
        <p:spPr bwMode="auto">
          <a:xfrm>
            <a:off x="7721600" y="6604000"/>
            <a:ext cx="1422400" cy="25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de-DE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40400" y="3239022"/>
            <a:ext cx="70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aseline="0"/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040400" y="1993726"/>
            <a:ext cx="7034400" cy="1143000"/>
          </a:xfrm>
        </p:spPr>
        <p:txBody>
          <a:bodyPr anchor="ctr"/>
          <a:lstStyle>
            <a:lvl1pPr algn="ctr">
              <a:defRPr sz="36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431961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C29CD-49AD-4788-B3FF-1D0C5DB8AC6F}" type="datetime1">
              <a:rPr lang="en-GB"/>
              <a:pPr>
                <a:defRPr/>
              </a:pPr>
              <a:t>29/05/2018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dirty="0"/>
              <a:t>Titelmasterformat durch Klicken bearbeiten</a:t>
            </a:r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  <a:endParaRPr lang="en-GB" noProof="0" dirty="0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FA647-D860-413D-9A53-4960FCF59D43}" type="datetime1">
              <a:rPr lang="en-GB"/>
              <a:pPr>
                <a:defRPr/>
              </a:pPr>
              <a:t>29/05/2018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  <a:endParaRPr lang="en-GB" noProof="0" dirty="0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0BFCD-203D-41B3-9615-00F8D0E88CD6}" type="datetime1">
              <a:rPr lang="en-GB"/>
              <a:pPr>
                <a:defRPr/>
              </a:pPr>
              <a:t>29/05/2018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columns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company presentation 2012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E8A75-0232-4E22-A626-8C981919EEA7}" type="datetime1">
              <a:rPr lang="en-GB"/>
              <a:pPr>
                <a:defRPr/>
              </a:pPr>
              <a:t>29/05/2018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columns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1020D-4983-42A7-A3BF-C7B50BDAC49C}" type="datetime1">
              <a:rPr lang="en-GB"/>
              <a:pPr>
                <a:defRPr/>
              </a:pPr>
              <a:t>29/05/2018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3" y="1482725"/>
            <a:ext cx="7775575" cy="619125"/>
          </a:xfrm>
        </p:spPr>
        <p:txBody>
          <a:bodyPr/>
          <a:lstStyle/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3" y="2447925"/>
            <a:ext cx="7775575" cy="3816350"/>
          </a:xfrm>
        </p:spPr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90715-1366-4F0B-A417-8C29D9927F0B}" type="datetime4">
              <a:rPr lang="de-DE"/>
              <a:pPr>
                <a:defRPr/>
              </a:pPr>
              <a:t>29. Mai 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92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022228"/>
            <a:ext cx="4152899" cy="835771"/>
          </a:xfrm>
          <a:prstGeom prst="rect">
            <a:avLst/>
          </a:prstGeom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0839015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87544"/>
          </a:xfrm>
        </p:spPr>
        <p:txBody>
          <a:bodyPr>
            <a:normAutofit/>
          </a:bodyPr>
          <a:lstStyle>
            <a:lvl1pPr>
              <a:defRPr sz="2800">
                <a:latin typeface="Lucida Grande"/>
                <a:cs typeface="Lucida Grand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4106"/>
            <a:ext cx="8640960" cy="5256584"/>
          </a:xfrm>
        </p:spPr>
        <p:txBody>
          <a:bodyPr>
            <a:normAutofit/>
          </a:bodyPr>
          <a:lstStyle>
            <a:lvl1pPr>
              <a:defRPr sz="2300">
                <a:latin typeface="Lucida Grande"/>
                <a:cs typeface="Lucida Grande"/>
              </a:defRPr>
            </a:lvl1pPr>
            <a:lvl2pPr>
              <a:defRPr sz="1900">
                <a:latin typeface="Lucida Grande"/>
                <a:cs typeface="Lucida Grande"/>
              </a:defRPr>
            </a:lvl2pPr>
            <a:lvl3pPr>
              <a:defRPr sz="1400">
                <a:latin typeface="Lucida Grande"/>
                <a:cs typeface="Lucida Grande"/>
              </a:defRPr>
            </a:lvl3pPr>
            <a:lvl4pPr>
              <a:defRPr sz="1400">
                <a:latin typeface="Lucida Grande"/>
                <a:cs typeface="Lucida Grande"/>
              </a:defRPr>
            </a:lvl4pPr>
            <a:lvl5pPr>
              <a:defRPr sz="1400">
                <a:latin typeface="Lucida Grande"/>
                <a:cs typeface="Lucida Grand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Conector reto 6"/>
          <p:cNvCxnSpPr>
            <a:cxnSpLocks/>
          </p:cNvCxnSpPr>
          <p:nvPr userDrawn="1"/>
        </p:nvCxnSpPr>
        <p:spPr bwMode="auto">
          <a:xfrm flipV="1">
            <a:off x="0" y="1207120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5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815" b="91340"/>
          <a:stretch/>
        </p:blipFill>
        <p:spPr bwMode="auto">
          <a:xfrm>
            <a:off x="130504" y="5966671"/>
            <a:ext cx="772719" cy="79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20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gif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gif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965"/>
          <a:stretch/>
        </p:blipFill>
        <p:spPr bwMode="auto">
          <a:xfrm>
            <a:off x="1506537" y="0"/>
            <a:ext cx="640397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482725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here to add title</a:t>
            </a:r>
          </a:p>
        </p:txBody>
      </p:sp>
      <p:pic>
        <p:nvPicPr>
          <p:cNvPr id="1028" name="Grafik 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6576" y="234502"/>
            <a:ext cx="210661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Grafik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447925"/>
            <a:ext cx="77755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First layer</a:t>
            </a:r>
          </a:p>
          <a:p>
            <a:pPr lvl="1"/>
            <a:r>
              <a:rPr lang="en-GB"/>
              <a:t>Second layer</a:t>
            </a:r>
          </a:p>
          <a:p>
            <a:pPr lvl="2"/>
            <a:r>
              <a:rPr lang="en-GB"/>
              <a:t>Third layer</a:t>
            </a:r>
          </a:p>
          <a:p>
            <a:pPr lvl="3"/>
            <a:r>
              <a:rPr lang="en-GB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4138" y="6581775"/>
            <a:ext cx="927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000" b="0" dirty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C5B0C9F6-D114-4509-BFD9-DD5B1F027630}" type="slidenum">
              <a:rPr lang="en-GB" sz="1000" b="0" smtClean="0">
                <a:solidFill>
                  <a:srgbClr val="6E6452"/>
                </a:solidFill>
                <a:latin typeface="Arial Narrow" pitchFamily="34" charset="0"/>
              </a:rPr>
              <a:pPr>
                <a:defRPr/>
              </a:pPr>
              <a:t>‹nº›</a:t>
            </a:fld>
            <a:endParaRPr lang="en-GB" sz="1000" b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263" y="6581775"/>
            <a:ext cx="3419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1000" b="1" spc="70" baseline="0" dirty="0" smtClean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 b="0" smtClean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8A1C7B1F-C5BF-41AA-8DEB-2E67274464F6}" type="datetime1">
              <a:rPr lang="en-GB"/>
              <a:pPr>
                <a:defRPr/>
              </a:pPr>
              <a:t>29/05/2018</a:t>
            </a:fld>
            <a:endParaRPr lang="en-GB" dirty="0"/>
          </a:p>
        </p:txBody>
      </p:sp>
      <p:pic>
        <p:nvPicPr>
          <p:cNvPr id="10" name="Grafik 7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2" y="3609"/>
            <a:ext cx="1876423" cy="11659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9" r:id="rId7"/>
    <p:sldLayoutId id="2147483738" r:id="rId8"/>
    <p:sldLayoutId id="2147483739" r:id="rId9"/>
    <p:sldLayoutId id="2147483740" r:id="rId10"/>
  </p:sldLayoutIdLst>
  <p:transition/>
  <p:hf sldNum="0" hdr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58775" indent="-358775" algn="l" rtl="0" fontAlgn="base">
        <a:spcBef>
          <a:spcPts val="400"/>
        </a:spcBef>
        <a:spcAft>
          <a:spcPts val="800"/>
        </a:spcAft>
        <a:buClr>
          <a:srgbClr val="C80F0F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  <a:ea typeface="+mn-ea"/>
          <a:cs typeface="+mn-cs"/>
        </a:defRPr>
      </a:lvl1pPr>
      <a:lvl2pPr marL="7191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2pPr>
      <a:lvl3pPr marL="1079500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3pPr>
      <a:lvl4pPr marL="1439863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4pPr>
      <a:lvl5pPr marL="1439863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tabLst>
          <a:tab pos="2190750" algn="l"/>
        </a:tabLst>
        <a:defRPr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965"/>
          <a:stretch/>
        </p:blipFill>
        <p:spPr bwMode="auto">
          <a:xfrm>
            <a:off x="1506537" y="0"/>
            <a:ext cx="640397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482725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here to add title</a:t>
            </a:r>
          </a:p>
        </p:txBody>
      </p:sp>
      <p:pic>
        <p:nvPicPr>
          <p:cNvPr id="1028" name="Grafik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6576" y="234502"/>
            <a:ext cx="210661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Grafik 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447925"/>
            <a:ext cx="77755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First layer</a:t>
            </a:r>
          </a:p>
          <a:p>
            <a:pPr lvl="1"/>
            <a:r>
              <a:rPr lang="en-GB"/>
              <a:t>Second layer</a:t>
            </a:r>
          </a:p>
          <a:p>
            <a:pPr lvl="2"/>
            <a:r>
              <a:rPr lang="en-GB"/>
              <a:t>Third layer</a:t>
            </a:r>
          </a:p>
          <a:p>
            <a:pPr lvl="3"/>
            <a:r>
              <a:rPr lang="en-GB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4138" y="6581775"/>
            <a:ext cx="927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000" b="0" dirty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C5B0C9F6-D114-4509-BFD9-DD5B1F027630}" type="slidenum">
              <a:rPr lang="en-GB" sz="1000" b="0" smtClean="0">
                <a:solidFill>
                  <a:srgbClr val="6E6452"/>
                </a:solidFill>
                <a:latin typeface="Arial Narrow" pitchFamily="34" charset="0"/>
              </a:rPr>
              <a:pPr>
                <a:defRPr/>
              </a:pPr>
              <a:t>‹nº›</a:t>
            </a:fld>
            <a:endParaRPr lang="en-GB" sz="1000" b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263" y="6581775"/>
            <a:ext cx="3419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1000" b="1" spc="70" baseline="0" dirty="0" smtClean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 b="0" smtClean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8A1C7B1F-C5BF-41AA-8DEB-2E67274464F6}" type="datetime1">
              <a:rPr lang="en-GB"/>
              <a:pPr>
                <a:defRPr/>
              </a:pPr>
              <a:t>29/05/2018</a:t>
            </a:fld>
            <a:endParaRPr lang="en-GB" dirty="0"/>
          </a:p>
        </p:txBody>
      </p:sp>
      <p:pic>
        <p:nvPicPr>
          <p:cNvPr id="10" name="Grafik 7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2" y="3609"/>
            <a:ext cx="1876423" cy="1165933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 bwMode="auto">
          <a:xfrm>
            <a:off x="2238232" y="0"/>
            <a:ext cx="4708477" cy="11191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51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ransition/>
  <p:hf sldNum="0" hdr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58775" indent="-358775" algn="l" rtl="0" fontAlgn="base">
        <a:spcBef>
          <a:spcPts val="400"/>
        </a:spcBef>
        <a:spcAft>
          <a:spcPts val="800"/>
        </a:spcAft>
        <a:buClr>
          <a:srgbClr val="C80F0F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  <a:ea typeface="+mn-ea"/>
          <a:cs typeface="+mn-cs"/>
        </a:defRPr>
      </a:lvl1pPr>
      <a:lvl2pPr marL="7191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2pPr>
      <a:lvl3pPr marL="1079500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3pPr>
      <a:lvl4pPr marL="1439863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4pPr>
      <a:lvl5pPr marL="1439863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tabLst>
          <a:tab pos="2190750" algn="l"/>
        </a:tabLst>
        <a:defRPr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comments" Target="../comments/comment1.xml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>
            <a:spLocks noGrp="1"/>
          </p:cNvSpPr>
          <p:nvPr>
            <p:ph type="subTitle" idx="4294967295"/>
          </p:nvPr>
        </p:nvSpPr>
        <p:spPr>
          <a:xfrm>
            <a:off x="148547" y="3429000"/>
            <a:ext cx="8791172" cy="16557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b="1" dirty="0"/>
              <a:t>Rita Cavaleiro de Ferreira, </a:t>
            </a:r>
            <a:r>
              <a:rPr lang="pt-BR" dirty="0"/>
              <a:t>GIZ -  Eng. do Território, Pós-graduação em Engenharia Sanitária</a:t>
            </a:r>
            <a:r>
              <a:rPr lang="x-none" dirty="0"/>
              <a:t>.</a:t>
            </a:r>
            <a:endParaRPr lang="pt-BR" dirty="0"/>
          </a:p>
          <a:p>
            <a:pPr marL="0" indent="0">
              <a:buNone/>
            </a:pPr>
            <a:r>
              <a:rPr lang="pt-BR" b="1" dirty="0"/>
              <a:t>Thalita Salgado, </a:t>
            </a:r>
            <a:r>
              <a:rPr lang="pt-BR" dirty="0"/>
              <a:t>ARESPCJ – Eng. Ambiental</a:t>
            </a:r>
            <a:r>
              <a:rPr lang="x-none" dirty="0"/>
              <a:t>.</a:t>
            </a:r>
            <a:endParaRPr lang="pt-BR" dirty="0"/>
          </a:p>
          <a:p>
            <a:pPr marL="0" indent="0">
              <a:buNone/>
            </a:pPr>
            <a:r>
              <a:rPr lang="pt-BR" b="1" dirty="0"/>
              <a:t>Ricardo </a:t>
            </a:r>
            <a:r>
              <a:rPr lang="pt-BR" b="1" dirty="0" err="1"/>
              <a:t>Hübner</a:t>
            </a:r>
            <a:r>
              <a:rPr lang="pt-BR" b="1" dirty="0"/>
              <a:t>, </a:t>
            </a:r>
            <a:r>
              <a:rPr lang="pt-BR" dirty="0"/>
              <a:t>AGIR</a:t>
            </a:r>
            <a:r>
              <a:rPr lang="pt-BR" b="1" dirty="0"/>
              <a:t> – </a:t>
            </a:r>
            <a:r>
              <a:rPr lang="pt-BR" dirty="0"/>
              <a:t>Eng. Ambiental</a:t>
            </a:r>
            <a:r>
              <a:rPr lang="x-none" dirty="0"/>
              <a:t>.</a:t>
            </a:r>
            <a:endParaRPr lang="pt-BR" dirty="0"/>
          </a:p>
          <a:p>
            <a:pPr marL="0" indent="0">
              <a:buNone/>
            </a:pPr>
            <a:r>
              <a:rPr lang="pt-BR" b="1" dirty="0"/>
              <a:t>Ernani </a:t>
            </a:r>
            <a:r>
              <a:rPr lang="pt-BR" b="1" dirty="0" err="1"/>
              <a:t>Ciríaco</a:t>
            </a:r>
            <a:r>
              <a:rPr lang="pt-BR" b="1" dirty="0"/>
              <a:t> de Miranda, </a:t>
            </a:r>
            <a:r>
              <a:rPr lang="pt-BR" dirty="0" err="1"/>
              <a:t>Mcidades</a:t>
            </a:r>
            <a:r>
              <a:rPr lang="pt-BR" dirty="0"/>
              <a:t>  - Eng. Civil; Mestre em Tec. Ambiental e Rec. Hídricos </a:t>
            </a:r>
          </a:p>
          <a:p>
            <a:pPr algn="l"/>
            <a:endParaRPr lang="pt-BR" sz="2800" dirty="0"/>
          </a:p>
        </p:txBody>
      </p:sp>
      <p:sp>
        <p:nvSpPr>
          <p:cNvPr id="5" name="Título 1"/>
          <p:cNvSpPr>
            <a:spLocks noGrp="1"/>
          </p:cNvSpPr>
          <p:nvPr>
            <p:ph type="ctrTitle" idx="4294967295"/>
          </p:nvPr>
        </p:nvSpPr>
        <p:spPr>
          <a:xfrm>
            <a:off x="408987" y="969101"/>
            <a:ext cx="7956376" cy="2387600"/>
          </a:xfrm>
        </p:spPr>
        <p:txBody>
          <a:bodyPr anchor="ctr" anchorCtr="0">
            <a:normAutofit/>
          </a:bodyPr>
          <a:lstStyle/>
          <a:p>
            <a:pPr algn="ctr"/>
            <a:r>
              <a:rPr lang="pt-BR" b="1" dirty="0"/>
              <a:t>PLANEJAMENTO NA GESTÃO DE PERDAS DE ÁGUA E ENERGIA</a:t>
            </a:r>
            <a:br>
              <a:rPr lang="pt-BR" b="1" dirty="0"/>
            </a:br>
            <a:br>
              <a:rPr lang="pt-BR" b="1" dirty="0"/>
            </a:br>
            <a:r>
              <a:rPr lang="pt-BR" b="1" dirty="0"/>
              <a:t>30 maio de 2018, Fortaleza </a:t>
            </a:r>
          </a:p>
        </p:txBody>
      </p:sp>
      <p:pic>
        <p:nvPicPr>
          <p:cNvPr id="6" name="Picture 3" descr="Z:\Documentos\2018\48º Congresso da Assemae\Peças Gráficas\Template Power Point\banner 730x124 (2) - Cópia.jpg">
            <a:extLst>
              <a:ext uri="{FF2B5EF4-FFF2-40B4-BE49-F238E27FC236}">
                <a16:creationId xmlns:a16="http://schemas.microsoft.com/office/drawing/2014/main" id="{3BA71A30-5CD5-487C-8A50-BDF0C399B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444802"/>
            <a:ext cx="9180512" cy="14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15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 bwMode="auto">
          <a:xfrm>
            <a:off x="451115" y="1626492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Objetivo</a:t>
            </a:r>
          </a:p>
        </p:txBody>
      </p:sp>
      <p:sp>
        <p:nvSpPr>
          <p:cNvPr id="26" name="Retângulo 25"/>
          <p:cNvSpPr/>
          <p:nvPr/>
        </p:nvSpPr>
        <p:spPr bwMode="auto">
          <a:xfrm>
            <a:off x="1320800" y="2547547"/>
            <a:ext cx="7281904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Critério 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 bwMode="auto">
          <a:xfrm>
            <a:off x="2654299" y="3112266"/>
            <a:ext cx="5948403" cy="469133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2000" b="0" kern="0" dirty="0">
                <a:solidFill>
                  <a:schemeClr val="bg1"/>
                </a:solidFill>
              </a:rPr>
              <a:t>Indicador / Índice/ Métrica</a:t>
            </a:r>
          </a:p>
        </p:txBody>
      </p:sp>
      <p:sp>
        <p:nvSpPr>
          <p:cNvPr id="5" name="CaixaDeTexto 4"/>
          <p:cNvSpPr txBox="1"/>
          <p:nvPr/>
        </p:nvSpPr>
        <p:spPr>
          <a:xfrm flipH="1">
            <a:off x="-2248042" y="3796701"/>
            <a:ext cx="1106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tx1"/>
                </a:solidFill>
              </a:rPr>
              <a:t>ABNT NBR ISO 24512:2012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6FD572B-A5E6-48B1-B278-42E252609DF2}"/>
              </a:ext>
            </a:extLst>
          </p:cNvPr>
          <p:cNvSpPr txBox="1">
            <a:spLocks/>
          </p:cNvSpPr>
          <p:nvPr/>
        </p:nvSpPr>
        <p:spPr bwMode="auto">
          <a:xfrm>
            <a:off x="3987800" y="4658334"/>
            <a:ext cx="4614902" cy="518594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2000" b="0" kern="0" dirty="0">
                <a:solidFill>
                  <a:schemeClr val="bg1"/>
                </a:solidFill>
              </a:rPr>
              <a:t>Valores de referência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CA192E4-C2DD-46A6-AF1F-0F904C398C36}"/>
              </a:ext>
            </a:extLst>
          </p:cNvPr>
          <p:cNvSpPr/>
          <p:nvPr/>
        </p:nvSpPr>
        <p:spPr bwMode="auto">
          <a:xfrm>
            <a:off x="6108700" y="5342768"/>
            <a:ext cx="2494004" cy="562731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Metas 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">
            <a:extLst>
              <a:ext uri="{FF2B5EF4-FFF2-40B4-BE49-F238E27FC236}">
                <a16:creationId xmlns:a16="http://schemas.microsoft.com/office/drawing/2014/main" id="{86FBC9A6-21F4-4EBA-AECC-7948C06296E8}"/>
              </a:ext>
            </a:extLst>
          </p:cNvPr>
          <p:cNvSpPr/>
          <p:nvPr/>
        </p:nvSpPr>
        <p:spPr>
          <a:xfrm>
            <a:off x="0" y="0"/>
            <a:ext cx="89535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C80F0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Sistema de avaliação do serviço / plano</a:t>
            </a:r>
          </a:p>
          <a:p>
            <a:pPr algn="ctr"/>
            <a:endParaRPr lang="pt-BR" sz="3200" dirty="0">
              <a:solidFill>
                <a:srgbClr val="C80F0F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26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2106706"/>
            <a:ext cx="8640960" cy="5256584"/>
          </a:xfrm>
        </p:spPr>
        <p:txBody>
          <a:bodyPr/>
          <a:lstStyle/>
          <a:p>
            <a:r>
              <a:rPr lang="en-US" dirty="0" err="1"/>
              <a:t>Objetivo</a:t>
            </a:r>
            <a:r>
              <a:rPr lang="en-US" dirty="0"/>
              <a:t>: o que a </a:t>
            </a:r>
            <a:r>
              <a:rPr lang="en-US" dirty="0" err="1"/>
              <a:t>organização</a:t>
            </a:r>
            <a:r>
              <a:rPr lang="en-US" dirty="0"/>
              <a:t> </a:t>
            </a:r>
            <a:r>
              <a:rPr lang="en-US" dirty="0" err="1"/>
              <a:t>pretende</a:t>
            </a:r>
            <a:r>
              <a:rPr lang="en-US" dirty="0"/>
              <a:t> </a:t>
            </a:r>
            <a:r>
              <a:rPr lang="en-US" dirty="0" err="1"/>
              <a:t>atingir</a:t>
            </a:r>
            <a:endParaRPr lang="en-US" dirty="0"/>
          </a:p>
          <a:p>
            <a:r>
              <a:rPr lang="en-US" dirty="0" err="1"/>
              <a:t>Critério</a:t>
            </a:r>
            <a:r>
              <a:rPr lang="en-US" dirty="0"/>
              <a:t>: </a:t>
            </a:r>
            <a:r>
              <a:rPr lang="en-US" dirty="0" err="1"/>
              <a:t>ponto</a:t>
            </a:r>
            <a:r>
              <a:rPr lang="en-US" dirty="0"/>
              <a:t> de vista sob o </a:t>
            </a:r>
            <a:r>
              <a:rPr lang="en-US" dirty="0" err="1"/>
              <a:t>qual</a:t>
            </a:r>
            <a:r>
              <a:rPr lang="en-US" dirty="0"/>
              <a:t> se </a:t>
            </a:r>
            <a:r>
              <a:rPr lang="en-US" dirty="0" err="1"/>
              <a:t>avalia</a:t>
            </a:r>
            <a:r>
              <a:rPr lang="en-US" dirty="0"/>
              <a:t> o </a:t>
            </a:r>
            <a:r>
              <a:rPr lang="en-US" dirty="0" err="1"/>
              <a:t>objetivo</a:t>
            </a:r>
            <a:endParaRPr lang="en-US" dirty="0"/>
          </a:p>
          <a:p>
            <a:r>
              <a:rPr lang="en-US" dirty="0" err="1"/>
              <a:t>Métrica</a:t>
            </a:r>
            <a:r>
              <a:rPr lang="en-US" dirty="0"/>
              <a:t>: forma </a:t>
            </a:r>
            <a:r>
              <a:rPr lang="en-US" dirty="0" err="1"/>
              <a:t>normalizável</a:t>
            </a:r>
            <a:r>
              <a:rPr lang="en-US" dirty="0"/>
              <a:t> de </a:t>
            </a:r>
            <a:r>
              <a:rPr lang="en-US" dirty="0" err="1"/>
              <a:t>avaliação</a:t>
            </a:r>
            <a:r>
              <a:rPr lang="en-US" dirty="0"/>
              <a:t> do </a:t>
            </a:r>
            <a:r>
              <a:rPr lang="en-US" dirty="0" err="1"/>
              <a:t>critério</a:t>
            </a:r>
            <a:endParaRPr lang="en-US" dirty="0"/>
          </a:p>
          <a:p>
            <a:r>
              <a:rPr lang="en-US" dirty="0"/>
              <a:t>Valor de </a:t>
            </a:r>
            <a:r>
              <a:rPr lang="en-US" dirty="0" err="1"/>
              <a:t>referência</a:t>
            </a:r>
            <a:r>
              <a:rPr lang="en-US" dirty="0"/>
              <a:t>: forma de “</a:t>
            </a:r>
            <a:r>
              <a:rPr lang="en-US" dirty="0" err="1"/>
              <a:t>julgar</a:t>
            </a:r>
            <a:r>
              <a:rPr lang="en-US" dirty="0"/>
              <a:t>”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não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está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norma</a:t>
            </a:r>
            <a:r>
              <a:rPr lang="en-US" sz="1800" dirty="0">
                <a:solidFill>
                  <a:schemeClr val="tx1"/>
                </a:solidFill>
              </a:rPr>
              <a:t>)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Meta: valor-</a:t>
            </a:r>
            <a:r>
              <a:rPr lang="en-US" dirty="0" err="1"/>
              <a:t>alvo</a:t>
            </a:r>
            <a:r>
              <a:rPr lang="en-US" dirty="0"/>
              <a:t> da </a:t>
            </a:r>
            <a:r>
              <a:rPr lang="en-US" dirty="0" err="1"/>
              <a:t>métrica</a:t>
            </a:r>
            <a:endParaRPr lang="en-US" dirty="0"/>
          </a:p>
          <a:p>
            <a:pPr marL="360000" lvl="1" indent="0">
              <a:buNone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alinhamento</a:t>
            </a:r>
            <a:r>
              <a:rPr lang="en-US" dirty="0"/>
              <a:t> 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objetivos</a:t>
            </a:r>
            <a:r>
              <a:rPr lang="en-US" dirty="0"/>
              <a:t>, que se </a:t>
            </a:r>
            <a:r>
              <a:rPr lang="en-US" dirty="0" err="1"/>
              <a:t>destinam</a:t>
            </a:r>
            <a:r>
              <a:rPr lang="en-US" dirty="0"/>
              <a:t> a </a:t>
            </a:r>
            <a:r>
              <a:rPr lang="en-US" dirty="0" err="1"/>
              <a:t>materializar</a:t>
            </a:r>
            <a:r>
              <a:rPr lang="en-US" dirty="0"/>
              <a:t> as </a:t>
            </a:r>
            <a:r>
              <a:rPr lang="en-US" dirty="0" err="1"/>
              <a:t>estratégias</a:t>
            </a:r>
            <a:r>
              <a:rPr lang="en-US" dirty="0"/>
              <a:t> </a:t>
            </a:r>
            <a:r>
              <a:rPr lang="en-US" dirty="0" err="1"/>
              <a:t>estabelecidas</a:t>
            </a:r>
            <a:r>
              <a:rPr lang="en-US" dirty="0"/>
              <a:t>, </a:t>
            </a:r>
            <a:r>
              <a:rPr lang="en-US" dirty="0" err="1"/>
              <a:t>definindo</a:t>
            </a:r>
            <a:r>
              <a:rPr lang="en-US" dirty="0"/>
              <a:t> a forma de as </a:t>
            </a:r>
            <a:r>
              <a:rPr lang="en-US" dirty="0" err="1"/>
              <a:t>implementar</a:t>
            </a:r>
            <a:r>
              <a:rPr lang="en-US" dirty="0"/>
              <a:t> </a:t>
            </a:r>
            <a:r>
              <a:rPr lang="en-US" dirty="0" err="1"/>
              <a:t>setorial</a:t>
            </a:r>
            <a:r>
              <a:rPr lang="en-US" dirty="0"/>
              <a:t> e </a:t>
            </a:r>
            <a:r>
              <a:rPr lang="en-US" dirty="0" err="1"/>
              <a:t>temporalmente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9044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537DB708-3E5D-4B8E-AFE8-8450FE1C43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56" t="30141" r="1830" b="14769"/>
          <a:stretch/>
        </p:blipFill>
        <p:spPr>
          <a:xfrm>
            <a:off x="0" y="1177010"/>
            <a:ext cx="9010185" cy="4402837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12C7BDF-168A-4945-B12E-FDB2367A5F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581770-3186-4B9F-91C9-4CBCE84FF8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D2C29CD-49AD-4788-B3FF-1D0C5DB8AC6F}" type="datetime1">
              <a:rPr lang="en-GB" smtClean="0"/>
              <a:pPr>
                <a:defRPr/>
              </a:pPr>
              <a:t>29/05/2018</a:t>
            </a:fld>
            <a:endParaRPr lang="de-DE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10DB8ACF-3B8D-4BF2-A16D-86DE775CD926}"/>
              </a:ext>
            </a:extLst>
          </p:cNvPr>
          <p:cNvSpPr/>
          <p:nvPr/>
        </p:nvSpPr>
        <p:spPr>
          <a:xfrm>
            <a:off x="169553" y="99792"/>
            <a:ext cx="897444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C80F0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Objetivos  - Critérios</a:t>
            </a:r>
          </a:p>
          <a:p>
            <a:pPr algn="ctr"/>
            <a:endParaRPr lang="pt-BR" sz="3200" dirty="0">
              <a:solidFill>
                <a:srgbClr val="C80F0F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Seta: para a Esquerda 7">
            <a:extLst>
              <a:ext uri="{FF2B5EF4-FFF2-40B4-BE49-F238E27FC236}">
                <a16:creationId xmlns:a16="http://schemas.microsoft.com/office/drawing/2014/main" id="{C7114EF1-63CF-4037-8216-7D15CC85B25D}"/>
              </a:ext>
            </a:extLst>
          </p:cNvPr>
          <p:cNvSpPr/>
          <p:nvPr/>
        </p:nvSpPr>
        <p:spPr bwMode="auto">
          <a:xfrm rot="5400000">
            <a:off x="1484731" y="5407675"/>
            <a:ext cx="980237" cy="46085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BAF5873-3B6B-42EC-8831-D42B17A7DF17}"/>
              </a:ext>
            </a:extLst>
          </p:cNvPr>
          <p:cNvSpPr txBox="1">
            <a:spLocks/>
          </p:cNvSpPr>
          <p:nvPr/>
        </p:nvSpPr>
        <p:spPr bwMode="auto">
          <a:xfrm>
            <a:off x="266603" y="6086878"/>
            <a:ext cx="4706841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b="1" kern="0" dirty="0">
                <a:solidFill>
                  <a:schemeClr val="tx1"/>
                </a:solidFill>
              </a:rPr>
              <a:t>Fundamentado na LNSB</a:t>
            </a:r>
            <a:br>
              <a:rPr lang="pt-BR" sz="2800" b="1" kern="0" dirty="0">
                <a:solidFill>
                  <a:schemeClr val="tx1"/>
                </a:solidFill>
              </a:rPr>
            </a:br>
            <a:br>
              <a:rPr lang="pt-BR" b="1" kern="0" dirty="0">
                <a:solidFill>
                  <a:schemeClr val="tx1"/>
                </a:solidFill>
              </a:rPr>
            </a:br>
            <a:br>
              <a:rPr lang="pt-BR" b="1" kern="0" dirty="0">
                <a:solidFill>
                  <a:schemeClr val="tx1"/>
                </a:solidFill>
              </a:rPr>
            </a:br>
            <a:br>
              <a:rPr lang="pt-BR" b="1" kern="0" dirty="0">
                <a:solidFill>
                  <a:schemeClr val="tx1"/>
                </a:solidFill>
              </a:rPr>
            </a:br>
            <a:br>
              <a:rPr lang="pt-BR" b="1" kern="0" dirty="0">
                <a:solidFill>
                  <a:schemeClr val="tx1"/>
                </a:solidFill>
              </a:rPr>
            </a:br>
            <a:br>
              <a:rPr lang="pt-BR" b="1" kern="0" dirty="0">
                <a:solidFill>
                  <a:schemeClr val="tx1"/>
                </a:solidFill>
              </a:rPr>
            </a:br>
            <a:br>
              <a:rPr lang="pt-BR" b="1" kern="0" dirty="0">
                <a:solidFill>
                  <a:schemeClr val="tx1"/>
                </a:solidFill>
              </a:rPr>
            </a:br>
            <a:endParaRPr lang="pt-BR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2012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3E9B-10CA-4549-870E-9ADBE909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A02170E-B479-4114-BD6A-36005FF94A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4E32F9-1306-4334-9707-3AD7F7B0B7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D2C29CD-49AD-4788-B3FF-1D0C5DB8AC6F}" type="datetime1">
              <a:rPr lang="en-GB" smtClean="0"/>
              <a:pPr>
                <a:defRPr/>
              </a:pPr>
              <a:t>29/05/2018</a:t>
            </a:fld>
            <a:endParaRPr lang="de-DE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4680A7F9-0D52-403D-AF9D-395880335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839819C-6FA4-4269-B7EF-6C2857B18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9" t="30376" r="16464" b="14505"/>
          <a:stretch/>
        </p:blipFill>
        <p:spPr>
          <a:xfrm>
            <a:off x="492647" y="1165896"/>
            <a:ext cx="8158705" cy="5415880"/>
          </a:xfrm>
          <a:prstGeom prst="rect">
            <a:avLst/>
          </a:prstGeom>
        </p:spPr>
      </p:pic>
      <p:sp>
        <p:nvSpPr>
          <p:cNvPr id="10" name="Rechteck 1">
            <a:extLst>
              <a:ext uri="{FF2B5EF4-FFF2-40B4-BE49-F238E27FC236}">
                <a16:creationId xmlns:a16="http://schemas.microsoft.com/office/drawing/2014/main" id="{F4F565F1-C5C7-4430-BB20-C79C423412BF}"/>
              </a:ext>
            </a:extLst>
          </p:cNvPr>
          <p:cNvSpPr/>
          <p:nvPr/>
        </p:nvSpPr>
        <p:spPr>
          <a:xfrm rot="20199003">
            <a:off x="5447487" y="5323827"/>
            <a:ext cx="406247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C80F0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Selecionar 10 de 26 recomendados </a:t>
            </a:r>
          </a:p>
        </p:txBody>
      </p:sp>
    </p:spTree>
    <p:extLst>
      <p:ext uri="{BB962C8B-B14F-4D97-AF65-F5344CB8AC3E}">
        <p14:creationId xmlns:p14="http://schemas.microsoft.com/office/powerpoint/2010/main" val="260190856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13D67-E59A-4649-8337-1F7579A7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1F261C-756D-47D2-BF0E-DE28F4BF2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1DE97AC-6E5C-45F1-898F-347B1CE2BA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49FE4A8-4C36-4934-913B-CC2A3080AB6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D2C29CD-49AD-4788-B3FF-1D0C5DB8AC6F}" type="datetime1">
              <a:rPr lang="en-GB" smtClean="0"/>
              <a:pPr>
                <a:defRPr/>
              </a:pPr>
              <a:t>29/05/2018</a:t>
            </a:fld>
            <a:endParaRPr lang="de-DE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93FB12B-D4CA-4D19-9FAF-675044FC8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51" t="27550" r="17051" b="18433"/>
          <a:stretch/>
        </p:blipFill>
        <p:spPr>
          <a:xfrm>
            <a:off x="445971" y="1241852"/>
            <a:ext cx="8252058" cy="5462954"/>
          </a:xfrm>
          <a:prstGeom prst="rect">
            <a:avLst/>
          </a:prstGeom>
        </p:spPr>
      </p:pic>
      <p:sp>
        <p:nvSpPr>
          <p:cNvPr id="8" name="Rechteck 1">
            <a:extLst>
              <a:ext uri="{FF2B5EF4-FFF2-40B4-BE49-F238E27FC236}">
                <a16:creationId xmlns:a16="http://schemas.microsoft.com/office/drawing/2014/main" id="{5F36F1E8-22B5-41B4-8575-556023846897}"/>
              </a:ext>
            </a:extLst>
          </p:cNvPr>
          <p:cNvSpPr/>
          <p:nvPr/>
        </p:nvSpPr>
        <p:spPr>
          <a:xfrm rot="20199003">
            <a:off x="5436336" y="2769389"/>
            <a:ext cx="406247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C80F0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Selecionar 10 de 26 recomendados </a:t>
            </a:r>
          </a:p>
        </p:txBody>
      </p:sp>
    </p:spTree>
    <p:extLst>
      <p:ext uri="{BB962C8B-B14F-4D97-AF65-F5344CB8AC3E}">
        <p14:creationId xmlns:p14="http://schemas.microsoft.com/office/powerpoint/2010/main" val="419046728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6545" t="34727" r="12818" b="11778"/>
          <a:stretch/>
        </p:blipFill>
        <p:spPr>
          <a:xfrm>
            <a:off x="304912" y="1685520"/>
            <a:ext cx="6196255" cy="458828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04913" y="987422"/>
            <a:ext cx="8100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B050"/>
                </a:solidFill>
              </a:rPr>
              <a:t>Definições e fórmulas dos indicadores recomendados</a:t>
            </a:r>
          </a:p>
        </p:txBody>
      </p:sp>
      <p:sp>
        <p:nvSpPr>
          <p:cNvPr id="15" name="Retângulo 14"/>
          <p:cNvSpPr/>
          <p:nvPr/>
        </p:nvSpPr>
        <p:spPr>
          <a:xfrm rot="1147851">
            <a:off x="4116707" y="3587599"/>
            <a:ext cx="5647700" cy="175432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t-BR" sz="3600" dirty="0">
                <a:solidFill>
                  <a:srgbClr val="00B050"/>
                </a:solidFill>
              </a:rPr>
              <a:t>Anexo – ao Plano</a:t>
            </a:r>
          </a:p>
          <a:p>
            <a:pPr algn="ctr"/>
            <a:r>
              <a:rPr lang="pt-BR" sz="3600" dirty="0">
                <a:solidFill>
                  <a:srgbClr val="00B050"/>
                </a:solidFill>
              </a:rPr>
              <a:t>26 indicadores possíveis</a:t>
            </a:r>
          </a:p>
          <a:p>
            <a:pPr algn="ctr"/>
            <a:r>
              <a:rPr lang="pt-BR" sz="3600" dirty="0">
                <a:solidFill>
                  <a:srgbClr val="00B050"/>
                </a:solidFill>
              </a:rPr>
              <a:t> para selecionar </a:t>
            </a:r>
          </a:p>
        </p:txBody>
      </p:sp>
    </p:spTree>
    <p:extLst>
      <p:ext uri="{BB962C8B-B14F-4D97-AF65-F5344CB8AC3E}">
        <p14:creationId xmlns:p14="http://schemas.microsoft.com/office/powerpoint/2010/main" val="88391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679C439-8887-4519-917C-A053EB58A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78" t="30376" r="15672" b="19756"/>
          <a:stretch/>
        </p:blipFill>
        <p:spPr>
          <a:xfrm>
            <a:off x="0" y="1177010"/>
            <a:ext cx="9377287" cy="5319322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4CE0325-016E-4F73-A8B6-CE74911F11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9CE951-7978-4407-AB26-EACF11D5527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D2C29CD-49AD-4788-B3FF-1D0C5DB8AC6F}" type="datetime1">
              <a:rPr lang="en-GB" smtClean="0"/>
              <a:pPr>
                <a:defRPr/>
              </a:pPr>
              <a:t>29/05/2018</a:t>
            </a:fld>
            <a:endParaRPr lang="de-DE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42713E7B-33DB-4921-8D57-02C0F2356890}"/>
              </a:ext>
            </a:extLst>
          </p:cNvPr>
          <p:cNvSpPr/>
          <p:nvPr/>
        </p:nvSpPr>
        <p:spPr>
          <a:xfrm>
            <a:off x="169553" y="99792"/>
            <a:ext cx="897444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C80F0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Indicadores</a:t>
            </a:r>
          </a:p>
          <a:p>
            <a:pPr algn="ctr"/>
            <a:endParaRPr lang="pt-BR" sz="3200" dirty="0">
              <a:solidFill>
                <a:srgbClr val="C80F0F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hteck 1">
            <a:extLst>
              <a:ext uri="{FF2B5EF4-FFF2-40B4-BE49-F238E27FC236}">
                <a16:creationId xmlns:a16="http://schemas.microsoft.com/office/drawing/2014/main" id="{DE4947EA-5B6F-46E0-A7C5-44687C08DF69}"/>
              </a:ext>
            </a:extLst>
          </p:cNvPr>
          <p:cNvSpPr/>
          <p:nvPr/>
        </p:nvSpPr>
        <p:spPr>
          <a:xfrm rot="20650266">
            <a:off x="1995804" y="2712573"/>
            <a:ext cx="440357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C80F0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Tabela de apoio contendo vantagens e inconvenientes de usar os indicadores selecionados</a:t>
            </a:r>
          </a:p>
        </p:txBody>
      </p:sp>
    </p:spTree>
    <p:extLst>
      <p:ext uri="{BB962C8B-B14F-4D97-AF65-F5344CB8AC3E}">
        <p14:creationId xmlns:p14="http://schemas.microsoft.com/office/powerpoint/2010/main" val="203424890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63" y="3429000"/>
            <a:ext cx="7775575" cy="619125"/>
          </a:xfrm>
        </p:spPr>
        <p:txBody>
          <a:bodyPr/>
          <a:lstStyle/>
          <a:p>
            <a:r>
              <a:rPr lang="pt-BR" sz="7200" dirty="0"/>
              <a:t>Horizonte de planejamento e metas 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27ABDB0-B560-4F28-B134-9CC76076E3FD}"/>
              </a:ext>
            </a:extLst>
          </p:cNvPr>
          <p:cNvSpPr txBox="1">
            <a:spLocks/>
          </p:cNvSpPr>
          <p:nvPr/>
        </p:nvSpPr>
        <p:spPr bwMode="auto">
          <a:xfrm>
            <a:off x="-2648187" y="3119437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600" b="0" kern="0" dirty="0"/>
              <a:t>3. </a:t>
            </a:r>
          </a:p>
        </p:txBody>
      </p:sp>
    </p:spTree>
    <p:extLst>
      <p:ext uri="{BB962C8B-B14F-4D97-AF65-F5344CB8AC3E}">
        <p14:creationId xmlns:p14="http://schemas.microsoft.com/office/powerpoint/2010/main" val="359753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F4D0FEA-3826-4267-A053-2BA1D8106F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7C4E0C-1839-435D-A3BA-6D8761D5FF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D2C29CD-49AD-4788-B3FF-1D0C5DB8AC6F}" type="datetime1">
              <a:rPr lang="en-GB" smtClean="0"/>
              <a:pPr>
                <a:defRPr/>
              </a:pPr>
              <a:t>29/05/2018</a:t>
            </a:fld>
            <a:endParaRPr lang="de-DE"/>
          </a:p>
        </p:txBody>
      </p:sp>
      <p:sp>
        <p:nvSpPr>
          <p:cNvPr id="10" name="Rechteck 1">
            <a:extLst>
              <a:ext uri="{FF2B5EF4-FFF2-40B4-BE49-F238E27FC236}">
                <a16:creationId xmlns:a16="http://schemas.microsoft.com/office/drawing/2014/main" id="{F2416579-FE2B-4F2F-B3FB-334542C04ED8}"/>
              </a:ext>
            </a:extLst>
          </p:cNvPr>
          <p:cNvSpPr/>
          <p:nvPr/>
        </p:nvSpPr>
        <p:spPr>
          <a:xfrm>
            <a:off x="679450" y="1207512"/>
            <a:ext cx="732344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Horizontes</a:t>
            </a:r>
            <a:endParaRPr lang="es-ES" sz="32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7288D58-1EA8-462C-9FE4-424464ADB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72" t="33046" r="9955" b="28113"/>
          <a:stretch/>
        </p:blipFill>
        <p:spPr>
          <a:xfrm>
            <a:off x="368301" y="2278575"/>
            <a:ext cx="8476930" cy="3550726"/>
          </a:xfrm>
          <a:prstGeom prst="rect">
            <a:avLst/>
          </a:prstGeom>
        </p:spPr>
      </p:pic>
      <p:sp>
        <p:nvSpPr>
          <p:cNvPr id="6" name="Seta: para a Esquerda 5">
            <a:extLst>
              <a:ext uri="{FF2B5EF4-FFF2-40B4-BE49-F238E27FC236}">
                <a16:creationId xmlns:a16="http://schemas.microsoft.com/office/drawing/2014/main" id="{47B0CD85-986B-4C76-89FF-0B38A2F2BDB7}"/>
              </a:ext>
            </a:extLst>
          </p:cNvPr>
          <p:cNvSpPr/>
          <p:nvPr/>
        </p:nvSpPr>
        <p:spPr bwMode="auto">
          <a:xfrm rot="18646902">
            <a:off x="7946615" y="2429146"/>
            <a:ext cx="980237" cy="46085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7" name="Seta: para a Esquerda 6">
            <a:extLst>
              <a:ext uri="{FF2B5EF4-FFF2-40B4-BE49-F238E27FC236}">
                <a16:creationId xmlns:a16="http://schemas.microsoft.com/office/drawing/2014/main" id="{57DC9F75-EEC1-4BBC-B574-9AE9C5DB5256}"/>
              </a:ext>
            </a:extLst>
          </p:cNvPr>
          <p:cNvSpPr/>
          <p:nvPr/>
        </p:nvSpPr>
        <p:spPr bwMode="auto">
          <a:xfrm rot="18646902">
            <a:off x="5297003" y="2314333"/>
            <a:ext cx="980237" cy="46085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9085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F4D0FEA-3826-4267-A053-2BA1D8106F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7C4E0C-1839-435D-A3BA-6D8761D5FF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D2C29CD-49AD-4788-B3FF-1D0C5DB8AC6F}" type="datetime1">
              <a:rPr lang="en-GB" smtClean="0"/>
              <a:pPr>
                <a:defRPr/>
              </a:pPr>
              <a:t>29/05/2018</a:t>
            </a:fld>
            <a:endParaRPr lang="de-DE"/>
          </a:p>
        </p:txBody>
      </p:sp>
      <p:sp>
        <p:nvSpPr>
          <p:cNvPr id="10" name="Rechteck 1">
            <a:extLst>
              <a:ext uri="{FF2B5EF4-FFF2-40B4-BE49-F238E27FC236}">
                <a16:creationId xmlns:a16="http://schemas.microsoft.com/office/drawing/2014/main" id="{F2416579-FE2B-4F2F-B3FB-334542C04ED8}"/>
              </a:ext>
            </a:extLst>
          </p:cNvPr>
          <p:cNvSpPr/>
          <p:nvPr/>
        </p:nvSpPr>
        <p:spPr>
          <a:xfrm>
            <a:off x="2862263" y="1017012"/>
            <a:ext cx="358775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Metas </a:t>
            </a:r>
            <a:r>
              <a:rPr lang="es-E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CF6CD53-123C-4440-8271-7CE045C28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72" t="37455" r="12479" b="7485"/>
          <a:stretch/>
        </p:blipFill>
        <p:spPr>
          <a:xfrm>
            <a:off x="529033" y="1778000"/>
            <a:ext cx="8085934" cy="4803775"/>
          </a:xfrm>
          <a:prstGeom prst="rect">
            <a:avLst/>
          </a:prstGeom>
        </p:spPr>
      </p:pic>
      <p:sp>
        <p:nvSpPr>
          <p:cNvPr id="6" name="Seta: para a Esquerda 5">
            <a:extLst>
              <a:ext uri="{FF2B5EF4-FFF2-40B4-BE49-F238E27FC236}">
                <a16:creationId xmlns:a16="http://schemas.microsoft.com/office/drawing/2014/main" id="{46702D9C-3173-4E70-8B54-2EC7F1D370BF}"/>
              </a:ext>
            </a:extLst>
          </p:cNvPr>
          <p:cNvSpPr/>
          <p:nvPr/>
        </p:nvSpPr>
        <p:spPr bwMode="auto">
          <a:xfrm rot="18646902">
            <a:off x="5079289" y="1078969"/>
            <a:ext cx="980237" cy="46085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7" name="Seta: para a Esquerda 6">
            <a:extLst>
              <a:ext uri="{FF2B5EF4-FFF2-40B4-BE49-F238E27FC236}">
                <a16:creationId xmlns:a16="http://schemas.microsoft.com/office/drawing/2014/main" id="{46FC1BB8-DB81-46EA-A682-8AED1D64BEB8}"/>
              </a:ext>
            </a:extLst>
          </p:cNvPr>
          <p:cNvSpPr/>
          <p:nvPr/>
        </p:nvSpPr>
        <p:spPr bwMode="auto">
          <a:xfrm rot="18646902">
            <a:off x="8124847" y="1078970"/>
            <a:ext cx="980237" cy="46085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8" name="Seta: para a Esquerda 7">
            <a:extLst>
              <a:ext uri="{FF2B5EF4-FFF2-40B4-BE49-F238E27FC236}">
                <a16:creationId xmlns:a16="http://schemas.microsoft.com/office/drawing/2014/main" id="{A878E0B2-122B-4E74-B539-875C6A3CFD91}"/>
              </a:ext>
            </a:extLst>
          </p:cNvPr>
          <p:cNvSpPr/>
          <p:nvPr/>
        </p:nvSpPr>
        <p:spPr bwMode="auto">
          <a:xfrm rot="5400000">
            <a:off x="5804335" y="2918242"/>
            <a:ext cx="980237" cy="46085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4330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105" y="1125238"/>
            <a:ext cx="3971568" cy="619125"/>
          </a:xfrm>
        </p:spPr>
        <p:txBody>
          <a:bodyPr/>
          <a:lstStyle/>
          <a:p>
            <a:pPr algn="ctr"/>
            <a:r>
              <a:rPr lang="pt-BR" sz="2800" dirty="0" err="1"/>
              <a:t>Template</a:t>
            </a:r>
            <a:r>
              <a:rPr lang="pt-BR" sz="2800" dirty="0"/>
              <a:t>/ formulário  </a:t>
            </a:r>
            <a:br>
              <a:rPr lang="pt-BR" sz="2800" dirty="0"/>
            </a:br>
            <a:r>
              <a:rPr lang="pt-BR" sz="2800" dirty="0"/>
              <a:t>Plano de Gestão de Água e Energia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D2C29CD-49AD-4788-B3FF-1D0C5DB8AC6F}" type="datetime1">
              <a:rPr lang="en-GB" smtClean="0"/>
              <a:pPr>
                <a:defRPr/>
              </a:pPr>
              <a:t>29/05/2018</a:t>
            </a:fld>
            <a:endParaRPr lang="de-DE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342798-11B8-4C77-8FFD-B942E01C4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33" t="11334" r="22834" b="3333"/>
          <a:stretch/>
        </p:blipFill>
        <p:spPr>
          <a:xfrm>
            <a:off x="1196673" y="2771345"/>
            <a:ext cx="2288432" cy="284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699AF34-ECE1-42FE-A5FC-36EF8C36E9A7}"/>
              </a:ext>
            </a:extLst>
          </p:cNvPr>
          <p:cNvSpPr/>
          <p:nvPr/>
        </p:nvSpPr>
        <p:spPr>
          <a:xfrm>
            <a:off x="248055" y="5935365"/>
            <a:ext cx="88959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dirty="0">
                <a:solidFill>
                  <a:srgbClr val="00B0F0"/>
                </a:solidFill>
              </a:rPr>
              <a:t>www.cidades.gov.br/saneamento-cidades/proeesa/biblioteca-virtual/4441-publicacoes-proeesa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7DCB0E2-053D-4268-8A57-C436502AE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92" t="12619" r="33192" b="1414"/>
          <a:stretch/>
        </p:blipFill>
        <p:spPr>
          <a:xfrm>
            <a:off x="5489078" y="2771345"/>
            <a:ext cx="2174009" cy="2982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355E30E-2EAD-411A-8B09-D62B08270967}"/>
              </a:ext>
            </a:extLst>
          </p:cNvPr>
          <p:cNvSpPr txBox="1">
            <a:spLocks/>
          </p:cNvSpPr>
          <p:nvPr/>
        </p:nvSpPr>
        <p:spPr bwMode="auto">
          <a:xfrm>
            <a:off x="5236119" y="1144577"/>
            <a:ext cx="2679926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2800" b="0" kern="0" dirty="0"/>
              <a:t>Linhas orientadoras</a:t>
            </a:r>
          </a:p>
        </p:txBody>
      </p:sp>
    </p:spTree>
    <p:extLst>
      <p:ext uri="{BB962C8B-B14F-4D97-AF65-F5344CB8AC3E}">
        <p14:creationId xmlns:p14="http://schemas.microsoft.com/office/powerpoint/2010/main" val="194697526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982" y="2534360"/>
            <a:ext cx="6486018" cy="619125"/>
          </a:xfrm>
        </p:spPr>
        <p:txBody>
          <a:bodyPr/>
          <a:lstStyle/>
          <a:p>
            <a:r>
              <a:rPr lang="pt-BR" sz="4800" dirty="0"/>
              <a:t>Caracterização preliminar e relação com outros instrumentos de planejamento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27ABDB0-B560-4F28-B134-9CC76076E3FD}"/>
              </a:ext>
            </a:extLst>
          </p:cNvPr>
          <p:cNvSpPr txBox="1">
            <a:spLocks/>
          </p:cNvSpPr>
          <p:nvPr/>
        </p:nvSpPr>
        <p:spPr bwMode="auto">
          <a:xfrm>
            <a:off x="-2648187" y="3119437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600" b="0" kern="0" dirty="0"/>
              <a:t>4. </a:t>
            </a:r>
          </a:p>
        </p:txBody>
      </p:sp>
    </p:spTree>
    <p:extLst>
      <p:ext uri="{BB962C8B-B14F-4D97-AF65-F5344CB8AC3E}">
        <p14:creationId xmlns:p14="http://schemas.microsoft.com/office/powerpoint/2010/main" val="4172607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F4D0FEA-3826-4267-A053-2BA1D8106F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7C4E0C-1839-435D-A3BA-6D8761D5FF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D2C29CD-49AD-4788-B3FF-1D0C5DB8AC6F}" type="datetime1">
              <a:rPr lang="en-GB" smtClean="0"/>
              <a:pPr>
                <a:defRPr/>
              </a:pPr>
              <a:t>29/05/2018</a:t>
            </a:fld>
            <a:endParaRPr lang="de-DE"/>
          </a:p>
        </p:txBody>
      </p:sp>
      <p:sp>
        <p:nvSpPr>
          <p:cNvPr id="10" name="Rechteck 1">
            <a:extLst>
              <a:ext uri="{FF2B5EF4-FFF2-40B4-BE49-F238E27FC236}">
                <a16:creationId xmlns:a16="http://schemas.microsoft.com/office/drawing/2014/main" id="{F2416579-FE2B-4F2F-B3FB-334542C04ED8}"/>
              </a:ext>
            </a:extLst>
          </p:cNvPr>
          <p:cNvSpPr/>
          <p:nvPr/>
        </p:nvSpPr>
        <p:spPr>
          <a:xfrm>
            <a:off x="679450" y="1207512"/>
            <a:ext cx="732344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Caracterização</a:t>
            </a:r>
            <a:r>
              <a:rPr lang="es-E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334D73D-E60A-4ABB-85FE-E4D47F56E00B}"/>
              </a:ext>
            </a:extLst>
          </p:cNvPr>
          <p:cNvSpPr/>
          <p:nvPr/>
        </p:nvSpPr>
        <p:spPr>
          <a:xfrm>
            <a:off x="0" y="1691263"/>
            <a:ext cx="938900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Caracterização preliminar 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Perfil do prestador (publico, privado, administração direta </a:t>
            </a:r>
            <a:r>
              <a:rPr lang="pt-BR" sz="2400" b="0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ect</a:t>
            </a: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Perfil do sistema (infraestruturas)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Relação com outros instrumentos de planejamento </a:t>
            </a:r>
          </a:p>
          <a:p>
            <a:pPr lvl="1">
              <a:spcAft>
                <a:spcPts val="0"/>
              </a:spcAft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	(PMSB, Plansab, Ride, Plano de Bacia) 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Enfoques principais 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Balanço hídrico 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Balanço energético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Caracterização do parque de hidrômetros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Diagnóstico Global 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Caraterização com os 10-15 indicadores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Texto livre </a:t>
            </a:r>
            <a:r>
              <a:rPr lang="pt-BR" sz="16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(Cadastro, Clientes e faturamento, Falhas e reparações, Ordens de serviço, incluindo inspeções e intervenções de manutenção, Monitoramento e controlo da rede, Consumo de energia nas estações elevatórias)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400" b="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400" b="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lvl="0">
              <a:spcAft>
                <a:spcPts val="0"/>
              </a:spcAft>
            </a:pPr>
            <a:endParaRPr lang="pt-BR" sz="2400" b="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48354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3"/>
          <a:srcRect b="26602"/>
          <a:stretch/>
        </p:blipFill>
        <p:spPr>
          <a:xfrm>
            <a:off x="6670003" y="4506611"/>
            <a:ext cx="2406871" cy="1273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Seta para Cima 23"/>
          <p:cNvSpPr/>
          <p:nvPr/>
        </p:nvSpPr>
        <p:spPr bwMode="auto">
          <a:xfrm rot="5400000">
            <a:off x="5965717" y="3973437"/>
            <a:ext cx="436782" cy="1747833"/>
          </a:xfrm>
          <a:prstGeom prst="upArrow">
            <a:avLst/>
          </a:prstGeom>
          <a:solidFill>
            <a:srgbClr val="FF9D2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812486"/>
            <a:ext cx="7115174" cy="1094697"/>
          </a:xfrm>
        </p:spPr>
        <p:txBody>
          <a:bodyPr/>
          <a:lstStyle/>
          <a:p>
            <a:r>
              <a:rPr lang="pt-BR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Relação com outros instrumentos de planejamento</a:t>
            </a:r>
          </a:p>
        </p:txBody>
      </p:sp>
      <p:cxnSp>
        <p:nvCxnSpPr>
          <p:cNvPr id="7" name="Conector reto 6"/>
          <p:cNvCxnSpPr>
            <a:cxnSpLocks/>
          </p:cNvCxnSpPr>
          <p:nvPr/>
        </p:nvCxnSpPr>
        <p:spPr bwMode="auto">
          <a:xfrm flipV="1">
            <a:off x="0" y="1858201"/>
            <a:ext cx="7572376" cy="7872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58" y="3609896"/>
            <a:ext cx="960758" cy="136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tângulo 12"/>
          <p:cNvSpPr/>
          <p:nvPr/>
        </p:nvSpPr>
        <p:spPr bwMode="auto">
          <a:xfrm>
            <a:off x="7279899" y="5735407"/>
            <a:ext cx="1555094" cy="627326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Outros, Candidaturas FGTS</a:t>
            </a:r>
          </a:p>
        </p:txBody>
      </p:sp>
      <p:pic>
        <p:nvPicPr>
          <p:cNvPr id="14" name="Picture 2" descr="Image result for iNDC Brasil 20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01" y="2556620"/>
            <a:ext cx="1612941" cy="1120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Seta para Cima 17"/>
          <p:cNvSpPr/>
          <p:nvPr/>
        </p:nvSpPr>
        <p:spPr bwMode="auto">
          <a:xfrm rot="17461142">
            <a:off x="2647176" y="2767477"/>
            <a:ext cx="436782" cy="1804658"/>
          </a:xfrm>
          <a:prstGeom prst="upArrow">
            <a:avLst/>
          </a:prstGeom>
          <a:solidFill>
            <a:srgbClr val="FF9D2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eta para Cima 19"/>
          <p:cNvSpPr/>
          <p:nvPr/>
        </p:nvSpPr>
        <p:spPr bwMode="auto">
          <a:xfrm rot="16690179">
            <a:off x="2227512" y="3184879"/>
            <a:ext cx="436782" cy="2201136"/>
          </a:xfrm>
          <a:prstGeom prst="upArrow">
            <a:avLst/>
          </a:prstGeom>
          <a:solidFill>
            <a:srgbClr val="FF9D2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ta para Cima 21"/>
          <p:cNvSpPr/>
          <p:nvPr/>
        </p:nvSpPr>
        <p:spPr bwMode="auto">
          <a:xfrm rot="3841673">
            <a:off x="5973031" y="2434790"/>
            <a:ext cx="436782" cy="1936067"/>
          </a:xfrm>
          <a:prstGeom prst="upArrow">
            <a:avLst/>
          </a:prstGeom>
          <a:solidFill>
            <a:srgbClr val="FF9D2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eta para Cima 22"/>
          <p:cNvSpPr/>
          <p:nvPr/>
        </p:nvSpPr>
        <p:spPr bwMode="auto">
          <a:xfrm rot="4736236">
            <a:off x="5982140" y="3275673"/>
            <a:ext cx="436782" cy="1866636"/>
          </a:xfrm>
          <a:prstGeom prst="upArrow">
            <a:avLst/>
          </a:prstGeom>
          <a:solidFill>
            <a:srgbClr val="FF9D2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eta para Cima 24"/>
          <p:cNvSpPr/>
          <p:nvPr/>
        </p:nvSpPr>
        <p:spPr bwMode="auto">
          <a:xfrm rot="6247526">
            <a:off x="6001899" y="4571843"/>
            <a:ext cx="436782" cy="1920419"/>
          </a:xfrm>
          <a:prstGeom prst="upArrow">
            <a:avLst/>
          </a:prstGeom>
          <a:solidFill>
            <a:srgbClr val="FF9D2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 bwMode="auto">
          <a:xfrm>
            <a:off x="1959462" y="2602435"/>
            <a:ext cx="2018631" cy="59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GT" sz="16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Emissões</a:t>
            </a:r>
            <a:r>
              <a:rPr lang="es-GT" sz="16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gases </a:t>
            </a:r>
          </a:p>
          <a:p>
            <a:r>
              <a:rPr lang="es-GT" sz="1600" b="0" i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meta: -43% </a:t>
            </a:r>
            <a:r>
              <a:rPr lang="es-GT" sz="1600" b="0" i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s-GT" sz="1600" b="0" i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2030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1380336" y="3580766"/>
            <a:ext cx="198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Perdas</a:t>
            </a:r>
            <a:r>
              <a:rPr lang="es-GT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s-GT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Água</a:t>
            </a:r>
            <a:r>
              <a:rPr lang="es-GT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r>
              <a:rPr lang="es-GT" sz="16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meta: </a:t>
            </a:r>
            <a:r>
              <a:rPr lang="pt-BR" sz="16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31% </a:t>
            </a:r>
            <a:r>
              <a:rPr lang="pt-BR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2033</a:t>
            </a:r>
            <a:endParaRPr lang="pt-BR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 bwMode="auto">
          <a:xfrm>
            <a:off x="5883893" y="1984507"/>
            <a:ext cx="3526807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1" hangingPunct="1">
              <a:defRPr sz="2000" kern="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sz="3600">
                <a:solidFill>
                  <a:schemeClr val="tx1"/>
                </a:solidFill>
              </a:defRPr>
            </a:lvl2pPr>
            <a:lvl3pPr eaLnBrk="1" hangingPunct="1">
              <a:defRPr sz="3600">
                <a:solidFill>
                  <a:schemeClr val="tx1"/>
                </a:solidFill>
              </a:defRPr>
            </a:lvl3pPr>
            <a:lvl4pPr eaLnBrk="1" hangingPunct="1">
              <a:defRPr sz="3600">
                <a:solidFill>
                  <a:schemeClr val="tx1"/>
                </a:solidFill>
              </a:defRPr>
            </a:lvl4pPr>
            <a:lvl5pPr eaLnBrk="1" hangingPunct="1">
              <a:defRPr sz="3600">
                <a:solidFill>
                  <a:schemeClr val="tx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</a:defRPr>
            </a:lvl9pPr>
          </a:lstStyle>
          <a:p>
            <a:r>
              <a:rPr lang="pt-BR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Planos regionais e locais</a:t>
            </a:r>
          </a:p>
        </p:txBody>
      </p:sp>
      <p:sp>
        <p:nvSpPr>
          <p:cNvPr id="26" name="Título 1"/>
          <p:cNvSpPr txBox="1">
            <a:spLocks/>
          </p:cNvSpPr>
          <p:nvPr/>
        </p:nvSpPr>
        <p:spPr bwMode="auto">
          <a:xfrm>
            <a:off x="168889" y="2093970"/>
            <a:ext cx="4317275" cy="40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Planejamento Nacional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/>
          <a:srcRect t="22083" r="12723" b="36454"/>
          <a:stretch/>
        </p:blipFill>
        <p:spPr>
          <a:xfrm>
            <a:off x="545560" y="4928375"/>
            <a:ext cx="1590340" cy="1067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Resultado de imagem para pms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99" y="2442880"/>
            <a:ext cx="1381804" cy="1054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Resultado de imagem para ridesa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99" y="3706616"/>
            <a:ext cx="1665100" cy="76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9" name="Retângulo 28"/>
          <p:cNvSpPr/>
          <p:nvPr/>
        </p:nvSpPr>
        <p:spPr bwMode="auto">
          <a:xfrm>
            <a:off x="235300" y="5802953"/>
            <a:ext cx="1900600" cy="854139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Plano Decenal de Eficiência Energética (EPE) em elaboração</a:t>
            </a:r>
          </a:p>
        </p:txBody>
      </p:sp>
      <p:sp>
        <p:nvSpPr>
          <p:cNvPr id="31" name="Seta para Cima 20"/>
          <p:cNvSpPr/>
          <p:nvPr/>
        </p:nvSpPr>
        <p:spPr bwMode="auto">
          <a:xfrm rot="14931238">
            <a:off x="2513548" y="4870743"/>
            <a:ext cx="436782" cy="1797472"/>
          </a:xfrm>
          <a:prstGeom prst="upArrow">
            <a:avLst/>
          </a:prstGeom>
          <a:solidFill>
            <a:srgbClr val="FF9D2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eta para Cima 20"/>
          <p:cNvSpPr/>
          <p:nvPr/>
        </p:nvSpPr>
        <p:spPr bwMode="auto">
          <a:xfrm rot="15883170">
            <a:off x="2471521" y="4081774"/>
            <a:ext cx="436782" cy="1797472"/>
          </a:xfrm>
          <a:prstGeom prst="upArrow">
            <a:avLst/>
          </a:prstGeom>
          <a:solidFill>
            <a:srgbClr val="FF9D2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9"/>
          <a:srcRect l="57833" t="11334" r="22834" b="3333"/>
          <a:stretch/>
        </p:blipFill>
        <p:spPr>
          <a:xfrm>
            <a:off x="3438081" y="3200613"/>
            <a:ext cx="2048098" cy="25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55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63" y="3429000"/>
            <a:ext cx="7775575" cy="619125"/>
          </a:xfrm>
        </p:spPr>
        <p:txBody>
          <a:bodyPr/>
          <a:lstStyle/>
          <a:p>
            <a:r>
              <a:rPr lang="pt-BR" sz="7200" dirty="0"/>
              <a:t>Balanço </a:t>
            </a:r>
            <a:br>
              <a:rPr lang="pt-BR" sz="7200" dirty="0"/>
            </a:br>
            <a:r>
              <a:rPr lang="pt-BR" sz="7200" dirty="0"/>
              <a:t>hídrico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27ABDB0-B560-4F28-B134-9CC76076E3FD}"/>
              </a:ext>
            </a:extLst>
          </p:cNvPr>
          <p:cNvSpPr txBox="1">
            <a:spLocks/>
          </p:cNvSpPr>
          <p:nvPr/>
        </p:nvSpPr>
        <p:spPr bwMode="auto">
          <a:xfrm>
            <a:off x="-2648187" y="3119437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600" b="0" kern="0" dirty="0"/>
              <a:t>5. </a:t>
            </a:r>
          </a:p>
        </p:txBody>
      </p:sp>
    </p:spTree>
    <p:extLst>
      <p:ext uri="{BB962C8B-B14F-4D97-AF65-F5344CB8AC3E}">
        <p14:creationId xmlns:p14="http://schemas.microsoft.com/office/powerpoint/2010/main" val="1464100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13D1423-6A8F-43F0-A09A-9EBA9251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869" y="3541033"/>
            <a:ext cx="4479565" cy="293046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006" y="1275810"/>
            <a:ext cx="4455359" cy="617928"/>
          </a:xfrm>
        </p:spPr>
        <p:txBody>
          <a:bodyPr/>
          <a:lstStyle/>
          <a:p>
            <a:r>
              <a:rPr lang="pt-BR" sz="3200" b="1" dirty="0">
                <a:solidFill>
                  <a:schemeClr val="tx1"/>
                </a:solidFill>
              </a:rPr>
              <a:t>Registro dos Procedimentos do Balanço Hídrico </a:t>
            </a:r>
            <a:br>
              <a:rPr lang="pt-BR" sz="3200" b="1" dirty="0">
                <a:solidFill>
                  <a:schemeClr val="tx1"/>
                </a:solidFill>
              </a:rPr>
            </a:br>
            <a:br>
              <a:rPr lang="pt-BR" sz="2800" b="1" dirty="0">
                <a:solidFill>
                  <a:schemeClr val="tx1"/>
                </a:solidFill>
              </a:rPr>
            </a:br>
            <a:br>
              <a:rPr lang="pt-BR" sz="2800" b="1" dirty="0">
                <a:solidFill>
                  <a:schemeClr val="tx1"/>
                </a:solidFill>
              </a:rPr>
            </a:br>
            <a:br>
              <a:rPr lang="pt-BR" sz="2800" b="1" dirty="0">
                <a:solidFill>
                  <a:schemeClr val="tx1"/>
                </a:solidFill>
              </a:rPr>
            </a:br>
            <a:br>
              <a:rPr lang="pt-BR" sz="2800" b="1" dirty="0">
                <a:solidFill>
                  <a:schemeClr val="tx1"/>
                </a:solidFill>
              </a:rPr>
            </a:br>
            <a:br>
              <a:rPr lang="pt-BR" sz="2800" b="1" dirty="0">
                <a:solidFill>
                  <a:schemeClr val="tx1"/>
                </a:solidFill>
              </a:rPr>
            </a:br>
            <a:br>
              <a:rPr lang="pt-BR" sz="2800" b="1" dirty="0">
                <a:solidFill>
                  <a:schemeClr val="tx1"/>
                </a:solidFill>
              </a:rPr>
            </a:b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831EE84-8281-4782-A815-0682B821BB7F}"/>
              </a:ext>
            </a:extLst>
          </p:cNvPr>
          <p:cNvSpPr txBox="1">
            <a:spLocks/>
          </p:cNvSpPr>
          <p:nvPr/>
        </p:nvSpPr>
        <p:spPr bwMode="auto">
          <a:xfrm>
            <a:off x="394448" y="3393649"/>
            <a:ext cx="4140753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2000" b="1" kern="0" dirty="0">
                <a:solidFill>
                  <a:srgbClr val="C00000"/>
                </a:solidFill>
              </a:rPr>
              <a:t>Peça fundamental para a credibilidade das perdas de água e para o Plano de Gestão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ED4C750-3431-476C-8085-772A9552E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01" y="1274760"/>
            <a:ext cx="4513233" cy="211888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6AE8BCB-8F16-4F45-B211-D4F959213619}"/>
              </a:ext>
            </a:extLst>
          </p:cNvPr>
          <p:cNvSpPr/>
          <p:nvPr/>
        </p:nvSpPr>
        <p:spPr>
          <a:xfrm rot="20602708">
            <a:off x="187520" y="5182341"/>
            <a:ext cx="403187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t-BR" sz="3600" dirty="0">
                <a:solidFill>
                  <a:srgbClr val="00B050"/>
                </a:solidFill>
              </a:rPr>
              <a:t>Anexo – ao Plano</a:t>
            </a:r>
          </a:p>
        </p:txBody>
      </p:sp>
    </p:spTree>
    <p:extLst>
      <p:ext uri="{BB962C8B-B14F-4D97-AF65-F5344CB8AC3E}">
        <p14:creationId xmlns:p14="http://schemas.microsoft.com/office/powerpoint/2010/main" val="221639882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63" y="3429000"/>
            <a:ext cx="7775575" cy="619125"/>
          </a:xfrm>
        </p:spPr>
        <p:txBody>
          <a:bodyPr/>
          <a:lstStyle/>
          <a:p>
            <a:r>
              <a:rPr lang="pt-BR" sz="7200" dirty="0"/>
              <a:t>FAZER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2DF9CB-24BE-4C4D-9592-F05789484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" r="40000"/>
          <a:stretch/>
        </p:blipFill>
        <p:spPr>
          <a:xfrm>
            <a:off x="0" y="30162"/>
            <a:ext cx="5486400" cy="48701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97A1BF-886E-4CD7-9ECB-990ED4315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" r="42872" b="-1116"/>
          <a:stretch/>
        </p:blipFill>
        <p:spPr>
          <a:xfrm>
            <a:off x="4134255" y="2187007"/>
            <a:ext cx="4922196" cy="46408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5F0A101-2A52-4B97-8B5B-5510848F2A87}"/>
              </a:ext>
            </a:extLst>
          </p:cNvPr>
          <p:cNvSpPr txBox="1"/>
          <p:nvPr/>
        </p:nvSpPr>
        <p:spPr>
          <a:xfrm>
            <a:off x="0" y="5164898"/>
            <a:ext cx="227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/>
                </a:solidFill>
              </a:rPr>
              <a:t>Água entrada no sistema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E940E3C-304F-41B7-81E0-775112946B20}"/>
              </a:ext>
            </a:extLst>
          </p:cNvPr>
          <p:cNvSpPr txBox="1"/>
          <p:nvPr/>
        </p:nvSpPr>
        <p:spPr>
          <a:xfrm>
            <a:off x="2743200" y="6099692"/>
            <a:ext cx="227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/>
                </a:solidFill>
              </a:rPr>
              <a:t>Água medida e faturada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2F8A247C-039D-44DA-9AB7-2E12803382D0}"/>
              </a:ext>
            </a:extLst>
          </p:cNvPr>
          <p:cNvSpPr/>
          <p:nvPr/>
        </p:nvSpPr>
        <p:spPr bwMode="auto">
          <a:xfrm rot="19906673">
            <a:off x="567894" y="4888231"/>
            <a:ext cx="679126" cy="30108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7D8C826D-0BE6-470A-AAC2-0F2FF3ACAEA1}"/>
              </a:ext>
            </a:extLst>
          </p:cNvPr>
          <p:cNvSpPr/>
          <p:nvPr/>
        </p:nvSpPr>
        <p:spPr bwMode="auto">
          <a:xfrm>
            <a:off x="4803686" y="6436783"/>
            <a:ext cx="732222" cy="22883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3212B9-E588-4CB9-A0D0-E64C77C79B7F}"/>
              </a:ext>
            </a:extLst>
          </p:cNvPr>
          <p:cNvSpPr txBox="1"/>
          <p:nvPr/>
        </p:nvSpPr>
        <p:spPr>
          <a:xfrm>
            <a:off x="5946842" y="1012252"/>
            <a:ext cx="2649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/>
                </a:solidFill>
              </a:rPr>
              <a:t>Método de cálculo e estimativa de subcomponentes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EFE79027-B909-4E52-940D-301F76F05F55}"/>
              </a:ext>
            </a:extLst>
          </p:cNvPr>
          <p:cNvSpPr/>
          <p:nvPr/>
        </p:nvSpPr>
        <p:spPr bwMode="auto">
          <a:xfrm rot="7598392">
            <a:off x="5964507" y="2476958"/>
            <a:ext cx="1253205" cy="26658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05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63" y="3429000"/>
            <a:ext cx="7775575" cy="619125"/>
          </a:xfrm>
        </p:spPr>
        <p:txBody>
          <a:bodyPr/>
          <a:lstStyle/>
          <a:p>
            <a:r>
              <a:rPr lang="pt-BR" sz="7200" dirty="0"/>
              <a:t>Parque de hidrômetros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27ABDB0-B560-4F28-B134-9CC76076E3FD}"/>
              </a:ext>
            </a:extLst>
          </p:cNvPr>
          <p:cNvSpPr txBox="1">
            <a:spLocks/>
          </p:cNvSpPr>
          <p:nvPr/>
        </p:nvSpPr>
        <p:spPr bwMode="auto">
          <a:xfrm>
            <a:off x="-2648187" y="3119437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600" b="0" kern="0" dirty="0"/>
              <a:t>6. </a:t>
            </a:r>
          </a:p>
        </p:txBody>
      </p:sp>
    </p:spTree>
    <p:extLst>
      <p:ext uri="{BB962C8B-B14F-4D97-AF65-F5344CB8AC3E}">
        <p14:creationId xmlns:p14="http://schemas.microsoft.com/office/powerpoint/2010/main" val="217896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58B240-FA66-40B0-8160-7E1E2FEF9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811833-FBFE-43F1-B461-FA57C20C4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4E60C0C-1E2A-4ADA-A252-34BB3B0191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343C99-6289-44B9-8A14-DDC00D8044F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B30B81-B32A-4D6B-B8C5-9425044DC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4" t="20552" r="10851" b="17973"/>
          <a:stretch/>
        </p:blipFill>
        <p:spPr>
          <a:xfrm>
            <a:off x="-71398" y="1045833"/>
            <a:ext cx="9286795" cy="360166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3AE24CA-3A57-48E3-A1A6-927BDDCA3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41" y="4889310"/>
            <a:ext cx="3518228" cy="181549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CAB522C-8664-4AAE-A276-0D7B3B421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52" y="488931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61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679155" y="1457646"/>
            <a:ext cx="8182041" cy="4600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800" b="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cxnSp>
        <p:nvCxnSpPr>
          <p:cNvPr id="26" name="Conector reto 25"/>
          <p:cNvCxnSpPr/>
          <p:nvPr/>
        </p:nvCxnSpPr>
        <p:spPr bwMode="auto">
          <a:xfrm>
            <a:off x="0" y="2070100"/>
            <a:ext cx="6832600" cy="1270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0" y="2416160"/>
            <a:ext cx="9695915" cy="9437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Capítulo 3.6 - Caracterização do parque de hidrômetros</a:t>
            </a:r>
          </a:p>
          <a:p>
            <a:pPr lvl="0"/>
            <a:r>
              <a:rPr lang="pt-BR" dirty="0"/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6F77C0B-D14B-4EA8-AF0E-B2779EC7F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5" y="4810466"/>
            <a:ext cx="3518228" cy="181549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AC21708-F845-4636-A0C8-747C83E21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55" y="2888029"/>
            <a:ext cx="2619375" cy="17430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5D11200-64C1-4AD9-A7B4-D6777A680E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43" t="29565" r="8145" b="16186"/>
          <a:stretch/>
        </p:blipFill>
        <p:spPr>
          <a:xfrm>
            <a:off x="3977685" y="2954994"/>
            <a:ext cx="5166315" cy="386169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81C23C4-ACD3-407F-B708-26BDD0C95730}"/>
              </a:ext>
            </a:extLst>
          </p:cNvPr>
          <p:cNvSpPr/>
          <p:nvPr/>
        </p:nvSpPr>
        <p:spPr>
          <a:xfrm>
            <a:off x="-1" y="-10310"/>
            <a:ext cx="9144001" cy="13155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7439CC9-2575-4CF8-AB68-0693EF19F591}"/>
              </a:ext>
            </a:extLst>
          </p:cNvPr>
          <p:cNvSpPr/>
          <p:nvPr/>
        </p:nvSpPr>
        <p:spPr>
          <a:xfrm rot="869797">
            <a:off x="5095414" y="1406286"/>
            <a:ext cx="403187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t-BR" sz="3600" dirty="0">
                <a:solidFill>
                  <a:srgbClr val="00B050"/>
                </a:solidFill>
              </a:rPr>
              <a:t>Anexo – ao Plano</a:t>
            </a:r>
          </a:p>
        </p:txBody>
      </p:sp>
    </p:spTree>
    <p:extLst>
      <p:ext uri="{BB962C8B-B14F-4D97-AF65-F5344CB8AC3E}">
        <p14:creationId xmlns:p14="http://schemas.microsoft.com/office/powerpoint/2010/main" val="1129948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5C989AA8-AF78-461E-B02E-3B0C8ADC6D46}"/>
              </a:ext>
            </a:extLst>
          </p:cNvPr>
          <p:cNvSpPr/>
          <p:nvPr/>
        </p:nvSpPr>
        <p:spPr bwMode="auto">
          <a:xfrm>
            <a:off x="2862263" y="975632"/>
            <a:ext cx="5661251" cy="3886200"/>
          </a:xfrm>
          <a:prstGeom prst="triangl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950" y="1576727"/>
            <a:ext cx="7775575" cy="619125"/>
          </a:xfrm>
        </p:spPr>
        <p:txBody>
          <a:bodyPr/>
          <a:lstStyle/>
          <a:p>
            <a:r>
              <a:rPr lang="pt-BR" sz="7200" dirty="0"/>
              <a:t>Programas projetos </a:t>
            </a:r>
            <a:br>
              <a:rPr lang="pt-BR" sz="7200" dirty="0"/>
            </a:br>
            <a:r>
              <a:rPr lang="pt-BR" sz="7200" dirty="0"/>
              <a:t>e ações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27ABDB0-B560-4F28-B134-9CC76076E3FD}"/>
              </a:ext>
            </a:extLst>
          </p:cNvPr>
          <p:cNvSpPr txBox="1">
            <a:spLocks/>
          </p:cNvSpPr>
          <p:nvPr/>
        </p:nvSpPr>
        <p:spPr bwMode="auto">
          <a:xfrm>
            <a:off x="-2648187" y="3119437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600" b="0" kern="0" dirty="0"/>
              <a:t>7.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A7FED13-E7B2-4E73-AB49-228FEF1C0C0C}"/>
              </a:ext>
            </a:extLst>
          </p:cNvPr>
          <p:cNvSpPr/>
          <p:nvPr/>
        </p:nvSpPr>
        <p:spPr bwMode="auto">
          <a:xfrm>
            <a:off x="2624138" y="3825646"/>
            <a:ext cx="6477000" cy="2460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01FD3A9-864B-491A-AAF5-ACA5E703C9DE}"/>
              </a:ext>
            </a:extLst>
          </p:cNvPr>
          <p:cNvSpPr/>
          <p:nvPr/>
        </p:nvSpPr>
        <p:spPr bwMode="auto">
          <a:xfrm>
            <a:off x="3505881" y="2706801"/>
            <a:ext cx="6477000" cy="2460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2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7C9CB-8A0C-479B-9C10-D3D3FFB7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219177"/>
            <a:ext cx="7775575" cy="619125"/>
          </a:xfrm>
        </p:spPr>
        <p:txBody>
          <a:bodyPr/>
          <a:lstStyle/>
          <a:p>
            <a:r>
              <a:rPr lang="pt-BR" dirty="0"/>
              <a:t>Publicações disponíveis em: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41B3DE-A4A9-46CC-86C7-99A1E625C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92AE45D-9094-433A-8870-3023820596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50D840-74C1-4AD3-B226-4838247FBBA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D2C29CD-49AD-4788-B3FF-1D0C5DB8AC6F}" type="datetime1">
              <a:rPr lang="en-GB" smtClean="0"/>
              <a:pPr>
                <a:defRPr/>
              </a:pPr>
              <a:t>29/05/2018</a:t>
            </a:fld>
            <a:endParaRPr lang="de-DE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36C69FC-773B-457F-B31E-1BE4EA9AC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4681" b="-3047"/>
          <a:stretch/>
        </p:blipFill>
        <p:spPr>
          <a:xfrm>
            <a:off x="914400" y="1969546"/>
            <a:ext cx="6896911" cy="399986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657F8F9-A2F6-465A-8B72-D2D598BBA10F}"/>
              </a:ext>
            </a:extLst>
          </p:cNvPr>
          <p:cNvSpPr/>
          <p:nvPr/>
        </p:nvSpPr>
        <p:spPr>
          <a:xfrm>
            <a:off x="248055" y="5935365"/>
            <a:ext cx="88959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dirty="0">
                <a:solidFill>
                  <a:srgbClr val="00B0F0"/>
                </a:solidFill>
              </a:rPr>
              <a:t>www.cidades.gov.br/saneamento-cidades/proeesa/biblioteca-virtual/4441-publicacoes-proeesa</a:t>
            </a:r>
          </a:p>
        </p:txBody>
      </p:sp>
    </p:spTree>
    <p:extLst>
      <p:ext uri="{BB962C8B-B14F-4D97-AF65-F5344CB8AC3E}">
        <p14:creationId xmlns:p14="http://schemas.microsoft.com/office/powerpoint/2010/main" val="335908853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54ED2-1AB0-463E-8BC7-7ABB0D65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13" y="1876425"/>
            <a:ext cx="7775575" cy="619125"/>
          </a:xfrm>
        </p:spPr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827A869-688C-46D4-ADF9-5FEED89882AE}"/>
              </a:ext>
            </a:extLst>
          </p:cNvPr>
          <p:cNvSpPr/>
          <p:nvPr/>
        </p:nvSpPr>
        <p:spPr>
          <a:xfrm>
            <a:off x="1309173" y="1556519"/>
            <a:ext cx="7631732" cy="617408"/>
          </a:xfrm>
          <a:prstGeom prst="rect">
            <a:avLst/>
          </a:prstGeom>
          <a:solidFill>
            <a:srgbClr val="002060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Programa de redução de perdas reais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6217E9-D344-45C8-9588-A44C04DF33AB}"/>
              </a:ext>
            </a:extLst>
          </p:cNvPr>
          <p:cNvSpPr/>
          <p:nvPr/>
        </p:nvSpPr>
        <p:spPr bwMode="auto">
          <a:xfrm>
            <a:off x="177696" y="1243362"/>
            <a:ext cx="1016104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5400" dirty="0">
                <a:solidFill>
                  <a:srgbClr val="C00000"/>
                </a:solidFill>
              </a:rPr>
              <a:t>1</a:t>
            </a:r>
            <a:endParaRPr kumimoji="0" lang="pt-BR" sz="48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4F8CBEC-4C5F-4826-9C25-A7F72C3D27A1}"/>
              </a:ext>
            </a:extLst>
          </p:cNvPr>
          <p:cNvSpPr/>
          <p:nvPr/>
        </p:nvSpPr>
        <p:spPr>
          <a:xfrm>
            <a:off x="1309068" y="2493833"/>
            <a:ext cx="7631732" cy="617408"/>
          </a:xfrm>
          <a:prstGeom prst="rect">
            <a:avLst/>
          </a:prstGeom>
          <a:solidFill>
            <a:srgbClr val="002060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Programa de redução de perdas aparentes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DC226C3-799F-4D1C-A1CB-A7E59FF7ED30}"/>
              </a:ext>
            </a:extLst>
          </p:cNvPr>
          <p:cNvSpPr/>
          <p:nvPr/>
        </p:nvSpPr>
        <p:spPr>
          <a:xfrm>
            <a:off x="1309068" y="3419945"/>
            <a:ext cx="7631732" cy="617408"/>
          </a:xfrm>
          <a:prstGeom prst="rect">
            <a:avLst/>
          </a:prstGeom>
          <a:solidFill>
            <a:srgbClr val="002060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Programa de eficiência energética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A0008E6-A5E1-4A77-A030-3FED0180F5AB}"/>
              </a:ext>
            </a:extLst>
          </p:cNvPr>
          <p:cNvSpPr/>
          <p:nvPr/>
        </p:nvSpPr>
        <p:spPr>
          <a:xfrm>
            <a:off x="1309068" y="4346057"/>
            <a:ext cx="7631732" cy="617408"/>
          </a:xfrm>
          <a:prstGeom prst="rect">
            <a:avLst/>
          </a:prstGeom>
          <a:solidFill>
            <a:srgbClr val="002060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Programa de aprimoramento da gestão patrimonial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94E5B6F-F7FC-4DF2-BEF8-3B08EF18EB39}"/>
              </a:ext>
            </a:extLst>
          </p:cNvPr>
          <p:cNvSpPr/>
          <p:nvPr/>
        </p:nvSpPr>
        <p:spPr>
          <a:xfrm>
            <a:off x="1309068" y="5272169"/>
            <a:ext cx="7631732" cy="617408"/>
          </a:xfrm>
          <a:prstGeom prst="rect">
            <a:avLst/>
          </a:prstGeom>
          <a:solidFill>
            <a:srgbClr val="002060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Programa de uso racional da água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AE7B698-E2DE-40A5-B64F-E5AE76723210}"/>
              </a:ext>
            </a:extLst>
          </p:cNvPr>
          <p:cNvSpPr/>
          <p:nvPr/>
        </p:nvSpPr>
        <p:spPr bwMode="auto">
          <a:xfrm>
            <a:off x="177696" y="2193595"/>
            <a:ext cx="1016104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pt-BR" sz="5400" i="0" u="none" strike="noStrike" normalizeH="0" baseline="0" dirty="0">
                <a:ln w="0"/>
                <a:solidFill>
                  <a:srgbClr val="C00000"/>
                </a:solidFill>
                <a:latin typeface="Arial" charset="0"/>
              </a:rPr>
              <a:t>2</a:t>
            </a:r>
            <a:endParaRPr kumimoji="0" lang="pt-BR" sz="4800" i="0" u="none" strike="noStrike" normalizeH="0" baseline="0" dirty="0">
              <a:ln w="0"/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B4991B6-F916-4062-A7CC-A11B74D6D0DD}"/>
              </a:ext>
            </a:extLst>
          </p:cNvPr>
          <p:cNvSpPr/>
          <p:nvPr/>
        </p:nvSpPr>
        <p:spPr bwMode="auto">
          <a:xfrm>
            <a:off x="164150" y="3229277"/>
            <a:ext cx="1016104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6600" dirty="0">
                <a:solidFill>
                  <a:srgbClr val="C00000"/>
                </a:solidFill>
              </a:rPr>
              <a:t>1</a:t>
            </a:r>
            <a:endParaRPr kumimoji="0" lang="pt-BR" sz="6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2862F21-E2F2-47ED-8C89-E9C4EFB06F15}"/>
              </a:ext>
            </a:extLst>
          </p:cNvPr>
          <p:cNvSpPr/>
          <p:nvPr/>
        </p:nvSpPr>
        <p:spPr bwMode="auto">
          <a:xfrm>
            <a:off x="164150" y="3113770"/>
            <a:ext cx="1016104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pt-BR" sz="4800" i="0" u="none" strike="noStrike" normalizeH="0" baseline="0" dirty="0">
                <a:ln w="0"/>
                <a:solidFill>
                  <a:srgbClr val="C00000"/>
                </a:solidFill>
                <a:latin typeface="Arial" charset="0"/>
              </a:rPr>
              <a:t>3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B93DF669-01A4-4BCA-B968-B414C04BCDC7}"/>
              </a:ext>
            </a:extLst>
          </p:cNvPr>
          <p:cNvSpPr/>
          <p:nvPr/>
        </p:nvSpPr>
        <p:spPr bwMode="auto">
          <a:xfrm>
            <a:off x="177696" y="4064003"/>
            <a:ext cx="1016104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pt-BR" sz="4800" i="0" u="none" strike="noStrike" normalizeH="0" baseline="0" dirty="0">
                <a:ln w="0"/>
                <a:solidFill>
                  <a:srgbClr val="C00000"/>
                </a:solidFill>
                <a:latin typeface="Arial" charset="0"/>
              </a:rPr>
              <a:t>4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DFE1BFA-FBF8-4711-BB0C-E8CC0F7E4365}"/>
              </a:ext>
            </a:extLst>
          </p:cNvPr>
          <p:cNvSpPr/>
          <p:nvPr/>
        </p:nvSpPr>
        <p:spPr bwMode="auto">
          <a:xfrm>
            <a:off x="158232" y="4963465"/>
            <a:ext cx="1016104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pt-BR" sz="4800" i="0" u="none" strike="noStrike" normalizeH="0" baseline="0" dirty="0">
                <a:ln w="0"/>
                <a:solidFill>
                  <a:srgbClr val="C00000"/>
                </a:solidFill>
                <a:latin typeface="Arial" charset="0"/>
              </a:rPr>
              <a:t>5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04E7A03E-BE39-478F-B399-6650A793B3BD}"/>
              </a:ext>
            </a:extLst>
          </p:cNvPr>
          <p:cNvSpPr txBox="1">
            <a:spLocks/>
          </p:cNvSpPr>
          <p:nvPr/>
        </p:nvSpPr>
        <p:spPr bwMode="auto">
          <a:xfrm rot="21145179">
            <a:off x="4286059" y="5785679"/>
            <a:ext cx="4983169" cy="843013"/>
          </a:xfrm>
          <a:prstGeom prst="rect">
            <a:avLst/>
          </a:prstGeom>
          <a:solidFill>
            <a:srgbClr val="CCAC7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2000" kern="0" dirty="0">
                <a:solidFill>
                  <a:schemeClr val="tx1"/>
                </a:solidFill>
              </a:rPr>
              <a:t>Capítulo 6 e 7</a:t>
            </a:r>
          </a:p>
          <a:p>
            <a:pPr algn="ctr"/>
            <a:r>
              <a:rPr lang="pt-BR" sz="2000" kern="0" dirty="0">
                <a:solidFill>
                  <a:schemeClr val="tx1"/>
                </a:solidFill>
              </a:rPr>
              <a:t>Plano de Gestão de Água e Energia</a:t>
            </a:r>
          </a:p>
        </p:txBody>
      </p:sp>
    </p:spTree>
    <p:extLst>
      <p:ext uri="{BB962C8B-B14F-4D97-AF65-F5344CB8AC3E}">
        <p14:creationId xmlns:p14="http://schemas.microsoft.com/office/powerpoint/2010/main" val="1298190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703B633-ED6E-43D0-9290-41944B22FBE4}"/>
              </a:ext>
            </a:extLst>
          </p:cNvPr>
          <p:cNvSpPr/>
          <p:nvPr/>
        </p:nvSpPr>
        <p:spPr bwMode="auto">
          <a:xfrm rot="21149984">
            <a:off x="494040" y="5403233"/>
            <a:ext cx="6019882" cy="912726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Constituição de equipas, definição de responsabilidades</a:t>
            </a:r>
          </a:p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Organizar a instituição para este tipo programas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D83D334-E9E6-44AF-9705-18D3C436B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3" t="23941" r="14722" b="10709"/>
          <a:stretch/>
        </p:blipFill>
        <p:spPr>
          <a:xfrm>
            <a:off x="-123580" y="0"/>
            <a:ext cx="7255122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381148C-8084-43EB-B264-8E850242A7DF}"/>
              </a:ext>
            </a:extLst>
          </p:cNvPr>
          <p:cNvSpPr/>
          <p:nvPr/>
        </p:nvSpPr>
        <p:spPr bwMode="auto">
          <a:xfrm>
            <a:off x="5803138" y="3873500"/>
            <a:ext cx="3340862" cy="1279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Proposta de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Fichas de 5 Programas </a:t>
            </a:r>
          </a:p>
        </p:txBody>
      </p:sp>
    </p:spTree>
    <p:extLst>
      <p:ext uri="{BB962C8B-B14F-4D97-AF65-F5344CB8AC3E}">
        <p14:creationId xmlns:p14="http://schemas.microsoft.com/office/powerpoint/2010/main" val="1442996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A04CDD0-E951-4BAF-B47D-8D205EBD2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61" t="24814" r="15972" b="9012"/>
          <a:stretch/>
        </p:blipFill>
        <p:spPr>
          <a:xfrm>
            <a:off x="-1" y="0"/>
            <a:ext cx="6243847" cy="69723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381148C-8084-43EB-B264-8E850242A7DF}"/>
              </a:ext>
            </a:extLst>
          </p:cNvPr>
          <p:cNvSpPr/>
          <p:nvPr/>
        </p:nvSpPr>
        <p:spPr bwMode="auto">
          <a:xfrm>
            <a:off x="3107267" y="1718734"/>
            <a:ext cx="6036733" cy="32088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Propostas de fichas de projetos: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3 - Perdas reais 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3 – Perdas aparentes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12 – Eficiência Energética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7- Aprimoramento de gestão infraestrutural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2- Uso racional da água </a:t>
            </a:r>
          </a:p>
        </p:txBody>
      </p:sp>
    </p:spTree>
    <p:extLst>
      <p:ext uri="{BB962C8B-B14F-4D97-AF65-F5344CB8AC3E}">
        <p14:creationId xmlns:p14="http://schemas.microsoft.com/office/powerpoint/2010/main" val="1469150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61156D-9876-47F9-A2C5-611499178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40" t="24249" r="15752" b="16316"/>
          <a:stretch/>
        </p:blipFill>
        <p:spPr>
          <a:xfrm>
            <a:off x="-1" y="0"/>
            <a:ext cx="7210079" cy="66929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381148C-8084-43EB-B264-8E850242A7DF}"/>
              </a:ext>
            </a:extLst>
          </p:cNvPr>
          <p:cNvSpPr/>
          <p:nvPr/>
        </p:nvSpPr>
        <p:spPr bwMode="auto">
          <a:xfrm>
            <a:off x="5803138" y="2324100"/>
            <a:ext cx="3340862" cy="1279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Proposta de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Ficha de Projeto</a:t>
            </a:r>
          </a:p>
        </p:txBody>
      </p:sp>
    </p:spTree>
    <p:extLst>
      <p:ext uri="{BB962C8B-B14F-4D97-AF65-F5344CB8AC3E}">
        <p14:creationId xmlns:p14="http://schemas.microsoft.com/office/powerpoint/2010/main" val="3582184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61156D-9876-47F9-A2C5-611499178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40" t="24249" r="15752" b="16316"/>
          <a:stretch/>
        </p:blipFill>
        <p:spPr>
          <a:xfrm>
            <a:off x="-1" y="0"/>
            <a:ext cx="7210079" cy="66929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381148C-8084-43EB-B264-8E850242A7DF}"/>
              </a:ext>
            </a:extLst>
          </p:cNvPr>
          <p:cNvSpPr/>
          <p:nvPr/>
        </p:nvSpPr>
        <p:spPr bwMode="auto">
          <a:xfrm>
            <a:off x="5803138" y="2324100"/>
            <a:ext cx="3340862" cy="1279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Proposta de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Ficha de Projeto</a:t>
            </a:r>
          </a:p>
        </p:txBody>
      </p:sp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F3D07709-4A32-439A-A42A-CB2279C1C797}"/>
              </a:ext>
            </a:extLst>
          </p:cNvPr>
          <p:cNvSpPr/>
          <p:nvPr/>
        </p:nvSpPr>
        <p:spPr bwMode="auto">
          <a:xfrm rot="2453043">
            <a:off x="3800104" y="1598661"/>
            <a:ext cx="980237" cy="46085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999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008B611-98D5-418F-8DAD-ADE7D1DFC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19" t="24650" r="15833" b="23992"/>
          <a:stretch/>
        </p:blipFill>
        <p:spPr>
          <a:xfrm>
            <a:off x="0" y="1024466"/>
            <a:ext cx="6882538" cy="547793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1DB6497-66B1-48DC-A5B6-D7A6512F3E78}"/>
              </a:ext>
            </a:extLst>
          </p:cNvPr>
          <p:cNvSpPr/>
          <p:nvPr/>
        </p:nvSpPr>
        <p:spPr bwMode="auto">
          <a:xfrm>
            <a:off x="5803138" y="3204633"/>
            <a:ext cx="3340862" cy="1279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Proposta de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Ficha de Projeto</a:t>
            </a:r>
          </a:p>
        </p:txBody>
      </p:sp>
    </p:spTree>
    <p:extLst>
      <p:ext uri="{BB962C8B-B14F-4D97-AF65-F5344CB8AC3E}">
        <p14:creationId xmlns:p14="http://schemas.microsoft.com/office/powerpoint/2010/main" val="2192032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703B633-ED6E-43D0-9290-41944B22FBE4}"/>
              </a:ext>
            </a:extLst>
          </p:cNvPr>
          <p:cNvSpPr/>
          <p:nvPr/>
        </p:nvSpPr>
        <p:spPr bwMode="auto">
          <a:xfrm rot="21149984">
            <a:off x="494040" y="5403233"/>
            <a:ext cx="6019882" cy="912726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Constituição de equipas, definição de responsabilidades</a:t>
            </a:r>
          </a:p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Organizar a instituição para este tipo programas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D83D334-E9E6-44AF-9705-18D3C436B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3" t="23941" r="14722" b="10709"/>
          <a:stretch/>
        </p:blipFill>
        <p:spPr>
          <a:xfrm>
            <a:off x="-123580" y="0"/>
            <a:ext cx="7255122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B71E100-B88A-4919-B2E8-F0368F2F152A}"/>
              </a:ext>
            </a:extLst>
          </p:cNvPr>
          <p:cNvSpPr/>
          <p:nvPr/>
        </p:nvSpPr>
        <p:spPr bwMode="auto">
          <a:xfrm rot="20652253">
            <a:off x="1066517" y="3355492"/>
            <a:ext cx="5511699" cy="17120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BR" sz="2800" dirty="0">
                <a:solidFill>
                  <a:srgbClr val="C00000"/>
                </a:solidFill>
              </a:rPr>
              <a:t>Os quadros e as fichas estão desenhadas para facilitar o monitoramento</a:t>
            </a:r>
          </a:p>
        </p:txBody>
      </p:sp>
    </p:spTree>
    <p:extLst>
      <p:ext uri="{BB962C8B-B14F-4D97-AF65-F5344CB8AC3E}">
        <p14:creationId xmlns:p14="http://schemas.microsoft.com/office/powerpoint/2010/main" val="2476469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7200" dirty="0"/>
              <a:t>Desdobramento de Programas em Projetos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946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54ED2-1AB0-463E-8BC7-7ABB0D659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827A869-688C-46D4-ADF9-5FEED89882AE}"/>
              </a:ext>
            </a:extLst>
          </p:cNvPr>
          <p:cNvSpPr/>
          <p:nvPr/>
        </p:nvSpPr>
        <p:spPr>
          <a:xfrm>
            <a:off x="1410773" y="1162819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Programa de redução de perdas reais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6217E9-D344-45C8-9588-A44C04DF33AB}"/>
              </a:ext>
            </a:extLst>
          </p:cNvPr>
          <p:cNvSpPr/>
          <p:nvPr/>
        </p:nvSpPr>
        <p:spPr bwMode="auto">
          <a:xfrm>
            <a:off x="-42774" y="1035691"/>
            <a:ext cx="1453548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1.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A4F3046-E90C-4748-9E7A-B44C9EA0F423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Substituição de redes de distribuição;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1A9478D-76BF-4C2A-B51B-B5CBB3445AC0}"/>
              </a:ext>
            </a:extLst>
          </p:cNvPr>
          <p:cNvSpPr/>
          <p:nvPr/>
        </p:nvSpPr>
        <p:spPr bwMode="auto">
          <a:xfrm>
            <a:off x="494040" y="327742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Controle de pressões (setorização, instalação de válvulas redutoras de pressão, controle automatizado);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A7B2D58-EA89-468E-B54E-E9229BAE2212}"/>
              </a:ext>
            </a:extLst>
          </p:cNvPr>
          <p:cNvSpPr/>
          <p:nvPr/>
        </p:nvSpPr>
        <p:spPr bwMode="auto">
          <a:xfrm>
            <a:off x="494040" y="39550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Detecção ativa de vazamentos;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3B2CB2E-A24E-4992-82A0-A91FB50AE34E}"/>
              </a:ext>
            </a:extLst>
          </p:cNvPr>
          <p:cNvSpPr/>
          <p:nvPr/>
        </p:nvSpPr>
        <p:spPr bwMode="auto">
          <a:xfrm>
            <a:off x="1480008" y="4666631"/>
            <a:ext cx="4860634" cy="1055439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Aprimoramento da base cartográfica,</a:t>
            </a:r>
          </a:p>
          <a:p>
            <a:r>
              <a:rPr lang="pt-BR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Modelagem hidráulica</a:t>
            </a:r>
          </a:p>
          <a:p>
            <a:r>
              <a:rPr lang="pt-BR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Aprimoramento da confiabilidade dos dados do BH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701D445-D0A0-41F5-88B4-F70D75DDF4E0}"/>
              </a:ext>
            </a:extLst>
          </p:cNvPr>
          <p:cNvSpPr/>
          <p:nvPr/>
        </p:nvSpPr>
        <p:spPr bwMode="auto">
          <a:xfrm>
            <a:off x="7108098" y="4666631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CC1DFA1-D304-4442-93F7-92BE8023346F}"/>
              </a:ext>
            </a:extLst>
          </p:cNvPr>
          <p:cNvSpPr/>
          <p:nvPr/>
        </p:nvSpPr>
        <p:spPr bwMode="auto">
          <a:xfrm>
            <a:off x="7108098" y="3955057"/>
            <a:ext cx="1833464" cy="543762"/>
          </a:xfrm>
          <a:prstGeom prst="rect">
            <a:avLst/>
          </a:prstGeom>
          <a:solidFill>
            <a:srgbClr val="CCAC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e manutenção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106D03C-D3A6-4C5C-BA4F-D13F7E25183B}"/>
              </a:ext>
            </a:extLst>
          </p:cNvPr>
          <p:cNvSpPr/>
          <p:nvPr/>
        </p:nvSpPr>
        <p:spPr bwMode="auto">
          <a:xfrm>
            <a:off x="7108098" y="2599793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5C0C2C8-5E4F-483E-ADB4-35D879E23B94}"/>
              </a:ext>
            </a:extLst>
          </p:cNvPr>
          <p:cNvSpPr/>
          <p:nvPr/>
        </p:nvSpPr>
        <p:spPr bwMode="auto">
          <a:xfrm>
            <a:off x="7108098" y="3248319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</p:spTree>
    <p:extLst>
      <p:ext uri="{BB962C8B-B14F-4D97-AF65-F5344CB8AC3E}">
        <p14:creationId xmlns:p14="http://schemas.microsoft.com/office/powerpoint/2010/main" val="663876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54ED2-1AB0-463E-8BC7-7ABB0D659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6217E9-D344-45C8-9588-A44C04DF33AB}"/>
              </a:ext>
            </a:extLst>
          </p:cNvPr>
          <p:cNvSpPr/>
          <p:nvPr/>
        </p:nvSpPr>
        <p:spPr bwMode="auto">
          <a:xfrm>
            <a:off x="-42774" y="1035691"/>
            <a:ext cx="1453548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2.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9CE116D-3841-406D-848B-AA8C13EEB790}"/>
              </a:ext>
            </a:extLst>
          </p:cNvPr>
          <p:cNvSpPr/>
          <p:nvPr/>
        </p:nvSpPr>
        <p:spPr>
          <a:xfrm>
            <a:off x="1410774" y="1425197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Programa de redução de 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perdas aparentes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B81DE7D-FEB4-4927-AC86-B243D6A1F6CC}"/>
              </a:ext>
            </a:extLst>
          </p:cNvPr>
          <p:cNvSpPr/>
          <p:nvPr/>
        </p:nvSpPr>
        <p:spPr bwMode="auto">
          <a:xfrm>
            <a:off x="494040" y="327742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Regularização de ligações clandestinas;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D7F3CE7-5BB4-4FFE-A20A-AF440EF6A883}"/>
              </a:ext>
            </a:extLst>
          </p:cNvPr>
          <p:cNvSpPr/>
          <p:nvPr/>
        </p:nvSpPr>
        <p:spPr bwMode="auto">
          <a:xfrm>
            <a:off x="494040" y="3955057"/>
            <a:ext cx="5846602" cy="553444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Medição e registro de consumos não faturados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5003467-F903-4D7B-8E36-774B54CDD2D9}"/>
              </a:ext>
            </a:extLst>
          </p:cNvPr>
          <p:cNvSpPr/>
          <p:nvPr/>
        </p:nvSpPr>
        <p:spPr bwMode="auto">
          <a:xfrm>
            <a:off x="7108098" y="4121122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7A337A1-4C94-4958-8E24-3B80A1F3B8DB}"/>
              </a:ext>
            </a:extLst>
          </p:cNvPr>
          <p:cNvSpPr/>
          <p:nvPr/>
        </p:nvSpPr>
        <p:spPr bwMode="auto">
          <a:xfrm>
            <a:off x="7108098" y="2599793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5E8FA8F-F113-4F91-B8BE-D8F1DCF7D6E1}"/>
              </a:ext>
            </a:extLst>
          </p:cNvPr>
          <p:cNvSpPr/>
          <p:nvPr/>
        </p:nvSpPr>
        <p:spPr bwMode="auto">
          <a:xfrm>
            <a:off x="7108098" y="3277425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3B29619-6A99-4159-B1AE-D89A8E0FC6C5}"/>
              </a:ext>
            </a:extLst>
          </p:cNvPr>
          <p:cNvSpPr/>
          <p:nvPr/>
        </p:nvSpPr>
        <p:spPr bwMode="auto">
          <a:xfrm>
            <a:off x="7108098" y="517830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B5A73F0-6BC6-4E6D-BDEF-63D1B07E42F0}"/>
              </a:ext>
            </a:extLst>
          </p:cNvPr>
          <p:cNvSpPr/>
          <p:nvPr/>
        </p:nvSpPr>
        <p:spPr bwMode="auto">
          <a:xfrm>
            <a:off x="460222" y="254863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Gerenciamento do parque de hidrômetros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9CB861F-0A81-49E0-B828-1FB74B3159B5}"/>
              </a:ext>
            </a:extLst>
          </p:cNvPr>
          <p:cNvSpPr/>
          <p:nvPr/>
        </p:nvSpPr>
        <p:spPr bwMode="auto">
          <a:xfrm>
            <a:off x="1480008" y="4666631"/>
            <a:ext cx="4860634" cy="1055439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Desenvolvimento da confiabilidade da micromedição</a:t>
            </a:r>
          </a:p>
          <a:p>
            <a:r>
              <a:rPr lang="pt-BR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Aprimoramento da confiabilidade dos dados do BH</a:t>
            </a:r>
          </a:p>
        </p:txBody>
      </p:sp>
    </p:spTree>
    <p:extLst>
      <p:ext uri="{BB962C8B-B14F-4D97-AF65-F5344CB8AC3E}">
        <p14:creationId xmlns:p14="http://schemas.microsoft.com/office/powerpoint/2010/main" val="2902160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BC3DF03C-E83B-4896-8140-BA77CAB7AD7A}"/>
              </a:ext>
            </a:extLst>
          </p:cNvPr>
          <p:cNvSpPr txBox="1">
            <a:spLocks/>
          </p:cNvSpPr>
          <p:nvPr/>
        </p:nvSpPr>
        <p:spPr bwMode="auto">
          <a:xfrm>
            <a:off x="1481396" y="1412023"/>
            <a:ext cx="7044103" cy="58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6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328D0CA-E5CE-489C-9878-5EB659213A8F}"/>
              </a:ext>
            </a:extLst>
          </p:cNvPr>
          <p:cNvCxnSpPr>
            <a:cxnSpLocks/>
          </p:cNvCxnSpPr>
          <p:nvPr/>
        </p:nvCxnSpPr>
        <p:spPr bwMode="auto">
          <a:xfrm flipV="1">
            <a:off x="1028762" y="2020427"/>
            <a:ext cx="7496738" cy="9052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0" name="Picture 2" descr="C:\Users\GIERSD~1\AppData\Local\Temp\PROBIOGAS-COOP-GIZ-MCIDADES-BRASIL-VERTICAL.jpg">
            <a:extLst>
              <a:ext uri="{FF2B5EF4-FFF2-40B4-BE49-F238E27FC236}">
                <a16:creationId xmlns:a16="http://schemas.microsoft.com/office/drawing/2014/main" id="{0B118476-E85F-4F81-9EB8-8E1DC1860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350" y="-107189"/>
            <a:ext cx="9144000" cy="151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ntertitel 1">
            <a:extLst>
              <a:ext uri="{FF2B5EF4-FFF2-40B4-BE49-F238E27FC236}">
                <a16:creationId xmlns:a16="http://schemas.microsoft.com/office/drawing/2014/main" id="{7BA63063-A4DF-4C84-A3DB-823873B8F03A}"/>
              </a:ext>
            </a:extLst>
          </p:cNvPr>
          <p:cNvSpPr txBox="1">
            <a:spLocks/>
          </p:cNvSpPr>
          <p:nvPr/>
        </p:nvSpPr>
        <p:spPr bwMode="auto">
          <a:xfrm>
            <a:off x="260441" y="2149269"/>
            <a:ext cx="89750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8775" indent="-358775" algn="l" rtl="0" fontAlgn="base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charset="0"/>
              <a:buChar char="•"/>
              <a:tabLst>
                <a:tab pos="2190750" algn="l"/>
              </a:tabLst>
              <a:defRPr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19138" indent="-358775" algn="l" rtl="0" fontAlgn="base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charset="0"/>
              <a:buChar char="•"/>
              <a:tabLst>
                <a:tab pos="2190750" algn="l"/>
              </a:tabLst>
              <a:defRPr>
                <a:solidFill>
                  <a:srgbClr val="6E6452"/>
                </a:solidFill>
                <a:latin typeface="+mn-lt"/>
              </a:defRPr>
            </a:lvl2pPr>
            <a:lvl3pPr marL="1079500" indent="-358775" algn="l" rtl="0" fontAlgn="base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charset="0"/>
              <a:buChar char="•"/>
              <a:tabLst>
                <a:tab pos="2190750" algn="l"/>
              </a:tabLst>
              <a:defRPr>
                <a:solidFill>
                  <a:srgbClr val="6E6452"/>
                </a:solidFill>
                <a:latin typeface="+mn-lt"/>
              </a:defRPr>
            </a:lvl3pPr>
            <a:lvl4pPr marL="1439863" indent="-358775" algn="l" rtl="0" fontAlgn="base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charset="0"/>
              <a:buChar char="•"/>
              <a:tabLst>
                <a:tab pos="2190750" algn="l"/>
              </a:tabLst>
              <a:defRPr>
                <a:solidFill>
                  <a:srgbClr val="6E6452"/>
                </a:solidFill>
                <a:latin typeface="+mn-lt"/>
              </a:defRPr>
            </a:lvl4pPr>
            <a:lvl5pPr marL="1439863" algn="l" rtl="0" fontAlgn="base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charset="0"/>
              <a:tabLst>
                <a:tab pos="2190750" algn="l"/>
              </a:tabLst>
              <a:defRPr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pt-BR" sz="2800" b="0" kern="0" dirty="0"/>
              <a:t>Bases e antecedentes 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b="0" kern="0" dirty="0"/>
              <a:t>Sistema de avaliação 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b="0" kern="0" dirty="0"/>
              <a:t>Horizonte de planejamento e metas 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b="0" kern="0" dirty="0"/>
              <a:t>Caracterização preliminar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b="0" kern="0" dirty="0"/>
              <a:t>Balanço hídrico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b="0" kern="0" dirty="0"/>
              <a:t>Parque de hidrômetros 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b="0" kern="0" dirty="0"/>
              <a:t>Programas projetos e ações 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b="0" kern="0" dirty="0"/>
              <a:t>Monitoramento</a:t>
            </a:r>
            <a:endParaRPr lang="de-DE" sz="2800" b="0" kern="0" dirty="0"/>
          </a:p>
        </p:txBody>
      </p:sp>
    </p:spTree>
    <p:extLst>
      <p:ext uri="{BB962C8B-B14F-4D97-AF65-F5344CB8AC3E}">
        <p14:creationId xmlns:p14="http://schemas.microsoft.com/office/powerpoint/2010/main" val="3857764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54ED2-1AB0-463E-8BC7-7ABB0D659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6217E9-D344-45C8-9588-A44C04DF33AB}"/>
              </a:ext>
            </a:extLst>
          </p:cNvPr>
          <p:cNvSpPr/>
          <p:nvPr/>
        </p:nvSpPr>
        <p:spPr bwMode="auto">
          <a:xfrm>
            <a:off x="-42774" y="1035691"/>
            <a:ext cx="1751258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3a.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EFF19F3-9538-476E-9A66-DEF5DD299C89}"/>
              </a:ext>
            </a:extLst>
          </p:cNvPr>
          <p:cNvSpPr/>
          <p:nvPr/>
        </p:nvSpPr>
        <p:spPr>
          <a:xfrm>
            <a:off x="1410774" y="1348452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Programa de e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ficiência energética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65538EF-B90C-44E2-AB99-D4E1E4B4611F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 de gerenciamento de contratos de energia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255A410-86BE-4C33-A40B-95503112BD56}"/>
              </a:ext>
            </a:extLst>
          </p:cNvPr>
          <p:cNvSpPr/>
          <p:nvPr/>
        </p:nvSpPr>
        <p:spPr bwMode="auto">
          <a:xfrm>
            <a:off x="494040" y="327742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de equipamentos elétricos em horário económico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D7D72B-91E3-49E3-B746-BB1142BA1190}"/>
              </a:ext>
            </a:extLst>
          </p:cNvPr>
          <p:cNvSpPr/>
          <p:nvPr/>
        </p:nvSpPr>
        <p:spPr bwMode="auto">
          <a:xfrm>
            <a:off x="494040" y="39550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Instrumentação, automação e telegestão de equipamentos eletromecânicos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B32A984-C128-441B-B84F-8403611AAECC}"/>
              </a:ext>
            </a:extLst>
          </p:cNvPr>
          <p:cNvSpPr/>
          <p:nvPr/>
        </p:nvSpPr>
        <p:spPr bwMode="auto">
          <a:xfrm>
            <a:off x="494040" y="4666631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Monitoramento, avaliação e controle de equipamentos eletromecânicos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0E5B398-B292-41A9-B323-44D74FE2A43D}"/>
              </a:ext>
            </a:extLst>
          </p:cNvPr>
          <p:cNvSpPr/>
          <p:nvPr/>
        </p:nvSpPr>
        <p:spPr bwMode="auto">
          <a:xfrm>
            <a:off x="7108098" y="3955057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BD534DD-6051-4050-B87C-35056057398A}"/>
              </a:ext>
            </a:extLst>
          </p:cNvPr>
          <p:cNvSpPr/>
          <p:nvPr/>
        </p:nvSpPr>
        <p:spPr bwMode="auto">
          <a:xfrm>
            <a:off x="7108098" y="5378205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C7FD083-EF38-4223-A088-ADF85481B995}"/>
              </a:ext>
            </a:extLst>
          </p:cNvPr>
          <p:cNvSpPr/>
          <p:nvPr/>
        </p:nvSpPr>
        <p:spPr bwMode="auto">
          <a:xfrm>
            <a:off x="494040" y="537820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Reabilitação / substituição de equipamentos eletromecânicos e inversores de frequência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E5CD795-82CA-4945-9E41-D5A10A6F64EC}"/>
              </a:ext>
            </a:extLst>
          </p:cNvPr>
          <p:cNvSpPr/>
          <p:nvPr/>
        </p:nvSpPr>
        <p:spPr bwMode="auto">
          <a:xfrm>
            <a:off x="494040" y="6089779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Manutenção de banco de capacitores – controle do fator de potência 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D480EA7-F8E2-41A4-8DAE-B3E9E6AD8C93}"/>
              </a:ext>
            </a:extLst>
          </p:cNvPr>
          <p:cNvSpPr/>
          <p:nvPr/>
        </p:nvSpPr>
        <p:spPr bwMode="auto">
          <a:xfrm>
            <a:off x="7108098" y="2599793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E39B170-F997-44D2-9CE2-9FA5D2D85C27}"/>
              </a:ext>
            </a:extLst>
          </p:cNvPr>
          <p:cNvSpPr/>
          <p:nvPr/>
        </p:nvSpPr>
        <p:spPr bwMode="auto">
          <a:xfrm>
            <a:off x="7108098" y="3255418"/>
            <a:ext cx="1833464" cy="543762"/>
          </a:xfrm>
          <a:prstGeom prst="rect">
            <a:avLst/>
          </a:prstGeom>
          <a:solidFill>
            <a:srgbClr val="CCAC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e manutenção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5982247-4E41-4C51-9D23-D0AFA38E76CC}"/>
              </a:ext>
            </a:extLst>
          </p:cNvPr>
          <p:cNvSpPr/>
          <p:nvPr/>
        </p:nvSpPr>
        <p:spPr bwMode="auto">
          <a:xfrm>
            <a:off x="7108098" y="4678566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FE88C1F-0D47-43B0-8456-88A54332925B}"/>
              </a:ext>
            </a:extLst>
          </p:cNvPr>
          <p:cNvSpPr/>
          <p:nvPr/>
        </p:nvSpPr>
        <p:spPr bwMode="auto">
          <a:xfrm>
            <a:off x="7108098" y="6089779"/>
            <a:ext cx="1833464" cy="543762"/>
          </a:xfrm>
          <a:prstGeom prst="rect">
            <a:avLst/>
          </a:prstGeom>
          <a:solidFill>
            <a:srgbClr val="CCAC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e manutenção</a:t>
            </a:r>
          </a:p>
        </p:txBody>
      </p:sp>
    </p:spTree>
    <p:extLst>
      <p:ext uri="{BB962C8B-B14F-4D97-AF65-F5344CB8AC3E}">
        <p14:creationId xmlns:p14="http://schemas.microsoft.com/office/powerpoint/2010/main" val="1304376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54ED2-1AB0-463E-8BC7-7ABB0D659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6217E9-D344-45C8-9588-A44C04DF33AB}"/>
              </a:ext>
            </a:extLst>
          </p:cNvPr>
          <p:cNvSpPr/>
          <p:nvPr/>
        </p:nvSpPr>
        <p:spPr bwMode="auto">
          <a:xfrm>
            <a:off x="-42774" y="1035691"/>
            <a:ext cx="1935074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3b.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EFF19F3-9538-476E-9A66-DEF5DD299C89}"/>
              </a:ext>
            </a:extLst>
          </p:cNvPr>
          <p:cNvSpPr/>
          <p:nvPr/>
        </p:nvSpPr>
        <p:spPr>
          <a:xfrm>
            <a:off x="1410774" y="1348452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Programa de e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ficiência energética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65538EF-B90C-44E2-AB99-D4E1E4B4611F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Aumento do volume de reservação para evitar operação em horas de ponta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255A410-86BE-4C33-A40B-95503112BD56}"/>
              </a:ext>
            </a:extLst>
          </p:cNvPr>
          <p:cNvSpPr/>
          <p:nvPr/>
        </p:nvSpPr>
        <p:spPr bwMode="auto">
          <a:xfrm>
            <a:off x="494040" y="327742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Substituição e renovação de adutoras para a redução das perdas de carga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D7D72B-91E3-49E3-B746-BB1142BA1190}"/>
              </a:ext>
            </a:extLst>
          </p:cNvPr>
          <p:cNvSpPr/>
          <p:nvPr/>
        </p:nvSpPr>
        <p:spPr bwMode="auto">
          <a:xfrm>
            <a:off x="494040" y="39550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Alteração na disposição do sistema de abastecimento (para situações energeticamente mais eficientes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B32A984-C128-441B-B84F-8403611AAECC}"/>
              </a:ext>
            </a:extLst>
          </p:cNvPr>
          <p:cNvSpPr/>
          <p:nvPr/>
        </p:nvSpPr>
        <p:spPr bwMode="auto">
          <a:xfrm>
            <a:off x="494040" y="4666631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Geração de energia (micro hidrelétricas, fotovoltaicas, biogás)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0E5B398-B292-41A9-B323-44D74FE2A43D}"/>
              </a:ext>
            </a:extLst>
          </p:cNvPr>
          <p:cNvSpPr/>
          <p:nvPr/>
        </p:nvSpPr>
        <p:spPr bwMode="auto">
          <a:xfrm>
            <a:off x="7108098" y="3955057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BD534DD-6051-4050-B87C-35056057398A}"/>
              </a:ext>
            </a:extLst>
          </p:cNvPr>
          <p:cNvSpPr/>
          <p:nvPr/>
        </p:nvSpPr>
        <p:spPr bwMode="auto">
          <a:xfrm>
            <a:off x="7097198" y="4666631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C7FD083-EF38-4223-A088-ADF85481B995}"/>
              </a:ext>
            </a:extLst>
          </p:cNvPr>
          <p:cNvSpPr/>
          <p:nvPr/>
        </p:nvSpPr>
        <p:spPr bwMode="auto">
          <a:xfrm>
            <a:off x="494040" y="537820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Climatização de edifícios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E5CD795-82CA-4945-9E41-D5A10A6F64EC}"/>
              </a:ext>
            </a:extLst>
          </p:cNvPr>
          <p:cNvSpPr/>
          <p:nvPr/>
        </p:nvSpPr>
        <p:spPr bwMode="auto">
          <a:xfrm>
            <a:off x="494040" y="6089779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Implementação de sistema de gestão de energia (ISO50001)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5982247-4E41-4C51-9D23-D0AFA38E76CC}"/>
              </a:ext>
            </a:extLst>
          </p:cNvPr>
          <p:cNvSpPr/>
          <p:nvPr/>
        </p:nvSpPr>
        <p:spPr bwMode="auto">
          <a:xfrm>
            <a:off x="7108098" y="6089779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973FFED-D923-4C1D-9B11-B8D531474A63}"/>
              </a:ext>
            </a:extLst>
          </p:cNvPr>
          <p:cNvSpPr/>
          <p:nvPr/>
        </p:nvSpPr>
        <p:spPr bwMode="auto">
          <a:xfrm>
            <a:off x="7108098" y="3243483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8F97811-82C4-4785-BA39-E1B25CD5747D}"/>
              </a:ext>
            </a:extLst>
          </p:cNvPr>
          <p:cNvSpPr/>
          <p:nvPr/>
        </p:nvSpPr>
        <p:spPr bwMode="auto">
          <a:xfrm>
            <a:off x="7108098" y="2620943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7C0484E-889B-4C4B-978D-FE449ED96935}"/>
              </a:ext>
            </a:extLst>
          </p:cNvPr>
          <p:cNvSpPr/>
          <p:nvPr/>
        </p:nvSpPr>
        <p:spPr bwMode="auto">
          <a:xfrm>
            <a:off x="7108098" y="5318338"/>
            <a:ext cx="1833464" cy="543762"/>
          </a:xfrm>
          <a:prstGeom prst="rect">
            <a:avLst/>
          </a:prstGeom>
          <a:solidFill>
            <a:srgbClr val="CCAC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e manutenção</a:t>
            </a:r>
          </a:p>
        </p:txBody>
      </p:sp>
    </p:spTree>
    <p:extLst>
      <p:ext uri="{BB962C8B-B14F-4D97-AF65-F5344CB8AC3E}">
        <p14:creationId xmlns:p14="http://schemas.microsoft.com/office/powerpoint/2010/main" val="4101746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54ED2-1AB0-463E-8BC7-7ABB0D659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6217E9-D344-45C8-9588-A44C04DF33AB}"/>
              </a:ext>
            </a:extLst>
          </p:cNvPr>
          <p:cNvSpPr/>
          <p:nvPr/>
        </p:nvSpPr>
        <p:spPr bwMode="auto">
          <a:xfrm>
            <a:off x="-42774" y="1035691"/>
            <a:ext cx="1935074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3c.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EFF19F3-9538-476E-9A66-DEF5DD299C89}"/>
              </a:ext>
            </a:extLst>
          </p:cNvPr>
          <p:cNvSpPr/>
          <p:nvPr/>
        </p:nvSpPr>
        <p:spPr>
          <a:xfrm>
            <a:off x="1410774" y="1348452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Programa de e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ficiência energética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65538EF-B90C-44E2-AB99-D4E1E4B4611F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Alteração para tecnologias mais eficientes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255A410-86BE-4C33-A40B-95503112BD56}"/>
              </a:ext>
            </a:extLst>
          </p:cNvPr>
          <p:cNvSpPr/>
          <p:nvPr/>
        </p:nvSpPr>
        <p:spPr bwMode="auto">
          <a:xfrm>
            <a:off x="494040" y="327742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Modelagem hidráulica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D7D72B-91E3-49E3-B746-BB1142BA1190}"/>
              </a:ext>
            </a:extLst>
          </p:cNvPr>
          <p:cNvSpPr/>
          <p:nvPr/>
        </p:nvSpPr>
        <p:spPr bwMode="auto">
          <a:xfrm>
            <a:off x="494040" y="39550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Setorização e controle de pressões na rede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0E5B398-B292-41A9-B323-44D74FE2A43D}"/>
              </a:ext>
            </a:extLst>
          </p:cNvPr>
          <p:cNvSpPr/>
          <p:nvPr/>
        </p:nvSpPr>
        <p:spPr bwMode="auto">
          <a:xfrm>
            <a:off x="7108098" y="2630067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D480EA7-F8E2-41A4-8DAE-B3E9E6AD8C93}"/>
              </a:ext>
            </a:extLst>
          </p:cNvPr>
          <p:cNvSpPr/>
          <p:nvPr/>
        </p:nvSpPr>
        <p:spPr bwMode="auto">
          <a:xfrm>
            <a:off x="7108098" y="3271191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E39B170-F997-44D2-9CE2-9FA5D2D85C27}"/>
              </a:ext>
            </a:extLst>
          </p:cNvPr>
          <p:cNvSpPr/>
          <p:nvPr/>
        </p:nvSpPr>
        <p:spPr bwMode="auto">
          <a:xfrm>
            <a:off x="7108098" y="3940079"/>
            <a:ext cx="1833464" cy="543762"/>
          </a:xfrm>
          <a:prstGeom prst="rect">
            <a:avLst/>
          </a:prstGeom>
          <a:solidFill>
            <a:srgbClr val="CCAC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e manutenção</a:t>
            </a:r>
          </a:p>
        </p:txBody>
      </p:sp>
    </p:spTree>
    <p:extLst>
      <p:ext uri="{BB962C8B-B14F-4D97-AF65-F5344CB8AC3E}">
        <p14:creationId xmlns:p14="http://schemas.microsoft.com/office/powerpoint/2010/main" val="841874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FCE05E5-2C2D-47F3-BD89-58F593997DF0}"/>
              </a:ext>
            </a:extLst>
          </p:cNvPr>
          <p:cNvSpPr/>
          <p:nvPr/>
        </p:nvSpPr>
        <p:spPr bwMode="auto">
          <a:xfrm>
            <a:off x="-42775" y="1035691"/>
            <a:ext cx="1787353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4a.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A457F57-F6DC-4C43-B687-C7AA9A73E2D5}"/>
              </a:ext>
            </a:extLst>
          </p:cNvPr>
          <p:cNvSpPr/>
          <p:nvPr/>
        </p:nvSpPr>
        <p:spPr>
          <a:xfrm>
            <a:off x="1608737" y="1346997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Prog</a:t>
            </a: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. de aprimoramento da 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gestão patrimonial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32C4501-FF91-41B1-889B-270F981AED44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Aprimoramento e atualização do cadastro de infraestruturas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C7C8CAB-31C3-42BA-80DA-85CFE8A688E1}"/>
              </a:ext>
            </a:extLst>
          </p:cNvPr>
          <p:cNvSpPr/>
          <p:nvPr/>
        </p:nvSpPr>
        <p:spPr bwMode="auto">
          <a:xfrm>
            <a:off x="7108098" y="3224691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FD8CF0C-DBEC-49D8-BD8D-8ED547E7BD9C}"/>
              </a:ext>
            </a:extLst>
          </p:cNvPr>
          <p:cNvSpPr/>
          <p:nvPr/>
        </p:nvSpPr>
        <p:spPr bwMode="auto">
          <a:xfrm>
            <a:off x="7108098" y="4549300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1D71762-CE10-4194-8D67-3ABBA127BF6F}"/>
              </a:ext>
            </a:extLst>
          </p:cNvPr>
          <p:cNvSpPr/>
          <p:nvPr/>
        </p:nvSpPr>
        <p:spPr bwMode="auto">
          <a:xfrm>
            <a:off x="7108098" y="52109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E89E022-4A81-4216-AAB0-97FC549E068B}"/>
              </a:ext>
            </a:extLst>
          </p:cNvPr>
          <p:cNvSpPr/>
          <p:nvPr/>
        </p:nvSpPr>
        <p:spPr bwMode="auto">
          <a:xfrm>
            <a:off x="7108098" y="5872596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B09FC0F-97B1-435B-8A33-39C63BFCBBB1}"/>
              </a:ext>
            </a:extLst>
          </p:cNvPr>
          <p:cNvSpPr/>
          <p:nvPr/>
        </p:nvSpPr>
        <p:spPr bwMode="auto">
          <a:xfrm>
            <a:off x="494040" y="32471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Articulação do cadastro com ferramentas de gestão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464D8D-8531-479F-9BC0-C7523F875A58}"/>
              </a:ext>
            </a:extLst>
          </p:cNvPr>
          <p:cNvSpPr/>
          <p:nvPr/>
        </p:nvSpPr>
        <p:spPr bwMode="auto">
          <a:xfrm>
            <a:off x="494040" y="3894521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Aprimoramento do Balanço hídrico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5379FA-69D5-4068-BD65-01E1C550DF07}"/>
              </a:ext>
            </a:extLst>
          </p:cNvPr>
          <p:cNvSpPr/>
          <p:nvPr/>
        </p:nvSpPr>
        <p:spPr bwMode="auto">
          <a:xfrm>
            <a:off x="494040" y="454188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Modelagem hidráulica 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29ABB83-5201-4F28-A31D-080BAEAB4FA5}"/>
              </a:ext>
            </a:extLst>
          </p:cNvPr>
          <p:cNvSpPr/>
          <p:nvPr/>
        </p:nvSpPr>
        <p:spPr bwMode="auto">
          <a:xfrm>
            <a:off x="494040" y="5243240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Medição de vazões e outras grandezas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1FB92F3-5067-41A0-AEE6-E81E03ED4A98}"/>
              </a:ext>
            </a:extLst>
          </p:cNvPr>
          <p:cNvSpPr/>
          <p:nvPr/>
        </p:nvSpPr>
        <p:spPr bwMode="auto">
          <a:xfrm>
            <a:off x="494040" y="592196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Registro do estado de conservação das infraestruturas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A8E3FBD-813B-46C8-99F3-844368CE5B39}"/>
              </a:ext>
            </a:extLst>
          </p:cNvPr>
          <p:cNvSpPr/>
          <p:nvPr/>
        </p:nvSpPr>
        <p:spPr bwMode="auto">
          <a:xfrm>
            <a:off x="7108098" y="25697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CE66E59-8938-4BB7-B4AB-6D16DA0D6CBD}"/>
              </a:ext>
            </a:extLst>
          </p:cNvPr>
          <p:cNvSpPr/>
          <p:nvPr/>
        </p:nvSpPr>
        <p:spPr bwMode="auto">
          <a:xfrm>
            <a:off x="7108098" y="3902745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</p:spTree>
    <p:extLst>
      <p:ext uri="{BB962C8B-B14F-4D97-AF65-F5344CB8AC3E}">
        <p14:creationId xmlns:p14="http://schemas.microsoft.com/office/powerpoint/2010/main" val="4141886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FCE05E5-2C2D-47F3-BD89-58F593997DF0}"/>
              </a:ext>
            </a:extLst>
          </p:cNvPr>
          <p:cNvSpPr/>
          <p:nvPr/>
        </p:nvSpPr>
        <p:spPr bwMode="auto">
          <a:xfrm>
            <a:off x="-42775" y="1035691"/>
            <a:ext cx="1787353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4a.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A457F57-F6DC-4C43-B687-C7AA9A73E2D5}"/>
              </a:ext>
            </a:extLst>
          </p:cNvPr>
          <p:cNvSpPr/>
          <p:nvPr/>
        </p:nvSpPr>
        <p:spPr>
          <a:xfrm>
            <a:off x="1608737" y="1346997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Prog</a:t>
            </a: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. de aprimoramento da 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gestão patrimonial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32C4501-FF91-41B1-889B-270F981AED44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Registro das intervenções na rede de abastecimento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C7C8CAB-31C3-42BA-80DA-85CFE8A688E1}"/>
              </a:ext>
            </a:extLst>
          </p:cNvPr>
          <p:cNvSpPr/>
          <p:nvPr/>
        </p:nvSpPr>
        <p:spPr bwMode="auto">
          <a:xfrm>
            <a:off x="7108098" y="3224691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B09FC0F-97B1-435B-8A33-39C63BFCBBB1}"/>
              </a:ext>
            </a:extLst>
          </p:cNvPr>
          <p:cNvSpPr/>
          <p:nvPr/>
        </p:nvSpPr>
        <p:spPr bwMode="auto">
          <a:xfrm>
            <a:off x="494040" y="400353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 de gestão de informação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464D8D-8531-479F-9BC0-C7523F875A58}"/>
              </a:ext>
            </a:extLst>
          </p:cNvPr>
          <p:cNvSpPr/>
          <p:nvPr/>
        </p:nvSpPr>
        <p:spPr bwMode="auto">
          <a:xfrm>
            <a:off x="850901" y="4650092"/>
            <a:ext cx="6783060" cy="1901028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informação geográfica (SIG);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integrados de gestão empresarial (“ERP Enterprise </a:t>
            </a:r>
            <a:r>
              <a:rPr lang="pt-BR" sz="14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Resource</a:t>
            </a:r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Planning”); sistemas de gestão de clientes (CRM); 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apoio à contabilidade; 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</a:t>
            </a:r>
            <a:r>
              <a:rPr lang="pt-BR" sz="14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telemedição</a:t>
            </a:r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e de telegestão (SCADA), 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informação para operação e manutenção;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sistemas de gestão da informação laboratorial (LIMS); 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informação para apoio à gestão patrimonial de infraestruturas) .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1FB92F3-5067-41A0-AEE6-E81E03ED4A98}"/>
              </a:ext>
            </a:extLst>
          </p:cNvPr>
          <p:cNvSpPr/>
          <p:nvPr/>
        </p:nvSpPr>
        <p:spPr bwMode="auto">
          <a:xfrm>
            <a:off x="494040" y="3291402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gestão da Energia (ISO 50001)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A8E3FBD-813B-46C8-99F3-844368CE5B39}"/>
              </a:ext>
            </a:extLst>
          </p:cNvPr>
          <p:cNvSpPr/>
          <p:nvPr/>
        </p:nvSpPr>
        <p:spPr bwMode="auto">
          <a:xfrm>
            <a:off x="7108098" y="25697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CE66E59-8938-4BB7-B4AB-6D16DA0D6CBD}"/>
              </a:ext>
            </a:extLst>
          </p:cNvPr>
          <p:cNvSpPr/>
          <p:nvPr/>
        </p:nvSpPr>
        <p:spPr bwMode="auto">
          <a:xfrm>
            <a:off x="7108098" y="3902745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FD8CF0C-DBEC-49D8-BD8D-8ED547E7BD9C}"/>
              </a:ext>
            </a:extLst>
          </p:cNvPr>
          <p:cNvSpPr/>
          <p:nvPr/>
        </p:nvSpPr>
        <p:spPr bwMode="auto">
          <a:xfrm>
            <a:off x="7108098" y="4549300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1D71762-CE10-4194-8D67-3ABBA127BF6F}"/>
              </a:ext>
            </a:extLst>
          </p:cNvPr>
          <p:cNvSpPr/>
          <p:nvPr/>
        </p:nvSpPr>
        <p:spPr bwMode="auto">
          <a:xfrm>
            <a:off x="7108098" y="52109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E89E022-4A81-4216-AAB0-97FC549E068B}"/>
              </a:ext>
            </a:extLst>
          </p:cNvPr>
          <p:cNvSpPr/>
          <p:nvPr/>
        </p:nvSpPr>
        <p:spPr bwMode="auto">
          <a:xfrm>
            <a:off x="7108098" y="5872596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</p:spTree>
    <p:extLst>
      <p:ext uri="{BB962C8B-B14F-4D97-AF65-F5344CB8AC3E}">
        <p14:creationId xmlns:p14="http://schemas.microsoft.com/office/powerpoint/2010/main" val="1562980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FCE05E5-2C2D-47F3-BD89-58F593997DF0}"/>
              </a:ext>
            </a:extLst>
          </p:cNvPr>
          <p:cNvSpPr/>
          <p:nvPr/>
        </p:nvSpPr>
        <p:spPr bwMode="auto">
          <a:xfrm>
            <a:off x="-42775" y="1035691"/>
            <a:ext cx="1787353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5a.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A457F57-F6DC-4C43-B687-C7AA9A73E2D5}"/>
              </a:ext>
            </a:extLst>
          </p:cNvPr>
          <p:cNvSpPr/>
          <p:nvPr/>
        </p:nvSpPr>
        <p:spPr>
          <a:xfrm>
            <a:off x="1608737" y="1346997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Prog</a:t>
            </a: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. de aprimoramento da 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gestão patrimonial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32C4501-FF91-41B1-889B-270F981AED44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Hidrometração individualiza em condomínios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C7C8CAB-31C3-42BA-80DA-85CFE8A688E1}"/>
              </a:ext>
            </a:extLst>
          </p:cNvPr>
          <p:cNvSpPr/>
          <p:nvPr/>
        </p:nvSpPr>
        <p:spPr bwMode="auto">
          <a:xfrm>
            <a:off x="7108098" y="3224691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FD8CF0C-DBEC-49D8-BD8D-8ED547E7BD9C}"/>
              </a:ext>
            </a:extLst>
          </p:cNvPr>
          <p:cNvSpPr/>
          <p:nvPr/>
        </p:nvSpPr>
        <p:spPr bwMode="auto">
          <a:xfrm>
            <a:off x="7108098" y="4549300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1D71762-CE10-4194-8D67-3ABBA127BF6F}"/>
              </a:ext>
            </a:extLst>
          </p:cNvPr>
          <p:cNvSpPr/>
          <p:nvPr/>
        </p:nvSpPr>
        <p:spPr bwMode="auto">
          <a:xfrm>
            <a:off x="7108098" y="52109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E89E022-4A81-4216-AAB0-97FC549E068B}"/>
              </a:ext>
            </a:extLst>
          </p:cNvPr>
          <p:cNvSpPr/>
          <p:nvPr/>
        </p:nvSpPr>
        <p:spPr bwMode="auto">
          <a:xfrm>
            <a:off x="7108098" y="5872596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B09FC0F-97B1-435B-8A33-39C63BFCBBB1}"/>
              </a:ext>
            </a:extLst>
          </p:cNvPr>
          <p:cNvSpPr/>
          <p:nvPr/>
        </p:nvSpPr>
        <p:spPr bwMode="auto">
          <a:xfrm>
            <a:off x="494040" y="32471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Regularização de ligações clandestinas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464D8D-8531-479F-9BC0-C7523F875A58}"/>
              </a:ext>
            </a:extLst>
          </p:cNvPr>
          <p:cNvSpPr/>
          <p:nvPr/>
        </p:nvSpPr>
        <p:spPr bwMode="auto">
          <a:xfrm>
            <a:off x="494040" y="3894521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Medição de consumos não faturados (escolas, bombeiros, jardins, outros)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5379FA-69D5-4068-BD65-01E1C550DF07}"/>
              </a:ext>
            </a:extLst>
          </p:cNvPr>
          <p:cNvSpPr/>
          <p:nvPr/>
        </p:nvSpPr>
        <p:spPr bwMode="auto">
          <a:xfrm>
            <a:off x="494040" y="454188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Adequação do sistema tarifário que incentive o uso racional da água 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29ABB83-5201-4F28-A31D-080BAEAB4FA5}"/>
              </a:ext>
            </a:extLst>
          </p:cNvPr>
          <p:cNvSpPr/>
          <p:nvPr/>
        </p:nvSpPr>
        <p:spPr bwMode="auto">
          <a:xfrm>
            <a:off x="494040" y="5243240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Mobilização social - campanha de informação para o uso racional da água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1FB92F3-5067-41A0-AEE6-E81E03ED4A98}"/>
              </a:ext>
            </a:extLst>
          </p:cNvPr>
          <p:cNvSpPr/>
          <p:nvPr/>
        </p:nvSpPr>
        <p:spPr bwMode="auto">
          <a:xfrm>
            <a:off x="494040" y="594459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Educação ambiental em escolas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A8E3FBD-813B-46C8-99F3-844368CE5B39}"/>
              </a:ext>
            </a:extLst>
          </p:cNvPr>
          <p:cNvSpPr/>
          <p:nvPr/>
        </p:nvSpPr>
        <p:spPr bwMode="auto">
          <a:xfrm>
            <a:off x="7108098" y="25697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CE66E59-8938-4BB7-B4AB-6D16DA0D6CBD}"/>
              </a:ext>
            </a:extLst>
          </p:cNvPr>
          <p:cNvSpPr/>
          <p:nvPr/>
        </p:nvSpPr>
        <p:spPr bwMode="auto">
          <a:xfrm>
            <a:off x="7108098" y="3902745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</p:spTree>
    <p:extLst>
      <p:ext uri="{BB962C8B-B14F-4D97-AF65-F5344CB8AC3E}">
        <p14:creationId xmlns:p14="http://schemas.microsoft.com/office/powerpoint/2010/main" val="896883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63" y="2952345"/>
            <a:ext cx="7775575" cy="619125"/>
          </a:xfrm>
        </p:spPr>
        <p:txBody>
          <a:bodyPr/>
          <a:lstStyle/>
          <a:p>
            <a:r>
              <a:rPr lang="pt-BR" sz="6000" dirty="0"/>
              <a:t>Monitoramento </a:t>
            </a:r>
            <a:br>
              <a:rPr lang="pt-BR" sz="6000" dirty="0"/>
            </a:br>
            <a:r>
              <a:rPr lang="pt-BR" sz="6000" dirty="0"/>
              <a:t>e comunicação </a:t>
            </a:r>
            <a:br>
              <a:rPr lang="pt-BR" sz="6000" dirty="0"/>
            </a:br>
            <a:r>
              <a:rPr lang="pt-BR" sz="6000" dirty="0"/>
              <a:t>do Plano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27ABDB0-B560-4F28-B134-9CC76076E3FD}"/>
              </a:ext>
            </a:extLst>
          </p:cNvPr>
          <p:cNvSpPr txBox="1">
            <a:spLocks/>
          </p:cNvSpPr>
          <p:nvPr/>
        </p:nvSpPr>
        <p:spPr bwMode="auto">
          <a:xfrm>
            <a:off x="-2648187" y="3119437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600" b="0" kern="0" dirty="0"/>
              <a:t>8. </a:t>
            </a:r>
          </a:p>
        </p:txBody>
      </p:sp>
    </p:spTree>
    <p:extLst>
      <p:ext uri="{BB962C8B-B14F-4D97-AF65-F5344CB8AC3E}">
        <p14:creationId xmlns:p14="http://schemas.microsoft.com/office/powerpoint/2010/main" val="1250393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40B66-A1F4-4B0F-A2D2-617C528CD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6898FE-39BB-4963-AAA9-486A312C2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6611AB4-A15A-46EE-AB02-6E147F7578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A266CEA-AFEA-4522-AFED-92F5DA061EB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FE08BC1-E07E-4729-9A65-37DCE3452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5" t="26990" r="4469" b="10483"/>
          <a:stretch/>
        </p:blipFill>
        <p:spPr>
          <a:xfrm>
            <a:off x="97276" y="1369727"/>
            <a:ext cx="8949447" cy="4468743"/>
          </a:xfrm>
          <a:prstGeom prst="rect">
            <a:avLst/>
          </a:prstGeom>
        </p:spPr>
      </p:pic>
      <p:sp>
        <p:nvSpPr>
          <p:cNvPr id="7" name="Rechteck 1">
            <a:extLst>
              <a:ext uri="{FF2B5EF4-FFF2-40B4-BE49-F238E27FC236}">
                <a16:creationId xmlns:a16="http://schemas.microsoft.com/office/drawing/2014/main" id="{132A9F58-3431-4F7A-AE4B-3EAE7B314D3A}"/>
              </a:ext>
            </a:extLst>
          </p:cNvPr>
          <p:cNvSpPr/>
          <p:nvPr/>
        </p:nvSpPr>
        <p:spPr>
          <a:xfrm>
            <a:off x="195248" y="1181400"/>
            <a:ext cx="836727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Planejamento das atividades de monitoramento </a:t>
            </a:r>
            <a:endParaRPr lang="es-ES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21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D5B8B-A792-4F3A-91AC-39C50E88B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0F2B1A-8A44-4D3B-A1C6-543F686F3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199257F-E5B3-4C38-A0DD-730B8AA458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B05F66-188D-4C31-A547-CDB737A575A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7073E4-D343-492D-8CA8-FBC90E5C5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17" t="41805" r="9256" b="9016"/>
          <a:stretch/>
        </p:blipFill>
        <p:spPr>
          <a:xfrm>
            <a:off x="21770" y="2280297"/>
            <a:ext cx="8953464" cy="4151605"/>
          </a:xfrm>
          <a:prstGeom prst="rect">
            <a:avLst/>
          </a:prstGeom>
        </p:spPr>
      </p:pic>
      <p:sp>
        <p:nvSpPr>
          <p:cNvPr id="7" name="Rechteck 1">
            <a:extLst>
              <a:ext uri="{FF2B5EF4-FFF2-40B4-BE49-F238E27FC236}">
                <a16:creationId xmlns:a16="http://schemas.microsoft.com/office/drawing/2014/main" id="{1E83912F-FF57-4569-B078-A4ABECD9DEBC}"/>
              </a:ext>
            </a:extLst>
          </p:cNvPr>
          <p:cNvSpPr/>
          <p:nvPr/>
        </p:nvSpPr>
        <p:spPr>
          <a:xfrm>
            <a:off x="314865" y="1624796"/>
            <a:ext cx="836727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Comunicação dos resultados </a:t>
            </a:r>
          </a:p>
          <a:p>
            <a:pPr algn="ctr"/>
            <a:r>
              <a:rPr lang="pt-BR" sz="28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interno e externamente</a:t>
            </a:r>
            <a:endParaRPr lang="es-ES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9222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466" y="2109569"/>
            <a:ext cx="2679926" cy="619125"/>
          </a:xfrm>
        </p:spPr>
        <p:txBody>
          <a:bodyPr/>
          <a:lstStyle/>
          <a:p>
            <a:pPr algn="ctr"/>
            <a:r>
              <a:rPr lang="pt-BR" sz="1800" dirty="0" err="1"/>
              <a:t>Template</a:t>
            </a:r>
            <a:r>
              <a:rPr lang="pt-BR" sz="1800" dirty="0"/>
              <a:t> -  Plano de Gestão de Água e Energia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D2C29CD-49AD-4788-B3FF-1D0C5DB8AC6F}" type="datetime1">
              <a:rPr lang="en-GB" smtClean="0"/>
              <a:pPr>
                <a:defRPr/>
              </a:pPr>
              <a:t>29/05/2018</a:t>
            </a:fld>
            <a:endParaRPr lang="de-DE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342798-11B8-4C77-8FFD-B942E01C4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33" t="11334" r="22834" b="3333"/>
          <a:stretch/>
        </p:blipFill>
        <p:spPr>
          <a:xfrm>
            <a:off x="430439" y="2891948"/>
            <a:ext cx="2288432" cy="284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699AF34-ECE1-42FE-A5FC-36EF8C36E9A7}"/>
              </a:ext>
            </a:extLst>
          </p:cNvPr>
          <p:cNvSpPr/>
          <p:nvPr/>
        </p:nvSpPr>
        <p:spPr>
          <a:xfrm>
            <a:off x="248055" y="5935365"/>
            <a:ext cx="88959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dirty="0">
                <a:solidFill>
                  <a:srgbClr val="00B0F0"/>
                </a:solidFill>
              </a:rPr>
              <a:t>www.cidades.gov.br/saneamento-cidades/proeesa/biblioteca-virtual/4441-publicacoes-proeesa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7DCB0E2-053D-4268-8A57-C436502AE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92" t="12619" r="33192" b="1414"/>
          <a:stretch/>
        </p:blipFill>
        <p:spPr>
          <a:xfrm>
            <a:off x="3029068" y="2728694"/>
            <a:ext cx="2174009" cy="2982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355E30E-2EAD-411A-8B09-D62B08270967}"/>
              </a:ext>
            </a:extLst>
          </p:cNvPr>
          <p:cNvSpPr txBox="1">
            <a:spLocks/>
          </p:cNvSpPr>
          <p:nvPr/>
        </p:nvSpPr>
        <p:spPr bwMode="auto">
          <a:xfrm>
            <a:off x="2986392" y="2114518"/>
            <a:ext cx="2679926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800" b="0" kern="0" dirty="0"/>
              <a:t>Linhas orientadoras</a:t>
            </a: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CF13FD42-D7EE-43E2-85D8-15AC4BDC9A85}"/>
              </a:ext>
            </a:extLst>
          </p:cNvPr>
          <p:cNvSpPr txBox="1">
            <a:spLocks/>
          </p:cNvSpPr>
          <p:nvPr/>
        </p:nvSpPr>
        <p:spPr bwMode="auto">
          <a:xfrm>
            <a:off x="2694552" y="739255"/>
            <a:ext cx="10091909" cy="91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br>
              <a:rPr lang="pt-BR" sz="2800" b="0" kern="0" dirty="0">
                <a:solidFill>
                  <a:schemeClr val="tx1"/>
                </a:solidFill>
              </a:rPr>
            </a:br>
            <a:r>
              <a:rPr lang="pt-BR" sz="4800" b="0" kern="0" dirty="0">
                <a:solidFill>
                  <a:srgbClr val="C00000"/>
                </a:solidFill>
              </a:rPr>
              <a:t>Obrigada </a:t>
            </a:r>
            <a:br>
              <a:rPr lang="pt-BR" sz="2800" b="0" kern="0" dirty="0">
                <a:solidFill>
                  <a:schemeClr val="tx1"/>
                </a:solidFill>
              </a:rPr>
            </a:br>
            <a:br>
              <a:rPr lang="pt-BR" sz="1600" b="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pt-BR" sz="1600" b="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6AA89B5-1FF7-4F5C-81D9-D2A9DB8C8AFB}"/>
              </a:ext>
            </a:extLst>
          </p:cNvPr>
          <p:cNvSpPr/>
          <p:nvPr/>
        </p:nvSpPr>
        <p:spPr>
          <a:xfrm>
            <a:off x="5400668" y="3766816"/>
            <a:ext cx="37433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cavaleiro@akut-umwelt.de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D17CD87-1D04-42BB-A1F2-FE2ABA6C3D79}"/>
              </a:ext>
            </a:extLst>
          </p:cNvPr>
          <p:cNvSpPr/>
          <p:nvPr/>
        </p:nvSpPr>
        <p:spPr>
          <a:xfrm>
            <a:off x="5400668" y="3239808"/>
            <a:ext cx="3390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Rita Cavaleiro de Ferreira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87084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63" y="3429000"/>
            <a:ext cx="7775575" cy="619125"/>
          </a:xfrm>
        </p:spPr>
        <p:txBody>
          <a:bodyPr/>
          <a:lstStyle/>
          <a:p>
            <a:r>
              <a:rPr lang="pt-BR" sz="7200" dirty="0"/>
              <a:t>Bases e antecedentes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27ABDB0-B560-4F28-B134-9CC76076E3FD}"/>
              </a:ext>
            </a:extLst>
          </p:cNvPr>
          <p:cNvSpPr txBox="1">
            <a:spLocks/>
          </p:cNvSpPr>
          <p:nvPr/>
        </p:nvSpPr>
        <p:spPr bwMode="auto">
          <a:xfrm>
            <a:off x="-2648187" y="3119437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600" b="0" kern="0" dirty="0"/>
              <a:t>1. </a:t>
            </a:r>
          </a:p>
        </p:txBody>
      </p:sp>
    </p:spTree>
    <p:extLst>
      <p:ext uri="{BB962C8B-B14F-4D97-AF65-F5344CB8AC3E}">
        <p14:creationId xmlns:p14="http://schemas.microsoft.com/office/powerpoint/2010/main" val="21790630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63" y="3429000"/>
            <a:ext cx="7775575" cy="619125"/>
          </a:xfrm>
        </p:spPr>
        <p:txBody>
          <a:bodyPr/>
          <a:lstStyle/>
          <a:p>
            <a:r>
              <a:rPr lang="pt-BR" sz="7200" dirty="0"/>
              <a:t>Slides extra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831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8BD23A9B-1D60-4EB9-9BBE-FDCD5B81C532}"/>
              </a:ext>
            </a:extLst>
          </p:cNvPr>
          <p:cNvSpPr/>
          <p:nvPr/>
        </p:nvSpPr>
        <p:spPr bwMode="auto">
          <a:xfrm>
            <a:off x="0" y="928026"/>
            <a:ext cx="8965896" cy="6662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BR" dirty="0">
                <a:solidFill>
                  <a:srgbClr val="C00000"/>
                </a:solidFill>
              </a:rPr>
              <a:t>Programas / Projetos para a gestão </a:t>
            </a:r>
          </a:p>
          <a:p>
            <a:pPr lvl="0" algn="ctr"/>
            <a:r>
              <a:rPr lang="pt-BR" dirty="0">
                <a:solidFill>
                  <a:srgbClr val="C00000"/>
                </a:solidFill>
              </a:rPr>
              <a:t>de perdas de água e de energia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AD93BF7-ECEF-4B58-952D-DE784F00EDEC}"/>
              </a:ext>
            </a:extLst>
          </p:cNvPr>
          <p:cNvSpPr/>
          <p:nvPr/>
        </p:nvSpPr>
        <p:spPr>
          <a:xfrm>
            <a:off x="270934" y="1594325"/>
            <a:ext cx="8949266" cy="484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 (programa / projeto)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Vinculação ao programa / ao objetivo do plano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Prioridade de execução: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do projeto: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Categoria: (Projetos estruturais, operação e manutenção, estruturantes )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Vida útil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Ações a serem desenvolvidas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esperados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Orçamento, Origem do recurso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Recursos humanos, Recursos tecnológicos,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Responsável pelo projeto: Equipe de trabalho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Início e conclusão: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Métricas/Indicadores: campo que indica os principais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Observações: campo destinado a conter advertências e lembretes que sejam fundamentais para a execução do projeto.</a:t>
            </a:r>
            <a:endParaRPr lang="pt-BR" sz="18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62323F6-56E9-46D8-AF72-57D9530342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4554210"/>
            <a:ext cx="1340831" cy="89353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AFA10E0-1570-4B38-9A7F-1AFBD606F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3346454"/>
            <a:ext cx="1340831" cy="9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34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8BD23A9B-1D60-4EB9-9BBE-FDCD5B81C532}"/>
              </a:ext>
            </a:extLst>
          </p:cNvPr>
          <p:cNvSpPr/>
          <p:nvPr/>
        </p:nvSpPr>
        <p:spPr bwMode="auto">
          <a:xfrm>
            <a:off x="1693637" y="1128634"/>
            <a:ext cx="5089136" cy="3048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>
                <a:solidFill>
                  <a:srgbClr val="C00000"/>
                </a:solidFill>
              </a:rPr>
              <a:t>Conteúdo : Programas para a gestão de perdas de água e de energia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AD93BF7-ECEF-4B58-952D-DE784F00EDEC}"/>
              </a:ext>
            </a:extLst>
          </p:cNvPr>
          <p:cNvSpPr/>
          <p:nvPr/>
        </p:nvSpPr>
        <p:spPr>
          <a:xfrm>
            <a:off x="270934" y="1594325"/>
            <a:ext cx="8949266" cy="484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Vinculação ao programa / ao objetivo do plano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Prioridade de execução: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do projeto: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Categoria: (Projetos estruturais, operação e manutenção, estruturantes )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Vida útil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Ações a serem desenvolvidas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esperados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Orçamento, Origem do recurso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Recursos humanos, Recursos tecnológicos,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Responsável pelo projeto: Equipe de trabalho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Início e conclusão: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Métricas/Indicadores: campo que indica os principais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Observações: campo destinado a conter advertências e lembretes que sejam fundamentais para a execução do projeto.</a:t>
            </a:r>
            <a:endParaRPr lang="pt-BR" sz="18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62323F6-56E9-46D8-AF72-57D9530342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4554210"/>
            <a:ext cx="1340831" cy="89353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AFA10E0-1570-4B38-9A7F-1AFBD606F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3346454"/>
            <a:ext cx="1340831" cy="93858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D425982-E8A1-41A8-9DBB-521FA72BE4F2}"/>
              </a:ext>
            </a:extLst>
          </p:cNvPr>
          <p:cNvSpPr/>
          <p:nvPr/>
        </p:nvSpPr>
        <p:spPr bwMode="auto">
          <a:xfrm rot="20652253">
            <a:off x="1066517" y="3355492"/>
            <a:ext cx="5511699" cy="17120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BR" sz="2800" dirty="0">
                <a:solidFill>
                  <a:srgbClr val="C00000"/>
                </a:solidFill>
              </a:rPr>
              <a:t>Os quadros e as fichas estão desenhadas para facilitar o monitoramento</a:t>
            </a:r>
          </a:p>
        </p:txBody>
      </p:sp>
    </p:spTree>
    <p:extLst>
      <p:ext uri="{BB962C8B-B14F-4D97-AF65-F5344CB8AC3E}">
        <p14:creationId xmlns:p14="http://schemas.microsoft.com/office/powerpoint/2010/main" val="3390302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7200" dirty="0"/>
              <a:t>Desdobramento de Programas em Projetos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840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54ED2-1AB0-463E-8BC7-7ABB0D659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827A869-688C-46D4-ADF9-5FEED89882AE}"/>
              </a:ext>
            </a:extLst>
          </p:cNvPr>
          <p:cNvSpPr/>
          <p:nvPr/>
        </p:nvSpPr>
        <p:spPr>
          <a:xfrm>
            <a:off x="1410773" y="1162819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Programa de redução de perdas reais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6217E9-D344-45C8-9588-A44C04DF33AB}"/>
              </a:ext>
            </a:extLst>
          </p:cNvPr>
          <p:cNvSpPr/>
          <p:nvPr/>
        </p:nvSpPr>
        <p:spPr bwMode="auto">
          <a:xfrm>
            <a:off x="-42774" y="1035691"/>
            <a:ext cx="1453548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1.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A4F3046-E90C-4748-9E7A-B44C9EA0F423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Substituição de redes de distribuição;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1A9478D-76BF-4C2A-B51B-B5CBB3445AC0}"/>
              </a:ext>
            </a:extLst>
          </p:cNvPr>
          <p:cNvSpPr/>
          <p:nvPr/>
        </p:nvSpPr>
        <p:spPr bwMode="auto">
          <a:xfrm>
            <a:off x="494040" y="327742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Controle de pressões (setorização, instalação de válvulas redutoras de pressão, controle automatizado);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A7B2D58-EA89-468E-B54E-E9229BAE2212}"/>
              </a:ext>
            </a:extLst>
          </p:cNvPr>
          <p:cNvSpPr/>
          <p:nvPr/>
        </p:nvSpPr>
        <p:spPr bwMode="auto">
          <a:xfrm>
            <a:off x="494040" y="39550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Detecção ativa de vazamentos;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3B2CB2E-A24E-4992-82A0-A91FB50AE34E}"/>
              </a:ext>
            </a:extLst>
          </p:cNvPr>
          <p:cNvSpPr/>
          <p:nvPr/>
        </p:nvSpPr>
        <p:spPr bwMode="auto">
          <a:xfrm>
            <a:off x="1480008" y="4666631"/>
            <a:ext cx="4860634" cy="1055439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Aprimoramento da base cartográfica,</a:t>
            </a:r>
          </a:p>
          <a:p>
            <a:r>
              <a:rPr lang="pt-BR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Modelagem hidráulica</a:t>
            </a:r>
          </a:p>
          <a:p>
            <a:r>
              <a:rPr lang="pt-BR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Aprimoramento da confiabilidade dos dados do BH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701D445-D0A0-41F5-88B4-F70D75DDF4E0}"/>
              </a:ext>
            </a:extLst>
          </p:cNvPr>
          <p:cNvSpPr/>
          <p:nvPr/>
        </p:nvSpPr>
        <p:spPr bwMode="auto">
          <a:xfrm>
            <a:off x="7108098" y="4666631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CC1DFA1-D304-4442-93F7-92BE8023346F}"/>
              </a:ext>
            </a:extLst>
          </p:cNvPr>
          <p:cNvSpPr/>
          <p:nvPr/>
        </p:nvSpPr>
        <p:spPr bwMode="auto">
          <a:xfrm>
            <a:off x="7108098" y="3955057"/>
            <a:ext cx="1833464" cy="543762"/>
          </a:xfrm>
          <a:prstGeom prst="rect">
            <a:avLst/>
          </a:prstGeom>
          <a:solidFill>
            <a:srgbClr val="CCAC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e manutenção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106D03C-D3A6-4C5C-BA4F-D13F7E25183B}"/>
              </a:ext>
            </a:extLst>
          </p:cNvPr>
          <p:cNvSpPr/>
          <p:nvPr/>
        </p:nvSpPr>
        <p:spPr bwMode="auto">
          <a:xfrm>
            <a:off x="7108098" y="2599793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5C0C2C8-5E4F-483E-ADB4-35D879E23B94}"/>
              </a:ext>
            </a:extLst>
          </p:cNvPr>
          <p:cNvSpPr/>
          <p:nvPr/>
        </p:nvSpPr>
        <p:spPr bwMode="auto">
          <a:xfrm>
            <a:off x="7108098" y="3248319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</p:spTree>
    <p:extLst>
      <p:ext uri="{BB962C8B-B14F-4D97-AF65-F5344CB8AC3E}">
        <p14:creationId xmlns:p14="http://schemas.microsoft.com/office/powerpoint/2010/main" val="2425287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54ED2-1AB0-463E-8BC7-7ABB0D659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6217E9-D344-45C8-9588-A44C04DF33AB}"/>
              </a:ext>
            </a:extLst>
          </p:cNvPr>
          <p:cNvSpPr/>
          <p:nvPr/>
        </p:nvSpPr>
        <p:spPr bwMode="auto">
          <a:xfrm>
            <a:off x="-42774" y="1035691"/>
            <a:ext cx="1453548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2.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9CE116D-3841-406D-848B-AA8C13EEB790}"/>
              </a:ext>
            </a:extLst>
          </p:cNvPr>
          <p:cNvSpPr/>
          <p:nvPr/>
        </p:nvSpPr>
        <p:spPr>
          <a:xfrm>
            <a:off x="1410774" y="1425197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Programa de redução de 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perdas aparentes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B81DE7D-FEB4-4927-AC86-B243D6A1F6CC}"/>
              </a:ext>
            </a:extLst>
          </p:cNvPr>
          <p:cNvSpPr/>
          <p:nvPr/>
        </p:nvSpPr>
        <p:spPr bwMode="auto">
          <a:xfrm>
            <a:off x="494040" y="327742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Regularização de ligações clandestinas;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D7F3CE7-5BB4-4FFE-A20A-AF440EF6A883}"/>
              </a:ext>
            </a:extLst>
          </p:cNvPr>
          <p:cNvSpPr/>
          <p:nvPr/>
        </p:nvSpPr>
        <p:spPr bwMode="auto">
          <a:xfrm>
            <a:off x="494040" y="3955057"/>
            <a:ext cx="5846602" cy="553444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Medição e registro de consumos não faturados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5003467-F903-4D7B-8E36-774B54CDD2D9}"/>
              </a:ext>
            </a:extLst>
          </p:cNvPr>
          <p:cNvSpPr/>
          <p:nvPr/>
        </p:nvSpPr>
        <p:spPr bwMode="auto">
          <a:xfrm>
            <a:off x="7108098" y="4121122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7A337A1-4C94-4958-8E24-3B80A1F3B8DB}"/>
              </a:ext>
            </a:extLst>
          </p:cNvPr>
          <p:cNvSpPr/>
          <p:nvPr/>
        </p:nvSpPr>
        <p:spPr bwMode="auto">
          <a:xfrm>
            <a:off x="7108098" y="2599793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5E8FA8F-F113-4F91-B8BE-D8F1DCF7D6E1}"/>
              </a:ext>
            </a:extLst>
          </p:cNvPr>
          <p:cNvSpPr/>
          <p:nvPr/>
        </p:nvSpPr>
        <p:spPr bwMode="auto">
          <a:xfrm>
            <a:off x="7108098" y="3277425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3B29619-6A99-4159-B1AE-D89A8E0FC6C5}"/>
              </a:ext>
            </a:extLst>
          </p:cNvPr>
          <p:cNvSpPr/>
          <p:nvPr/>
        </p:nvSpPr>
        <p:spPr bwMode="auto">
          <a:xfrm>
            <a:off x="7108098" y="517830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B5A73F0-6BC6-4E6D-BDEF-63D1B07E42F0}"/>
              </a:ext>
            </a:extLst>
          </p:cNvPr>
          <p:cNvSpPr/>
          <p:nvPr/>
        </p:nvSpPr>
        <p:spPr bwMode="auto">
          <a:xfrm>
            <a:off x="460222" y="254863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Gerenciamento do parque de hidrômetros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9CB861F-0A81-49E0-B828-1FB74B3159B5}"/>
              </a:ext>
            </a:extLst>
          </p:cNvPr>
          <p:cNvSpPr/>
          <p:nvPr/>
        </p:nvSpPr>
        <p:spPr bwMode="auto">
          <a:xfrm>
            <a:off x="1480008" y="4666631"/>
            <a:ext cx="4860634" cy="1055439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Desenvolvimento da confiabilidade da micromedição</a:t>
            </a:r>
          </a:p>
          <a:p>
            <a:r>
              <a:rPr lang="pt-BR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Aprimoramento da confiabilidade dos dados do BH</a:t>
            </a:r>
          </a:p>
        </p:txBody>
      </p:sp>
    </p:spTree>
    <p:extLst>
      <p:ext uri="{BB962C8B-B14F-4D97-AF65-F5344CB8AC3E}">
        <p14:creationId xmlns:p14="http://schemas.microsoft.com/office/powerpoint/2010/main" val="13006548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54ED2-1AB0-463E-8BC7-7ABB0D659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6217E9-D344-45C8-9588-A44C04DF33AB}"/>
              </a:ext>
            </a:extLst>
          </p:cNvPr>
          <p:cNvSpPr/>
          <p:nvPr/>
        </p:nvSpPr>
        <p:spPr bwMode="auto">
          <a:xfrm>
            <a:off x="-42774" y="1035691"/>
            <a:ext cx="1751258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3a.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EFF19F3-9538-476E-9A66-DEF5DD299C89}"/>
              </a:ext>
            </a:extLst>
          </p:cNvPr>
          <p:cNvSpPr/>
          <p:nvPr/>
        </p:nvSpPr>
        <p:spPr>
          <a:xfrm>
            <a:off x="1410774" y="1348452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Programa de e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ficiência energética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65538EF-B90C-44E2-AB99-D4E1E4B4611F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 de gerenciamento de contratos de energia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255A410-86BE-4C33-A40B-95503112BD56}"/>
              </a:ext>
            </a:extLst>
          </p:cNvPr>
          <p:cNvSpPr/>
          <p:nvPr/>
        </p:nvSpPr>
        <p:spPr bwMode="auto">
          <a:xfrm>
            <a:off x="494040" y="327742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de equipamentos elétricos em horário económico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D7D72B-91E3-49E3-B746-BB1142BA1190}"/>
              </a:ext>
            </a:extLst>
          </p:cNvPr>
          <p:cNvSpPr/>
          <p:nvPr/>
        </p:nvSpPr>
        <p:spPr bwMode="auto">
          <a:xfrm>
            <a:off x="494040" y="39550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Instrumentação, automação e telegestão de equipamentos eletromecânicos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B32A984-C128-441B-B84F-8403611AAECC}"/>
              </a:ext>
            </a:extLst>
          </p:cNvPr>
          <p:cNvSpPr/>
          <p:nvPr/>
        </p:nvSpPr>
        <p:spPr bwMode="auto">
          <a:xfrm>
            <a:off x="494040" y="4666631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Monitoramento, avaliação e controle de equipamentos eletromecânicos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0E5B398-B292-41A9-B323-44D74FE2A43D}"/>
              </a:ext>
            </a:extLst>
          </p:cNvPr>
          <p:cNvSpPr/>
          <p:nvPr/>
        </p:nvSpPr>
        <p:spPr bwMode="auto">
          <a:xfrm>
            <a:off x="7108098" y="3955057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BD534DD-6051-4050-B87C-35056057398A}"/>
              </a:ext>
            </a:extLst>
          </p:cNvPr>
          <p:cNvSpPr/>
          <p:nvPr/>
        </p:nvSpPr>
        <p:spPr bwMode="auto">
          <a:xfrm>
            <a:off x="7108098" y="5378205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C7FD083-EF38-4223-A088-ADF85481B995}"/>
              </a:ext>
            </a:extLst>
          </p:cNvPr>
          <p:cNvSpPr/>
          <p:nvPr/>
        </p:nvSpPr>
        <p:spPr bwMode="auto">
          <a:xfrm>
            <a:off x="494040" y="537820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Reabilitação / substituição de equipamentos eletromecânicos e inversores de frequência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E5CD795-82CA-4945-9E41-D5A10A6F64EC}"/>
              </a:ext>
            </a:extLst>
          </p:cNvPr>
          <p:cNvSpPr/>
          <p:nvPr/>
        </p:nvSpPr>
        <p:spPr bwMode="auto">
          <a:xfrm>
            <a:off x="494040" y="6089779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Manutenção de banco de capacitores – controle do fator de potência 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D480EA7-F8E2-41A4-8DAE-B3E9E6AD8C93}"/>
              </a:ext>
            </a:extLst>
          </p:cNvPr>
          <p:cNvSpPr/>
          <p:nvPr/>
        </p:nvSpPr>
        <p:spPr bwMode="auto">
          <a:xfrm>
            <a:off x="7108098" y="2599793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E39B170-F997-44D2-9CE2-9FA5D2D85C27}"/>
              </a:ext>
            </a:extLst>
          </p:cNvPr>
          <p:cNvSpPr/>
          <p:nvPr/>
        </p:nvSpPr>
        <p:spPr bwMode="auto">
          <a:xfrm>
            <a:off x="7108098" y="3255418"/>
            <a:ext cx="1833464" cy="543762"/>
          </a:xfrm>
          <a:prstGeom prst="rect">
            <a:avLst/>
          </a:prstGeom>
          <a:solidFill>
            <a:srgbClr val="CCAC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e manutenção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5982247-4E41-4C51-9D23-D0AFA38E76CC}"/>
              </a:ext>
            </a:extLst>
          </p:cNvPr>
          <p:cNvSpPr/>
          <p:nvPr/>
        </p:nvSpPr>
        <p:spPr bwMode="auto">
          <a:xfrm>
            <a:off x="7108098" y="4678566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FE88C1F-0D47-43B0-8456-88A54332925B}"/>
              </a:ext>
            </a:extLst>
          </p:cNvPr>
          <p:cNvSpPr/>
          <p:nvPr/>
        </p:nvSpPr>
        <p:spPr bwMode="auto">
          <a:xfrm>
            <a:off x="7108098" y="6089779"/>
            <a:ext cx="1833464" cy="543762"/>
          </a:xfrm>
          <a:prstGeom prst="rect">
            <a:avLst/>
          </a:prstGeom>
          <a:solidFill>
            <a:srgbClr val="CCAC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e manutenção</a:t>
            </a:r>
          </a:p>
        </p:txBody>
      </p:sp>
    </p:spTree>
    <p:extLst>
      <p:ext uri="{BB962C8B-B14F-4D97-AF65-F5344CB8AC3E}">
        <p14:creationId xmlns:p14="http://schemas.microsoft.com/office/powerpoint/2010/main" val="6389656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54ED2-1AB0-463E-8BC7-7ABB0D659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6217E9-D344-45C8-9588-A44C04DF33AB}"/>
              </a:ext>
            </a:extLst>
          </p:cNvPr>
          <p:cNvSpPr/>
          <p:nvPr/>
        </p:nvSpPr>
        <p:spPr bwMode="auto">
          <a:xfrm>
            <a:off x="-42774" y="1035691"/>
            <a:ext cx="1935074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3b.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EFF19F3-9538-476E-9A66-DEF5DD299C89}"/>
              </a:ext>
            </a:extLst>
          </p:cNvPr>
          <p:cNvSpPr/>
          <p:nvPr/>
        </p:nvSpPr>
        <p:spPr>
          <a:xfrm>
            <a:off x="1410774" y="1348452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Programa de e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ficiência energética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65538EF-B90C-44E2-AB99-D4E1E4B4611F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Aumento do volume de reservação para evitar operação em horas de ponta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255A410-86BE-4C33-A40B-95503112BD56}"/>
              </a:ext>
            </a:extLst>
          </p:cNvPr>
          <p:cNvSpPr/>
          <p:nvPr/>
        </p:nvSpPr>
        <p:spPr bwMode="auto">
          <a:xfrm>
            <a:off x="494040" y="327742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Substituição e renovação de adutoras para a redução das perdas de carga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D7D72B-91E3-49E3-B746-BB1142BA1190}"/>
              </a:ext>
            </a:extLst>
          </p:cNvPr>
          <p:cNvSpPr/>
          <p:nvPr/>
        </p:nvSpPr>
        <p:spPr bwMode="auto">
          <a:xfrm>
            <a:off x="494040" y="39550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Alteração na disposição do sistema de abastecimento (para situações energeticamente mais eficientes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B32A984-C128-441B-B84F-8403611AAECC}"/>
              </a:ext>
            </a:extLst>
          </p:cNvPr>
          <p:cNvSpPr/>
          <p:nvPr/>
        </p:nvSpPr>
        <p:spPr bwMode="auto">
          <a:xfrm>
            <a:off x="494040" y="4666631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Geração de energia (micro hidrelétricas, fotovoltaicas, biogás)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0E5B398-B292-41A9-B323-44D74FE2A43D}"/>
              </a:ext>
            </a:extLst>
          </p:cNvPr>
          <p:cNvSpPr/>
          <p:nvPr/>
        </p:nvSpPr>
        <p:spPr bwMode="auto">
          <a:xfrm>
            <a:off x="7108098" y="3955057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BD534DD-6051-4050-B87C-35056057398A}"/>
              </a:ext>
            </a:extLst>
          </p:cNvPr>
          <p:cNvSpPr/>
          <p:nvPr/>
        </p:nvSpPr>
        <p:spPr bwMode="auto">
          <a:xfrm>
            <a:off x="7097198" y="4666631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C7FD083-EF38-4223-A088-ADF85481B995}"/>
              </a:ext>
            </a:extLst>
          </p:cNvPr>
          <p:cNvSpPr/>
          <p:nvPr/>
        </p:nvSpPr>
        <p:spPr bwMode="auto">
          <a:xfrm>
            <a:off x="494040" y="537820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Climatização de edifícios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E5CD795-82CA-4945-9E41-D5A10A6F64EC}"/>
              </a:ext>
            </a:extLst>
          </p:cNvPr>
          <p:cNvSpPr/>
          <p:nvPr/>
        </p:nvSpPr>
        <p:spPr bwMode="auto">
          <a:xfrm>
            <a:off x="494040" y="6089779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Implementação de sistema de gestão de energia (ISO50001)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5982247-4E41-4C51-9D23-D0AFA38E76CC}"/>
              </a:ext>
            </a:extLst>
          </p:cNvPr>
          <p:cNvSpPr/>
          <p:nvPr/>
        </p:nvSpPr>
        <p:spPr bwMode="auto">
          <a:xfrm>
            <a:off x="7108098" y="6089779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973FFED-D923-4C1D-9B11-B8D531474A63}"/>
              </a:ext>
            </a:extLst>
          </p:cNvPr>
          <p:cNvSpPr/>
          <p:nvPr/>
        </p:nvSpPr>
        <p:spPr bwMode="auto">
          <a:xfrm>
            <a:off x="7108098" y="3243483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8F97811-82C4-4785-BA39-E1B25CD5747D}"/>
              </a:ext>
            </a:extLst>
          </p:cNvPr>
          <p:cNvSpPr/>
          <p:nvPr/>
        </p:nvSpPr>
        <p:spPr bwMode="auto">
          <a:xfrm>
            <a:off x="7108098" y="2620943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7C0484E-889B-4C4B-978D-FE449ED96935}"/>
              </a:ext>
            </a:extLst>
          </p:cNvPr>
          <p:cNvSpPr/>
          <p:nvPr/>
        </p:nvSpPr>
        <p:spPr bwMode="auto">
          <a:xfrm>
            <a:off x="7108098" y="5318338"/>
            <a:ext cx="1833464" cy="543762"/>
          </a:xfrm>
          <a:prstGeom prst="rect">
            <a:avLst/>
          </a:prstGeom>
          <a:solidFill>
            <a:srgbClr val="CCAC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e manutenção</a:t>
            </a:r>
          </a:p>
        </p:txBody>
      </p:sp>
    </p:spTree>
    <p:extLst>
      <p:ext uri="{BB962C8B-B14F-4D97-AF65-F5344CB8AC3E}">
        <p14:creationId xmlns:p14="http://schemas.microsoft.com/office/powerpoint/2010/main" val="13677081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54ED2-1AB0-463E-8BC7-7ABB0D659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6217E9-D344-45C8-9588-A44C04DF33AB}"/>
              </a:ext>
            </a:extLst>
          </p:cNvPr>
          <p:cNvSpPr/>
          <p:nvPr/>
        </p:nvSpPr>
        <p:spPr bwMode="auto">
          <a:xfrm>
            <a:off x="-42774" y="1035691"/>
            <a:ext cx="1935074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3c.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EFF19F3-9538-476E-9A66-DEF5DD299C89}"/>
              </a:ext>
            </a:extLst>
          </p:cNvPr>
          <p:cNvSpPr/>
          <p:nvPr/>
        </p:nvSpPr>
        <p:spPr>
          <a:xfrm>
            <a:off x="1410774" y="1348452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Programa de e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ficiência energética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65538EF-B90C-44E2-AB99-D4E1E4B4611F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Alteração para tecnologias mais eficientes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255A410-86BE-4C33-A40B-95503112BD56}"/>
              </a:ext>
            </a:extLst>
          </p:cNvPr>
          <p:cNvSpPr/>
          <p:nvPr/>
        </p:nvSpPr>
        <p:spPr bwMode="auto">
          <a:xfrm>
            <a:off x="494040" y="327742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Modelagem hidráulica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D7D72B-91E3-49E3-B746-BB1142BA1190}"/>
              </a:ext>
            </a:extLst>
          </p:cNvPr>
          <p:cNvSpPr/>
          <p:nvPr/>
        </p:nvSpPr>
        <p:spPr bwMode="auto">
          <a:xfrm>
            <a:off x="494040" y="39550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Setorização e controle de pressões na rede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0E5B398-B292-41A9-B323-44D74FE2A43D}"/>
              </a:ext>
            </a:extLst>
          </p:cNvPr>
          <p:cNvSpPr/>
          <p:nvPr/>
        </p:nvSpPr>
        <p:spPr bwMode="auto">
          <a:xfrm>
            <a:off x="7108098" y="2630067"/>
            <a:ext cx="1833464" cy="543762"/>
          </a:xfrm>
          <a:prstGeom prst="rect">
            <a:avLst/>
          </a:prstGeom>
          <a:solidFill>
            <a:srgbClr val="4A38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Estrutural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D480EA7-F8E2-41A4-8DAE-B3E9E6AD8C93}"/>
              </a:ext>
            </a:extLst>
          </p:cNvPr>
          <p:cNvSpPr/>
          <p:nvPr/>
        </p:nvSpPr>
        <p:spPr bwMode="auto">
          <a:xfrm>
            <a:off x="7108098" y="3271191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E39B170-F997-44D2-9CE2-9FA5D2D85C27}"/>
              </a:ext>
            </a:extLst>
          </p:cNvPr>
          <p:cNvSpPr/>
          <p:nvPr/>
        </p:nvSpPr>
        <p:spPr bwMode="auto">
          <a:xfrm>
            <a:off x="7108098" y="3940079"/>
            <a:ext cx="1833464" cy="543762"/>
          </a:xfrm>
          <a:prstGeom prst="rect">
            <a:avLst/>
          </a:prstGeom>
          <a:solidFill>
            <a:srgbClr val="CCAC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Operação e manutenção</a:t>
            </a:r>
          </a:p>
        </p:txBody>
      </p:sp>
    </p:spTree>
    <p:extLst>
      <p:ext uri="{BB962C8B-B14F-4D97-AF65-F5344CB8AC3E}">
        <p14:creationId xmlns:p14="http://schemas.microsoft.com/office/powerpoint/2010/main" val="4231722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FCE05E5-2C2D-47F3-BD89-58F593997DF0}"/>
              </a:ext>
            </a:extLst>
          </p:cNvPr>
          <p:cNvSpPr/>
          <p:nvPr/>
        </p:nvSpPr>
        <p:spPr bwMode="auto">
          <a:xfrm>
            <a:off x="-42775" y="1035691"/>
            <a:ext cx="1787353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4a.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A457F57-F6DC-4C43-B687-C7AA9A73E2D5}"/>
              </a:ext>
            </a:extLst>
          </p:cNvPr>
          <p:cNvSpPr/>
          <p:nvPr/>
        </p:nvSpPr>
        <p:spPr>
          <a:xfrm>
            <a:off x="1608737" y="1346997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Prog</a:t>
            </a: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. de aprimoramento da 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gestão patrimonial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32C4501-FF91-41B1-889B-270F981AED44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Aprimoramento e atualização do cadastro de infraestruturas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C7C8CAB-31C3-42BA-80DA-85CFE8A688E1}"/>
              </a:ext>
            </a:extLst>
          </p:cNvPr>
          <p:cNvSpPr/>
          <p:nvPr/>
        </p:nvSpPr>
        <p:spPr bwMode="auto">
          <a:xfrm>
            <a:off x="7108098" y="3224691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FD8CF0C-DBEC-49D8-BD8D-8ED547E7BD9C}"/>
              </a:ext>
            </a:extLst>
          </p:cNvPr>
          <p:cNvSpPr/>
          <p:nvPr/>
        </p:nvSpPr>
        <p:spPr bwMode="auto">
          <a:xfrm>
            <a:off x="7108098" y="4549300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1D71762-CE10-4194-8D67-3ABBA127BF6F}"/>
              </a:ext>
            </a:extLst>
          </p:cNvPr>
          <p:cNvSpPr/>
          <p:nvPr/>
        </p:nvSpPr>
        <p:spPr bwMode="auto">
          <a:xfrm>
            <a:off x="7108098" y="52109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E89E022-4A81-4216-AAB0-97FC549E068B}"/>
              </a:ext>
            </a:extLst>
          </p:cNvPr>
          <p:cNvSpPr/>
          <p:nvPr/>
        </p:nvSpPr>
        <p:spPr bwMode="auto">
          <a:xfrm>
            <a:off x="7108098" y="5872596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B09FC0F-97B1-435B-8A33-39C63BFCBBB1}"/>
              </a:ext>
            </a:extLst>
          </p:cNvPr>
          <p:cNvSpPr/>
          <p:nvPr/>
        </p:nvSpPr>
        <p:spPr bwMode="auto">
          <a:xfrm>
            <a:off x="494040" y="32471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Articulação do cadastro com ferramentas de gestão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464D8D-8531-479F-9BC0-C7523F875A58}"/>
              </a:ext>
            </a:extLst>
          </p:cNvPr>
          <p:cNvSpPr/>
          <p:nvPr/>
        </p:nvSpPr>
        <p:spPr bwMode="auto">
          <a:xfrm>
            <a:off x="494040" y="3894521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Aprimoramento do Balanço hídrico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5379FA-69D5-4068-BD65-01E1C550DF07}"/>
              </a:ext>
            </a:extLst>
          </p:cNvPr>
          <p:cNvSpPr/>
          <p:nvPr/>
        </p:nvSpPr>
        <p:spPr bwMode="auto">
          <a:xfrm>
            <a:off x="494040" y="454188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Modelagem hidráulica 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29ABB83-5201-4F28-A31D-080BAEAB4FA5}"/>
              </a:ext>
            </a:extLst>
          </p:cNvPr>
          <p:cNvSpPr/>
          <p:nvPr/>
        </p:nvSpPr>
        <p:spPr bwMode="auto">
          <a:xfrm>
            <a:off x="494040" y="5243240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Medição de vazões e outras grandezas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1FB92F3-5067-41A0-AEE6-E81E03ED4A98}"/>
              </a:ext>
            </a:extLst>
          </p:cNvPr>
          <p:cNvSpPr/>
          <p:nvPr/>
        </p:nvSpPr>
        <p:spPr bwMode="auto">
          <a:xfrm>
            <a:off x="494040" y="592196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Registro do estado de conservação das infraestruturas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A8E3FBD-813B-46C8-99F3-844368CE5B39}"/>
              </a:ext>
            </a:extLst>
          </p:cNvPr>
          <p:cNvSpPr/>
          <p:nvPr/>
        </p:nvSpPr>
        <p:spPr bwMode="auto">
          <a:xfrm>
            <a:off x="7108098" y="25697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CE66E59-8938-4BB7-B4AB-6D16DA0D6CBD}"/>
              </a:ext>
            </a:extLst>
          </p:cNvPr>
          <p:cNvSpPr/>
          <p:nvPr/>
        </p:nvSpPr>
        <p:spPr bwMode="auto">
          <a:xfrm>
            <a:off x="7108098" y="3902745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</p:spTree>
    <p:extLst>
      <p:ext uri="{BB962C8B-B14F-4D97-AF65-F5344CB8AC3E}">
        <p14:creationId xmlns:p14="http://schemas.microsoft.com/office/powerpoint/2010/main" val="2483372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F0BE0AE-622F-4569-965A-1170915C4CDF}"/>
              </a:ext>
            </a:extLst>
          </p:cNvPr>
          <p:cNvSpPr/>
          <p:nvPr/>
        </p:nvSpPr>
        <p:spPr bwMode="auto">
          <a:xfrm>
            <a:off x="0" y="0"/>
            <a:ext cx="9313682" cy="16799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23DF1EED-B6F4-4B79-BA5E-8D01712BA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000" y="2932645"/>
            <a:ext cx="2273300" cy="307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0C81E929-7C21-4C92-ADA2-0C757861F94B}"/>
              </a:ext>
            </a:extLst>
          </p:cNvPr>
          <p:cNvSpPr/>
          <p:nvPr/>
        </p:nvSpPr>
        <p:spPr>
          <a:xfrm>
            <a:off x="433653" y="1228549"/>
            <a:ext cx="39478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	ABNT NBR ISO 24512:2012 – Diretrizes para a gestão dos prestadores de serviços de água e para a avaliação dos serviços de água potável.</a:t>
            </a:r>
          </a:p>
          <a:p>
            <a:pPr lvl="0">
              <a:spcAft>
                <a:spcPts val="0"/>
              </a:spcAft>
            </a:pPr>
            <a:endParaRPr lang="pt-BR" sz="2400" b="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	BRASIL. Ministério das Cidades. Termo de Referência para Elaboração de Plano Municipal de Saneamento Básico, 1ªEdição. Brasília: Ministério das Cidades, 2016.</a:t>
            </a:r>
          </a:p>
          <a:p>
            <a:pPr lvl="0">
              <a:spcAft>
                <a:spcPts val="0"/>
              </a:spcAft>
            </a:pPr>
            <a:endParaRPr lang="pt-BR" sz="2400" b="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77FBDC8-5B26-407C-B189-3BF2642D6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36" t="28726" r="18518" b="24608"/>
          <a:stretch/>
        </p:blipFill>
        <p:spPr>
          <a:xfrm>
            <a:off x="5709711" y="1252679"/>
            <a:ext cx="3109614" cy="1327425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D458426-673D-476E-B0E9-D5BF531A15C5}"/>
              </a:ext>
            </a:extLst>
          </p:cNvPr>
          <p:cNvSpPr/>
          <p:nvPr/>
        </p:nvSpPr>
        <p:spPr bwMode="auto">
          <a:xfrm>
            <a:off x="1806750" y="334751"/>
            <a:ext cx="5931784" cy="4600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BR" dirty="0"/>
              <a:t>Bases</a:t>
            </a:r>
          </a:p>
        </p:txBody>
      </p:sp>
    </p:spTree>
    <p:extLst>
      <p:ext uri="{BB962C8B-B14F-4D97-AF65-F5344CB8AC3E}">
        <p14:creationId xmlns:p14="http://schemas.microsoft.com/office/powerpoint/2010/main" val="391647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FCE05E5-2C2D-47F3-BD89-58F593997DF0}"/>
              </a:ext>
            </a:extLst>
          </p:cNvPr>
          <p:cNvSpPr/>
          <p:nvPr/>
        </p:nvSpPr>
        <p:spPr bwMode="auto">
          <a:xfrm>
            <a:off x="-42775" y="1035691"/>
            <a:ext cx="1787353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4a.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A457F57-F6DC-4C43-B687-C7AA9A73E2D5}"/>
              </a:ext>
            </a:extLst>
          </p:cNvPr>
          <p:cNvSpPr/>
          <p:nvPr/>
        </p:nvSpPr>
        <p:spPr>
          <a:xfrm>
            <a:off x="1608737" y="1346997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Prog</a:t>
            </a: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. de aprimoramento da 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gestão patrimonial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32C4501-FF91-41B1-889B-270F981AED44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Registro das intervenções na rede de abastecimento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C7C8CAB-31C3-42BA-80DA-85CFE8A688E1}"/>
              </a:ext>
            </a:extLst>
          </p:cNvPr>
          <p:cNvSpPr/>
          <p:nvPr/>
        </p:nvSpPr>
        <p:spPr bwMode="auto">
          <a:xfrm>
            <a:off x="7108098" y="3224691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B09FC0F-97B1-435B-8A33-39C63BFCBBB1}"/>
              </a:ext>
            </a:extLst>
          </p:cNvPr>
          <p:cNvSpPr/>
          <p:nvPr/>
        </p:nvSpPr>
        <p:spPr bwMode="auto">
          <a:xfrm>
            <a:off x="494040" y="400353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 de gestão de informação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464D8D-8531-479F-9BC0-C7523F875A58}"/>
              </a:ext>
            </a:extLst>
          </p:cNvPr>
          <p:cNvSpPr/>
          <p:nvPr/>
        </p:nvSpPr>
        <p:spPr bwMode="auto">
          <a:xfrm>
            <a:off x="850901" y="4650092"/>
            <a:ext cx="6783060" cy="1901028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informação geográfica (SIG);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integrados de gestão empresarial (“ERP Enterprise </a:t>
            </a:r>
            <a:r>
              <a:rPr lang="pt-BR" sz="14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Resource</a:t>
            </a:r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Planning”); sistemas de gestão de clientes (CRM); 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apoio à contabilidade; 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</a:t>
            </a:r>
            <a:r>
              <a:rPr lang="pt-BR" sz="14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telemedição</a:t>
            </a:r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e de telegestão (SCADA), 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informação para operação e manutenção;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sistemas de gestão da informação laboratorial (LIMS); </a:t>
            </a:r>
          </a:p>
          <a:p>
            <a:r>
              <a:rPr lang="pt-BR" sz="1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informação para apoio à gestão patrimonial de infraestruturas) .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1FB92F3-5067-41A0-AEE6-E81E03ED4A98}"/>
              </a:ext>
            </a:extLst>
          </p:cNvPr>
          <p:cNvSpPr/>
          <p:nvPr/>
        </p:nvSpPr>
        <p:spPr bwMode="auto">
          <a:xfrm>
            <a:off x="494040" y="3291402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Sistemas de gestão da Energia (ISO 50001)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A8E3FBD-813B-46C8-99F3-844368CE5B39}"/>
              </a:ext>
            </a:extLst>
          </p:cNvPr>
          <p:cNvSpPr/>
          <p:nvPr/>
        </p:nvSpPr>
        <p:spPr bwMode="auto">
          <a:xfrm>
            <a:off x="7108098" y="25697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CE66E59-8938-4BB7-B4AB-6D16DA0D6CBD}"/>
              </a:ext>
            </a:extLst>
          </p:cNvPr>
          <p:cNvSpPr/>
          <p:nvPr/>
        </p:nvSpPr>
        <p:spPr bwMode="auto">
          <a:xfrm>
            <a:off x="7108098" y="3902745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FD8CF0C-DBEC-49D8-BD8D-8ED547E7BD9C}"/>
              </a:ext>
            </a:extLst>
          </p:cNvPr>
          <p:cNvSpPr/>
          <p:nvPr/>
        </p:nvSpPr>
        <p:spPr bwMode="auto">
          <a:xfrm>
            <a:off x="7108098" y="4549300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1D71762-CE10-4194-8D67-3ABBA127BF6F}"/>
              </a:ext>
            </a:extLst>
          </p:cNvPr>
          <p:cNvSpPr/>
          <p:nvPr/>
        </p:nvSpPr>
        <p:spPr bwMode="auto">
          <a:xfrm>
            <a:off x="7108098" y="52109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E89E022-4A81-4216-AAB0-97FC549E068B}"/>
              </a:ext>
            </a:extLst>
          </p:cNvPr>
          <p:cNvSpPr/>
          <p:nvPr/>
        </p:nvSpPr>
        <p:spPr bwMode="auto">
          <a:xfrm>
            <a:off x="7108098" y="5872596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</p:spTree>
    <p:extLst>
      <p:ext uri="{BB962C8B-B14F-4D97-AF65-F5344CB8AC3E}">
        <p14:creationId xmlns:p14="http://schemas.microsoft.com/office/powerpoint/2010/main" val="33035488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FCE05E5-2C2D-47F3-BD89-58F593997DF0}"/>
              </a:ext>
            </a:extLst>
          </p:cNvPr>
          <p:cNvSpPr/>
          <p:nvPr/>
        </p:nvSpPr>
        <p:spPr bwMode="auto">
          <a:xfrm>
            <a:off x="-42775" y="1035691"/>
            <a:ext cx="1787353" cy="1243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800" dirty="0">
                <a:solidFill>
                  <a:srgbClr val="C00000"/>
                </a:solidFill>
              </a:rPr>
              <a:t>5a.</a:t>
            </a:r>
            <a:endParaRPr kumimoji="0" lang="pt-BR" sz="80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A457F57-F6DC-4C43-B687-C7AA9A73E2D5}"/>
              </a:ext>
            </a:extLst>
          </p:cNvPr>
          <p:cNvSpPr/>
          <p:nvPr/>
        </p:nvSpPr>
        <p:spPr>
          <a:xfrm>
            <a:off x="1608737" y="1346997"/>
            <a:ext cx="7049226" cy="617408"/>
          </a:xfrm>
          <a:prstGeom prst="rect">
            <a:avLst/>
          </a:prstGeom>
          <a:solidFill>
            <a:srgbClr val="FB9A26"/>
          </a:solidFill>
        </p:spPr>
        <p:txBody>
          <a:bodyPr wrap="square" anchor="ctr" anchorCtr="0">
            <a:noAutofit/>
          </a:bodyPr>
          <a:lstStyle/>
          <a:p>
            <a:pPr marL="0" indent="0">
              <a:buNone/>
            </a:pPr>
            <a:r>
              <a:rPr lang="pt-BR" sz="240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Prog</a:t>
            </a:r>
            <a:r>
              <a:rPr lang="pt-BR" sz="24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. de aprimoramento da </a:t>
            </a:r>
            <a:r>
              <a:rPr lang="pt-BR" sz="24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gestão patrimonial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32C4501-FF91-41B1-889B-270F981AED44}"/>
              </a:ext>
            </a:extLst>
          </p:cNvPr>
          <p:cNvSpPr/>
          <p:nvPr/>
        </p:nvSpPr>
        <p:spPr bwMode="auto">
          <a:xfrm>
            <a:off x="494040" y="2599793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Hidrometração individualiza em condomínios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C7C8CAB-31C3-42BA-80DA-85CFE8A688E1}"/>
              </a:ext>
            </a:extLst>
          </p:cNvPr>
          <p:cNvSpPr/>
          <p:nvPr/>
        </p:nvSpPr>
        <p:spPr bwMode="auto">
          <a:xfrm>
            <a:off x="7108098" y="3224691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FD8CF0C-DBEC-49D8-BD8D-8ED547E7BD9C}"/>
              </a:ext>
            </a:extLst>
          </p:cNvPr>
          <p:cNvSpPr/>
          <p:nvPr/>
        </p:nvSpPr>
        <p:spPr bwMode="auto">
          <a:xfrm>
            <a:off x="7108098" y="4549300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1D71762-CE10-4194-8D67-3ABBA127BF6F}"/>
              </a:ext>
            </a:extLst>
          </p:cNvPr>
          <p:cNvSpPr/>
          <p:nvPr/>
        </p:nvSpPr>
        <p:spPr bwMode="auto">
          <a:xfrm>
            <a:off x="7108098" y="52109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E89E022-4A81-4216-AAB0-97FC549E068B}"/>
              </a:ext>
            </a:extLst>
          </p:cNvPr>
          <p:cNvSpPr/>
          <p:nvPr/>
        </p:nvSpPr>
        <p:spPr bwMode="auto">
          <a:xfrm>
            <a:off x="7108098" y="5872596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B09FC0F-97B1-435B-8A33-39C63BFCBBB1}"/>
              </a:ext>
            </a:extLst>
          </p:cNvPr>
          <p:cNvSpPr/>
          <p:nvPr/>
        </p:nvSpPr>
        <p:spPr bwMode="auto">
          <a:xfrm>
            <a:off x="494040" y="3247157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Regularização de ligações clandestinas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464D8D-8531-479F-9BC0-C7523F875A58}"/>
              </a:ext>
            </a:extLst>
          </p:cNvPr>
          <p:cNvSpPr/>
          <p:nvPr/>
        </p:nvSpPr>
        <p:spPr bwMode="auto">
          <a:xfrm>
            <a:off x="494040" y="3894521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Medição de consumos não faturados (escolas, bombeiros, jardins, outros)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5379FA-69D5-4068-BD65-01E1C550DF07}"/>
              </a:ext>
            </a:extLst>
          </p:cNvPr>
          <p:cNvSpPr/>
          <p:nvPr/>
        </p:nvSpPr>
        <p:spPr bwMode="auto">
          <a:xfrm>
            <a:off x="494040" y="454188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Adequação do sistema tarifário que incentive o uso racional da água 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29ABB83-5201-4F28-A31D-080BAEAB4FA5}"/>
              </a:ext>
            </a:extLst>
          </p:cNvPr>
          <p:cNvSpPr/>
          <p:nvPr/>
        </p:nvSpPr>
        <p:spPr bwMode="auto">
          <a:xfrm>
            <a:off x="494040" y="5243240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Mobilização social - campanha de informação para o uso racional da água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1FB92F3-5067-41A0-AEE6-E81E03ED4A98}"/>
              </a:ext>
            </a:extLst>
          </p:cNvPr>
          <p:cNvSpPr/>
          <p:nvPr/>
        </p:nvSpPr>
        <p:spPr bwMode="auto">
          <a:xfrm>
            <a:off x="494040" y="5944595"/>
            <a:ext cx="5846602" cy="543762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Educação ambiental em escolas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A8E3FBD-813B-46C8-99F3-844368CE5B39}"/>
              </a:ext>
            </a:extLst>
          </p:cNvPr>
          <p:cNvSpPr/>
          <p:nvPr/>
        </p:nvSpPr>
        <p:spPr bwMode="auto">
          <a:xfrm>
            <a:off x="7108098" y="2569748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CE66E59-8938-4BB7-B4AB-6D16DA0D6CBD}"/>
              </a:ext>
            </a:extLst>
          </p:cNvPr>
          <p:cNvSpPr/>
          <p:nvPr/>
        </p:nvSpPr>
        <p:spPr bwMode="auto">
          <a:xfrm>
            <a:off x="7108098" y="3902745"/>
            <a:ext cx="1833464" cy="5437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Estruturante</a:t>
            </a:r>
          </a:p>
        </p:txBody>
      </p:sp>
    </p:spTree>
    <p:extLst>
      <p:ext uri="{BB962C8B-B14F-4D97-AF65-F5344CB8AC3E}">
        <p14:creationId xmlns:p14="http://schemas.microsoft.com/office/powerpoint/2010/main" val="31680009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703B633-ED6E-43D0-9290-41944B22FBE4}"/>
              </a:ext>
            </a:extLst>
          </p:cNvPr>
          <p:cNvSpPr/>
          <p:nvPr/>
        </p:nvSpPr>
        <p:spPr bwMode="auto">
          <a:xfrm rot="21149984">
            <a:off x="494040" y="5403233"/>
            <a:ext cx="6019882" cy="912726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Constituição de equipas, definição de responsabilidades</a:t>
            </a:r>
          </a:p>
          <a:p>
            <a:r>
              <a:rPr lang="pt-BR" sz="1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Organizar a instituição para este tipo programas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D83D334-E9E6-44AF-9705-18D3C436B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3" t="23941" r="14722" b="10709"/>
          <a:stretch/>
        </p:blipFill>
        <p:spPr>
          <a:xfrm>
            <a:off x="-123580" y="0"/>
            <a:ext cx="7255122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381148C-8084-43EB-B264-8E850242A7DF}"/>
              </a:ext>
            </a:extLst>
          </p:cNvPr>
          <p:cNvSpPr/>
          <p:nvPr/>
        </p:nvSpPr>
        <p:spPr bwMode="auto">
          <a:xfrm>
            <a:off x="5803138" y="3873500"/>
            <a:ext cx="3340862" cy="1279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Proposta de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Fichas de 5 Programas </a:t>
            </a:r>
          </a:p>
        </p:txBody>
      </p:sp>
    </p:spTree>
    <p:extLst>
      <p:ext uri="{BB962C8B-B14F-4D97-AF65-F5344CB8AC3E}">
        <p14:creationId xmlns:p14="http://schemas.microsoft.com/office/powerpoint/2010/main" val="26411306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61156D-9876-47F9-A2C5-611499178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40" t="24249" r="15752" b="16316"/>
          <a:stretch/>
        </p:blipFill>
        <p:spPr>
          <a:xfrm>
            <a:off x="-1" y="0"/>
            <a:ext cx="7210079" cy="66929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381148C-8084-43EB-B264-8E850242A7DF}"/>
              </a:ext>
            </a:extLst>
          </p:cNvPr>
          <p:cNvSpPr/>
          <p:nvPr/>
        </p:nvSpPr>
        <p:spPr bwMode="auto">
          <a:xfrm>
            <a:off x="5803138" y="2324100"/>
            <a:ext cx="3340862" cy="1279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Proposta de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Ficha de Projeto</a:t>
            </a:r>
          </a:p>
        </p:txBody>
      </p:sp>
    </p:spTree>
    <p:extLst>
      <p:ext uri="{BB962C8B-B14F-4D97-AF65-F5344CB8AC3E}">
        <p14:creationId xmlns:p14="http://schemas.microsoft.com/office/powerpoint/2010/main" val="37757820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008B611-98D5-418F-8DAD-ADE7D1DFC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19" t="24650" r="15833" b="23992"/>
          <a:stretch/>
        </p:blipFill>
        <p:spPr>
          <a:xfrm>
            <a:off x="0" y="1024466"/>
            <a:ext cx="6882538" cy="547793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1DB6497-66B1-48DC-A5B6-D7A6512F3E78}"/>
              </a:ext>
            </a:extLst>
          </p:cNvPr>
          <p:cNvSpPr/>
          <p:nvPr/>
        </p:nvSpPr>
        <p:spPr bwMode="auto">
          <a:xfrm>
            <a:off x="5803138" y="3204633"/>
            <a:ext cx="3340862" cy="1279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Proposta de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Ficha de Projeto</a:t>
            </a:r>
          </a:p>
        </p:txBody>
      </p:sp>
    </p:spTree>
    <p:extLst>
      <p:ext uri="{BB962C8B-B14F-4D97-AF65-F5344CB8AC3E}">
        <p14:creationId xmlns:p14="http://schemas.microsoft.com/office/powerpoint/2010/main" val="26578107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A04CDD0-E951-4BAF-B47D-8D205EBD2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61" t="24814" r="15972" b="9012"/>
          <a:stretch/>
        </p:blipFill>
        <p:spPr>
          <a:xfrm>
            <a:off x="-1" y="0"/>
            <a:ext cx="6243847" cy="69723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381148C-8084-43EB-B264-8E850242A7DF}"/>
              </a:ext>
            </a:extLst>
          </p:cNvPr>
          <p:cNvSpPr/>
          <p:nvPr/>
        </p:nvSpPr>
        <p:spPr bwMode="auto">
          <a:xfrm>
            <a:off x="3107267" y="1718734"/>
            <a:ext cx="6036733" cy="32088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Propostas de fichas de projetos: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3 - Perdas reais  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3 – Perdas aparentes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12 – Eficiência Energética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7- Aprimoramento de gestão infraestrutural</a:t>
            </a:r>
          </a:p>
          <a:p>
            <a:r>
              <a:rPr lang="pt-BR" sz="24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2- Uso racional da água </a:t>
            </a:r>
          </a:p>
        </p:txBody>
      </p:sp>
    </p:spTree>
    <p:extLst>
      <p:ext uri="{BB962C8B-B14F-4D97-AF65-F5344CB8AC3E}">
        <p14:creationId xmlns:p14="http://schemas.microsoft.com/office/powerpoint/2010/main" val="24920509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7200" dirty="0"/>
              <a:t>Desdobramento de Objetivos Critérios em Indicadores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1545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Enviamos uma seleção de indicadores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Colocar metas!</a:t>
            </a:r>
          </a:p>
          <a:p>
            <a:r>
              <a:rPr lang="pt-BR" dirty="0"/>
              <a:t>Monitorar os indicadores!</a:t>
            </a:r>
          </a:p>
          <a:p>
            <a:r>
              <a:rPr lang="pt-BR" dirty="0"/>
              <a:t>Aproveitar o momento de monitoramento para reduzir/simplificar a quantidade de indicadores</a:t>
            </a:r>
          </a:p>
          <a:p>
            <a:r>
              <a:rPr lang="pt-BR" dirty="0"/>
              <a:t>Aproveitar os indicadores de perdas para registrar os procedimentos do Balanço Hídrico</a:t>
            </a:r>
          </a:p>
          <a:p>
            <a:r>
              <a:rPr lang="pt-BR" dirty="0"/>
              <a:t>O ideal é vocês fazerem as vossas notas e passar a outro colega e ver se ele concorda com as premissas das estimativas e se com as notas consegue chegar ao mesmo valor das perdas </a:t>
            </a:r>
          </a:p>
          <a:p>
            <a:r>
              <a:rPr lang="pt-BR" dirty="0"/>
              <a:t>Desafio !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E não </a:t>
            </a:r>
            <a:r>
              <a:rPr lang="pt-BR" dirty="0" err="1"/>
              <a:t>estimatvas</a:t>
            </a:r>
            <a:r>
              <a:rPr lang="pt-BR" dirty="0"/>
              <a:t> de consumos mínimos 15m3.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390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422835" y="158123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Indicadores para Plano de Perdas de A&amp;E</a:t>
            </a:r>
            <a:endParaRPr lang="pt-BR" sz="32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475843" y="4041848"/>
            <a:ext cx="6044788" cy="1130832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b="0" kern="0" dirty="0">
                <a:solidFill>
                  <a:schemeClr val="bg1"/>
                </a:solidFill>
              </a:rPr>
              <a:t>Proposta de aprimoramento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475843" y="1372873"/>
            <a:ext cx="6018284" cy="10820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b="0" kern="0" dirty="0">
                <a:solidFill>
                  <a:schemeClr val="bg1"/>
                </a:solidFill>
              </a:rPr>
              <a:t>Proposta mínima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 bwMode="auto">
          <a:xfrm>
            <a:off x="475843" y="2701278"/>
            <a:ext cx="6044788" cy="1082025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b="0" kern="0" dirty="0">
                <a:solidFill>
                  <a:schemeClr val="bg1"/>
                </a:solidFill>
              </a:rPr>
              <a:t>Proposta dependente da realidade do prestador de serviço </a:t>
            </a:r>
          </a:p>
        </p:txBody>
      </p:sp>
      <p:sp>
        <p:nvSpPr>
          <p:cNvPr id="19" name="CaixaDeTexto 18"/>
          <p:cNvSpPr txBox="1"/>
          <p:nvPr/>
        </p:nvSpPr>
        <p:spPr>
          <a:xfrm flipH="1">
            <a:off x="7590902" y="1255977"/>
            <a:ext cx="761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1" name="CaixaDeTexto 10"/>
          <p:cNvSpPr txBox="1"/>
          <p:nvPr/>
        </p:nvSpPr>
        <p:spPr>
          <a:xfrm flipH="1">
            <a:off x="6667709" y="2459864"/>
            <a:ext cx="2608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solidFill>
                  <a:srgbClr val="00B050"/>
                </a:solidFill>
              </a:rPr>
              <a:t>3-13</a:t>
            </a:r>
          </a:p>
        </p:txBody>
      </p:sp>
      <p:sp>
        <p:nvSpPr>
          <p:cNvPr id="12" name="CaixaDeTexto 11"/>
          <p:cNvSpPr txBox="1"/>
          <p:nvPr/>
        </p:nvSpPr>
        <p:spPr>
          <a:xfrm flipH="1">
            <a:off x="6590503" y="3849241"/>
            <a:ext cx="2608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8" name="CaixaDeTexto 17"/>
          <p:cNvSpPr txBox="1"/>
          <p:nvPr/>
        </p:nvSpPr>
        <p:spPr>
          <a:xfrm flipH="1">
            <a:off x="1538653" y="5572375"/>
            <a:ext cx="7833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tx1"/>
                </a:solidFill>
              </a:rPr>
              <a:t>Total  10 -15 indicadores</a:t>
            </a:r>
          </a:p>
        </p:txBody>
      </p:sp>
    </p:spTree>
    <p:extLst>
      <p:ext uri="{BB962C8B-B14F-4D97-AF65-F5344CB8AC3E}">
        <p14:creationId xmlns:p14="http://schemas.microsoft.com/office/powerpoint/2010/main" val="36466439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 bwMode="auto">
          <a:xfrm>
            <a:off x="422835" y="1551077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dirty="0"/>
              <a:t>Sustentabilidade económica e financeira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 bwMode="auto">
          <a:xfrm>
            <a:off x="422835" y="2573986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dirty="0"/>
              <a:t>Uso eficiente dos recursos hídricos </a:t>
            </a:r>
            <a:endParaRPr lang="pt-BR" sz="2800" dirty="0"/>
          </a:p>
        </p:txBody>
      </p:sp>
      <p:sp>
        <p:nvSpPr>
          <p:cNvPr id="6" name="Retângulo 5"/>
          <p:cNvSpPr/>
          <p:nvPr/>
        </p:nvSpPr>
        <p:spPr bwMode="auto">
          <a:xfrm>
            <a:off x="422835" y="3631288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dirty="0"/>
              <a:t>Uso eficiente dos recursos energéticos</a:t>
            </a:r>
            <a:endParaRPr lang="pt-BR" sz="2800" dirty="0"/>
          </a:p>
        </p:txBody>
      </p:sp>
      <p:sp>
        <p:nvSpPr>
          <p:cNvPr id="7" name="Retângulo 6"/>
          <p:cNvSpPr/>
          <p:nvPr/>
        </p:nvSpPr>
        <p:spPr bwMode="auto">
          <a:xfrm>
            <a:off x="422835" y="4688590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dirty="0"/>
              <a:t>Regularidade e continuidade do serviço de abastecimento</a:t>
            </a:r>
            <a:endParaRPr lang="pt-BR" sz="2800" dirty="0"/>
          </a:p>
        </p:txBody>
      </p:sp>
      <p:sp>
        <p:nvSpPr>
          <p:cNvPr id="8" name="CaixaDeTexto 7"/>
          <p:cNvSpPr txBox="1"/>
          <p:nvPr/>
        </p:nvSpPr>
        <p:spPr>
          <a:xfrm flipH="1">
            <a:off x="-471340" y="690282"/>
            <a:ext cx="398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tx1"/>
                </a:solidFill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2084551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7F7352F-6046-4726-93B1-D0B85940E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42" t="22047" r="48055" b="4409"/>
          <a:stretch/>
        </p:blipFill>
        <p:spPr>
          <a:xfrm>
            <a:off x="4534106" y="2781300"/>
            <a:ext cx="2717989" cy="3875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FDBB617-14E5-498B-89A9-86BCB1D7A7A2}"/>
              </a:ext>
            </a:extLst>
          </p:cNvPr>
          <p:cNvSpPr/>
          <p:nvPr/>
        </p:nvSpPr>
        <p:spPr>
          <a:xfrm>
            <a:off x="433653" y="1228549"/>
            <a:ext cx="39478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	ERSAR, LNEC, Guia Técnico 21 - Desenvolvimento e Implementação de Processos de Gestão Patrimonial de Infraestruturas, 2017</a:t>
            </a:r>
          </a:p>
          <a:p>
            <a:pPr lvl="0">
              <a:spcAft>
                <a:spcPts val="0"/>
              </a:spcAft>
            </a:pPr>
            <a:endParaRPr lang="pt-BR" sz="2400" b="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	PMSS  - Modelo de Plano de Ação para Gerenciamento Integrado de Perdas de Água e Uso eficiente de Energia Elétrica, 2006.</a:t>
            </a:r>
          </a:p>
          <a:p>
            <a:pPr lvl="0">
              <a:spcAft>
                <a:spcPts val="0"/>
              </a:spcAft>
            </a:pPr>
            <a:endParaRPr lang="pt-BR" sz="2400" b="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B879C8AB-1EAB-4ADF-BFA4-8C87C1D616EC}"/>
              </a:ext>
            </a:extLst>
          </p:cNvPr>
          <p:cNvSpPr/>
          <p:nvPr/>
        </p:nvSpPr>
        <p:spPr>
          <a:xfrm>
            <a:off x="0" y="0"/>
            <a:ext cx="89535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pt-BR" sz="3200" dirty="0">
              <a:solidFill>
                <a:srgbClr val="C80F0F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endParaRPr lang="pt-BR" sz="3200" dirty="0">
              <a:solidFill>
                <a:srgbClr val="C80F0F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D4894E7-E374-478D-9E83-28BC135F8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44" t="35828" r="40417" b="2006"/>
          <a:stretch/>
        </p:blipFill>
        <p:spPr>
          <a:xfrm>
            <a:off x="4828624" y="219280"/>
            <a:ext cx="3915437" cy="2562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73811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422835" y="158123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Resumo – Indicadores mínimos</a:t>
            </a:r>
            <a:endParaRPr lang="pt-BR" sz="32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422836" y="2869668"/>
            <a:ext cx="6044788" cy="699115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Substituição de hidrômetros (%/ano) </a:t>
            </a:r>
          </a:p>
          <a:p>
            <a:r>
              <a:rPr lang="pt-BR" sz="1400" b="0" kern="0" dirty="0">
                <a:solidFill>
                  <a:schemeClr val="bg1"/>
                </a:solidFill>
              </a:rPr>
              <a:t>ou % hidrômetros com idade superior a 12 anos (ou 5 anos) (%) 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 bwMode="auto">
          <a:xfrm>
            <a:off x="422836" y="3679382"/>
            <a:ext cx="6044788" cy="668943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Eficiência Energética em Instalações elevatórias (kWh/m3x100m)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 bwMode="auto">
          <a:xfrm>
            <a:off x="422835" y="4458924"/>
            <a:ext cx="6018284" cy="668943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Reabilitação de tubulações (%)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 bwMode="auto">
          <a:xfrm>
            <a:off x="422835" y="5208163"/>
            <a:ext cx="6044788" cy="84376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Ocorrência de falhas no abastecimento [n.º/(1000 lig. ano)]</a:t>
            </a:r>
          </a:p>
          <a:p>
            <a:r>
              <a:rPr lang="pt-BR" sz="1400" b="0" kern="0" dirty="0">
                <a:solidFill>
                  <a:schemeClr val="bg1"/>
                </a:solidFill>
              </a:rPr>
              <a:t> ou [n.º/(100 km ⋅ ano)]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449339" y="1389467"/>
            <a:ext cx="6018284" cy="668943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IN049 do SNIS - Índice de perdas na distribuição (%)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 bwMode="auto">
          <a:xfrm>
            <a:off x="422835" y="2120431"/>
            <a:ext cx="6044788" cy="66894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IN051 do SNIS - Índice de perdas por ligação (l/dia/lig.) </a:t>
            </a:r>
          </a:p>
          <a:p>
            <a:r>
              <a:rPr lang="pt-BR" sz="1400" b="0" kern="0" dirty="0">
                <a:solidFill>
                  <a:schemeClr val="bg1"/>
                </a:solidFill>
              </a:rPr>
              <a:t>ou IN050 do SNIS - Índice bruto de perdas lineares (m³/dia/km) 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947807" y="1910443"/>
            <a:ext cx="6694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900" dirty="0">
                <a:solidFill>
                  <a:srgbClr val="00B05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023958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Retângulo 5"/>
          <p:cNvSpPr/>
          <p:nvPr/>
        </p:nvSpPr>
        <p:spPr bwMode="auto">
          <a:xfrm>
            <a:off x="422835" y="158123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400" dirty="0"/>
              <a:t>Resumo – indicadores opcionais, condicionados</a:t>
            </a:r>
            <a:endParaRPr lang="pt-BR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569792" y="1064556"/>
            <a:ext cx="6534150" cy="4084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IN0093 do SNIS - Índice de </a:t>
            </a:r>
            <a:r>
              <a:rPr lang="pt-BR" sz="1400" b="0" kern="0" dirty="0" err="1">
                <a:solidFill>
                  <a:schemeClr val="bg1"/>
                </a:solidFill>
              </a:rPr>
              <a:t>hidrometração</a:t>
            </a:r>
            <a:r>
              <a:rPr lang="pt-BR" sz="1400" b="0" kern="0" dirty="0">
                <a:solidFill>
                  <a:schemeClr val="bg1"/>
                </a:solidFill>
              </a:rPr>
              <a:t> (%)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569792" y="1939877"/>
            <a:ext cx="6534150" cy="4084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Op26 da IWA - Perdas aparentes por volume de água entrada (%)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300079" y="2410712"/>
            <a:ext cx="6534150" cy="4084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IN013 do SNIS - Índice de perdas de Faturamento (%)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300079" y="2874510"/>
            <a:ext cx="6534150" cy="4084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Fi47 da IWA - Custo das perdas de água nos custos operacionais (%)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 bwMode="auto">
          <a:xfrm>
            <a:off x="679155" y="4373694"/>
            <a:ext cx="6534150" cy="271439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200" b="0" kern="0" dirty="0">
                <a:solidFill>
                  <a:schemeClr val="bg1"/>
                </a:solidFill>
              </a:rPr>
              <a:t>EE1 - Multas de ultrapassagem de demanda e de atraso de pagamento (%)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 bwMode="auto">
          <a:xfrm>
            <a:off x="679155" y="4707162"/>
            <a:ext cx="6534150" cy="271439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200" b="0" kern="0" dirty="0">
                <a:solidFill>
                  <a:schemeClr val="bg1"/>
                </a:solidFill>
              </a:rPr>
              <a:t>EE2 - Excesso de demanda contratada (%)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679155" y="5047205"/>
            <a:ext cx="6534150" cy="271439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200" b="0" kern="0" dirty="0">
                <a:solidFill>
                  <a:schemeClr val="bg1"/>
                </a:solidFill>
              </a:rPr>
              <a:t>EE3 - Adequação da tarifa contratada (%)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 bwMode="auto">
          <a:xfrm>
            <a:off x="679155" y="5361812"/>
            <a:ext cx="6534150" cy="271439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200" b="0" kern="0" dirty="0">
                <a:solidFill>
                  <a:schemeClr val="bg1"/>
                </a:solidFill>
              </a:rPr>
              <a:t>EE 5 - Baixo fator de potência (%)</a:t>
            </a:r>
          </a:p>
        </p:txBody>
      </p:sp>
      <p:sp>
        <p:nvSpPr>
          <p:cNvPr id="18" name="Título 1"/>
          <p:cNvSpPr txBox="1">
            <a:spLocks/>
          </p:cNvSpPr>
          <p:nvPr/>
        </p:nvSpPr>
        <p:spPr bwMode="auto">
          <a:xfrm>
            <a:off x="300079" y="5740594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Capacidade de reserva de água tratada (dias)</a:t>
            </a:r>
          </a:p>
        </p:txBody>
      </p:sp>
      <p:sp>
        <p:nvSpPr>
          <p:cNvPr id="19" name="Título 1"/>
          <p:cNvSpPr txBox="1">
            <a:spLocks/>
          </p:cNvSpPr>
          <p:nvPr/>
        </p:nvSpPr>
        <p:spPr bwMode="auto">
          <a:xfrm>
            <a:off x="300079" y="6204392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IN053 - Consumo médio de água por economia (m3/</a:t>
            </a:r>
            <a:r>
              <a:rPr lang="pt-BR" sz="1400" b="0" kern="0" dirty="0" err="1">
                <a:solidFill>
                  <a:schemeClr val="bg1"/>
                </a:solidFill>
              </a:rPr>
              <a:t>eco.mes</a:t>
            </a:r>
            <a:r>
              <a:rPr lang="pt-BR" sz="1400" b="0" kern="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 bwMode="auto">
          <a:xfrm>
            <a:off x="569792" y="1505908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IN011 do SNIS - Índice de macromedição (%)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 bwMode="auto">
          <a:xfrm>
            <a:off x="300079" y="3348325"/>
            <a:ext cx="6534150" cy="524859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IN037 do SNIS - Participação da despesa com energia elétrica nas despesas de exploração (%) (águas e esgoto)</a:t>
            </a:r>
          </a:p>
        </p:txBody>
      </p:sp>
      <p:sp>
        <p:nvSpPr>
          <p:cNvPr id="23" name="Título 1"/>
          <p:cNvSpPr txBox="1">
            <a:spLocks/>
          </p:cNvSpPr>
          <p:nvPr/>
        </p:nvSpPr>
        <p:spPr bwMode="auto">
          <a:xfrm>
            <a:off x="300079" y="3930253"/>
            <a:ext cx="6534150" cy="33609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E4 – Operação em horário econômico (%)</a:t>
            </a:r>
          </a:p>
        </p:txBody>
      </p:sp>
      <p:sp>
        <p:nvSpPr>
          <p:cNvPr id="2" name="Retângulo 1"/>
          <p:cNvSpPr/>
          <p:nvPr/>
        </p:nvSpPr>
        <p:spPr>
          <a:xfrm>
            <a:off x="6594876" y="2476184"/>
            <a:ext cx="26484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600" dirty="0">
                <a:solidFill>
                  <a:srgbClr val="00B050"/>
                </a:solidFill>
              </a:rPr>
              <a:t>2-13</a:t>
            </a:r>
          </a:p>
        </p:txBody>
      </p:sp>
    </p:spTree>
    <p:extLst>
      <p:ext uri="{BB962C8B-B14F-4D97-AF65-F5344CB8AC3E}">
        <p14:creationId xmlns:p14="http://schemas.microsoft.com/office/powerpoint/2010/main" val="35226227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Retângulo 5"/>
          <p:cNvSpPr/>
          <p:nvPr/>
        </p:nvSpPr>
        <p:spPr bwMode="auto">
          <a:xfrm>
            <a:off x="422835" y="158123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Resumo – indicadores de aprimoramento</a:t>
            </a:r>
            <a:endParaRPr lang="pt-BR" sz="3200" dirty="0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422835" y="1253135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Razão entre a energia fornecida e a energia mínima (-)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422835" y="1700710"/>
            <a:ext cx="6534150" cy="390800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Adequação da pressão de serviço (%)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594876" y="2476184"/>
            <a:ext cx="8691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600" dirty="0">
                <a:solidFill>
                  <a:srgbClr val="00B05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44079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 bwMode="auto">
          <a:xfrm>
            <a:off x="422835" y="1551077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Sustentabilidade económica e financeira</a:t>
            </a:r>
            <a:endParaRPr lang="pt-BR" sz="3200" dirty="0"/>
          </a:p>
        </p:txBody>
      </p:sp>
      <p:sp>
        <p:nvSpPr>
          <p:cNvPr id="26" name="Retângulo 25"/>
          <p:cNvSpPr/>
          <p:nvPr/>
        </p:nvSpPr>
        <p:spPr bwMode="auto">
          <a:xfrm>
            <a:off x="565612" y="2472132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Adequação de volume de água não faturada 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565612" y="3122340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Adequação das despesas de energia 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565612" y="3772548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Adequação do nível de perdas aparentes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040274" y="4422756"/>
            <a:ext cx="6534150" cy="4084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Indicador / Índice/ Métrica</a:t>
            </a:r>
          </a:p>
        </p:txBody>
      </p:sp>
    </p:spTree>
    <p:extLst>
      <p:ext uri="{BB962C8B-B14F-4D97-AF65-F5344CB8AC3E}">
        <p14:creationId xmlns:p14="http://schemas.microsoft.com/office/powerpoint/2010/main" val="7733131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 bwMode="auto">
          <a:xfrm>
            <a:off x="422835" y="1551077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Sustentabilidade económica e financeira</a:t>
            </a:r>
            <a:endParaRPr lang="pt-BR" sz="3200" dirty="0"/>
          </a:p>
        </p:txBody>
      </p:sp>
      <p:sp>
        <p:nvSpPr>
          <p:cNvPr id="26" name="Retângulo 25"/>
          <p:cNvSpPr/>
          <p:nvPr/>
        </p:nvSpPr>
        <p:spPr bwMode="auto">
          <a:xfrm>
            <a:off x="565612" y="2472132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Adequação do nível de perdas aparentes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040274" y="3065607"/>
            <a:ext cx="6534150" cy="4084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IN0093 do SNIS - Índice de </a:t>
            </a:r>
            <a:r>
              <a:rPr lang="pt-BR" sz="1400" b="0" kern="0" dirty="0" err="1">
                <a:solidFill>
                  <a:schemeClr val="bg1"/>
                </a:solidFill>
              </a:rPr>
              <a:t>hidrometração</a:t>
            </a:r>
            <a:r>
              <a:rPr lang="pt-BR" sz="1400" b="0" kern="0" dirty="0">
                <a:solidFill>
                  <a:schemeClr val="bg1"/>
                </a:solidFill>
              </a:rPr>
              <a:t> (%)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2040274" y="3965966"/>
            <a:ext cx="6534150" cy="4084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Op26 da IWA - Perdas aparentes por volume de água entrada (%)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040274" y="3552252"/>
            <a:ext cx="614543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Recomendação para quem a baixa </a:t>
            </a:r>
            <a:r>
              <a:rPr lang="pt-BR" sz="1400" b="0" dirty="0" err="1"/>
              <a:t>hidrometração</a:t>
            </a:r>
            <a:r>
              <a:rPr lang="pt-BR" sz="1400" b="0" dirty="0"/>
              <a:t> é uma realidade.</a:t>
            </a:r>
            <a:endParaRPr lang="pt-BR" sz="1050" b="0" kern="0" dirty="0"/>
          </a:p>
        </p:txBody>
      </p:sp>
      <p:sp>
        <p:nvSpPr>
          <p:cNvPr id="4" name="Seta: para a Esquerda 3"/>
          <p:cNvSpPr/>
          <p:nvPr/>
        </p:nvSpPr>
        <p:spPr bwMode="auto">
          <a:xfrm rot="18984929">
            <a:off x="7926626" y="2759377"/>
            <a:ext cx="980237" cy="46085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 bwMode="auto">
          <a:xfrm>
            <a:off x="2040274" y="4544982"/>
            <a:ext cx="6534150" cy="4084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Substituição de hidrômetros (%/ano) 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 bwMode="auto">
          <a:xfrm>
            <a:off x="2031940" y="5141375"/>
            <a:ext cx="6534150" cy="4084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% hidrômetros com idade superior a 12 anos (ou 6 anos) (%)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084904" y="4788108"/>
            <a:ext cx="2201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alternativos</a:t>
            </a:r>
            <a:endParaRPr lang="pt-BR" dirty="0"/>
          </a:p>
        </p:txBody>
      </p:sp>
      <p:cxnSp>
        <p:nvCxnSpPr>
          <p:cNvPr id="6" name="Conector de Seta Reta 5"/>
          <p:cNvCxnSpPr/>
          <p:nvPr/>
        </p:nvCxnSpPr>
        <p:spPr bwMode="auto">
          <a:xfrm>
            <a:off x="6879358" y="4561231"/>
            <a:ext cx="0" cy="898138"/>
          </a:xfrm>
          <a:prstGeom prst="straightConnector1">
            <a:avLst/>
          </a:prstGeom>
          <a:solidFill>
            <a:schemeClr val="accent1"/>
          </a:solidFill>
          <a:ln w="107950" cap="flat" cmpd="sng" algn="ctr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0" name="Retângulo 9"/>
          <p:cNvSpPr/>
          <p:nvPr/>
        </p:nvSpPr>
        <p:spPr>
          <a:xfrm>
            <a:off x="1934935" y="5720391"/>
            <a:ext cx="7126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t-BR" sz="1400" b="0" dirty="0">
                <a:solidFill>
                  <a:srgbClr val="6E6452"/>
                </a:solidFill>
                <a:latin typeface="+mj-lt"/>
                <a:ea typeface="+mj-ea"/>
                <a:cs typeface="+mj-cs"/>
              </a:rPr>
              <a:t>Permite conhecer o grau de envelhecimento do parque de hidrômetros ou a sua substituição.</a:t>
            </a:r>
          </a:p>
        </p:txBody>
      </p:sp>
    </p:spTree>
    <p:extLst>
      <p:ext uri="{BB962C8B-B14F-4D97-AF65-F5344CB8AC3E}">
        <p14:creationId xmlns:p14="http://schemas.microsoft.com/office/powerpoint/2010/main" val="5765847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 bwMode="auto">
          <a:xfrm>
            <a:off x="422835" y="1551077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Sustentabilidade económica e financeira</a:t>
            </a:r>
            <a:endParaRPr lang="pt-BR" sz="3200" dirty="0"/>
          </a:p>
        </p:txBody>
      </p:sp>
      <p:sp>
        <p:nvSpPr>
          <p:cNvPr id="26" name="Retângulo 25"/>
          <p:cNvSpPr/>
          <p:nvPr/>
        </p:nvSpPr>
        <p:spPr bwMode="auto">
          <a:xfrm>
            <a:off x="565612" y="2472132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Adequação de volume de água não faturada 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040274" y="3065607"/>
            <a:ext cx="6534150" cy="4084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IN013 do SNIS - Índice de perdas de Faturamento (%)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2040274" y="4341319"/>
            <a:ext cx="6534150" cy="408428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Fi47 da IWA - Custo das perdas de água nos custos operacionais (%)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040274" y="3552252"/>
            <a:ext cx="614543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Este indicador geralmente tem uma elevada confiabilidade, quando os valores são obtidos através de volumes medidos. Para prestadores de serviço que não tenham esta pratica, o indicador tem menor utilidade. </a:t>
            </a:r>
            <a:endParaRPr lang="pt-BR" sz="1050" b="0" kern="0" dirty="0"/>
          </a:p>
        </p:txBody>
      </p:sp>
      <p:sp>
        <p:nvSpPr>
          <p:cNvPr id="2" name="Retângulo 1"/>
          <p:cNvSpPr/>
          <p:nvPr/>
        </p:nvSpPr>
        <p:spPr>
          <a:xfrm>
            <a:off x="2040274" y="4838731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1400" b="0" dirty="0">
                <a:solidFill>
                  <a:srgbClr val="6E6452"/>
                </a:solidFill>
                <a:latin typeface="+mj-lt"/>
                <a:ea typeface="+mj-ea"/>
                <a:cs typeface="+mj-cs"/>
              </a:rPr>
              <a:t>Este indicador é opcional. Permite visualizar o custo das perdas nos custos operacionais. </a:t>
            </a:r>
          </a:p>
        </p:txBody>
      </p:sp>
      <p:sp>
        <p:nvSpPr>
          <p:cNvPr id="3" name="Retângulo 2"/>
          <p:cNvSpPr/>
          <p:nvPr/>
        </p:nvSpPr>
        <p:spPr>
          <a:xfrm rot="1792715">
            <a:off x="7677302" y="2339939"/>
            <a:ext cx="1598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opcional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 rot="1792715">
            <a:off x="7677301" y="3146738"/>
            <a:ext cx="1598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opcional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 rot="1792715">
            <a:off x="7617560" y="4518915"/>
            <a:ext cx="1598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1355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 bwMode="auto">
          <a:xfrm>
            <a:off x="565612" y="2462537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Adequação das despesas de energia 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tângulo 19"/>
          <p:cNvSpPr/>
          <p:nvPr/>
        </p:nvSpPr>
        <p:spPr bwMode="auto">
          <a:xfrm>
            <a:off x="422835" y="1551077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Sustentabilidade económica e financeira</a:t>
            </a:r>
            <a:endParaRPr lang="pt-BR" sz="3200" dirty="0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040274" y="3065606"/>
            <a:ext cx="6534150" cy="524859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IN037 do SNIS - Participação da despesa com energia elétrica nas despesas de exploração (%) (águas e esgoto)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040274" y="3552252"/>
            <a:ext cx="614543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Permite ter a participação da despesa elétrica nas despesas de exploração, mas está diretamente correlacionada com fatores que o prestador de serviço não controla, como a bandeira tarifária, aumentos de custos de energia. É difícil estabelecer metas de longo prazo para este indicador. </a:t>
            </a:r>
            <a:endParaRPr lang="pt-BR" sz="1050" b="0" kern="0" dirty="0"/>
          </a:p>
        </p:txBody>
      </p:sp>
      <p:sp>
        <p:nvSpPr>
          <p:cNvPr id="11" name="Retângulo 10"/>
          <p:cNvSpPr/>
          <p:nvPr/>
        </p:nvSpPr>
        <p:spPr>
          <a:xfrm rot="1792715">
            <a:off x="7677301" y="3146738"/>
            <a:ext cx="1598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opcional</a:t>
            </a:r>
            <a:endParaRPr lang="pt-BR" dirty="0"/>
          </a:p>
        </p:txBody>
      </p:sp>
      <p:sp>
        <p:nvSpPr>
          <p:cNvPr id="14" name="Título 1"/>
          <p:cNvSpPr txBox="1">
            <a:spLocks/>
          </p:cNvSpPr>
          <p:nvPr/>
        </p:nvSpPr>
        <p:spPr bwMode="auto">
          <a:xfrm>
            <a:off x="2040274" y="4891685"/>
            <a:ext cx="6534150" cy="524859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E4 – Operação em horário econômico (%)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 bwMode="auto">
          <a:xfrm>
            <a:off x="2040274" y="5378331"/>
            <a:ext cx="614543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Permite orientar a operação de equipamentos eletromecânicos para o horário mais econômico. </a:t>
            </a:r>
            <a:endParaRPr lang="pt-BR" sz="1050" b="0" kern="0" dirty="0"/>
          </a:p>
        </p:txBody>
      </p:sp>
    </p:spTree>
    <p:extLst>
      <p:ext uri="{BB962C8B-B14F-4D97-AF65-F5344CB8AC3E}">
        <p14:creationId xmlns:p14="http://schemas.microsoft.com/office/powerpoint/2010/main" val="25110756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 bwMode="auto">
          <a:xfrm>
            <a:off x="422835" y="1551077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Uso eficiente dos recursos hídricos</a:t>
            </a:r>
            <a:endParaRPr lang="pt-BR" sz="3200" dirty="0"/>
          </a:p>
        </p:txBody>
      </p:sp>
      <p:sp>
        <p:nvSpPr>
          <p:cNvPr id="26" name="Retângulo 25"/>
          <p:cNvSpPr/>
          <p:nvPr/>
        </p:nvSpPr>
        <p:spPr bwMode="auto">
          <a:xfrm>
            <a:off x="565612" y="2472132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Adequação do nível de perdas reais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2040274" y="4070625"/>
            <a:ext cx="6534150" cy="390800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Adequação da pressão de serviço (%)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2040054" y="4479170"/>
            <a:ext cx="614543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Este indicador é adequado para prestadores de serviço que tenham uma densidade de ligações for inferior a 20/km de rede.</a:t>
            </a:r>
          </a:p>
          <a:p>
            <a:r>
              <a:rPr lang="pt-BR" sz="1400" b="0" dirty="0"/>
              <a:t>Para prestadores de serviço mais urbanos se recomenda o uso de IN051 – do SNIS.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2040274" y="3002820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IN011 do SNIS - Índice de macromedição (%)</a:t>
            </a:r>
          </a:p>
        </p:txBody>
      </p:sp>
      <p:sp>
        <p:nvSpPr>
          <p:cNvPr id="18" name="Seta: para a Esquerda 17"/>
          <p:cNvSpPr/>
          <p:nvPr/>
        </p:nvSpPr>
        <p:spPr bwMode="auto">
          <a:xfrm rot="18984929">
            <a:off x="7955897" y="2705494"/>
            <a:ext cx="980237" cy="46085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21" name="Título 1"/>
          <p:cNvSpPr txBox="1">
            <a:spLocks/>
          </p:cNvSpPr>
          <p:nvPr/>
        </p:nvSpPr>
        <p:spPr bwMode="auto">
          <a:xfrm>
            <a:off x="1932113" y="3412847"/>
            <a:ext cx="7027788" cy="6179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Recomendação para quem a baixa medição é uma realidade.</a:t>
            </a:r>
            <a:endParaRPr lang="pt-BR" sz="1050" b="0" kern="0" dirty="0"/>
          </a:p>
        </p:txBody>
      </p:sp>
    </p:spTree>
    <p:extLst>
      <p:ext uri="{BB962C8B-B14F-4D97-AF65-F5344CB8AC3E}">
        <p14:creationId xmlns:p14="http://schemas.microsoft.com/office/powerpoint/2010/main" val="17715497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 bwMode="auto">
          <a:xfrm>
            <a:off x="422835" y="1551077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Uso eficiente dos recursos hídricos</a:t>
            </a:r>
            <a:endParaRPr lang="pt-BR" sz="3200" dirty="0"/>
          </a:p>
        </p:txBody>
      </p:sp>
      <p:sp>
        <p:nvSpPr>
          <p:cNvPr id="26" name="Retângulo 25"/>
          <p:cNvSpPr/>
          <p:nvPr/>
        </p:nvSpPr>
        <p:spPr bwMode="auto">
          <a:xfrm>
            <a:off x="565612" y="2472132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Adequação do nível de perdas reais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040274" y="3065606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IN049 do SNIS - Índice de perdas na distribuição (%)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2040055" y="3490909"/>
            <a:ext cx="614543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A este indicador está associado uma meta nacional no PLANSAB, pelo que é adequado adotá-lo. </a:t>
            </a:r>
            <a:endParaRPr lang="pt-BR" sz="1050" b="0" kern="0" dirty="0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2040274" y="4070625"/>
            <a:ext cx="6534150" cy="390800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IN050 do SNIS - Índice bruto de perdas lineares (m³/dia/km)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2040054" y="4479170"/>
            <a:ext cx="614543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Este indicador é adequado para prestadores de serviço que tenham uma densidade de ligações for inferior a 20/km de rede.</a:t>
            </a:r>
          </a:p>
          <a:p>
            <a:r>
              <a:rPr lang="pt-BR" sz="1400" b="0" dirty="0"/>
              <a:t>Para prestadores de serviço mais urbanos se recomenda o uso de IN051 – do SNIS.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 bwMode="auto">
          <a:xfrm>
            <a:off x="2040274" y="5484188"/>
            <a:ext cx="6534150" cy="390800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IN051 do SNIS - Índice de perdas por ligação (l/dia/lig.)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084684" y="5037431"/>
            <a:ext cx="2201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alternativos</a:t>
            </a:r>
            <a:endParaRPr lang="pt-BR" dirty="0"/>
          </a:p>
        </p:txBody>
      </p:sp>
      <p:cxnSp>
        <p:nvCxnSpPr>
          <p:cNvPr id="15" name="Conector de Seta Reta 14"/>
          <p:cNvCxnSpPr/>
          <p:nvPr/>
        </p:nvCxnSpPr>
        <p:spPr bwMode="auto">
          <a:xfrm>
            <a:off x="8195654" y="4327750"/>
            <a:ext cx="0" cy="898138"/>
          </a:xfrm>
          <a:prstGeom prst="straightConnector1">
            <a:avLst/>
          </a:prstGeom>
          <a:solidFill>
            <a:schemeClr val="accent1"/>
          </a:solidFill>
          <a:ln w="107950" cap="flat" cmpd="sng" algn="ctr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8" name="Seta: para a Esquerda 17"/>
          <p:cNvSpPr/>
          <p:nvPr/>
        </p:nvSpPr>
        <p:spPr bwMode="auto">
          <a:xfrm rot="18984929">
            <a:off x="7955897" y="2705494"/>
            <a:ext cx="980237" cy="46085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302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 bwMode="auto">
          <a:xfrm>
            <a:off x="422835" y="1551077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Uso eficiente dos recursos energéticos</a:t>
            </a:r>
            <a:endParaRPr lang="pt-BR" sz="3200" dirty="0"/>
          </a:p>
        </p:txBody>
      </p:sp>
      <p:sp>
        <p:nvSpPr>
          <p:cNvPr id="26" name="Retângulo 25"/>
          <p:cNvSpPr/>
          <p:nvPr/>
        </p:nvSpPr>
        <p:spPr bwMode="auto">
          <a:xfrm>
            <a:off x="565612" y="2472132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Adequação dos consumos de energia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040274" y="3065606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Razão entre a energia fornecida e a energia mínima (-)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2040055" y="3490909"/>
            <a:ext cx="614543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Este indicador é recomendado para entidades que tenham cadastro da rede e captações e estações elevatórias com cotas de altimétricas. </a:t>
            </a:r>
          </a:p>
          <a:p>
            <a:endParaRPr lang="pt-BR" sz="1400" b="0" dirty="0"/>
          </a:p>
          <a:p>
            <a:r>
              <a:rPr lang="pt-BR" sz="1400" b="0" dirty="0"/>
              <a:t>Se recomenda tendencialmente o uso deste indicador pois permite identificar potencial de economia através de alterações na configuração dos sistemas, requer, no entanto alguma maturidade do prestador de serviço. 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2040054" y="5813339"/>
            <a:ext cx="614543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Esta métrica é importante para avaliar a eficiência das instalações elevatórias em uso. Permite também calcular o potencial de economia na parte </a:t>
            </a:r>
            <a:r>
              <a:rPr lang="pt-BR" sz="1400" b="0" dirty="0" err="1"/>
              <a:t>hidrenergética</a:t>
            </a:r>
            <a:r>
              <a:rPr lang="pt-BR" sz="1400" b="0" dirty="0"/>
              <a:t> das estações elevatórias. </a:t>
            </a:r>
          </a:p>
        </p:txBody>
      </p:sp>
      <p:sp>
        <p:nvSpPr>
          <p:cNvPr id="13" name="Retângulo 12"/>
          <p:cNvSpPr/>
          <p:nvPr/>
        </p:nvSpPr>
        <p:spPr>
          <a:xfrm rot="1792715">
            <a:off x="7517243" y="2834774"/>
            <a:ext cx="1598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opcional</a:t>
            </a:r>
            <a:endParaRPr lang="pt-BR" dirty="0"/>
          </a:p>
        </p:txBody>
      </p:sp>
      <p:sp>
        <p:nvSpPr>
          <p:cNvPr id="14" name="Título 1"/>
          <p:cNvSpPr txBox="1">
            <a:spLocks/>
          </p:cNvSpPr>
          <p:nvPr/>
        </p:nvSpPr>
        <p:spPr bwMode="auto">
          <a:xfrm>
            <a:off x="2040054" y="5326060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Eficiência Energética em Instalações elevatórias (kWh/m3x100m)</a:t>
            </a:r>
          </a:p>
        </p:txBody>
      </p:sp>
      <p:sp>
        <p:nvSpPr>
          <p:cNvPr id="11" name="Seta: para a Esquerda 10"/>
          <p:cNvSpPr/>
          <p:nvPr/>
        </p:nvSpPr>
        <p:spPr bwMode="auto">
          <a:xfrm rot="18984929">
            <a:off x="7941528" y="4885141"/>
            <a:ext cx="980237" cy="46085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3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F0BE0AE-622F-4569-965A-1170915C4CDF}"/>
              </a:ext>
            </a:extLst>
          </p:cNvPr>
          <p:cNvSpPr/>
          <p:nvPr/>
        </p:nvSpPr>
        <p:spPr bwMode="auto">
          <a:xfrm>
            <a:off x="0" y="0"/>
            <a:ext cx="9313682" cy="16799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B12F8D7-C784-405F-BBEF-E4DAEAF653FB}"/>
              </a:ext>
            </a:extLst>
          </p:cNvPr>
          <p:cNvSpPr/>
          <p:nvPr/>
        </p:nvSpPr>
        <p:spPr bwMode="auto">
          <a:xfrm>
            <a:off x="1806750" y="334751"/>
            <a:ext cx="5931784" cy="4600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04D09A-60ED-40CC-8734-4F166158B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11" t="23993" r="13704" b="14773"/>
          <a:stretch/>
        </p:blipFill>
        <p:spPr>
          <a:xfrm>
            <a:off x="5676900" y="1540266"/>
            <a:ext cx="3086100" cy="4189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3A0B2BF1-63C0-47FA-B183-6B24F7E7BF5F}"/>
              </a:ext>
            </a:extLst>
          </p:cNvPr>
          <p:cNvSpPr/>
          <p:nvPr/>
        </p:nvSpPr>
        <p:spPr>
          <a:xfrm>
            <a:off x="408253" y="1381347"/>
            <a:ext cx="39478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	LNEC, </a:t>
            </a:r>
            <a:r>
              <a:rPr lang="pt-BR" sz="2400" b="0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Template</a:t>
            </a: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de planos de gestão de perdas de água energia – Portugal – iniciativa </a:t>
            </a:r>
            <a:r>
              <a:rPr lang="pt-BR" sz="2400" b="0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iperdas</a:t>
            </a:r>
            <a:r>
              <a:rPr lang="pt-BR" sz="2400" b="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lvl="0">
              <a:spcAft>
                <a:spcPts val="0"/>
              </a:spcAft>
            </a:pPr>
            <a:endParaRPr lang="pt-BR" sz="2400" b="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FA22A03-AF7A-479E-A047-50872E138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68476" b="5663"/>
          <a:stretch/>
        </p:blipFill>
        <p:spPr bwMode="auto">
          <a:xfrm>
            <a:off x="408253" y="4294415"/>
            <a:ext cx="3604972" cy="89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51B322C-1D6F-4DD9-8E6F-AF4CA23BC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36" y="4365770"/>
            <a:ext cx="1502000" cy="10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446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 bwMode="auto">
          <a:xfrm>
            <a:off x="422835" y="1551077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Uso eficiente dos recursos energéticos</a:t>
            </a:r>
            <a:endParaRPr lang="pt-BR" sz="3200" dirty="0"/>
          </a:p>
        </p:txBody>
      </p:sp>
      <p:sp>
        <p:nvSpPr>
          <p:cNvPr id="6" name="Retângulo 5"/>
          <p:cNvSpPr/>
          <p:nvPr/>
        </p:nvSpPr>
        <p:spPr bwMode="auto">
          <a:xfrm>
            <a:off x="565612" y="2523413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Gestão adequada dos contratos de energia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040274" y="3065606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EE1 - Multas de ultrapassagem de demanda e de atraso de pagamento (%)</a:t>
            </a:r>
          </a:p>
        </p:txBody>
      </p:sp>
      <p:sp>
        <p:nvSpPr>
          <p:cNvPr id="9" name="Retângulo 8"/>
          <p:cNvSpPr/>
          <p:nvPr/>
        </p:nvSpPr>
        <p:spPr>
          <a:xfrm rot="1792715">
            <a:off x="7517243" y="2834774"/>
            <a:ext cx="1598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opcional</a:t>
            </a:r>
            <a:endParaRPr lang="pt-BR" dirty="0"/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2040274" y="3543992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EE2 - Excesso de demanda contratada (%)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2040274" y="4022378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EE3 - Adequação da tarifa contratada (%)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2040274" y="4500764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EE 5 - Baixo fator de potência (%)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 bwMode="auto">
          <a:xfrm>
            <a:off x="2040274" y="5074780"/>
            <a:ext cx="677715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Recomendação para prestadores de serviço onde isto é um problema / realidade.</a:t>
            </a:r>
            <a:endParaRPr lang="pt-BR" sz="1050" b="0" kern="0" dirty="0"/>
          </a:p>
        </p:txBody>
      </p:sp>
    </p:spTree>
    <p:extLst>
      <p:ext uri="{BB962C8B-B14F-4D97-AF65-F5344CB8AC3E}">
        <p14:creationId xmlns:p14="http://schemas.microsoft.com/office/powerpoint/2010/main" val="26862742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 bwMode="auto">
          <a:xfrm>
            <a:off x="422835" y="1551077"/>
            <a:ext cx="8151589" cy="842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800" dirty="0"/>
              <a:t>Regularidade e continuidade do serviço de abastecimento</a:t>
            </a:r>
            <a:endParaRPr lang="pt-BR" sz="3200" dirty="0"/>
          </a:p>
        </p:txBody>
      </p:sp>
      <p:sp>
        <p:nvSpPr>
          <p:cNvPr id="26" name="Retângulo 25"/>
          <p:cNvSpPr/>
          <p:nvPr/>
        </p:nvSpPr>
        <p:spPr bwMode="auto">
          <a:xfrm>
            <a:off x="565612" y="2472132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Minimização de avarias nas tubulações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040274" y="3060895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Reabilitação de tubulações (%)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2040274" y="3572833"/>
            <a:ext cx="6534150" cy="492935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Ocorrência de falhas no abastecimento [n.º/(1000 lig. ano)]</a:t>
            </a:r>
          </a:p>
          <a:p>
            <a:r>
              <a:rPr lang="pt-BR" sz="1400" b="0" kern="0" dirty="0">
                <a:solidFill>
                  <a:schemeClr val="bg1"/>
                </a:solidFill>
              </a:rPr>
              <a:t> ou [n.º/(100 km ⋅ ano)]</a:t>
            </a:r>
          </a:p>
          <a:p>
            <a:endParaRPr lang="pt-BR" sz="1400" b="0" kern="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565612" y="4214156"/>
            <a:ext cx="8008812" cy="515258"/>
          </a:xfrm>
          <a:prstGeom prst="rect">
            <a:avLst/>
          </a:prstGeom>
          <a:solidFill>
            <a:srgbClr val="2389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"/>
            <a:r>
              <a:rPr lang="pt-BR" sz="2000" b="0" dirty="0"/>
              <a:t>Adequação da quantidade de água em situação normal de abastecimento</a:t>
            </a:r>
            <a:endParaRPr lang="pt-BR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2040274" y="4877802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Capacidade de reserva de água tratada (dias)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2040274" y="5416991"/>
            <a:ext cx="6534150" cy="390801"/>
          </a:xfrm>
          <a:prstGeom prst="rect">
            <a:avLst/>
          </a:prstGeom>
          <a:solidFill>
            <a:srgbClr val="B6B6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kern="0" dirty="0">
                <a:solidFill>
                  <a:schemeClr val="bg1"/>
                </a:solidFill>
              </a:rPr>
              <a:t>IN053 - Consumo médio de água por economia (m3/</a:t>
            </a:r>
            <a:r>
              <a:rPr lang="pt-BR" sz="1400" b="0" kern="0" dirty="0" err="1">
                <a:solidFill>
                  <a:schemeClr val="bg1"/>
                </a:solidFill>
              </a:rPr>
              <a:t>eco.mes</a:t>
            </a:r>
            <a:r>
              <a:rPr lang="pt-BR" sz="1400" b="0" kern="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 bwMode="auto">
          <a:xfrm>
            <a:off x="2040054" y="5813339"/>
            <a:ext cx="614543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0" dirty="0"/>
              <a:t>Este indicador é relevante para prestadores de serviço onde existe o risco de escassez de água.</a:t>
            </a:r>
          </a:p>
          <a:p>
            <a:r>
              <a:rPr lang="pt-BR" sz="1400" b="0" dirty="0"/>
              <a:t>O indicador serve para monitorar o impacto de medidas de mobilização social. </a:t>
            </a:r>
          </a:p>
        </p:txBody>
      </p:sp>
    </p:spTree>
    <p:extLst>
      <p:ext uri="{BB962C8B-B14F-4D97-AF65-F5344CB8AC3E}">
        <p14:creationId xmlns:p14="http://schemas.microsoft.com/office/powerpoint/2010/main" val="28680274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6545" t="34727" r="12818" b="11778"/>
          <a:stretch/>
        </p:blipFill>
        <p:spPr>
          <a:xfrm>
            <a:off x="304912" y="1719058"/>
            <a:ext cx="5753365" cy="426032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04913" y="987422"/>
            <a:ext cx="8100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B050"/>
                </a:solidFill>
              </a:rPr>
              <a:t>Definições e fórmulas dos indicadores recomendados</a:t>
            </a:r>
          </a:p>
        </p:txBody>
      </p:sp>
      <p:sp>
        <p:nvSpPr>
          <p:cNvPr id="13" name="Retângulo 12"/>
          <p:cNvSpPr/>
          <p:nvPr/>
        </p:nvSpPr>
        <p:spPr>
          <a:xfrm rot="1147851">
            <a:off x="3649734" y="3329310"/>
            <a:ext cx="5262980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t-BR" sz="3600" dirty="0">
                <a:solidFill>
                  <a:srgbClr val="00B050"/>
                </a:solidFill>
              </a:rPr>
              <a:t>Fichas de indicadores</a:t>
            </a:r>
          </a:p>
          <a:p>
            <a:pPr algn="ctr"/>
            <a:r>
              <a:rPr lang="pt-BR" sz="3600" dirty="0">
                <a:solidFill>
                  <a:srgbClr val="00B050"/>
                </a:solidFill>
              </a:rPr>
              <a:t> disponível no </a:t>
            </a:r>
            <a:r>
              <a:rPr lang="pt-BR" sz="3600" dirty="0" err="1">
                <a:solidFill>
                  <a:srgbClr val="00B050"/>
                </a:solidFill>
              </a:rPr>
              <a:t>dropbox</a:t>
            </a:r>
            <a:endParaRPr lang="pt-BR" sz="3600" dirty="0">
              <a:solidFill>
                <a:srgbClr val="00B05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 rot="1147851">
            <a:off x="4060890" y="4923743"/>
            <a:ext cx="364715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00B050"/>
                </a:solidFill>
              </a:rPr>
              <a:t>Anexo ao Plano</a:t>
            </a:r>
          </a:p>
        </p:txBody>
      </p:sp>
    </p:spTree>
    <p:extLst>
      <p:ext uri="{BB962C8B-B14F-4D97-AF65-F5344CB8AC3E}">
        <p14:creationId xmlns:p14="http://schemas.microsoft.com/office/powerpoint/2010/main" val="30272677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Importante para monitorar o avanço e o êxito do </a:t>
            </a:r>
          </a:p>
          <a:p>
            <a:pPr lvl="1"/>
            <a:r>
              <a:rPr lang="pt-BR" dirty="0"/>
              <a:t>Plano Municipal de Saneamento Básico</a:t>
            </a:r>
          </a:p>
          <a:p>
            <a:pPr lvl="1"/>
            <a:r>
              <a:rPr lang="pt-BR" dirty="0"/>
              <a:t>Plano de Gestão de Perdas de Água </a:t>
            </a:r>
          </a:p>
          <a:p>
            <a:pPr lvl="1"/>
            <a:r>
              <a:rPr lang="pt-BR" dirty="0"/>
              <a:t>Plano de Gestão de Perdas de Água e Energia </a:t>
            </a:r>
          </a:p>
          <a:p>
            <a:pPr lvl="1"/>
            <a:endParaRPr lang="pt-BR" dirty="0"/>
          </a:p>
          <a:p>
            <a:pPr marL="360000" lvl="1">
              <a:buClr>
                <a:srgbClr val="C80F0F"/>
              </a:buClr>
            </a:pPr>
            <a:r>
              <a:rPr lang="pt-BR" dirty="0">
                <a:ea typeface="+mn-ea"/>
                <a:cs typeface="+mn-cs"/>
              </a:rPr>
              <a:t>Dá credibilidade aos processos  </a:t>
            </a:r>
          </a:p>
          <a:p>
            <a:pPr lvl="1"/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495147" y="1018482"/>
            <a:ext cx="5982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B050"/>
                </a:solidFill>
              </a:rPr>
              <a:t>Relevância - Procedimentos do Balanço hídrico</a:t>
            </a:r>
          </a:p>
        </p:txBody>
      </p:sp>
      <p:sp>
        <p:nvSpPr>
          <p:cNvPr id="7" name="Retângulo 6"/>
          <p:cNvSpPr/>
          <p:nvPr/>
        </p:nvSpPr>
        <p:spPr>
          <a:xfrm rot="1147851">
            <a:off x="5285394" y="4650214"/>
            <a:ext cx="3647152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t-BR" sz="3600" dirty="0">
                <a:solidFill>
                  <a:srgbClr val="00B050"/>
                </a:solidFill>
              </a:rPr>
              <a:t>Deve ser um </a:t>
            </a:r>
          </a:p>
          <a:p>
            <a:pPr algn="ctr"/>
            <a:r>
              <a:rPr lang="pt-BR" sz="3600" dirty="0">
                <a:solidFill>
                  <a:srgbClr val="00B050"/>
                </a:solidFill>
              </a:rPr>
              <a:t>Anexo ao Plano</a:t>
            </a:r>
          </a:p>
        </p:txBody>
      </p:sp>
    </p:spTree>
    <p:extLst>
      <p:ext uri="{BB962C8B-B14F-4D97-AF65-F5344CB8AC3E}">
        <p14:creationId xmlns:p14="http://schemas.microsoft.com/office/powerpoint/2010/main" val="4883666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BE05A-08DA-44E5-BEBA-EF69232C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73F82B4-7939-4A04-8F48-AF7F668BF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250" t="26191" r="15211" b="13413"/>
          <a:stretch/>
        </p:blipFill>
        <p:spPr>
          <a:xfrm>
            <a:off x="0" y="254000"/>
            <a:ext cx="9124950" cy="6876773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F4D0FEA-3826-4267-A053-2BA1D8106F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Type presentation title here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7C4E0C-1839-435D-A3BA-6D8761D5FF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D2C29CD-49AD-4788-B3FF-1D0C5DB8AC6F}" type="datetime1">
              <a:rPr lang="en-GB" smtClean="0"/>
              <a:pPr>
                <a:defRPr/>
              </a:pPr>
              <a:t>29/05/2018</a:t>
            </a:fld>
            <a:endParaRPr lang="de-DE"/>
          </a:p>
        </p:txBody>
      </p:sp>
      <p:sp>
        <p:nvSpPr>
          <p:cNvPr id="10" name="Rechteck 1">
            <a:extLst>
              <a:ext uri="{FF2B5EF4-FFF2-40B4-BE49-F238E27FC236}">
                <a16:creationId xmlns:a16="http://schemas.microsoft.com/office/drawing/2014/main" id="{F2416579-FE2B-4F2F-B3FB-334542C04ED8}"/>
              </a:ext>
            </a:extLst>
          </p:cNvPr>
          <p:cNvSpPr/>
          <p:nvPr/>
        </p:nvSpPr>
        <p:spPr>
          <a:xfrm>
            <a:off x="169553" y="99792"/>
            <a:ext cx="732344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C80F0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84026853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F7A01-50AA-4817-B5E7-6AA1C976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63" y="3429000"/>
            <a:ext cx="7775575" cy="619125"/>
          </a:xfrm>
        </p:spPr>
        <p:txBody>
          <a:bodyPr/>
          <a:lstStyle/>
          <a:p>
            <a:r>
              <a:rPr lang="pt-BR" sz="7200" dirty="0"/>
              <a:t>Sistema de avaliação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3540AD-EB60-4169-9922-BBB36B6A9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Stabsstelle Monitoring und Evaluierung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3CDE57-2E4E-448C-93A4-3B614733E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A390715-1366-4F0B-A417-8C29D9927F0B}" type="datetime4">
              <a:rPr lang="de-DE" smtClean="0"/>
              <a:pPr>
                <a:defRPr/>
              </a:pPr>
              <a:t>29. Mai 2018</a:t>
            </a:fld>
            <a:endParaRPr lang="de-DE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27ABDB0-B560-4F28-B134-9CC76076E3FD}"/>
              </a:ext>
            </a:extLst>
          </p:cNvPr>
          <p:cNvSpPr txBox="1">
            <a:spLocks/>
          </p:cNvSpPr>
          <p:nvPr/>
        </p:nvSpPr>
        <p:spPr bwMode="auto">
          <a:xfrm>
            <a:off x="-2648187" y="3119437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600" b="0" kern="0" dirty="0"/>
              <a:t>2. </a:t>
            </a:r>
          </a:p>
        </p:txBody>
      </p:sp>
    </p:spTree>
    <p:extLst>
      <p:ext uri="{BB962C8B-B14F-4D97-AF65-F5344CB8AC3E}">
        <p14:creationId xmlns:p14="http://schemas.microsoft.com/office/powerpoint/2010/main" val="816040744"/>
      </p:ext>
    </p:extLst>
  </p:cSld>
  <p:clrMapOvr>
    <a:masterClrMapping/>
  </p:clrMapOvr>
</p:sld>
</file>

<file path=ppt/theme/theme1.xml><?xml version="1.0" encoding="utf-8"?>
<a:theme xmlns:a="http://schemas.openxmlformats.org/drawingml/2006/main" name="giz-powerpoint-leerfolie-en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giz-powerpoint-leerfolie-en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giz-powerpoint-leerfolie-en.potx</Template>
  <TotalTime>443</TotalTime>
  <Words>3242</Words>
  <Application>Microsoft Office PowerPoint</Application>
  <PresentationFormat>Apresentação na tela (4:3)</PresentationFormat>
  <Paragraphs>604</Paragraphs>
  <Slides>84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84</vt:i4>
      </vt:variant>
    </vt:vector>
  </HeadingPairs>
  <TitlesOfParts>
    <vt:vector size="93" baseType="lpstr">
      <vt:lpstr>Arial</vt:lpstr>
      <vt:lpstr>Arial Narrow</vt:lpstr>
      <vt:lpstr>Calibri</vt:lpstr>
      <vt:lpstr>Lucida Grande</vt:lpstr>
      <vt:lpstr>Symbol</vt:lpstr>
      <vt:lpstr>Times New Roman</vt:lpstr>
      <vt:lpstr>Wingdings</vt:lpstr>
      <vt:lpstr>giz-powerpoint-leerfolie-en</vt:lpstr>
      <vt:lpstr>1_giz-powerpoint-leerfolie-en</vt:lpstr>
      <vt:lpstr>PLANEJAMENTO NA GESTÃO DE PERDAS DE ÁGUA E ENERGIA  30 maio de 2018, Fortaleza </vt:lpstr>
      <vt:lpstr>Template/ formulário   Plano de Gestão de Água e Energia </vt:lpstr>
      <vt:lpstr>Publicações disponíveis em: </vt:lpstr>
      <vt:lpstr>Apresentação do PowerPoint</vt:lpstr>
      <vt:lpstr>Bases e antecedentes </vt:lpstr>
      <vt:lpstr>Apresentação do PowerPoint</vt:lpstr>
      <vt:lpstr>Apresentação do PowerPoint</vt:lpstr>
      <vt:lpstr>Apresentação do PowerPoint</vt:lpstr>
      <vt:lpstr>Sistema de avaliação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Horizonte de planejamento e metas  </vt:lpstr>
      <vt:lpstr>Apresentação do PowerPoint</vt:lpstr>
      <vt:lpstr>Apresentação do PowerPoint</vt:lpstr>
      <vt:lpstr>Caracterização preliminar e relação com outros instrumentos de planejamento </vt:lpstr>
      <vt:lpstr>Apresentação do PowerPoint</vt:lpstr>
      <vt:lpstr>1. Relação com outros instrumentos de planejamento</vt:lpstr>
      <vt:lpstr>Balanço  hídrico</vt:lpstr>
      <vt:lpstr>Registro dos Procedimentos do Balanço Hídrico        </vt:lpstr>
      <vt:lpstr>FAZER</vt:lpstr>
      <vt:lpstr>Parque de hidrômetros</vt:lpstr>
      <vt:lpstr>Apresentação do PowerPoint</vt:lpstr>
      <vt:lpstr>Apresentação do PowerPoint</vt:lpstr>
      <vt:lpstr>Programas projetos  e 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Desdobramento de Programas em Projetos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Monitoramento  e comunicação  do Plano </vt:lpstr>
      <vt:lpstr>Apresentação do PowerPoint</vt:lpstr>
      <vt:lpstr>Apresentação do PowerPoint</vt:lpstr>
      <vt:lpstr>Template -  Plano de Gestão de Água e Energia </vt:lpstr>
      <vt:lpstr>Slides extra </vt:lpstr>
      <vt:lpstr>Apresentação do PowerPoint</vt:lpstr>
      <vt:lpstr>Apresentação do PowerPoint</vt:lpstr>
      <vt:lpstr>Desdobramento de Programas em Projetos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Desdobramento de Objetivos Critérios em Indicadores</vt:lpstr>
      <vt:lpstr>Enviamos uma seleção de indicadores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Bernhard Boesl</dc:creator>
  <cp:keywords>GIZ-Leerfolie</cp:keywords>
  <cp:lastModifiedBy>Rita Cavaleiro de Ferreira</cp:lastModifiedBy>
  <cp:revision>903</cp:revision>
  <cp:lastPrinted>2016-03-10T21:34:51Z</cp:lastPrinted>
  <dcterms:created xsi:type="dcterms:W3CDTF">2013-04-11T11:34:12Z</dcterms:created>
  <dcterms:modified xsi:type="dcterms:W3CDTF">2018-05-29T10:51:03Z</dcterms:modified>
</cp:coreProperties>
</file>