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0" r:id="rId2"/>
  </p:sldMasterIdLst>
  <p:handoutMasterIdLst>
    <p:handoutMasterId r:id="rId26"/>
  </p:handoutMasterIdLst>
  <p:sldIdLst>
    <p:sldId id="272" r:id="rId3"/>
    <p:sldId id="403" r:id="rId4"/>
    <p:sldId id="406" r:id="rId5"/>
    <p:sldId id="407" r:id="rId6"/>
    <p:sldId id="404" r:id="rId7"/>
    <p:sldId id="405" r:id="rId8"/>
    <p:sldId id="408" r:id="rId9"/>
    <p:sldId id="386" r:id="rId10"/>
    <p:sldId id="388" r:id="rId11"/>
    <p:sldId id="389" r:id="rId12"/>
    <p:sldId id="391" r:id="rId13"/>
    <p:sldId id="390" r:id="rId14"/>
    <p:sldId id="393" r:id="rId15"/>
    <p:sldId id="394" r:id="rId16"/>
    <p:sldId id="395" r:id="rId17"/>
    <p:sldId id="396" r:id="rId18"/>
    <p:sldId id="397" r:id="rId19"/>
    <p:sldId id="398" r:id="rId20"/>
    <p:sldId id="399" r:id="rId21"/>
    <p:sldId id="400" r:id="rId22"/>
    <p:sldId id="401" r:id="rId23"/>
    <p:sldId id="402" r:id="rId24"/>
    <p:sldId id="281" r:id="rId25"/>
  </p:sldIdLst>
  <p:sldSz cx="9144000" cy="6858000" type="screen4x3"/>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31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A891609-3A53-49A6-B8CB-DDAAB1A695E0}" type="datetimeFigureOut">
              <a:rPr lang="pt-BR" smtClean="0"/>
              <a:pPr/>
              <a:t>13/05/2016</a:t>
            </a:fld>
            <a:endParaRPr lang="pt-BR"/>
          </a:p>
        </p:txBody>
      </p:sp>
      <p:sp>
        <p:nvSpPr>
          <p:cNvPr id="4" name="Espaço Reservado para Rodapé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524E3BF-0BFB-4E0B-9C43-AB27E59F316D}" type="slidenum">
              <a:rPr lang="pt-BR" smtClean="0"/>
              <a:pPr/>
              <a:t>‹nº›</a:t>
            </a:fld>
            <a:endParaRPr lang="pt-BR"/>
          </a:p>
        </p:txBody>
      </p:sp>
    </p:spTree>
    <p:extLst>
      <p:ext uri="{BB962C8B-B14F-4D97-AF65-F5344CB8AC3E}">
        <p14:creationId xmlns:p14="http://schemas.microsoft.com/office/powerpoint/2010/main" val="26879482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1AA16485-A851-4EFC-963E-C14BCD31A42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Rodapé 2"/>
          <p:cNvSpPr>
            <a:spLocks noGrp="1"/>
          </p:cNvSpPr>
          <p:nvPr>
            <p:ph type="ftr" sz="quarter" idx="10"/>
          </p:nvPr>
        </p:nvSpPr>
        <p:spPr/>
        <p:txBody>
          <a:bodyPr/>
          <a:lstStyle/>
          <a:p>
            <a:r>
              <a:rPr lang="pt-BR" smtClean="0"/>
              <a:t>Fortaleza, 19 a 23 de agosto de 2013 – Centro de Eventos do Ceará</a:t>
            </a:r>
            <a:endParaRPr lang="pt-BR" dirty="0"/>
          </a:p>
        </p:txBody>
      </p:sp>
      <p:sp>
        <p:nvSpPr>
          <p:cNvPr id="4" name="Espaço Reservado para Número de Slide 3"/>
          <p:cNvSpPr>
            <a:spLocks noGrp="1"/>
          </p:cNvSpPr>
          <p:nvPr>
            <p:ph type="sldNum" sz="quarter" idx="11"/>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Rodapé 2"/>
          <p:cNvSpPr>
            <a:spLocks noGrp="1"/>
          </p:cNvSpPr>
          <p:nvPr>
            <p:ph type="ftr" sz="quarter" idx="10"/>
          </p:nvPr>
        </p:nvSpPr>
        <p:spPr/>
        <p:txBody>
          <a:bodyPr/>
          <a:lstStyle/>
          <a:p>
            <a:r>
              <a:rPr lang="pt-BR" smtClean="0"/>
              <a:t>Fortaleza, 19 a 23 de agosto de 2013 – Centro de Eventos do Ceará</a:t>
            </a:r>
            <a:endParaRPr lang="pt-BR" dirty="0"/>
          </a:p>
        </p:txBody>
      </p:sp>
      <p:sp>
        <p:nvSpPr>
          <p:cNvPr id="4" name="Espaço Reservado para Número de Slide 3"/>
          <p:cNvSpPr>
            <a:spLocks noGrp="1"/>
          </p:cNvSpPr>
          <p:nvPr>
            <p:ph type="sldNum" sz="quarter" idx="11"/>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1AA16485-A851-4EFC-963E-C14BCD31A42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dirty="0" smtClean="0"/>
              <a:t>Clique para editar o estilo do título mestre</a:t>
            </a:r>
            <a:endParaRPr kumimoji="0" lang="en-US" dirty="0"/>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7C9B81F-C347-4BEF-BFDF-29C42F48304A}" type="datetimeFigureOut">
              <a:rPr lang="en-US" smtClean="0"/>
              <a:pPr/>
              <a:t>5/13/2016</a:t>
            </a:fld>
            <a:endParaRPr lang="en-US"/>
          </a:p>
        </p:txBody>
      </p:sp>
      <p:sp>
        <p:nvSpPr>
          <p:cNvPr id="5" name="Espaço Reservado para Rodapé 4"/>
          <p:cNvSpPr>
            <a:spLocks noGrp="1"/>
          </p:cNvSpPr>
          <p:nvPr>
            <p:ph type="ftr" sz="quarter" idx="11"/>
          </p:nvPr>
        </p:nvSpPr>
        <p:spPr/>
        <p:txBody>
          <a:bodyPr/>
          <a:lstStyle/>
          <a:p>
            <a:r>
              <a:rPr lang="pt-BR" smtClean="0"/>
              <a:t>Fortaleza, 19 a 23 de agosto de 2013 – Centro de Eventos do Ceará</a:t>
            </a:r>
            <a:endParaRPr lang="pt-BR" dirty="0"/>
          </a:p>
        </p:txBody>
      </p:sp>
      <p:sp>
        <p:nvSpPr>
          <p:cNvPr id="6" name="Espaço Reservado para Número de Slide 5"/>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Rodapé 4"/>
          <p:cNvSpPr>
            <a:spLocks noGrp="1"/>
          </p:cNvSpPr>
          <p:nvPr>
            <p:ph type="ftr" sz="quarter" idx="11"/>
          </p:nvPr>
        </p:nvSpPr>
        <p:spPr/>
        <p:txBody>
          <a:bodyPr/>
          <a:lstStyle/>
          <a:p>
            <a:r>
              <a:rPr lang="pt-BR" dirty="0" smtClean="0"/>
              <a:t>Fortaleza, 19 a 23 de agosto de 2013 – Centro de Eventos do Ceará</a:t>
            </a:r>
            <a:endParaRPr lang="pt-B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1AA16485-A851-4EFC-963E-C14BCD31A426}"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464A615-1BF6-4F8C-99BA-70C62F0C6594}" type="datetimeFigureOut">
              <a:rPr lang="pt-BR" smtClean="0"/>
              <a:pPr/>
              <a:t>13/05/2016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13/05/2016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1AA16485-A851-4EFC-963E-C14BCD31A426}"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2" name="Espaço Reservado para Rodapé 21"/>
          <p:cNvSpPr>
            <a:spLocks noGrp="1"/>
          </p:cNvSpPr>
          <p:nvPr>
            <p:ph type="ftr" sz="quarter" idx="3"/>
          </p:nvPr>
        </p:nvSpPr>
        <p:spPr>
          <a:xfrm>
            <a:off x="2123728" y="6356350"/>
            <a:ext cx="5328592" cy="365125"/>
          </a:xfrm>
          <a:prstGeom prst="rect">
            <a:avLst/>
          </a:prstGeom>
        </p:spPr>
        <p:txBody>
          <a:bodyPr vert="horz" lIns="0" tIns="0" rIns="0" bIns="0" anchor="ctr"/>
          <a:lstStyle>
            <a:lvl1pPr algn="ctr" eaLnBrk="1" latinLnBrk="0" hangingPunct="1">
              <a:defRPr kumimoji="0" sz="1400">
                <a:solidFill>
                  <a:schemeClr val="tx2">
                    <a:shade val="90000"/>
                  </a:schemeClr>
                </a:solidFill>
                <a:latin typeface="+mj-lt"/>
              </a:defRPr>
            </a:lvl1pPr>
          </a:lstStyle>
          <a:p>
            <a:r>
              <a:rPr lang="pt-BR" dirty="0" smtClean="0"/>
              <a:t>Fortaleza, 19 a 23 de agosto de 2013 – Centro de Eventos do Ceará</a:t>
            </a:r>
            <a:endParaRPr lang="pt-BR" dirty="0"/>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A16485-A851-4EFC-963E-C14BCD31A426}" type="slidenum">
              <a:rPr lang="pt-BR" smtClean="0"/>
              <a:pPr/>
              <a:t>‹nº›</a:t>
            </a:fld>
            <a:endParaRPr lang="pt-BR"/>
          </a:p>
        </p:txBody>
      </p:sp>
      <p:pic>
        <p:nvPicPr>
          <p:cNvPr id="14" name="Imagem 13" descr="logo ares.jpg"/>
          <p:cNvPicPr>
            <a:picLocks noChangeAspect="1"/>
          </p:cNvPicPr>
          <p:nvPr userDrawn="1"/>
        </p:nvPicPr>
        <p:blipFill>
          <a:blip r:embed="rId15" cstate="print">
            <a:lum bright="76000" contrast="-52000"/>
          </a:blip>
          <a:stretch>
            <a:fillRect/>
          </a:stretch>
        </p:blipFill>
        <p:spPr>
          <a:xfrm>
            <a:off x="3131840" y="1028027"/>
            <a:ext cx="6012160" cy="5829973"/>
          </a:xfrm>
          <a:prstGeom prst="rect">
            <a:avLst/>
          </a:prstGeom>
          <a:noFill/>
        </p:spPr>
      </p:pic>
      <p:pic>
        <p:nvPicPr>
          <p:cNvPr id="16" name="Imagem 15" descr="ARES-PCJ - sem borda.jpg"/>
          <p:cNvPicPr>
            <a:picLocks noChangeAspect="1"/>
          </p:cNvPicPr>
          <p:nvPr userDrawn="1"/>
        </p:nvPicPr>
        <p:blipFill>
          <a:blip r:embed="rId16" cstate="print"/>
          <a:stretch>
            <a:fillRect/>
          </a:stretch>
        </p:blipFill>
        <p:spPr>
          <a:xfrm>
            <a:off x="7668345" y="0"/>
            <a:ext cx="1475655" cy="1101041"/>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96"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5" name="Imagem 14" descr="logo ares.jpg"/>
          <p:cNvPicPr>
            <a:picLocks noChangeAspect="1"/>
          </p:cNvPicPr>
          <p:nvPr userDrawn="1"/>
        </p:nvPicPr>
        <p:blipFill>
          <a:blip r:embed="rId13" cstate="print">
            <a:lum bright="70000" contrast="-70000"/>
          </a:blip>
          <a:stretch>
            <a:fillRect/>
          </a:stretch>
        </p:blipFill>
        <p:spPr>
          <a:xfrm>
            <a:off x="3131840" y="1028026"/>
            <a:ext cx="6012160" cy="5829973"/>
          </a:xfrm>
          <a:prstGeom prst="rect">
            <a:avLst/>
          </a:prstGeom>
          <a:noFill/>
          <a:ln>
            <a:noFill/>
          </a:ln>
        </p:spPr>
      </p:pic>
      <p:pic>
        <p:nvPicPr>
          <p:cNvPr id="16" name="Imagem 15" descr="ARES-PCJ - sem borda.jpg"/>
          <p:cNvPicPr>
            <a:picLocks noChangeAspect="1"/>
          </p:cNvPicPr>
          <p:nvPr userDrawn="1"/>
        </p:nvPicPr>
        <p:blipFill>
          <a:blip r:embed="rId14" cstate="print"/>
          <a:stretch>
            <a:fillRect/>
          </a:stretch>
        </p:blipFill>
        <p:spPr>
          <a:xfrm>
            <a:off x="7668345" y="0"/>
            <a:ext cx="1475655" cy="1101041"/>
          </a:xfrm>
          <a:prstGeom prst="rect">
            <a:avLst/>
          </a:prstGeom>
        </p:spPr>
      </p:pic>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5/13/2016</a:t>
            </a:fld>
            <a:endParaRPr lang="en-US" dirty="0">
              <a:solidFill>
                <a:schemeClr val="tx2">
                  <a:shade val="90000"/>
                </a:schemeClr>
              </a:solidFill>
            </a:endParaRPr>
          </a:p>
        </p:txBody>
      </p:sp>
      <p:sp>
        <p:nvSpPr>
          <p:cNvPr id="22" name="Espaço Reservado para Rodapé 21"/>
          <p:cNvSpPr>
            <a:spLocks noGrp="1"/>
          </p:cNvSpPr>
          <p:nvPr>
            <p:ph type="ftr" sz="quarter" idx="3"/>
          </p:nvPr>
        </p:nvSpPr>
        <p:spPr>
          <a:xfrm>
            <a:off x="2667000" y="6356350"/>
            <a:ext cx="6009456" cy="365125"/>
          </a:xfrm>
          <a:prstGeom prst="rect">
            <a:avLst/>
          </a:prstGeom>
        </p:spPr>
        <p:txBody>
          <a:bodyPr vert="horz" lIns="0" tIns="0" rIns="0" bIns="0" anchor="ctr"/>
          <a:lstStyle>
            <a:lvl1pPr algn="ctr" eaLnBrk="1" latinLnBrk="0" hangingPunct="1">
              <a:defRPr kumimoji="0" sz="1400" b="1">
                <a:solidFill>
                  <a:schemeClr val="tx2">
                    <a:shade val="90000"/>
                  </a:schemeClr>
                </a:solidFill>
                <a:latin typeface="+mj-lt"/>
              </a:defRPr>
            </a:lvl1pPr>
          </a:lstStyle>
          <a:p>
            <a:r>
              <a:rPr lang="pt-BR" dirty="0" smtClean="0"/>
              <a:t>Fortaleza, 19 a 23 de agosto de 2013 – Centro de Eventos do Ceará</a:t>
            </a:r>
            <a:endParaRPr lang="pt-BR" dirty="0"/>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A16485-A851-4EFC-963E-C14BCD31A42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0" y="1124744"/>
            <a:ext cx="9144000" cy="5733256"/>
          </a:xfrm>
          <a:prstGeom prst="rect">
            <a:avLst/>
          </a:prstGeom>
        </p:spPr>
        <p:txBody>
          <a:bodyPr vert="horz">
            <a:normAutofit fontScale="92500" lnSpcReduction="10000"/>
          </a:bodyPr>
          <a:lstStyle/>
          <a:p>
            <a:pPr algn="ctr"/>
            <a:r>
              <a:rPr lang="pt-BR" sz="3600" b="1" dirty="0">
                <a:latin typeface="+mj-lt"/>
              </a:rPr>
              <a:t>PROGRAMA DE FOMENTO À EFICIÊNCIA ENERGÉTICA E OPERACIONAL DA ARES-PCJ</a:t>
            </a:r>
            <a:endParaRPr kumimoji="0" lang="pt-BR" sz="4000" b="1" i="0" u="none" strike="noStrike" kern="1200" cap="none" spc="0" normalizeH="0" baseline="0" noProof="0" dirty="0" smtClean="0">
              <a:ln>
                <a:noFill/>
              </a:ln>
              <a:solidFill>
                <a:schemeClr val="tx1"/>
              </a:solidFill>
              <a:effectLst/>
              <a:uLnTx/>
              <a:uFillTx/>
              <a:latin typeface="+mj-lt"/>
            </a:endParaRPr>
          </a:p>
          <a:p>
            <a:pPr marL="274320" lvl="0" indent="-274320" algn="ctr">
              <a:spcBef>
                <a:spcPct val="20000"/>
              </a:spcBef>
              <a:buClr>
                <a:schemeClr val="accent3"/>
              </a:buClr>
              <a:buSzPct val="95000"/>
              <a:defRPr/>
            </a:pPr>
            <a:endParaRPr lang="pt-BR" sz="2600" b="1" dirty="0" smtClean="0">
              <a:latin typeface="+mj-lt"/>
            </a:endParaRPr>
          </a:p>
          <a:p>
            <a:pPr marL="274320" lvl="0" indent="-274320" algn="ctr">
              <a:spcBef>
                <a:spcPct val="20000"/>
              </a:spcBef>
              <a:buClr>
                <a:schemeClr val="accent3"/>
              </a:buClr>
              <a:buSzPct val="95000"/>
              <a:defRPr/>
            </a:pPr>
            <a:endParaRPr lang="pt-BR" sz="2600" b="1" dirty="0" smtClean="0">
              <a:latin typeface="+mj-lt"/>
            </a:endParaRPr>
          </a:p>
          <a:p>
            <a:pPr marL="274320" lvl="0" indent="-274320" algn="ctr">
              <a:spcBef>
                <a:spcPct val="20000"/>
              </a:spcBef>
              <a:buClr>
                <a:schemeClr val="accent3"/>
              </a:buClr>
              <a:buSzPct val="95000"/>
              <a:defRPr/>
            </a:pPr>
            <a:endParaRPr lang="pt-BR" sz="2600" b="1" dirty="0" smtClean="0">
              <a:latin typeface="+mj-lt"/>
            </a:endParaRPr>
          </a:p>
          <a:p>
            <a:pPr marL="274320" lvl="0" indent="-274320" algn="ctr">
              <a:spcBef>
                <a:spcPct val="20000"/>
              </a:spcBef>
              <a:buClr>
                <a:schemeClr val="accent3"/>
              </a:buClr>
              <a:buSzPct val="95000"/>
              <a:defRPr/>
            </a:pPr>
            <a:endParaRPr lang="pt-BR" sz="2600" b="1" dirty="0" smtClean="0">
              <a:latin typeface="+mj-lt"/>
            </a:endParaRPr>
          </a:p>
          <a:p>
            <a:pPr marL="274320" lvl="0" indent="-274320" algn="ctr">
              <a:spcBef>
                <a:spcPct val="20000"/>
              </a:spcBef>
              <a:buClr>
                <a:schemeClr val="accent3"/>
              </a:buClr>
              <a:buSzPct val="95000"/>
              <a:defRPr/>
            </a:pPr>
            <a:endParaRPr lang="pt-BR" sz="2600" b="1" dirty="0" smtClean="0">
              <a:latin typeface="+mj-lt"/>
            </a:endParaRPr>
          </a:p>
          <a:p>
            <a:pPr marL="274320" lvl="0" indent="-274320" algn="ctr">
              <a:spcBef>
                <a:spcPct val="20000"/>
              </a:spcBef>
              <a:buClr>
                <a:schemeClr val="accent3"/>
              </a:buClr>
              <a:buSzPct val="95000"/>
              <a:defRPr/>
            </a:pPr>
            <a:r>
              <a:rPr lang="pt-BR" sz="2600" b="1" dirty="0" smtClean="0">
                <a:latin typeface="+mj-lt"/>
              </a:rPr>
              <a:t>XX Exposição de Experiências Municipais em Saneamento</a:t>
            </a:r>
          </a:p>
          <a:p>
            <a:pPr marL="274320" indent="-274320" algn="ctr">
              <a:spcBef>
                <a:spcPct val="20000"/>
              </a:spcBef>
              <a:buClr>
                <a:schemeClr val="accent3"/>
              </a:buClr>
              <a:buSzPct val="95000"/>
              <a:defRPr/>
            </a:pPr>
            <a:r>
              <a:rPr lang="pt-BR" sz="2200" dirty="0" smtClean="0">
                <a:latin typeface="+mj-lt"/>
              </a:rPr>
              <a:t>16 a 19 de maio de 2016 – Jaraguá do Sul – SC </a:t>
            </a:r>
            <a:endParaRPr lang="pt-BR" sz="2200" dirty="0" smtClean="0"/>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pt-BR" sz="26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pt-BR" sz="2600" b="1" dirty="0" err="1" smtClean="0">
                <a:latin typeface="+mj-lt"/>
              </a:rPr>
              <a:t>Engº</a:t>
            </a:r>
            <a:r>
              <a:rPr lang="pt-BR" sz="2600" b="1" dirty="0" smtClean="0">
                <a:latin typeface="+mj-lt"/>
              </a:rPr>
              <a:t> Daniel </a:t>
            </a:r>
            <a:r>
              <a:rPr lang="pt-BR" sz="2600" b="1" dirty="0" err="1" smtClean="0">
                <a:latin typeface="+mj-lt"/>
              </a:rPr>
              <a:t>Manzi</a:t>
            </a:r>
            <a:endParaRPr kumimoji="0" lang="pt-BR" sz="2600" b="1"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pt-BR" sz="2000" dirty="0" smtClean="0">
                <a:latin typeface="+mj-lt"/>
              </a:rPr>
              <a:t>Coordenador de Fiscalização</a:t>
            </a:r>
            <a:endParaRPr kumimoji="0" lang="pt-BR" sz="20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pt-BR" sz="20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pt-BR" sz="1600" b="0" i="0" u="none" strike="noStrike" kern="1200" cap="none" spc="0" normalizeH="0" baseline="0" noProof="0" dirty="0" smtClean="0">
                <a:ln>
                  <a:noFill/>
                </a:ln>
                <a:solidFill>
                  <a:schemeClr val="tx1"/>
                </a:solidFill>
                <a:effectLst/>
                <a:uLnTx/>
                <a:uFillTx/>
                <a:latin typeface="+mj-lt"/>
                <a:ea typeface="+mn-ea"/>
                <a:cs typeface="+mn-cs"/>
              </a:rPr>
              <a:t>Agência Reguladora dos Serviços de Saneamento das Bacias dos Rios Piracicaba, Capivari e Jundiaí – ARES-PCJ</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Logo46Assemble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5836" y="2132856"/>
            <a:ext cx="2916324" cy="185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Metodologia</a:t>
            </a:r>
            <a:endParaRPr lang="pt-BR" dirty="0"/>
          </a:p>
        </p:txBody>
      </p:sp>
      <p:sp>
        <p:nvSpPr>
          <p:cNvPr id="3" name="Espaço Reservado para Conteúdo 2"/>
          <p:cNvSpPr>
            <a:spLocks noGrp="1"/>
          </p:cNvSpPr>
          <p:nvPr>
            <p:ph idx="1"/>
          </p:nvPr>
        </p:nvSpPr>
        <p:spPr>
          <a:xfrm>
            <a:off x="0" y="1268760"/>
            <a:ext cx="9144000" cy="5055840"/>
          </a:xfrm>
        </p:spPr>
        <p:txBody>
          <a:bodyPr/>
          <a:lstStyle/>
          <a:p>
            <a:pPr marL="0" indent="0" algn="ctr">
              <a:buNone/>
            </a:pPr>
            <a:r>
              <a:rPr lang="pt-BR" dirty="0">
                <a:latin typeface="+mj-lt"/>
              </a:rPr>
              <a:t>Treinamento realizado no município de Campinas - SP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9" y="1772816"/>
            <a:ext cx="8805259" cy="509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06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84" y="0"/>
            <a:ext cx="8229600" cy="1143000"/>
          </a:xfrm>
        </p:spPr>
        <p:txBody>
          <a:bodyPr anchor="ctr"/>
          <a:lstStyle/>
          <a:p>
            <a:r>
              <a:rPr lang="pt-BR" dirty="0" smtClean="0"/>
              <a:t>Metodologia</a:t>
            </a:r>
            <a:endParaRPr lang="pt-BR" dirty="0"/>
          </a:p>
        </p:txBody>
      </p:sp>
      <p:pic>
        <p:nvPicPr>
          <p:cNvPr id="4" name="Imagem 3"/>
          <p:cNvPicPr>
            <a:picLocks noChangeAspect="1"/>
          </p:cNvPicPr>
          <p:nvPr/>
        </p:nvPicPr>
        <p:blipFill>
          <a:blip r:embed="rId2"/>
          <a:stretch>
            <a:fillRect/>
          </a:stretch>
        </p:blipFill>
        <p:spPr>
          <a:xfrm>
            <a:off x="25303" y="1268760"/>
            <a:ext cx="9141058" cy="5494289"/>
          </a:xfrm>
          <a:prstGeom prst="rect">
            <a:avLst/>
          </a:prstGeom>
          <a:solidFill>
            <a:schemeClr val="bg1"/>
          </a:solidFill>
        </p:spPr>
      </p:pic>
    </p:spTree>
    <p:extLst>
      <p:ext uri="{BB962C8B-B14F-4D97-AF65-F5344CB8AC3E}">
        <p14:creationId xmlns:p14="http://schemas.microsoft.com/office/powerpoint/2010/main" val="2287877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Metodologia</a:t>
            </a:r>
            <a:endParaRPr lang="pt-BR" dirty="0"/>
          </a:p>
        </p:txBody>
      </p:sp>
      <p:sp>
        <p:nvSpPr>
          <p:cNvPr id="3" name="Espaço Reservado para Conteúdo 2"/>
          <p:cNvSpPr>
            <a:spLocks noGrp="1"/>
          </p:cNvSpPr>
          <p:nvPr>
            <p:ph idx="1"/>
          </p:nvPr>
        </p:nvSpPr>
        <p:spPr>
          <a:xfrm>
            <a:off x="0" y="1268760"/>
            <a:ext cx="9144000" cy="5589240"/>
          </a:xfrm>
        </p:spPr>
        <p:txBody>
          <a:bodyPr/>
          <a:lstStyle/>
          <a:p>
            <a:pPr marL="0" lvl="0" indent="0">
              <a:buNone/>
            </a:pPr>
            <a:r>
              <a:rPr lang="pt-BR" b="1" dirty="0" smtClean="0">
                <a:latin typeface="+mj-lt"/>
              </a:rPr>
              <a:t>3)</a:t>
            </a:r>
            <a:r>
              <a:rPr lang="pt-BR" dirty="0" smtClean="0">
                <a:latin typeface="+mj-lt"/>
              </a:rPr>
              <a:t> </a:t>
            </a:r>
            <a:r>
              <a:rPr lang="pt-BR" b="1" dirty="0">
                <a:latin typeface="+mj-lt"/>
              </a:rPr>
              <a:t>Elaboração de </a:t>
            </a:r>
            <a:r>
              <a:rPr lang="pt-BR" b="1" dirty="0" err="1">
                <a:latin typeface="+mj-lt"/>
              </a:rPr>
              <a:t>Pré-análises</a:t>
            </a:r>
            <a:endParaRPr lang="pt-BR" dirty="0">
              <a:latin typeface="+mj-lt"/>
            </a:endParaRPr>
          </a:p>
          <a:p>
            <a:pPr marL="0" indent="0">
              <a:buNone/>
            </a:pPr>
            <a:r>
              <a:rPr lang="pt-BR" dirty="0">
                <a:latin typeface="+mj-lt"/>
              </a:rPr>
              <a:t>Após treinamento e com auxílio de </a:t>
            </a:r>
            <a:r>
              <a:rPr lang="pt-BR" b="1" u="sng" dirty="0">
                <a:latin typeface="+mj-lt"/>
              </a:rPr>
              <a:t>equipe técnica de apoio</a:t>
            </a:r>
            <a:r>
              <a:rPr lang="pt-BR" b="1" dirty="0">
                <a:latin typeface="+mj-lt"/>
              </a:rPr>
              <a:t> </a:t>
            </a:r>
            <a:r>
              <a:rPr lang="pt-BR" dirty="0">
                <a:latin typeface="+mj-lt"/>
              </a:rPr>
              <a:t>(</a:t>
            </a:r>
            <a:r>
              <a:rPr lang="pt-BR" i="1" dirty="0" err="1">
                <a:latin typeface="+mj-lt"/>
              </a:rPr>
              <a:t>back</a:t>
            </a:r>
            <a:r>
              <a:rPr lang="pt-BR" i="1" dirty="0">
                <a:latin typeface="+mj-lt"/>
              </a:rPr>
              <a:t> office</a:t>
            </a:r>
            <a:r>
              <a:rPr lang="pt-BR" dirty="0">
                <a:latin typeface="+mj-lt"/>
              </a:rPr>
              <a:t>) os Prestadores puderam realizar </a:t>
            </a:r>
            <a:r>
              <a:rPr lang="pt-BR" dirty="0" smtClean="0">
                <a:latin typeface="+mj-lt"/>
              </a:rPr>
              <a:t>a </a:t>
            </a:r>
            <a:r>
              <a:rPr lang="pt-BR" b="1" u="sng" dirty="0" err="1" smtClean="0">
                <a:latin typeface="+mj-lt"/>
              </a:rPr>
              <a:t>Pré-Análise</a:t>
            </a:r>
            <a:r>
              <a:rPr lang="pt-BR" dirty="0" smtClean="0">
                <a:latin typeface="+mj-lt"/>
              </a:rPr>
              <a:t> </a:t>
            </a:r>
            <a:r>
              <a:rPr lang="pt-BR" dirty="0">
                <a:latin typeface="+mj-lt"/>
              </a:rPr>
              <a:t>dos sistemas existentes, com avaliação dos investimentos necessários e definição de </a:t>
            </a:r>
            <a:r>
              <a:rPr lang="pt-BR" i="1" dirty="0" err="1">
                <a:latin typeface="+mj-lt"/>
              </a:rPr>
              <a:t>payback</a:t>
            </a:r>
            <a:r>
              <a:rPr lang="pt-BR" dirty="0">
                <a:latin typeface="+mj-lt"/>
              </a:rPr>
              <a:t> </a:t>
            </a:r>
            <a:r>
              <a:rPr lang="pt-BR" b="1" u="sng" dirty="0">
                <a:latin typeface="+mj-lt"/>
              </a:rPr>
              <a:t>para cada oportunidade identificada de redução de gastos com energia elétrica</a:t>
            </a:r>
            <a:r>
              <a:rPr lang="pt-BR" dirty="0">
                <a:latin typeface="+mj-lt"/>
              </a:rPr>
              <a:t>.</a:t>
            </a:r>
          </a:p>
          <a:p>
            <a:pPr marL="0" indent="0">
              <a:buNone/>
            </a:pPr>
            <a:endParaRPr lang="pt-BR" dirty="0"/>
          </a:p>
        </p:txBody>
      </p:sp>
    </p:spTree>
    <p:extLst>
      <p:ext uri="{BB962C8B-B14F-4D97-AF65-F5344CB8AC3E}">
        <p14:creationId xmlns:p14="http://schemas.microsoft.com/office/powerpoint/2010/main" val="3293015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248"/>
            <a:ext cx="8229600" cy="1143000"/>
          </a:xfrm>
        </p:spPr>
        <p:txBody>
          <a:bodyPr anchor="ctr"/>
          <a:lstStyle/>
          <a:p>
            <a:r>
              <a:rPr lang="pt-BR" dirty="0" smtClean="0"/>
              <a:t>Resultados</a:t>
            </a:r>
            <a:endParaRPr lang="pt-BR" dirty="0"/>
          </a:p>
        </p:txBody>
      </p:sp>
      <p:sp>
        <p:nvSpPr>
          <p:cNvPr id="3" name="Espaço Reservado para Conteúdo 2"/>
          <p:cNvSpPr>
            <a:spLocks noGrp="1"/>
          </p:cNvSpPr>
          <p:nvPr>
            <p:ph idx="1"/>
          </p:nvPr>
        </p:nvSpPr>
        <p:spPr>
          <a:xfrm>
            <a:off x="0" y="1268760"/>
            <a:ext cx="9144000" cy="5589240"/>
          </a:xfrm>
        </p:spPr>
        <p:txBody>
          <a:bodyPr>
            <a:normAutofit lnSpcReduction="10000"/>
          </a:bodyPr>
          <a:lstStyle/>
          <a:p>
            <a:pPr marL="0" indent="0" algn="ctr">
              <a:buNone/>
            </a:pPr>
            <a:r>
              <a:rPr lang="pt-BR" b="1" dirty="0">
                <a:latin typeface="+mj-lt"/>
              </a:rPr>
              <a:t>43 empresas participantes: </a:t>
            </a:r>
            <a:r>
              <a:rPr lang="pt-BR" dirty="0">
                <a:latin typeface="+mj-lt"/>
              </a:rPr>
              <a:t>42% (18 empresas) finalizaram todas as etapas propostas</a:t>
            </a:r>
          </a:p>
          <a:p>
            <a:pPr marL="0" indent="0">
              <a:buNone/>
            </a:pPr>
            <a:endParaRPr lang="pt-BR" dirty="0" smtClean="0">
              <a:latin typeface="+mj-lt"/>
            </a:endParaRPr>
          </a:p>
          <a:p>
            <a:pPr marL="0" indent="0">
              <a:buNone/>
            </a:pPr>
            <a:r>
              <a:rPr lang="pt-BR" b="1" dirty="0" smtClean="0">
                <a:latin typeface="+mj-lt"/>
              </a:rPr>
              <a:t>1)</a:t>
            </a:r>
            <a:r>
              <a:rPr lang="pt-BR" dirty="0" smtClean="0">
                <a:latin typeface="+mj-lt"/>
              </a:rPr>
              <a:t> </a:t>
            </a:r>
            <a:r>
              <a:rPr lang="pt-BR" b="1" dirty="0" smtClean="0">
                <a:latin typeface="+mj-lt"/>
              </a:rPr>
              <a:t>Qualidade/Confiabilidade </a:t>
            </a:r>
            <a:r>
              <a:rPr lang="pt-BR" b="1" dirty="0">
                <a:latin typeface="+mj-lt"/>
              </a:rPr>
              <a:t>de Indicadores de </a:t>
            </a:r>
            <a:r>
              <a:rPr lang="pt-BR" b="1" dirty="0" smtClean="0">
                <a:latin typeface="+mj-lt"/>
              </a:rPr>
              <a:t>Gestão </a:t>
            </a:r>
            <a:r>
              <a:rPr lang="pt-BR" b="1" dirty="0">
                <a:latin typeface="+mj-lt"/>
              </a:rPr>
              <a:t>Operacional </a:t>
            </a:r>
            <a:endParaRPr lang="pt-BR" b="1" dirty="0" smtClean="0">
              <a:latin typeface="+mj-lt"/>
            </a:endParaRPr>
          </a:p>
          <a:p>
            <a:pPr marL="0" indent="0">
              <a:buNone/>
            </a:pPr>
            <a:r>
              <a:rPr lang="pt-BR" dirty="0" smtClean="0">
                <a:latin typeface="+mj-lt"/>
              </a:rPr>
              <a:t>Foram analisados </a:t>
            </a:r>
            <a:r>
              <a:rPr lang="pt-BR" b="1" u="sng" dirty="0">
                <a:latin typeface="+mj-lt"/>
              </a:rPr>
              <a:t>12 (doze) </a:t>
            </a:r>
            <a:r>
              <a:rPr lang="pt-BR" b="1" u="sng" dirty="0" smtClean="0">
                <a:latin typeface="+mj-lt"/>
              </a:rPr>
              <a:t>indicadores</a:t>
            </a:r>
            <a:r>
              <a:rPr lang="pt-BR" dirty="0" smtClean="0">
                <a:latin typeface="+mj-lt"/>
              </a:rPr>
              <a:t>, </a:t>
            </a:r>
            <a:r>
              <a:rPr lang="pt-BR" dirty="0">
                <a:latin typeface="+mj-lt"/>
              </a:rPr>
              <a:t>considerados essenciais para uma boa gestão </a:t>
            </a:r>
            <a:r>
              <a:rPr lang="pt-BR" dirty="0" smtClean="0">
                <a:latin typeface="+mj-lt"/>
              </a:rPr>
              <a:t>operacional, qualificados na forma:</a:t>
            </a:r>
          </a:p>
          <a:p>
            <a:pPr lvl="0"/>
            <a:r>
              <a:rPr lang="pt-BR" b="1" cap="small" dirty="0">
                <a:solidFill>
                  <a:srgbClr val="00B050"/>
                </a:solidFill>
                <a:effectLst>
                  <a:glow rad="127000">
                    <a:schemeClr val="accent1">
                      <a:alpha val="50000"/>
                    </a:schemeClr>
                  </a:glow>
                </a:effectLst>
                <a:latin typeface="+mj-lt"/>
              </a:rPr>
              <a:t>Verde</a:t>
            </a:r>
            <a:r>
              <a:rPr lang="pt-BR" dirty="0">
                <a:latin typeface="+mj-lt"/>
              </a:rPr>
              <a:t> – quando o indicador é </a:t>
            </a:r>
            <a:r>
              <a:rPr lang="pt-BR" b="1" u="sng" dirty="0">
                <a:latin typeface="+mj-lt"/>
              </a:rPr>
              <a:t>gerado de forma automática</a:t>
            </a:r>
            <a:r>
              <a:rPr lang="pt-BR" dirty="0">
                <a:latin typeface="+mj-lt"/>
              </a:rPr>
              <a:t>, sem necessidade de manipulação de dados;</a:t>
            </a:r>
          </a:p>
          <a:p>
            <a:pPr lvl="0"/>
            <a:r>
              <a:rPr lang="pt-BR" b="1" cap="small" dirty="0">
                <a:solidFill>
                  <a:srgbClr val="FFFF00"/>
                </a:solidFill>
                <a:effectLst>
                  <a:glow rad="127000">
                    <a:schemeClr val="accent1">
                      <a:alpha val="50000"/>
                    </a:schemeClr>
                  </a:glow>
                  <a:innerShdw blurRad="63500" dist="50800" dir="18900000">
                    <a:prstClr val="black">
                      <a:alpha val="50000"/>
                    </a:prstClr>
                  </a:innerShdw>
                </a:effectLst>
                <a:latin typeface="+mj-lt"/>
              </a:rPr>
              <a:t>Amarelo</a:t>
            </a:r>
            <a:r>
              <a:rPr lang="pt-BR" dirty="0">
                <a:latin typeface="+mj-lt"/>
              </a:rPr>
              <a:t> - o indicador é gerado por sistemas de controle, mas necessita de </a:t>
            </a:r>
            <a:r>
              <a:rPr lang="pt-BR" b="1" u="sng" dirty="0">
                <a:latin typeface="+mj-lt"/>
              </a:rPr>
              <a:t>cálculos ou manipulação dos dados</a:t>
            </a:r>
            <a:r>
              <a:rPr lang="pt-BR" dirty="0">
                <a:latin typeface="+mj-lt"/>
              </a:rPr>
              <a:t> para sua apresentação;</a:t>
            </a:r>
          </a:p>
          <a:p>
            <a:r>
              <a:rPr lang="pt-BR" b="1" cap="small" dirty="0">
                <a:solidFill>
                  <a:srgbClr val="FF0000"/>
                </a:solidFill>
                <a:effectLst>
                  <a:glow rad="127000">
                    <a:schemeClr val="accent1">
                      <a:alpha val="50000"/>
                    </a:schemeClr>
                  </a:glow>
                </a:effectLst>
                <a:latin typeface="+mj-lt"/>
              </a:rPr>
              <a:t>Vermelho</a:t>
            </a:r>
            <a:r>
              <a:rPr lang="pt-BR" dirty="0">
                <a:latin typeface="+mj-lt"/>
              </a:rPr>
              <a:t> – neste caso o controle é </a:t>
            </a:r>
            <a:r>
              <a:rPr lang="pt-BR" b="1" u="sng" dirty="0">
                <a:latin typeface="+mj-lt"/>
              </a:rPr>
              <a:t>totalmente manual ou não existe qualquer controle</a:t>
            </a:r>
            <a:r>
              <a:rPr lang="pt-BR" dirty="0">
                <a:latin typeface="+mj-lt"/>
              </a:rPr>
              <a:t>.</a:t>
            </a:r>
            <a:endParaRPr lang="pt-BR" dirty="0" smtClean="0">
              <a:latin typeface="+mj-lt"/>
            </a:endParaRPr>
          </a:p>
          <a:p>
            <a:pPr marL="0" indent="0">
              <a:buNone/>
            </a:pPr>
            <a:endParaRPr lang="pt-BR" dirty="0"/>
          </a:p>
        </p:txBody>
      </p:sp>
    </p:spTree>
    <p:extLst>
      <p:ext uri="{BB962C8B-B14F-4D97-AF65-F5344CB8AC3E}">
        <p14:creationId xmlns:p14="http://schemas.microsoft.com/office/powerpoint/2010/main" val="3892233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Resultados</a:t>
            </a:r>
            <a:endParaRPr lang="pt-BR" dirty="0"/>
          </a:p>
        </p:txBody>
      </p:sp>
      <p:sp>
        <p:nvSpPr>
          <p:cNvPr id="3" name="Espaço Reservado para Conteúdo 2"/>
          <p:cNvSpPr>
            <a:spLocks noGrp="1"/>
          </p:cNvSpPr>
          <p:nvPr>
            <p:ph idx="1"/>
          </p:nvPr>
        </p:nvSpPr>
        <p:spPr>
          <a:xfrm>
            <a:off x="0" y="1268760"/>
            <a:ext cx="9144000" cy="5055840"/>
          </a:xfrm>
        </p:spPr>
        <p:txBody>
          <a:bodyPr/>
          <a:lstStyle/>
          <a:p>
            <a:pPr marL="0" indent="0" algn="ctr">
              <a:buNone/>
            </a:pPr>
            <a:r>
              <a:rPr lang="pt-BR" dirty="0">
                <a:latin typeface="+mj-lt"/>
              </a:rPr>
              <a:t>Resumo da avaliação do nível de automação</a:t>
            </a:r>
          </a:p>
        </p:txBody>
      </p:sp>
      <p:pic>
        <p:nvPicPr>
          <p:cNvPr id="6" name="Imagem 5"/>
          <p:cNvPicPr>
            <a:picLocks noChangeAspect="1"/>
          </p:cNvPicPr>
          <p:nvPr/>
        </p:nvPicPr>
        <p:blipFill>
          <a:blip r:embed="rId2"/>
          <a:stretch>
            <a:fillRect/>
          </a:stretch>
        </p:blipFill>
        <p:spPr>
          <a:xfrm>
            <a:off x="251520" y="1916832"/>
            <a:ext cx="8548905" cy="4941168"/>
          </a:xfrm>
          <a:prstGeom prst="rect">
            <a:avLst/>
          </a:prstGeom>
          <a:solidFill>
            <a:schemeClr val="bg1"/>
          </a:solidFill>
        </p:spPr>
      </p:pic>
    </p:spTree>
    <p:extLst>
      <p:ext uri="{BB962C8B-B14F-4D97-AF65-F5344CB8AC3E}">
        <p14:creationId xmlns:p14="http://schemas.microsoft.com/office/powerpoint/2010/main" val="2894836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Resultados</a:t>
            </a:r>
            <a:endParaRPr lang="pt-BR" dirty="0"/>
          </a:p>
        </p:txBody>
      </p:sp>
      <p:sp>
        <p:nvSpPr>
          <p:cNvPr id="3" name="Espaço Reservado para Conteúdo 2"/>
          <p:cNvSpPr>
            <a:spLocks noGrp="1"/>
          </p:cNvSpPr>
          <p:nvPr>
            <p:ph idx="1"/>
          </p:nvPr>
        </p:nvSpPr>
        <p:spPr>
          <a:xfrm>
            <a:off x="0" y="1268760"/>
            <a:ext cx="9144000" cy="5589240"/>
          </a:xfrm>
        </p:spPr>
        <p:txBody>
          <a:bodyPr>
            <a:normAutofit fontScale="92500"/>
          </a:bodyPr>
          <a:lstStyle/>
          <a:p>
            <a:pPr marL="0" indent="0">
              <a:buNone/>
            </a:pPr>
            <a:r>
              <a:rPr lang="pt-BR" b="1" dirty="0" smtClean="0">
                <a:latin typeface="+mj-lt"/>
              </a:rPr>
              <a:t>2)</a:t>
            </a:r>
            <a:r>
              <a:rPr lang="pt-BR" dirty="0" smtClean="0">
                <a:latin typeface="+mj-lt"/>
              </a:rPr>
              <a:t> </a:t>
            </a:r>
            <a:r>
              <a:rPr lang="pt-BR" b="1" dirty="0">
                <a:latin typeface="+mj-lt"/>
              </a:rPr>
              <a:t>Redução dos valores das contas mensais de </a:t>
            </a:r>
            <a:r>
              <a:rPr lang="pt-BR" b="1" dirty="0" smtClean="0">
                <a:latin typeface="+mj-lt"/>
              </a:rPr>
              <a:t>energia</a:t>
            </a:r>
          </a:p>
          <a:p>
            <a:r>
              <a:rPr lang="pt-BR" dirty="0" smtClean="0">
                <a:latin typeface="+mj-lt"/>
              </a:rPr>
              <a:t>Avaliação de </a:t>
            </a:r>
            <a:r>
              <a:rPr lang="pt-BR" b="1" u="sng" dirty="0">
                <a:latin typeface="+mj-lt"/>
              </a:rPr>
              <a:t>todas as contas de energia </a:t>
            </a:r>
            <a:r>
              <a:rPr lang="pt-BR" b="1" u="sng" dirty="0" smtClean="0">
                <a:latin typeface="+mj-lt"/>
              </a:rPr>
              <a:t>elétrica</a:t>
            </a:r>
          </a:p>
          <a:p>
            <a:r>
              <a:rPr lang="pt-BR" b="1" u="sng" dirty="0" smtClean="0">
                <a:latin typeface="+mj-lt"/>
              </a:rPr>
              <a:t>Separação dos </a:t>
            </a:r>
            <a:r>
              <a:rPr lang="pt-BR" b="1" u="sng" dirty="0">
                <a:latin typeface="+mj-lt"/>
              </a:rPr>
              <a:t>custos</a:t>
            </a:r>
            <a:r>
              <a:rPr lang="pt-BR" dirty="0">
                <a:latin typeface="+mj-lt"/>
              </a:rPr>
              <a:t> de </a:t>
            </a:r>
            <a:r>
              <a:rPr lang="pt-BR" b="1" u="sng" dirty="0">
                <a:latin typeface="+mj-lt"/>
              </a:rPr>
              <a:t>produção</a:t>
            </a:r>
            <a:r>
              <a:rPr lang="pt-BR" dirty="0">
                <a:latin typeface="+mj-lt"/>
              </a:rPr>
              <a:t> (captação, tratamento, bombeamento) do </a:t>
            </a:r>
            <a:r>
              <a:rPr lang="pt-BR" b="1" u="sng" dirty="0">
                <a:latin typeface="+mj-lt"/>
              </a:rPr>
              <a:t>uso </a:t>
            </a:r>
            <a:r>
              <a:rPr lang="pt-BR" b="1" u="sng" dirty="0" smtClean="0">
                <a:latin typeface="+mj-lt"/>
              </a:rPr>
              <a:t>administrativo</a:t>
            </a:r>
          </a:p>
          <a:p>
            <a:r>
              <a:rPr lang="pt-BR" dirty="0" smtClean="0">
                <a:latin typeface="+mj-lt"/>
              </a:rPr>
              <a:t>Avaliação das </a:t>
            </a:r>
            <a:r>
              <a:rPr lang="pt-BR" b="1" u="sng" dirty="0">
                <a:latin typeface="+mj-lt"/>
              </a:rPr>
              <a:t>formas de contratação de energia</a:t>
            </a:r>
            <a:r>
              <a:rPr lang="pt-BR" dirty="0">
                <a:latin typeface="+mj-lt"/>
              </a:rPr>
              <a:t> e seus impactos de custos, principalmente as contratações na modalidade </a:t>
            </a:r>
            <a:r>
              <a:rPr lang="pt-BR" b="1" u="sng" dirty="0" smtClean="0">
                <a:latin typeface="+mj-lt"/>
              </a:rPr>
              <a:t>horo-sazonal</a:t>
            </a:r>
            <a:endParaRPr lang="pt-BR" b="1" u="sng" dirty="0">
              <a:latin typeface="+mj-lt"/>
            </a:endParaRPr>
          </a:p>
          <a:p>
            <a:r>
              <a:rPr lang="pt-BR" dirty="0" smtClean="0">
                <a:latin typeface="+mj-lt"/>
              </a:rPr>
              <a:t>Definição de </a:t>
            </a:r>
            <a:r>
              <a:rPr lang="pt-BR" b="1" u="sng" dirty="0" smtClean="0">
                <a:latin typeface="+mj-lt"/>
              </a:rPr>
              <a:t>indicadores </a:t>
            </a:r>
            <a:r>
              <a:rPr lang="pt-BR" b="1" u="sng" dirty="0">
                <a:latin typeface="+mj-lt"/>
              </a:rPr>
              <a:t>de consumo específico</a:t>
            </a:r>
            <a:r>
              <a:rPr lang="pt-BR" dirty="0">
                <a:latin typeface="+mj-lt"/>
              </a:rPr>
              <a:t> em kWh/m³ e R$/</a:t>
            </a:r>
            <a:r>
              <a:rPr lang="pt-BR" dirty="0" smtClean="0">
                <a:latin typeface="+mj-lt"/>
              </a:rPr>
              <a:t>kWh</a:t>
            </a:r>
          </a:p>
          <a:p>
            <a:r>
              <a:rPr lang="pt-BR" dirty="0" smtClean="0">
                <a:latin typeface="+mj-lt"/>
              </a:rPr>
              <a:t>Estudo do potencial de redução de custos com:</a:t>
            </a:r>
          </a:p>
          <a:p>
            <a:pPr lvl="1"/>
            <a:r>
              <a:rPr lang="pt-BR" b="1" u="sng" dirty="0">
                <a:latin typeface="+mj-lt"/>
              </a:rPr>
              <a:t>R</a:t>
            </a:r>
            <a:r>
              <a:rPr lang="pt-BR" b="1" u="sng" dirty="0" smtClean="0">
                <a:latin typeface="+mj-lt"/>
              </a:rPr>
              <a:t>econtratação</a:t>
            </a:r>
            <a:r>
              <a:rPr lang="pt-BR" dirty="0" smtClean="0">
                <a:latin typeface="+mj-lt"/>
              </a:rPr>
              <a:t> </a:t>
            </a:r>
            <a:r>
              <a:rPr lang="pt-BR" dirty="0">
                <a:latin typeface="+mj-lt"/>
              </a:rPr>
              <a:t>de </a:t>
            </a:r>
            <a:r>
              <a:rPr lang="pt-BR" dirty="0" smtClean="0">
                <a:latin typeface="+mj-lt"/>
              </a:rPr>
              <a:t>demanda</a:t>
            </a:r>
          </a:p>
          <a:p>
            <a:pPr lvl="1"/>
            <a:r>
              <a:rPr lang="pt-BR" dirty="0">
                <a:latin typeface="+mj-lt"/>
              </a:rPr>
              <a:t>E</a:t>
            </a:r>
            <a:r>
              <a:rPr lang="pt-BR" dirty="0" smtClean="0">
                <a:latin typeface="+mj-lt"/>
              </a:rPr>
              <a:t>liminação </a:t>
            </a:r>
            <a:r>
              <a:rPr lang="pt-BR" dirty="0">
                <a:latin typeface="+mj-lt"/>
              </a:rPr>
              <a:t>de multas de </a:t>
            </a:r>
            <a:r>
              <a:rPr lang="pt-BR" b="1" u="sng" dirty="0">
                <a:latin typeface="+mj-lt"/>
              </a:rPr>
              <a:t>baixo fator de </a:t>
            </a:r>
            <a:r>
              <a:rPr lang="pt-BR" b="1" u="sng" dirty="0" smtClean="0">
                <a:latin typeface="+mj-lt"/>
              </a:rPr>
              <a:t>potência</a:t>
            </a:r>
          </a:p>
          <a:p>
            <a:pPr lvl="1"/>
            <a:r>
              <a:rPr lang="pt-BR" b="1" u="sng" dirty="0">
                <a:latin typeface="+mj-lt"/>
              </a:rPr>
              <a:t>A</a:t>
            </a:r>
            <a:r>
              <a:rPr lang="pt-BR" b="1" u="sng" dirty="0" smtClean="0">
                <a:latin typeface="+mj-lt"/>
              </a:rPr>
              <a:t>ções </a:t>
            </a:r>
            <a:r>
              <a:rPr lang="pt-BR" b="1" u="sng" dirty="0">
                <a:latin typeface="+mj-lt"/>
              </a:rPr>
              <a:t>de </a:t>
            </a:r>
            <a:r>
              <a:rPr lang="pt-BR" b="1" u="sng" dirty="0" smtClean="0">
                <a:latin typeface="+mj-lt"/>
              </a:rPr>
              <a:t>eficiência </a:t>
            </a:r>
            <a:r>
              <a:rPr lang="pt-BR" b="1" u="sng" dirty="0">
                <a:latin typeface="+mj-lt"/>
              </a:rPr>
              <a:t>energética</a:t>
            </a:r>
            <a:r>
              <a:rPr lang="pt-BR" dirty="0">
                <a:latin typeface="+mj-lt"/>
              </a:rPr>
              <a:t> em motores, bombas, iluminação e ar condicionado</a:t>
            </a:r>
          </a:p>
          <a:p>
            <a:pPr marL="0" indent="0">
              <a:buNone/>
            </a:pPr>
            <a:endParaRPr lang="pt-BR" dirty="0"/>
          </a:p>
        </p:txBody>
      </p:sp>
    </p:spTree>
    <p:extLst>
      <p:ext uri="{BB962C8B-B14F-4D97-AF65-F5344CB8AC3E}">
        <p14:creationId xmlns:p14="http://schemas.microsoft.com/office/powerpoint/2010/main" val="96693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Resultados</a:t>
            </a:r>
            <a:endParaRPr lang="pt-BR" dirty="0"/>
          </a:p>
        </p:txBody>
      </p:sp>
      <p:sp>
        <p:nvSpPr>
          <p:cNvPr id="3" name="Espaço Reservado para Conteúdo 2"/>
          <p:cNvSpPr>
            <a:spLocks noGrp="1"/>
          </p:cNvSpPr>
          <p:nvPr>
            <p:ph idx="1"/>
          </p:nvPr>
        </p:nvSpPr>
        <p:spPr>
          <a:xfrm>
            <a:off x="0" y="1268760"/>
            <a:ext cx="9144000" cy="5055840"/>
          </a:xfrm>
        </p:spPr>
        <p:txBody>
          <a:bodyPr/>
          <a:lstStyle/>
          <a:p>
            <a:pPr marL="0" indent="0" algn="ctr">
              <a:buNone/>
            </a:pPr>
            <a:r>
              <a:rPr lang="pt-BR" dirty="0">
                <a:latin typeface="+mj-lt"/>
              </a:rPr>
              <a:t>Potenciais de redução da conta de energia elétrica</a:t>
            </a:r>
          </a:p>
        </p:txBody>
      </p:sp>
      <p:pic>
        <p:nvPicPr>
          <p:cNvPr id="5" name="Imagem 4"/>
          <p:cNvPicPr>
            <a:picLocks noChangeAspect="1"/>
          </p:cNvPicPr>
          <p:nvPr/>
        </p:nvPicPr>
        <p:blipFill>
          <a:blip r:embed="rId2"/>
          <a:stretch>
            <a:fillRect/>
          </a:stretch>
        </p:blipFill>
        <p:spPr>
          <a:xfrm>
            <a:off x="-108520" y="2261592"/>
            <a:ext cx="9312277" cy="4479776"/>
          </a:xfrm>
          <a:prstGeom prst="rect">
            <a:avLst/>
          </a:prstGeom>
          <a:solidFill>
            <a:schemeClr val="bg1"/>
          </a:solidFill>
        </p:spPr>
      </p:pic>
    </p:spTree>
    <p:extLst>
      <p:ext uri="{BB962C8B-B14F-4D97-AF65-F5344CB8AC3E}">
        <p14:creationId xmlns:p14="http://schemas.microsoft.com/office/powerpoint/2010/main" val="2608921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Resultados</a:t>
            </a:r>
            <a:endParaRPr lang="pt-BR" dirty="0"/>
          </a:p>
        </p:txBody>
      </p:sp>
      <p:sp>
        <p:nvSpPr>
          <p:cNvPr id="3" name="Espaço Reservado para Conteúdo 2"/>
          <p:cNvSpPr>
            <a:spLocks noGrp="1"/>
          </p:cNvSpPr>
          <p:nvPr>
            <p:ph idx="1"/>
          </p:nvPr>
        </p:nvSpPr>
        <p:spPr>
          <a:xfrm>
            <a:off x="0" y="1268760"/>
            <a:ext cx="9108504" cy="5055840"/>
          </a:xfrm>
        </p:spPr>
        <p:txBody>
          <a:bodyPr>
            <a:normAutofit/>
          </a:bodyPr>
          <a:lstStyle/>
          <a:p>
            <a:pPr marL="0" lvl="0" indent="0">
              <a:buNone/>
            </a:pPr>
            <a:r>
              <a:rPr lang="pt-BR" b="1" dirty="0" smtClean="0">
                <a:latin typeface="+mj-lt"/>
              </a:rPr>
              <a:t>3)</a:t>
            </a:r>
            <a:r>
              <a:rPr lang="pt-BR" dirty="0" smtClean="0">
                <a:latin typeface="+mj-lt"/>
              </a:rPr>
              <a:t> </a:t>
            </a:r>
            <a:r>
              <a:rPr lang="pt-BR" b="1" dirty="0">
                <a:latin typeface="+mj-lt"/>
              </a:rPr>
              <a:t>Eficiência Operacional </a:t>
            </a:r>
            <a:endParaRPr lang="pt-BR" dirty="0">
              <a:latin typeface="+mj-lt"/>
            </a:endParaRPr>
          </a:p>
          <a:p>
            <a:r>
              <a:rPr lang="pt-BR" dirty="0" smtClean="0">
                <a:latin typeface="+mj-lt"/>
              </a:rPr>
              <a:t>Avaliação das oportunidades </a:t>
            </a:r>
            <a:r>
              <a:rPr lang="pt-BR" dirty="0">
                <a:latin typeface="+mj-lt"/>
              </a:rPr>
              <a:t>de redução de custos através da </a:t>
            </a:r>
            <a:r>
              <a:rPr lang="pt-BR" b="1" u="sng" dirty="0">
                <a:latin typeface="+mj-lt"/>
              </a:rPr>
              <a:t>automatização das atividades de operação </a:t>
            </a:r>
            <a:r>
              <a:rPr lang="pt-BR" b="1" u="sng" dirty="0" smtClean="0">
                <a:latin typeface="+mj-lt"/>
              </a:rPr>
              <a:t>diária</a:t>
            </a:r>
            <a:r>
              <a:rPr lang="pt-BR" dirty="0" smtClean="0">
                <a:latin typeface="+mj-lt"/>
              </a:rPr>
              <a:t> de </a:t>
            </a:r>
            <a:r>
              <a:rPr lang="pt-BR" dirty="0">
                <a:latin typeface="+mj-lt"/>
              </a:rPr>
              <a:t>produção e distribuição de </a:t>
            </a:r>
            <a:r>
              <a:rPr lang="pt-BR" dirty="0" smtClean="0">
                <a:latin typeface="+mj-lt"/>
              </a:rPr>
              <a:t>água</a:t>
            </a:r>
          </a:p>
          <a:p>
            <a:pPr marL="0" indent="0">
              <a:buNone/>
            </a:pPr>
            <a:endParaRPr lang="pt-BR" dirty="0" smtClean="0">
              <a:latin typeface="+mj-lt"/>
            </a:endParaRPr>
          </a:p>
          <a:p>
            <a:pPr marL="0" indent="0">
              <a:buNone/>
            </a:pPr>
            <a:r>
              <a:rPr lang="pt-BR" u="sng" dirty="0" smtClean="0">
                <a:latin typeface="+mj-lt"/>
              </a:rPr>
              <a:t>Estimativas:</a:t>
            </a:r>
          </a:p>
          <a:p>
            <a:r>
              <a:rPr lang="pt-BR" dirty="0" smtClean="0">
                <a:latin typeface="+mj-lt"/>
              </a:rPr>
              <a:t>Investimentos = R$ </a:t>
            </a:r>
            <a:r>
              <a:rPr lang="pt-BR" dirty="0">
                <a:latin typeface="+mj-lt"/>
              </a:rPr>
              <a:t>5.258.156,00 </a:t>
            </a:r>
            <a:endParaRPr lang="pt-BR" dirty="0" smtClean="0">
              <a:latin typeface="+mj-lt"/>
            </a:endParaRPr>
          </a:p>
          <a:p>
            <a:r>
              <a:rPr lang="pt-BR" dirty="0" smtClean="0">
                <a:latin typeface="+mj-lt"/>
              </a:rPr>
              <a:t>Recuperação </a:t>
            </a:r>
            <a:r>
              <a:rPr lang="pt-BR" dirty="0">
                <a:latin typeface="+mj-lt"/>
              </a:rPr>
              <a:t>anual </a:t>
            </a:r>
            <a:r>
              <a:rPr lang="pt-BR" dirty="0" smtClean="0">
                <a:latin typeface="+mj-lt"/>
              </a:rPr>
              <a:t>= R</a:t>
            </a:r>
            <a:r>
              <a:rPr lang="pt-BR" dirty="0">
                <a:latin typeface="+mj-lt"/>
              </a:rPr>
              <a:t>$ </a:t>
            </a:r>
            <a:r>
              <a:rPr lang="pt-BR" dirty="0" smtClean="0">
                <a:latin typeface="+mj-lt"/>
              </a:rPr>
              <a:t>3.370.104,96</a:t>
            </a:r>
          </a:p>
          <a:p>
            <a:r>
              <a:rPr lang="pt-BR" dirty="0" err="1" smtClean="0">
                <a:latin typeface="+mj-lt"/>
              </a:rPr>
              <a:t>Payback</a:t>
            </a:r>
            <a:r>
              <a:rPr lang="pt-BR" dirty="0" smtClean="0">
                <a:latin typeface="+mj-lt"/>
              </a:rPr>
              <a:t> simples = </a:t>
            </a:r>
            <a:r>
              <a:rPr lang="pt-BR" b="1" u="sng" dirty="0">
                <a:latin typeface="+mj-lt"/>
              </a:rPr>
              <a:t>18,7 </a:t>
            </a:r>
            <a:r>
              <a:rPr lang="pt-BR" b="1" u="sng" dirty="0" smtClean="0">
                <a:latin typeface="+mj-lt"/>
              </a:rPr>
              <a:t>meses</a:t>
            </a:r>
            <a:endParaRPr lang="pt-BR" b="1" u="sng" dirty="0">
              <a:latin typeface="+mj-lt"/>
            </a:endParaRPr>
          </a:p>
        </p:txBody>
      </p:sp>
    </p:spTree>
    <p:extLst>
      <p:ext uri="{BB962C8B-B14F-4D97-AF65-F5344CB8AC3E}">
        <p14:creationId xmlns:p14="http://schemas.microsoft.com/office/powerpoint/2010/main" val="131361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Resultados</a:t>
            </a:r>
            <a:endParaRPr lang="pt-BR" dirty="0"/>
          </a:p>
        </p:txBody>
      </p:sp>
      <p:sp>
        <p:nvSpPr>
          <p:cNvPr id="3" name="Espaço Reservado para Conteúdo 2"/>
          <p:cNvSpPr>
            <a:spLocks noGrp="1"/>
          </p:cNvSpPr>
          <p:nvPr>
            <p:ph idx="1"/>
          </p:nvPr>
        </p:nvSpPr>
        <p:spPr>
          <a:xfrm>
            <a:off x="0" y="1143000"/>
            <a:ext cx="9144000" cy="5715000"/>
          </a:xfrm>
        </p:spPr>
        <p:txBody>
          <a:bodyPr>
            <a:normAutofit/>
          </a:bodyPr>
          <a:lstStyle/>
          <a:p>
            <a:pPr marL="0" indent="0">
              <a:buNone/>
            </a:pPr>
            <a:r>
              <a:rPr lang="pt-BR" b="1" dirty="0" smtClean="0">
                <a:latin typeface="+mj-lt"/>
              </a:rPr>
              <a:t>4) Redução de Perdas</a:t>
            </a:r>
          </a:p>
          <a:p>
            <a:pPr marL="0" indent="0">
              <a:buNone/>
            </a:pPr>
            <a:r>
              <a:rPr lang="pt-BR" dirty="0" smtClean="0">
                <a:latin typeface="+mj-lt"/>
              </a:rPr>
              <a:t>Área “nebulosa”, pela </a:t>
            </a:r>
            <a:r>
              <a:rPr lang="pt-BR" b="1" u="sng" dirty="0" smtClean="0">
                <a:latin typeface="+mj-lt"/>
              </a:rPr>
              <a:t>ausência de dados e seu controle</a:t>
            </a:r>
          </a:p>
          <a:p>
            <a:pPr marL="0" indent="0">
              <a:buNone/>
            </a:pPr>
            <a:r>
              <a:rPr lang="pt-BR" dirty="0" smtClean="0">
                <a:latin typeface="+mj-lt"/>
              </a:rPr>
              <a:t>Neste quesito, a </a:t>
            </a:r>
            <a:r>
              <a:rPr lang="pt-BR" dirty="0">
                <a:latin typeface="+mj-lt"/>
              </a:rPr>
              <a:t>principal ação avaliada foi a troca de medidores com </a:t>
            </a:r>
            <a:r>
              <a:rPr lang="pt-BR" b="1" u="sng" dirty="0">
                <a:latin typeface="+mj-lt"/>
              </a:rPr>
              <a:t>critério simples</a:t>
            </a:r>
            <a:r>
              <a:rPr lang="pt-BR" dirty="0">
                <a:latin typeface="+mj-lt"/>
              </a:rPr>
              <a:t> de idade de instalação superior a 5 (cinco) anos, com maior potencial de </a:t>
            </a:r>
            <a:r>
              <a:rPr lang="pt-BR" dirty="0" err="1">
                <a:latin typeface="+mj-lt"/>
              </a:rPr>
              <a:t>submedição</a:t>
            </a:r>
            <a:r>
              <a:rPr lang="pt-BR" dirty="0">
                <a:latin typeface="+mj-lt"/>
              </a:rPr>
              <a:t> no faturamento de água. </a:t>
            </a:r>
            <a:endParaRPr lang="pt-BR" dirty="0" smtClean="0">
              <a:latin typeface="+mj-lt"/>
            </a:endParaRPr>
          </a:p>
          <a:p>
            <a:pPr marL="0" indent="0">
              <a:buNone/>
            </a:pPr>
            <a:endParaRPr lang="pt-BR" dirty="0">
              <a:latin typeface="+mj-lt"/>
            </a:endParaRPr>
          </a:p>
          <a:p>
            <a:pPr marL="0" indent="0">
              <a:buNone/>
            </a:pPr>
            <a:r>
              <a:rPr lang="pt-BR" dirty="0" smtClean="0">
                <a:latin typeface="+mj-lt"/>
              </a:rPr>
              <a:t>Considerando </a:t>
            </a:r>
            <a:r>
              <a:rPr lang="pt-BR" u="sng" dirty="0" err="1" smtClean="0">
                <a:latin typeface="+mj-lt"/>
              </a:rPr>
              <a:t>submedição</a:t>
            </a:r>
            <a:r>
              <a:rPr lang="pt-BR" u="sng" dirty="0" smtClean="0">
                <a:latin typeface="+mj-lt"/>
              </a:rPr>
              <a:t> média de 8%</a:t>
            </a:r>
            <a:r>
              <a:rPr lang="pt-BR" dirty="0" smtClean="0">
                <a:latin typeface="+mj-lt"/>
              </a:rPr>
              <a:t>, temos:</a:t>
            </a:r>
          </a:p>
          <a:p>
            <a:r>
              <a:rPr lang="pt-BR" dirty="0" smtClean="0">
                <a:latin typeface="+mj-lt"/>
              </a:rPr>
              <a:t>Investimentos = R</a:t>
            </a:r>
            <a:r>
              <a:rPr lang="pt-BR" dirty="0">
                <a:latin typeface="+mj-lt"/>
              </a:rPr>
              <a:t>$ 56.496.713,17 </a:t>
            </a:r>
            <a:endParaRPr lang="pt-BR" dirty="0" smtClean="0">
              <a:latin typeface="+mj-lt"/>
            </a:endParaRPr>
          </a:p>
          <a:p>
            <a:r>
              <a:rPr lang="pt-BR" dirty="0" smtClean="0">
                <a:latin typeface="+mj-lt"/>
              </a:rPr>
              <a:t>Recuperação anual = R</a:t>
            </a:r>
            <a:r>
              <a:rPr lang="pt-BR" dirty="0">
                <a:latin typeface="+mj-lt"/>
              </a:rPr>
              <a:t>$ 34.369.852,20 </a:t>
            </a:r>
            <a:endParaRPr lang="pt-BR" dirty="0" smtClean="0">
              <a:latin typeface="+mj-lt"/>
            </a:endParaRPr>
          </a:p>
          <a:p>
            <a:r>
              <a:rPr lang="pt-BR" dirty="0" err="1" smtClean="0">
                <a:latin typeface="+mj-lt"/>
              </a:rPr>
              <a:t>Payback</a:t>
            </a:r>
            <a:r>
              <a:rPr lang="pt-BR" dirty="0" smtClean="0">
                <a:latin typeface="+mj-lt"/>
              </a:rPr>
              <a:t> simples = </a:t>
            </a:r>
            <a:r>
              <a:rPr lang="pt-BR" b="1" u="sng" dirty="0">
                <a:latin typeface="+mj-lt"/>
              </a:rPr>
              <a:t>17,7 meses</a:t>
            </a:r>
            <a:endParaRPr lang="pt-BR" b="1" u="sng" dirty="0" smtClean="0">
              <a:latin typeface="+mj-lt"/>
            </a:endParaRPr>
          </a:p>
          <a:p>
            <a:pPr marL="0" indent="0">
              <a:buNone/>
            </a:pPr>
            <a:endParaRPr lang="pt-BR" dirty="0"/>
          </a:p>
        </p:txBody>
      </p:sp>
    </p:spTree>
    <p:extLst>
      <p:ext uri="{BB962C8B-B14F-4D97-AF65-F5344CB8AC3E}">
        <p14:creationId xmlns:p14="http://schemas.microsoft.com/office/powerpoint/2010/main" val="318052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Resultados Gerais</a:t>
            </a:r>
            <a:endParaRPr lang="pt-BR" dirty="0"/>
          </a:p>
        </p:txBody>
      </p:sp>
      <p:pic>
        <p:nvPicPr>
          <p:cNvPr id="3" name="Imagem 2"/>
          <p:cNvPicPr>
            <a:picLocks noChangeAspect="1"/>
          </p:cNvPicPr>
          <p:nvPr/>
        </p:nvPicPr>
        <p:blipFill>
          <a:blip r:embed="rId2"/>
          <a:stretch>
            <a:fillRect/>
          </a:stretch>
        </p:blipFill>
        <p:spPr>
          <a:xfrm>
            <a:off x="1" y="1988840"/>
            <a:ext cx="9144000" cy="3710154"/>
          </a:xfrm>
          <a:prstGeom prst="rect">
            <a:avLst/>
          </a:prstGeom>
          <a:solidFill>
            <a:schemeClr val="bg1"/>
          </a:solidFill>
        </p:spPr>
      </p:pic>
    </p:spTree>
    <p:extLst>
      <p:ext uri="{BB962C8B-B14F-4D97-AF65-F5344CB8AC3E}">
        <p14:creationId xmlns:p14="http://schemas.microsoft.com/office/powerpoint/2010/main" val="69358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A ARES-PCJ</a:t>
            </a:r>
            <a:endParaRPr lang="pt-BR" dirty="0"/>
          </a:p>
        </p:txBody>
      </p:sp>
      <p:sp>
        <p:nvSpPr>
          <p:cNvPr id="3" name="Espaço Reservado para Conteúdo 2"/>
          <p:cNvSpPr>
            <a:spLocks noGrp="1"/>
          </p:cNvSpPr>
          <p:nvPr>
            <p:ph idx="1"/>
          </p:nvPr>
        </p:nvSpPr>
        <p:spPr>
          <a:xfrm>
            <a:off x="0" y="1268760"/>
            <a:ext cx="9144000" cy="5589240"/>
          </a:xfrm>
        </p:spPr>
        <p:txBody>
          <a:bodyPr>
            <a:normAutofit/>
          </a:bodyPr>
          <a:lstStyle/>
          <a:p>
            <a:r>
              <a:rPr lang="pt-BR" dirty="0" smtClean="0">
                <a:latin typeface="+mj-lt"/>
              </a:rPr>
              <a:t>A Agência </a:t>
            </a:r>
            <a:r>
              <a:rPr lang="pt-BR" dirty="0">
                <a:latin typeface="+mj-lt"/>
              </a:rPr>
              <a:t>Reguladora dos Serviços de Saneamento das Bacias dos Rios Piracicaba, Capivari e Jundiaí – </a:t>
            </a:r>
            <a:r>
              <a:rPr lang="pt-BR" dirty="0" smtClean="0">
                <a:latin typeface="+mj-lt"/>
              </a:rPr>
              <a:t>ARES-PCJ </a:t>
            </a:r>
            <a:r>
              <a:rPr lang="pt-BR" dirty="0">
                <a:latin typeface="+mj-lt"/>
              </a:rPr>
              <a:t>é um </a:t>
            </a:r>
            <a:r>
              <a:rPr lang="pt-BR" b="1" u="sng" dirty="0">
                <a:latin typeface="+mj-lt"/>
              </a:rPr>
              <a:t>consórcio </a:t>
            </a:r>
            <a:r>
              <a:rPr lang="pt-BR" b="1" u="sng" dirty="0" smtClean="0">
                <a:latin typeface="+mj-lt"/>
              </a:rPr>
              <a:t>público</a:t>
            </a:r>
            <a:r>
              <a:rPr lang="pt-BR" dirty="0" smtClean="0">
                <a:latin typeface="+mj-lt"/>
              </a:rPr>
              <a:t>, </a:t>
            </a:r>
            <a:r>
              <a:rPr lang="pt-BR" dirty="0">
                <a:latin typeface="+mj-lt"/>
              </a:rPr>
              <a:t>de </a:t>
            </a:r>
            <a:r>
              <a:rPr lang="pt-BR" b="1" u="sng" dirty="0">
                <a:latin typeface="+mj-lt"/>
              </a:rPr>
              <a:t>natureza autárquica</a:t>
            </a:r>
            <a:r>
              <a:rPr lang="pt-BR" dirty="0">
                <a:latin typeface="+mj-lt"/>
              </a:rPr>
              <a:t>, integrante da </a:t>
            </a:r>
            <a:r>
              <a:rPr lang="pt-BR" b="1" u="sng" dirty="0">
                <a:latin typeface="+mj-lt"/>
              </a:rPr>
              <a:t>administração indireta </a:t>
            </a:r>
            <a:r>
              <a:rPr lang="pt-BR" dirty="0">
                <a:latin typeface="+mj-lt"/>
              </a:rPr>
              <a:t>de todos os Municípios consorciados, com </a:t>
            </a:r>
            <a:r>
              <a:rPr lang="pt-BR" b="1" u="sng" dirty="0">
                <a:latin typeface="+mj-lt"/>
              </a:rPr>
              <a:t>independência decisória e autonomia administrativa, orçamentária e </a:t>
            </a:r>
            <a:r>
              <a:rPr lang="pt-BR" b="1" u="sng" dirty="0" smtClean="0">
                <a:latin typeface="+mj-lt"/>
              </a:rPr>
              <a:t>financeira</a:t>
            </a:r>
            <a:endParaRPr lang="pt-BR" dirty="0">
              <a:latin typeface="+mj-lt"/>
            </a:endParaRPr>
          </a:p>
          <a:p>
            <a:r>
              <a:rPr lang="pt-BR" dirty="0">
                <a:latin typeface="+mj-lt"/>
              </a:rPr>
              <a:t>Criada em </a:t>
            </a:r>
            <a:r>
              <a:rPr lang="pt-BR" b="1" u="sng" dirty="0">
                <a:latin typeface="+mj-lt"/>
              </a:rPr>
              <a:t>06 de maio de 2011</a:t>
            </a:r>
            <a:r>
              <a:rPr lang="pt-BR" dirty="0">
                <a:latin typeface="+mj-lt"/>
              </a:rPr>
              <a:t>, para promover e zelar pela eficiência econômica e técnica dos serviços públicos de Água e Esgoto</a:t>
            </a:r>
            <a:r>
              <a:rPr lang="pt-BR" dirty="0" smtClean="0">
                <a:latin typeface="+mj-lt"/>
              </a:rPr>
              <a:t>, </a:t>
            </a:r>
            <a:r>
              <a:rPr lang="pt-BR" dirty="0">
                <a:latin typeface="+mj-lt"/>
              </a:rPr>
              <a:t>possui atualmente </a:t>
            </a:r>
            <a:r>
              <a:rPr lang="pt-BR" b="1" u="sng" dirty="0">
                <a:latin typeface="+mj-lt"/>
              </a:rPr>
              <a:t>56 (cinquenta e seis) municípios</a:t>
            </a:r>
            <a:r>
              <a:rPr lang="pt-BR" dirty="0">
                <a:latin typeface="+mj-lt"/>
              </a:rPr>
              <a:t> associados em sua área de </a:t>
            </a:r>
            <a:r>
              <a:rPr lang="pt-BR" dirty="0" smtClean="0">
                <a:latin typeface="+mj-lt"/>
              </a:rPr>
              <a:t>atuação</a:t>
            </a:r>
            <a:endParaRPr lang="pt-BR" dirty="0">
              <a:latin typeface="+mj-lt"/>
            </a:endParaRPr>
          </a:p>
          <a:p>
            <a:endParaRPr lang="pt-BR" dirty="0"/>
          </a:p>
        </p:txBody>
      </p:sp>
    </p:spTree>
    <p:extLst>
      <p:ext uri="{BB962C8B-B14F-4D97-AF65-F5344CB8AC3E}">
        <p14:creationId xmlns:p14="http://schemas.microsoft.com/office/powerpoint/2010/main" val="1060954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Conclusões</a:t>
            </a:r>
            <a:endParaRPr lang="pt-BR" dirty="0"/>
          </a:p>
        </p:txBody>
      </p:sp>
      <p:sp>
        <p:nvSpPr>
          <p:cNvPr id="3" name="Espaço Reservado para Conteúdo 2"/>
          <p:cNvSpPr>
            <a:spLocks noGrp="1"/>
          </p:cNvSpPr>
          <p:nvPr>
            <p:ph idx="1"/>
          </p:nvPr>
        </p:nvSpPr>
        <p:spPr>
          <a:xfrm>
            <a:off x="0" y="1268760"/>
            <a:ext cx="9144000" cy="5589240"/>
          </a:xfrm>
        </p:spPr>
        <p:txBody>
          <a:bodyPr>
            <a:normAutofit/>
          </a:bodyPr>
          <a:lstStyle/>
          <a:p>
            <a:pPr marL="0" indent="0">
              <a:buNone/>
            </a:pPr>
            <a:r>
              <a:rPr lang="pt-BR" dirty="0" smtClean="0">
                <a:latin typeface="+mj-lt"/>
              </a:rPr>
              <a:t>A aplicação da metodologia permitiu observar que:</a:t>
            </a:r>
          </a:p>
          <a:p>
            <a:pPr lvl="0"/>
            <a:r>
              <a:rPr lang="pt-BR" dirty="0" smtClean="0">
                <a:latin typeface="+mj-lt"/>
              </a:rPr>
              <a:t>Há </a:t>
            </a:r>
            <a:r>
              <a:rPr lang="pt-BR" b="1" u="sng" dirty="0">
                <a:latin typeface="+mj-lt"/>
              </a:rPr>
              <a:t>grande potencial</a:t>
            </a:r>
            <a:r>
              <a:rPr lang="pt-BR" dirty="0">
                <a:latin typeface="+mj-lt"/>
              </a:rPr>
              <a:t> de eficiência energética, operacional e redução de perdas;</a:t>
            </a:r>
          </a:p>
          <a:p>
            <a:pPr lvl="0"/>
            <a:r>
              <a:rPr lang="pt-BR" dirty="0" smtClean="0">
                <a:latin typeface="+mj-lt"/>
              </a:rPr>
              <a:t>O </a:t>
            </a:r>
            <a:r>
              <a:rPr lang="pt-BR" dirty="0">
                <a:latin typeface="+mj-lt"/>
              </a:rPr>
              <a:t>desenvolvimento do </a:t>
            </a:r>
            <a:r>
              <a:rPr lang="pt-BR" dirty="0" smtClean="0">
                <a:latin typeface="+mj-lt"/>
              </a:rPr>
              <a:t>processo pelo </a:t>
            </a:r>
            <a:r>
              <a:rPr lang="pt-BR" b="1" u="sng" dirty="0" smtClean="0">
                <a:latin typeface="+mj-lt"/>
              </a:rPr>
              <a:t>próprio efetivo </a:t>
            </a:r>
            <a:r>
              <a:rPr lang="pt-BR" b="1" u="sng" dirty="0" smtClean="0">
                <a:latin typeface="+mj-lt"/>
              </a:rPr>
              <a:t>do Prestador</a:t>
            </a:r>
            <a:r>
              <a:rPr lang="pt-BR" dirty="0" smtClean="0">
                <a:latin typeface="+mj-lt"/>
              </a:rPr>
              <a:t> leva </a:t>
            </a:r>
            <a:r>
              <a:rPr lang="pt-BR" dirty="0" smtClean="0">
                <a:latin typeface="+mj-lt"/>
              </a:rPr>
              <a:t>a um </a:t>
            </a:r>
            <a:r>
              <a:rPr lang="pt-BR" dirty="0" err="1">
                <a:latin typeface="+mj-lt"/>
              </a:rPr>
              <a:t>Pré</a:t>
            </a:r>
            <a:r>
              <a:rPr lang="pt-BR" dirty="0">
                <a:latin typeface="+mj-lt"/>
              </a:rPr>
              <a:t>-Diagnóstico de </a:t>
            </a:r>
            <a:r>
              <a:rPr lang="pt-BR" dirty="0" smtClean="0">
                <a:latin typeface="+mj-lt"/>
              </a:rPr>
              <a:t>Oportunidades </a:t>
            </a:r>
            <a:r>
              <a:rPr lang="pt-BR" b="1" u="sng" dirty="0" smtClean="0">
                <a:latin typeface="+mj-lt"/>
              </a:rPr>
              <a:t>mais sólido, rápido </a:t>
            </a:r>
            <a:r>
              <a:rPr lang="pt-BR" b="1" u="sng" dirty="0">
                <a:latin typeface="+mj-lt"/>
              </a:rPr>
              <a:t>e de menor custo</a:t>
            </a:r>
            <a:r>
              <a:rPr lang="pt-BR" dirty="0">
                <a:latin typeface="+mj-lt"/>
              </a:rPr>
              <a:t>, contribuindo para a determinação das reais oportunidades a serem investidas na etapa de Diagnóstico Final</a:t>
            </a:r>
            <a:r>
              <a:rPr lang="pt-BR" dirty="0" smtClean="0">
                <a:latin typeface="+mj-lt"/>
              </a:rPr>
              <a:t>;</a:t>
            </a:r>
          </a:p>
          <a:p>
            <a:r>
              <a:rPr lang="pt-BR" dirty="0">
                <a:latin typeface="+mj-lt"/>
              </a:rPr>
              <a:t>Outros aspectos importantes dos sistemas de distribuição de água e esgotamento sanitário apresentam potenciais importantes de redução do consumo de energia elétrica e </a:t>
            </a:r>
            <a:r>
              <a:rPr lang="pt-BR" b="1" u="sng" dirty="0">
                <a:latin typeface="+mj-lt"/>
              </a:rPr>
              <a:t>não foram avaliados na primeira aplicação do Programa</a:t>
            </a:r>
            <a:r>
              <a:rPr lang="pt-BR" dirty="0">
                <a:latin typeface="+mj-lt"/>
              </a:rPr>
              <a:t>.</a:t>
            </a:r>
          </a:p>
          <a:p>
            <a:pPr lvl="0"/>
            <a:endParaRPr lang="pt-BR" dirty="0"/>
          </a:p>
          <a:p>
            <a:endParaRPr lang="pt-BR" dirty="0"/>
          </a:p>
        </p:txBody>
      </p:sp>
    </p:spTree>
    <p:extLst>
      <p:ext uri="{BB962C8B-B14F-4D97-AF65-F5344CB8AC3E}">
        <p14:creationId xmlns:p14="http://schemas.microsoft.com/office/powerpoint/2010/main" val="2817762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 y="0"/>
            <a:ext cx="8229600" cy="1143000"/>
          </a:xfrm>
        </p:spPr>
        <p:txBody>
          <a:bodyPr anchor="ctr"/>
          <a:lstStyle/>
          <a:p>
            <a:r>
              <a:rPr lang="pt-BR" dirty="0" smtClean="0"/>
              <a:t>Conclusões</a:t>
            </a:r>
            <a:endParaRPr lang="pt-BR" dirty="0"/>
          </a:p>
        </p:txBody>
      </p:sp>
      <p:sp>
        <p:nvSpPr>
          <p:cNvPr id="3" name="Espaço Reservado para Conteúdo 2"/>
          <p:cNvSpPr>
            <a:spLocks noGrp="1"/>
          </p:cNvSpPr>
          <p:nvPr>
            <p:ph idx="1"/>
          </p:nvPr>
        </p:nvSpPr>
        <p:spPr>
          <a:xfrm>
            <a:off x="0" y="1268760"/>
            <a:ext cx="9144000" cy="5589240"/>
          </a:xfrm>
        </p:spPr>
        <p:txBody>
          <a:bodyPr>
            <a:normAutofit fontScale="92500"/>
          </a:bodyPr>
          <a:lstStyle/>
          <a:p>
            <a:r>
              <a:rPr lang="pt-BR" dirty="0">
                <a:latin typeface="+mj-lt"/>
              </a:rPr>
              <a:t>Dentre as principais despesas mensais, a </a:t>
            </a:r>
            <a:r>
              <a:rPr lang="pt-BR" b="1" u="sng" dirty="0">
                <a:latin typeface="+mj-lt"/>
              </a:rPr>
              <a:t>análise do consumo de energia elétrica torna-se fundamental</a:t>
            </a:r>
            <a:r>
              <a:rPr lang="pt-BR" dirty="0">
                <a:latin typeface="+mj-lt"/>
              </a:rPr>
              <a:t>, dado ser um insumo fundamental e um custo operacional relevante e de </a:t>
            </a:r>
            <a:r>
              <a:rPr lang="pt-BR" b="1" u="sng" dirty="0">
                <a:latin typeface="+mj-lt"/>
              </a:rPr>
              <a:t>impacto direto nas tarifas aos usuários dos </a:t>
            </a:r>
            <a:r>
              <a:rPr lang="pt-BR" b="1" u="sng" dirty="0" smtClean="0">
                <a:latin typeface="+mj-lt"/>
              </a:rPr>
              <a:t>serviços</a:t>
            </a:r>
            <a:endParaRPr lang="pt-BR" dirty="0">
              <a:latin typeface="+mj-lt"/>
            </a:endParaRPr>
          </a:p>
          <a:p>
            <a:r>
              <a:rPr lang="pt-BR" dirty="0">
                <a:latin typeface="+mj-lt"/>
              </a:rPr>
              <a:t>A </a:t>
            </a:r>
            <a:r>
              <a:rPr lang="pt-BR" b="1" u="sng" dirty="0">
                <a:latin typeface="+mj-lt"/>
              </a:rPr>
              <a:t>redução de despesas</a:t>
            </a:r>
            <a:r>
              <a:rPr lang="pt-BR" dirty="0">
                <a:latin typeface="+mj-lt"/>
              </a:rPr>
              <a:t> é um dos principais norteadores administrativos, dadas as inúmeras dificuldades que as empresas apresentam, </a:t>
            </a:r>
            <a:r>
              <a:rPr lang="pt-BR" b="1" u="sng" dirty="0">
                <a:latin typeface="+mj-lt"/>
              </a:rPr>
              <a:t>priorizando a eficácia nos gastos e </a:t>
            </a:r>
            <a:r>
              <a:rPr lang="pt-BR" b="1" u="sng" dirty="0" smtClean="0">
                <a:latin typeface="+mj-lt"/>
              </a:rPr>
              <a:t>investimentos</a:t>
            </a:r>
            <a:endParaRPr lang="pt-BR" b="1" u="sng" dirty="0">
              <a:latin typeface="+mj-lt"/>
            </a:endParaRPr>
          </a:p>
          <a:p>
            <a:r>
              <a:rPr lang="pt-BR" dirty="0" smtClean="0">
                <a:latin typeface="+mj-lt"/>
              </a:rPr>
              <a:t>Os </a:t>
            </a:r>
            <a:r>
              <a:rPr lang="pt-BR" dirty="0">
                <a:latin typeface="+mj-lt"/>
              </a:rPr>
              <a:t>prestadores de serviços de saneamento </a:t>
            </a:r>
            <a:r>
              <a:rPr lang="pt-BR" dirty="0" smtClean="0">
                <a:latin typeface="+mj-lt"/>
              </a:rPr>
              <a:t>têm </a:t>
            </a:r>
            <a:r>
              <a:rPr lang="pt-BR" dirty="0">
                <a:latin typeface="+mj-lt"/>
              </a:rPr>
              <a:t>um grande desafio em absorver essa </a:t>
            </a:r>
            <a:r>
              <a:rPr lang="pt-BR" b="1" u="sng" dirty="0">
                <a:latin typeface="+mj-lt"/>
              </a:rPr>
              <a:t>mudança cultural de desenvolvimento interno de processos e estudos contínuos de melhoria </a:t>
            </a:r>
            <a:r>
              <a:rPr lang="pt-BR" b="1" u="sng" dirty="0" smtClean="0">
                <a:latin typeface="+mj-lt"/>
              </a:rPr>
              <a:t>operacional</a:t>
            </a:r>
            <a:endParaRPr lang="pt-BR" dirty="0">
              <a:latin typeface="+mj-lt"/>
            </a:endParaRPr>
          </a:p>
          <a:p>
            <a:r>
              <a:rPr lang="pt-BR" dirty="0" smtClean="0">
                <a:latin typeface="+mj-lt"/>
              </a:rPr>
              <a:t>Desta </a:t>
            </a:r>
            <a:r>
              <a:rPr lang="pt-BR" dirty="0">
                <a:latin typeface="+mj-lt"/>
              </a:rPr>
              <a:t>forma, a ARES-PCJ espera ter contribuído para o </a:t>
            </a:r>
            <a:r>
              <a:rPr lang="pt-BR" b="1" u="sng" dirty="0">
                <a:latin typeface="+mj-lt"/>
              </a:rPr>
              <a:t>desenvolvimento de profissionais</a:t>
            </a:r>
            <a:r>
              <a:rPr lang="pt-BR" dirty="0">
                <a:latin typeface="+mj-lt"/>
              </a:rPr>
              <a:t> das empresas associadas, visando qualificação para a implementação de oportunidades de melhorias dos resultados </a:t>
            </a:r>
            <a:r>
              <a:rPr lang="pt-BR" dirty="0" smtClean="0">
                <a:latin typeface="+mj-lt"/>
              </a:rPr>
              <a:t>operacionais</a:t>
            </a:r>
            <a:endParaRPr lang="pt-BR" dirty="0">
              <a:latin typeface="+mj-lt"/>
            </a:endParaRPr>
          </a:p>
          <a:p>
            <a:endParaRPr lang="pt-BR" dirty="0">
              <a:latin typeface="+mj-lt"/>
            </a:endParaRPr>
          </a:p>
        </p:txBody>
      </p:sp>
    </p:spTree>
    <p:extLst>
      <p:ext uri="{BB962C8B-B14F-4D97-AF65-F5344CB8AC3E}">
        <p14:creationId xmlns:p14="http://schemas.microsoft.com/office/powerpoint/2010/main" val="2632948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Referências Bibliográficas</a:t>
            </a:r>
            <a:endParaRPr lang="pt-BR" dirty="0"/>
          </a:p>
        </p:txBody>
      </p:sp>
      <p:sp>
        <p:nvSpPr>
          <p:cNvPr id="3" name="Espaço Reservado para Conteúdo 2"/>
          <p:cNvSpPr>
            <a:spLocks noGrp="1"/>
          </p:cNvSpPr>
          <p:nvPr>
            <p:ph idx="1"/>
          </p:nvPr>
        </p:nvSpPr>
        <p:spPr>
          <a:xfrm>
            <a:off x="0" y="1268760"/>
            <a:ext cx="9144000" cy="5589240"/>
          </a:xfrm>
        </p:spPr>
        <p:txBody>
          <a:bodyPr>
            <a:normAutofit fontScale="92500" lnSpcReduction="10000"/>
          </a:bodyPr>
          <a:lstStyle/>
          <a:p>
            <a:r>
              <a:rPr lang="pt-BR" dirty="0">
                <a:latin typeface="+mj-lt"/>
              </a:rPr>
              <a:t>ANEEL – Agência Nacional de Energia Elétrica (2013). </a:t>
            </a:r>
            <a:r>
              <a:rPr lang="pt-BR" i="1" dirty="0">
                <a:latin typeface="+mj-lt"/>
              </a:rPr>
              <a:t>Resolução Normativa nº 547, de 16 de abril de 2013: Estabelece os procedimentos comerciais para aplicação do sistema de bandeiras tarifárias.</a:t>
            </a:r>
            <a:r>
              <a:rPr lang="pt-BR" dirty="0">
                <a:latin typeface="+mj-lt"/>
              </a:rPr>
              <a:t> Brasília, 2013.</a:t>
            </a:r>
          </a:p>
          <a:p>
            <a:r>
              <a:rPr lang="pt-BR" dirty="0">
                <a:latin typeface="+mj-lt"/>
              </a:rPr>
              <a:t>BRASIL (2007). Lei nº 11.445, de 5 de janeiro de 2007. </a:t>
            </a:r>
            <a:r>
              <a:rPr lang="pt-BR" i="1" dirty="0">
                <a:latin typeface="+mj-lt"/>
              </a:rPr>
              <a:t>Estabelece diretrizes nacionais para o saneamento básico; altera as Leis nº 6.766, de 19 de dezembro de 1979, 8.036, de 11 de maio de 1990, 8.666, de 21 de junho de 1993, 8.987, de 13 de fevereiro de 1995; revoga a Lei nº 6.528, de 11 de maio de 1978; e dá outras providências. </a:t>
            </a:r>
            <a:r>
              <a:rPr lang="pt-BR" dirty="0">
                <a:latin typeface="+mj-lt"/>
              </a:rPr>
              <a:t>Diário Oficial da República Federativa do Brasil. Brasília, 2007. </a:t>
            </a:r>
          </a:p>
          <a:p>
            <a:r>
              <a:rPr lang="pt-BR" dirty="0">
                <a:latin typeface="+mj-lt"/>
              </a:rPr>
              <a:t>SNIS – </a:t>
            </a:r>
            <a:r>
              <a:rPr lang="pt-BR" i="1" dirty="0">
                <a:latin typeface="+mj-lt"/>
              </a:rPr>
              <a:t>Sistema Nacional de Informações sobre Saneamento (2009). Diagnóstico dos Serviços de Água e Esgotos – 2007. </a:t>
            </a:r>
            <a:r>
              <a:rPr lang="pt-BR" dirty="0">
                <a:latin typeface="+mj-lt"/>
              </a:rPr>
              <a:t>Brasília, 2009.</a:t>
            </a:r>
          </a:p>
          <a:p>
            <a:r>
              <a:rPr lang="pt-BR" dirty="0">
                <a:latin typeface="+mj-lt"/>
              </a:rPr>
              <a:t>SNSA – Secretaria Nacional de Saneamento Ambiental (2008). </a:t>
            </a:r>
            <a:r>
              <a:rPr lang="pt-BR" i="1" dirty="0">
                <a:latin typeface="+mj-lt"/>
              </a:rPr>
              <a:t>Abastecimento de água: gerenciamento de perdas de água e energia elétrica em sistemas de abastecimento: guia do profissional em treinamento: nível 2. </a:t>
            </a:r>
            <a:r>
              <a:rPr lang="pt-BR" dirty="0">
                <a:latin typeface="+mj-lt"/>
              </a:rPr>
              <a:t>Salvador, 2008.</a:t>
            </a:r>
          </a:p>
          <a:p>
            <a:endParaRPr lang="pt-BR" dirty="0"/>
          </a:p>
        </p:txBody>
      </p:sp>
    </p:spTree>
    <p:extLst>
      <p:ext uri="{BB962C8B-B14F-4D97-AF65-F5344CB8AC3E}">
        <p14:creationId xmlns:p14="http://schemas.microsoft.com/office/powerpoint/2010/main" val="81189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268760"/>
            <a:ext cx="9144000" cy="5589240"/>
          </a:xfrm>
        </p:spPr>
        <p:txBody>
          <a:bodyPr>
            <a:normAutofit fontScale="92500" lnSpcReduction="20000"/>
          </a:bodyPr>
          <a:lstStyle/>
          <a:p>
            <a:pPr algn="ctr">
              <a:buNone/>
            </a:pPr>
            <a:endParaRPr lang="pt-BR" sz="4000" dirty="0" smtClean="0">
              <a:latin typeface="+mj-lt"/>
            </a:endParaRPr>
          </a:p>
          <a:p>
            <a:pPr algn="ctr">
              <a:buNone/>
            </a:pPr>
            <a:r>
              <a:rPr lang="pt-BR" sz="5200" dirty="0" smtClean="0">
                <a:latin typeface="+mj-lt"/>
              </a:rPr>
              <a:t>Muito Obrigado!</a:t>
            </a:r>
          </a:p>
          <a:p>
            <a:pPr algn="ctr">
              <a:buNone/>
            </a:pPr>
            <a:endParaRPr lang="pt-BR" sz="4000" dirty="0" smtClean="0">
              <a:latin typeface="+mj-lt"/>
            </a:endParaRPr>
          </a:p>
          <a:p>
            <a:pPr algn="ctr">
              <a:buNone/>
            </a:pPr>
            <a:r>
              <a:rPr lang="pt-BR" sz="3000" b="1" dirty="0" smtClean="0">
                <a:latin typeface="+mj-lt"/>
              </a:rPr>
              <a:t>Daniel </a:t>
            </a:r>
            <a:r>
              <a:rPr lang="pt-BR" sz="3000" b="1" dirty="0" err="1" smtClean="0">
                <a:latin typeface="+mj-lt"/>
              </a:rPr>
              <a:t>Manzi</a:t>
            </a:r>
            <a:endParaRPr lang="pt-BR" sz="3000" b="1" dirty="0" smtClean="0">
              <a:latin typeface="+mj-lt"/>
            </a:endParaRPr>
          </a:p>
          <a:p>
            <a:pPr algn="ctr">
              <a:buNone/>
            </a:pPr>
            <a:r>
              <a:rPr lang="pt-BR" dirty="0" smtClean="0">
                <a:latin typeface="+mj-lt"/>
              </a:rPr>
              <a:t>Coordenador de Fiscalização</a:t>
            </a:r>
          </a:p>
          <a:p>
            <a:pPr algn="ctr">
              <a:buNone/>
            </a:pPr>
            <a:r>
              <a:rPr lang="pt-BR" u="sng" dirty="0" smtClean="0">
                <a:solidFill>
                  <a:schemeClr val="accent1"/>
                </a:solidFill>
                <a:latin typeface="+mj-lt"/>
              </a:rPr>
              <a:t>daniel@arespcj.com.br</a:t>
            </a:r>
          </a:p>
          <a:p>
            <a:pPr algn="ctr">
              <a:buNone/>
            </a:pPr>
            <a:endParaRPr lang="pt-BR" u="sng" dirty="0" smtClean="0">
              <a:solidFill>
                <a:schemeClr val="accent1"/>
              </a:solidFill>
              <a:latin typeface="+mj-lt"/>
            </a:endParaRPr>
          </a:p>
          <a:p>
            <a:pPr algn="ctr">
              <a:buNone/>
            </a:pPr>
            <a:r>
              <a:rPr lang="pt-BR" sz="4000" u="sng" dirty="0" smtClean="0">
                <a:solidFill>
                  <a:schemeClr val="tx2"/>
                </a:solidFill>
                <a:latin typeface="+mj-lt"/>
              </a:rPr>
              <a:t>www.arespcj.com.br</a:t>
            </a:r>
          </a:p>
          <a:p>
            <a:pPr algn="ctr">
              <a:buNone/>
            </a:pPr>
            <a:endParaRPr lang="pt-BR" sz="4000" u="sng" dirty="0" smtClean="0">
              <a:solidFill>
                <a:schemeClr val="tx2"/>
              </a:solidFill>
              <a:latin typeface="+mj-lt"/>
            </a:endParaRPr>
          </a:p>
          <a:p>
            <a:pPr algn="ctr">
              <a:buNone/>
            </a:pPr>
            <a:r>
              <a:rPr lang="pt-BR" dirty="0" smtClean="0">
                <a:latin typeface="+mj-lt"/>
              </a:rPr>
              <a:t>Rua Sete de Setembro, 751 – Centro</a:t>
            </a:r>
          </a:p>
          <a:p>
            <a:pPr algn="ctr">
              <a:buNone/>
            </a:pPr>
            <a:r>
              <a:rPr lang="pt-BR" dirty="0" smtClean="0">
                <a:latin typeface="+mj-lt"/>
              </a:rPr>
              <a:t>Americana – SP</a:t>
            </a:r>
          </a:p>
          <a:p>
            <a:pPr algn="ctr">
              <a:buNone/>
            </a:pPr>
            <a:r>
              <a:rPr lang="pt-BR" dirty="0" smtClean="0">
                <a:latin typeface="+mj-lt"/>
              </a:rPr>
              <a:t>(19) 3601-8962 – 0800-77-11445</a:t>
            </a:r>
            <a:endParaRPr lang="pt-BR"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solidFill>
            <a:schemeClr val="bg1"/>
          </a:solidFill>
        </p:spPr>
      </p:pic>
    </p:spTree>
    <p:extLst>
      <p:ext uri="{BB962C8B-B14F-4D97-AF65-F5344CB8AC3E}">
        <p14:creationId xmlns:p14="http://schemas.microsoft.com/office/powerpoint/2010/main" val="85367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a:xfrm>
            <a:off x="0" y="0"/>
            <a:ext cx="8229600" cy="1143000"/>
          </a:xfrm>
        </p:spPr>
        <p:txBody>
          <a:bodyPr anchor="ctr">
            <a:normAutofit/>
          </a:bodyPr>
          <a:lstStyle/>
          <a:p>
            <a:r>
              <a:rPr lang="pt-BR" dirty="0" smtClean="0"/>
              <a:t>Abrangência da ARES-PCJ</a:t>
            </a:r>
          </a:p>
        </p:txBody>
      </p:sp>
      <p:sp>
        <p:nvSpPr>
          <p:cNvPr id="3" name="Espaço Reservado para Conteúdo 2"/>
          <p:cNvSpPr>
            <a:spLocks noGrp="1"/>
          </p:cNvSpPr>
          <p:nvPr>
            <p:ph idx="1"/>
          </p:nvPr>
        </p:nvSpPr>
        <p:spPr>
          <a:xfrm>
            <a:off x="0" y="1341438"/>
            <a:ext cx="9144000" cy="5516562"/>
          </a:xfrm>
        </p:spPr>
        <p:txBody>
          <a:bodyPr rtlCol="0">
            <a:noAutofit/>
          </a:bodyPr>
          <a:lstStyle/>
          <a:p>
            <a:pPr fontAlgn="auto">
              <a:spcAft>
                <a:spcPts val="0"/>
              </a:spcAft>
              <a:defRPr/>
            </a:pPr>
            <a:r>
              <a:rPr lang="pt-BR" sz="2800" dirty="0" smtClean="0">
                <a:latin typeface="+mj-lt"/>
              </a:rPr>
              <a:t>População: superior a </a:t>
            </a:r>
            <a:r>
              <a:rPr lang="pt-BR" sz="2800" dirty="0" smtClean="0">
                <a:latin typeface="+mj-lt"/>
              </a:rPr>
              <a:t>5,5 </a:t>
            </a:r>
            <a:r>
              <a:rPr lang="pt-BR" sz="2800" dirty="0" smtClean="0">
                <a:latin typeface="+mj-lt"/>
              </a:rPr>
              <a:t>milhões de habitantes</a:t>
            </a:r>
          </a:p>
          <a:p>
            <a:pPr fontAlgn="auto">
              <a:spcAft>
                <a:spcPts val="0"/>
              </a:spcAft>
              <a:defRPr/>
            </a:pPr>
            <a:r>
              <a:rPr lang="pt-BR" sz="2800" dirty="0" smtClean="0">
                <a:latin typeface="+mj-lt"/>
              </a:rPr>
              <a:t>3,1 </a:t>
            </a:r>
            <a:r>
              <a:rPr lang="pt-BR" sz="2800" dirty="0" smtClean="0">
                <a:latin typeface="+mj-lt"/>
              </a:rPr>
              <a:t>milhões de ligações de água e esgoto</a:t>
            </a:r>
          </a:p>
          <a:p>
            <a:pPr fontAlgn="auto">
              <a:spcAft>
                <a:spcPts val="0"/>
              </a:spcAft>
              <a:defRPr/>
            </a:pPr>
            <a:r>
              <a:rPr lang="pt-BR" sz="2800" dirty="0" smtClean="0">
                <a:latin typeface="+mj-lt"/>
              </a:rPr>
              <a:t>Produção de água: 20.732 L/s </a:t>
            </a:r>
          </a:p>
          <a:p>
            <a:pPr fontAlgn="auto">
              <a:spcAft>
                <a:spcPts val="0"/>
              </a:spcAft>
              <a:defRPr/>
            </a:pPr>
            <a:r>
              <a:rPr lang="pt-BR" sz="2800" dirty="0" smtClean="0">
                <a:latin typeface="+mj-lt"/>
              </a:rPr>
              <a:t>Mais de 37,5 mil km de redes de água e esgoto</a:t>
            </a:r>
          </a:p>
          <a:p>
            <a:pPr fontAlgn="auto">
              <a:spcAft>
                <a:spcPts val="0"/>
              </a:spcAft>
              <a:defRPr/>
            </a:pPr>
            <a:r>
              <a:rPr lang="pt-BR" sz="2800" dirty="0" smtClean="0">
                <a:latin typeface="+mj-lt"/>
              </a:rPr>
              <a:t>358 Captações de água (subterrâneas e superficiais)</a:t>
            </a:r>
          </a:p>
          <a:p>
            <a:pPr fontAlgn="auto">
              <a:spcAft>
                <a:spcPts val="0"/>
              </a:spcAft>
              <a:defRPr/>
            </a:pPr>
            <a:r>
              <a:rPr lang="pt-BR" sz="2800" dirty="0" smtClean="0">
                <a:latin typeface="+mj-lt"/>
              </a:rPr>
              <a:t>82 Estações de Tratamento de Água (</a:t>
            </a:r>
            <a:r>
              <a:rPr lang="pt-BR" sz="2800" dirty="0" err="1" smtClean="0">
                <a:latin typeface="+mj-lt"/>
              </a:rPr>
              <a:t>ETAs</a:t>
            </a:r>
            <a:r>
              <a:rPr lang="pt-BR" sz="2800" dirty="0" smtClean="0">
                <a:latin typeface="+mj-lt"/>
              </a:rPr>
              <a:t>)</a:t>
            </a:r>
          </a:p>
          <a:p>
            <a:pPr fontAlgn="auto">
              <a:spcAft>
                <a:spcPts val="0"/>
              </a:spcAft>
              <a:defRPr/>
            </a:pPr>
            <a:r>
              <a:rPr lang="pt-BR" sz="2800" dirty="0" smtClean="0">
                <a:latin typeface="+mj-lt"/>
              </a:rPr>
              <a:t>1.050 reservatórios de água</a:t>
            </a:r>
          </a:p>
          <a:p>
            <a:pPr fontAlgn="auto">
              <a:spcAft>
                <a:spcPts val="0"/>
              </a:spcAft>
              <a:defRPr/>
            </a:pPr>
            <a:r>
              <a:rPr lang="pt-BR" sz="2800" dirty="0" smtClean="0">
                <a:latin typeface="+mj-lt"/>
              </a:rPr>
              <a:t>128 Estações de Tratamento de Esgoto (</a:t>
            </a:r>
            <a:r>
              <a:rPr lang="pt-BR" sz="2800" dirty="0" err="1" smtClean="0">
                <a:latin typeface="+mj-lt"/>
              </a:rPr>
              <a:t>ETEs</a:t>
            </a:r>
            <a:r>
              <a:rPr lang="pt-BR" sz="2800" dirty="0" smtClean="0">
                <a:latin typeface="+mj-lt"/>
              </a:rPr>
              <a:t>)</a:t>
            </a:r>
          </a:p>
          <a:p>
            <a:pPr fontAlgn="auto">
              <a:spcAft>
                <a:spcPts val="0"/>
              </a:spcAft>
              <a:defRPr/>
            </a:pPr>
            <a:r>
              <a:rPr lang="pt-BR" sz="2800" dirty="0" smtClean="0">
                <a:latin typeface="+mj-lt"/>
              </a:rPr>
              <a:t>417 Estações Elevatórias de Água (</a:t>
            </a:r>
            <a:r>
              <a:rPr lang="pt-BR" sz="2800" dirty="0" err="1" smtClean="0">
                <a:latin typeface="+mj-lt"/>
              </a:rPr>
              <a:t>EEAs</a:t>
            </a:r>
            <a:r>
              <a:rPr lang="pt-BR" sz="2800" dirty="0" smtClean="0">
                <a:latin typeface="+mj-lt"/>
              </a:rPr>
              <a:t>)</a:t>
            </a:r>
          </a:p>
          <a:p>
            <a:pPr fontAlgn="auto">
              <a:spcAft>
                <a:spcPts val="0"/>
              </a:spcAft>
              <a:defRPr/>
            </a:pPr>
            <a:r>
              <a:rPr lang="pt-BR" sz="2800" dirty="0" smtClean="0">
                <a:latin typeface="+mj-lt"/>
              </a:rPr>
              <a:t>328 Estações Elevatórias de Esgoto (</a:t>
            </a:r>
            <a:r>
              <a:rPr lang="pt-BR" sz="2800" dirty="0" err="1" smtClean="0">
                <a:latin typeface="+mj-lt"/>
              </a:rPr>
              <a:t>EEEs</a:t>
            </a:r>
            <a:r>
              <a:rPr lang="pt-BR" sz="2800" dirty="0" smtClean="0">
                <a:latin typeface="+mj-lt"/>
              </a:rPr>
              <a:t>)</a:t>
            </a:r>
            <a:endParaRPr lang="pt-BR" sz="2400" dirty="0">
              <a:latin typeface="+mj-lt"/>
            </a:endParaRPr>
          </a:p>
        </p:txBody>
      </p:sp>
    </p:spTree>
    <p:extLst>
      <p:ext uri="{BB962C8B-B14F-4D97-AF65-F5344CB8AC3E}">
        <p14:creationId xmlns:p14="http://schemas.microsoft.com/office/powerpoint/2010/main" val="1435432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Motivação do Programa</a:t>
            </a:r>
            <a:endParaRPr lang="pt-BR" dirty="0"/>
          </a:p>
        </p:txBody>
      </p:sp>
      <p:sp>
        <p:nvSpPr>
          <p:cNvPr id="3" name="Espaço Reservado para Conteúdo 2"/>
          <p:cNvSpPr>
            <a:spLocks noGrp="1"/>
          </p:cNvSpPr>
          <p:nvPr>
            <p:ph idx="1"/>
          </p:nvPr>
        </p:nvSpPr>
        <p:spPr>
          <a:xfrm>
            <a:off x="0" y="1268760"/>
            <a:ext cx="9144000" cy="5589240"/>
          </a:xfrm>
        </p:spPr>
        <p:txBody>
          <a:bodyPr>
            <a:normAutofit/>
          </a:bodyPr>
          <a:lstStyle/>
          <a:p>
            <a:r>
              <a:rPr lang="pt-BR" dirty="0" smtClean="0">
                <a:latin typeface="+mj-lt"/>
              </a:rPr>
              <a:t>Lei </a:t>
            </a:r>
            <a:r>
              <a:rPr lang="pt-BR" dirty="0">
                <a:latin typeface="+mj-lt"/>
              </a:rPr>
              <a:t>Federal nº 11.445/2007, no art. 23, inciso </a:t>
            </a:r>
            <a:r>
              <a:rPr lang="pt-BR" dirty="0" smtClean="0">
                <a:latin typeface="+mj-lt"/>
              </a:rPr>
              <a:t>VII: cabe às agências reguladoras a </a:t>
            </a:r>
            <a:r>
              <a:rPr lang="pt-BR" dirty="0">
                <a:latin typeface="+mj-lt"/>
              </a:rPr>
              <a:t>“</a:t>
            </a:r>
            <a:r>
              <a:rPr lang="pt-BR" b="1" u="sng" dirty="0">
                <a:latin typeface="+mj-lt"/>
              </a:rPr>
              <a:t>avaliação da eficiência e eficácia dos serviços prestados</a:t>
            </a:r>
            <a:r>
              <a:rPr lang="pt-BR" dirty="0" smtClean="0">
                <a:latin typeface="+mj-lt"/>
              </a:rPr>
              <a:t>”</a:t>
            </a:r>
          </a:p>
          <a:p>
            <a:r>
              <a:rPr lang="pt-BR" dirty="0" smtClean="0">
                <a:latin typeface="+mj-lt"/>
              </a:rPr>
              <a:t>As </a:t>
            </a:r>
            <a:r>
              <a:rPr lang="pt-BR" b="1" u="sng" dirty="0">
                <a:latin typeface="+mj-lt"/>
              </a:rPr>
              <a:t>atividades de fiscalização</a:t>
            </a:r>
            <a:r>
              <a:rPr lang="pt-BR" dirty="0">
                <a:latin typeface="+mj-lt"/>
              </a:rPr>
              <a:t> são atividades </a:t>
            </a:r>
            <a:r>
              <a:rPr lang="pt-BR" dirty="0" smtClean="0">
                <a:latin typeface="+mj-lt"/>
              </a:rPr>
              <a:t>exercidas </a:t>
            </a:r>
            <a:r>
              <a:rPr lang="pt-BR" dirty="0">
                <a:latin typeface="+mj-lt"/>
              </a:rPr>
              <a:t>com vistas à </a:t>
            </a:r>
            <a:r>
              <a:rPr lang="pt-BR" b="1" u="sng" dirty="0">
                <a:latin typeface="+mj-lt"/>
              </a:rPr>
              <a:t>verificação contínua</a:t>
            </a:r>
            <a:r>
              <a:rPr lang="pt-BR" dirty="0">
                <a:latin typeface="+mj-lt"/>
              </a:rPr>
              <a:t> dos serviços </a:t>
            </a:r>
            <a:r>
              <a:rPr lang="pt-BR" dirty="0" smtClean="0">
                <a:latin typeface="+mj-lt"/>
              </a:rPr>
              <a:t>regulados e objetivam</a:t>
            </a:r>
            <a:r>
              <a:rPr lang="pt-BR" dirty="0">
                <a:latin typeface="+mj-lt"/>
              </a:rPr>
              <a:t>, principalmente:</a:t>
            </a:r>
          </a:p>
          <a:p>
            <a:pPr lvl="1"/>
            <a:r>
              <a:rPr lang="pt-BR" b="1" u="sng" dirty="0" smtClean="0">
                <a:latin typeface="+mj-lt"/>
              </a:rPr>
              <a:t>Sistematizar </a:t>
            </a:r>
            <a:r>
              <a:rPr lang="pt-BR" b="1" u="sng" dirty="0">
                <a:latin typeface="+mj-lt"/>
              </a:rPr>
              <a:t>e </a:t>
            </a:r>
            <a:r>
              <a:rPr lang="pt-BR" b="1" u="sng" dirty="0" smtClean="0">
                <a:latin typeface="+mj-lt"/>
              </a:rPr>
              <a:t>analisar</a:t>
            </a:r>
            <a:r>
              <a:rPr lang="pt-BR" dirty="0" smtClean="0">
                <a:latin typeface="+mj-lt"/>
              </a:rPr>
              <a:t> informações </a:t>
            </a:r>
            <a:r>
              <a:rPr lang="pt-BR" dirty="0">
                <a:latin typeface="+mj-lt"/>
              </a:rPr>
              <a:t>previamente </a:t>
            </a:r>
            <a:r>
              <a:rPr lang="pt-BR" dirty="0" smtClean="0">
                <a:latin typeface="+mj-lt"/>
              </a:rPr>
              <a:t>recebidas</a:t>
            </a:r>
            <a:endParaRPr lang="pt-BR" dirty="0">
              <a:latin typeface="+mj-lt"/>
            </a:endParaRPr>
          </a:p>
          <a:p>
            <a:pPr lvl="1"/>
            <a:r>
              <a:rPr lang="pt-BR" dirty="0">
                <a:latin typeface="+mj-lt"/>
              </a:rPr>
              <a:t>Realizar </a:t>
            </a:r>
            <a:r>
              <a:rPr lang="pt-BR" b="1" u="sng" dirty="0">
                <a:latin typeface="+mj-lt"/>
              </a:rPr>
              <a:t>diagnóstico das áreas operacional e </a:t>
            </a:r>
            <a:r>
              <a:rPr lang="pt-BR" b="1" u="sng" dirty="0" smtClean="0">
                <a:latin typeface="+mj-lt"/>
              </a:rPr>
              <a:t>comercial</a:t>
            </a:r>
            <a:endParaRPr lang="pt-BR" dirty="0">
              <a:latin typeface="+mj-lt"/>
            </a:endParaRPr>
          </a:p>
          <a:p>
            <a:pPr lvl="1"/>
            <a:r>
              <a:rPr lang="pt-BR" dirty="0">
                <a:latin typeface="+mj-lt"/>
              </a:rPr>
              <a:t>Observar aspectos da prestação dos serviços: </a:t>
            </a:r>
            <a:r>
              <a:rPr lang="pt-BR" b="1" u="sng" dirty="0">
                <a:latin typeface="+mj-lt"/>
              </a:rPr>
              <a:t>regularidade, continuidade, eficiência, segurança, atualidade, generalidade e cortesia</a:t>
            </a:r>
            <a:r>
              <a:rPr lang="pt-BR" dirty="0">
                <a:latin typeface="+mj-lt"/>
              </a:rPr>
              <a:t> de acordo com as normas técnicas </a:t>
            </a:r>
            <a:r>
              <a:rPr lang="pt-BR" dirty="0" smtClean="0">
                <a:latin typeface="+mj-lt"/>
              </a:rPr>
              <a:t>regulamentares</a:t>
            </a:r>
            <a:endParaRPr lang="pt-BR" dirty="0">
              <a:latin typeface="+mj-lt"/>
            </a:endParaRPr>
          </a:p>
          <a:p>
            <a:endParaRPr lang="pt-BR" dirty="0">
              <a:latin typeface="+mj-lt"/>
            </a:endParaRPr>
          </a:p>
        </p:txBody>
      </p:sp>
    </p:spTree>
    <p:extLst>
      <p:ext uri="{BB962C8B-B14F-4D97-AF65-F5344CB8AC3E}">
        <p14:creationId xmlns:p14="http://schemas.microsoft.com/office/powerpoint/2010/main" val="1854757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Motivação do Programa</a:t>
            </a:r>
            <a:endParaRPr lang="pt-BR" dirty="0"/>
          </a:p>
        </p:txBody>
      </p:sp>
      <p:sp>
        <p:nvSpPr>
          <p:cNvPr id="3" name="Espaço Reservado para Conteúdo 2"/>
          <p:cNvSpPr>
            <a:spLocks noGrp="1"/>
          </p:cNvSpPr>
          <p:nvPr>
            <p:ph idx="1"/>
          </p:nvPr>
        </p:nvSpPr>
        <p:spPr>
          <a:xfrm>
            <a:off x="0" y="1143000"/>
            <a:ext cx="9144000" cy="5715000"/>
          </a:xfrm>
        </p:spPr>
        <p:txBody>
          <a:bodyPr>
            <a:normAutofit/>
          </a:bodyPr>
          <a:lstStyle/>
          <a:p>
            <a:r>
              <a:rPr lang="pt-BR" b="1" u="sng" dirty="0" smtClean="0">
                <a:latin typeface="+mj-lt"/>
              </a:rPr>
              <a:t>Baixas </a:t>
            </a:r>
            <a:r>
              <a:rPr lang="pt-BR" b="1" u="sng" dirty="0">
                <a:latin typeface="+mj-lt"/>
              </a:rPr>
              <a:t>médias pluviométricas</a:t>
            </a:r>
            <a:r>
              <a:rPr lang="pt-BR" dirty="0">
                <a:latin typeface="+mj-lt"/>
              </a:rPr>
              <a:t> registradas no período de </a:t>
            </a:r>
            <a:r>
              <a:rPr lang="pt-BR" b="1" u="sng" dirty="0">
                <a:latin typeface="+mj-lt"/>
              </a:rPr>
              <a:t>2013 a </a:t>
            </a:r>
            <a:r>
              <a:rPr lang="pt-BR" b="1" u="sng" dirty="0" smtClean="0">
                <a:latin typeface="+mj-lt"/>
              </a:rPr>
              <a:t>2015</a:t>
            </a:r>
            <a:r>
              <a:rPr lang="pt-BR" dirty="0" smtClean="0">
                <a:latin typeface="+mj-lt"/>
              </a:rPr>
              <a:t> </a:t>
            </a:r>
            <a:r>
              <a:rPr lang="pt-BR" dirty="0"/>
              <a:t>→</a:t>
            </a:r>
            <a:r>
              <a:rPr lang="pt-BR" dirty="0" smtClean="0">
                <a:latin typeface="+mj-lt"/>
              </a:rPr>
              <a:t> </a:t>
            </a:r>
            <a:r>
              <a:rPr lang="pt-BR" b="1" u="sng" dirty="0" smtClean="0">
                <a:latin typeface="+mj-lt"/>
              </a:rPr>
              <a:t>redução </a:t>
            </a:r>
            <a:r>
              <a:rPr lang="pt-BR" b="1" u="sng" dirty="0">
                <a:latin typeface="+mj-lt"/>
              </a:rPr>
              <a:t>no potencial hidroelétrico </a:t>
            </a:r>
            <a:r>
              <a:rPr lang="pt-BR" b="1" u="sng" dirty="0" smtClean="0">
                <a:latin typeface="+mj-lt"/>
              </a:rPr>
              <a:t>nacional</a:t>
            </a:r>
            <a:r>
              <a:rPr lang="pt-BR" dirty="0" smtClean="0">
                <a:latin typeface="+mj-lt"/>
              </a:rPr>
              <a:t> </a:t>
            </a:r>
            <a:r>
              <a:rPr lang="pt-BR" dirty="0"/>
              <a:t>→ </a:t>
            </a:r>
            <a:r>
              <a:rPr lang="pt-BR" b="1" u="sng" dirty="0" smtClean="0">
                <a:latin typeface="+mj-lt"/>
              </a:rPr>
              <a:t>acionamento </a:t>
            </a:r>
            <a:r>
              <a:rPr lang="pt-BR" b="1" u="sng" dirty="0">
                <a:latin typeface="+mj-lt"/>
              </a:rPr>
              <a:t>de fontes produtoras mais onerosas</a:t>
            </a:r>
            <a:r>
              <a:rPr lang="pt-BR" dirty="0">
                <a:latin typeface="+mj-lt"/>
              </a:rPr>
              <a:t> </a:t>
            </a:r>
            <a:r>
              <a:rPr lang="pt-BR" dirty="0"/>
              <a:t>→</a:t>
            </a:r>
            <a:r>
              <a:rPr lang="pt-BR" dirty="0" smtClean="0">
                <a:latin typeface="+mj-lt"/>
              </a:rPr>
              <a:t> </a:t>
            </a:r>
            <a:r>
              <a:rPr lang="pt-BR" b="1" u="sng" dirty="0" smtClean="0">
                <a:latin typeface="+mj-lt"/>
              </a:rPr>
              <a:t>impacto </a:t>
            </a:r>
            <a:r>
              <a:rPr lang="pt-BR" b="1" u="sng" dirty="0">
                <a:latin typeface="+mj-lt"/>
              </a:rPr>
              <a:t>financeiro </a:t>
            </a:r>
            <a:r>
              <a:rPr lang="pt-BR" b="1" u="sng" dirty="0" smtClean="0">
                <a:latin typeface="+mj-lt"/>
              </a:rPr>
              <a:t>(Sistema </a:t>
            </a:r>
            <a:r>
              <a:rPr lang="pt-BR" b="1" u="sng" dirty="0">
                <a:latin typeface="+mj-lt"/>
              </a:rPr>
              <a:t>de Bandeiras </a:t>
            </a:r>
            <a:r>
              <a:rPr lang="pt-BR" b="1" u="sng" dirty="0" smtClean="0">
                <a:latin typeface="+mj-lt"/>
              </a:rPr>
              <a:t>Tarifárias)</a:t>
            </a:r>
          </a:p>
          <a:p>
            <a:r>
              <a:rPr lang="pt-BR" dirty="0" smtClean="0">
                <a:latin typeface="+mj-lt"/>
              </a:rPr>
              <a:t>Despesas </a:t>
            </a:r>
            <a:r>
              <a:rPr lang="pt-BR" dirty="0">
                <a:latin typeface="+mj-lt"/>
              </a:rPr>
              <a:t>com energia elétrica das operadoras do </a:t>
            </a:r>
            <a:r>
              <a:rPr lang="pt-BR" b="1" u="sng" dirty="0">
                <a:latin typeface="+mj-lt"/>
              </a:rPr>
              <a:t>Setor de Saneamento</a:t>
            </a:r>
            <a:r>
              <a:rPr lang="pt-BR" dirty="0">
                <a:latin typeface="+mj-lt"/>
              </a:rPr>
              <a:t> atingiram o montante de </a:t>
            </a:r>
            <a:r>
              <a:rPr lang="pt-BR" b="1" u="sng" dirty="0">
                <a:latin typeface="+mj-lt"/>
              </a:rPr>
              <a:t>R$ 2,58 bilhões</a:t>
            </a:r>
            <a:r>
              <a:rPr lang="pt-BR" dirty="0">
                <a:latin typeface="+mj-lt"/>
              </a:rPr>
              <a:t> no ano de 2007, constituindo para a maioria delas a </a:t>
            </a:r>
            <a:r>
              <a:rPr lang="pt-BR" b="1" u="sng" dirty="0">
                <a:latin typeface="+mj-lt"/>
              </a:rPr>
              <a:t>2ª despesa de sua pauta de custos </a:t>
            </a:r>
            <a:r>
              <a:rPr lang="pt-BR" b="1" u="sng" dirty="0" smtClean="0">
                <a:latin typeface="+mj-lt"/>
              </a:rPr>
              <a:t>operacionais (em média 12,2%)</a:t>
            </a:r>
            <a:r>
              <a:rPr lang="pt-BR" dirty="0" smtClean="0">
                <a:latin typeface="+mj-lt"/>
              </a:rPr>
              <a:t>, </a:t>
            </a:r>
            <a:r>
              <a:rPr lang="pt-BR" dirty="0">
                <a:latin typeface="+mj-lt"/>
              </a:rPr>
              <a:t>atrás apenas dos gastos com </a:t>
            </a:r>
            <a:r>
              <a:rPr lang="pt-BR" dirty="0" smtClean="0">
                <a:latin typeface="+mj-lt"/>
              </a:rPr>
              <a:t>pessoal</a:t>
            </a:r>
            <a:endParaRPr lang="pt-BR" dirty="0">
              <a:latin typeface="+mj-lt"/>
            </a:endParaRPr>
          </a:p>
          <a:p>
            <a:r>
              <a:rPr lang="pt-BR" dirty="0">
                <a:latin typeface="+mj-lt"/>
              </a:rPr>
              <a:t>Cerca de </a:t>
            </a:r>
            <a:r>
              <a:rPr lang="pt-BR" b="1" u="sng" dirty="0">
                <a:latin typeface="+mj-lt"/>
              </a:rPr>
              <a:t>2% do consumo total de energia elétrica do Brasil</a:t>
            </a:r>
            <a:r>
              <a:rPr lang="pt-BR" dirty="0">
                <a:latin typeface="+mj-lt"/>
              </a:rPr>
              <a:t>, aproximadamente 8,3 bilhões de kWh/ano, é realizado por </a:t>
            </a:r>
            <a:r>
              <a:rPr lang="pt-BR" b="1" u="sng" dirty="0">
                <a:latin typeface="+mj-lt"/>
              </a:rPr>
              <a:t>prestadores de serviços de água e esgotamento </a:t>
            </a:r>
            <a:r>
              <a:rPr lang="pt-BR" b="1" u="sng" dirty="0" smtClean="0">
                <a:latin typeface="+mj-lt"/>
              </a:rPr>
              <a:t>sanitário</a:t>
            </a:r>
            <a:endParaRPr lang="pt-BR" dirty="0">
              <a:latin typeface="+mj-lt"/>
            </a:endParaRPr>
          </a:p>
          <a:p>
            <a:endParaRPr lang="pt-BR" dirty="0">
              <a:latin typeface="+mj-lt"/>
            </a:endParaRPr>
          </a:p>
        </p:txBody>
      </p:sp>
    </p:spTree>
    <p:extLst>
      <p:ext uri="{BB962C8B-B14F-4D97-AF65-F5344CB8AC3E}">
        <p14:creationId xmlns:p14="http://schemas.microsoft.com/office/powerpoint/2010/main" val="2534317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lstStyle/>
          <a:p>
            <a:r>
              <a:rPr lang="pt-BR" dirty="0" smtClean="0"/>
              <a:t>Conceito</a:t>
            </a:r>
            <a:endParaRPr lang="pt-BR" dirty="0"/>
          </a:p>
        </p:txBody>
      </p:sp>
      <p:sp>
        <p:nvSpPr>
          <p:cNvPr id="3" name="Espaço Reservado para Conteúdo 2"/>
          <p:cNvSpPr>
            <a:spLocks noGrp="1"/>
          </p:cNvSpPr>
          <p:nvPr>
            <p:ph idx="1"/>
          </p:nvPr>
        </p:nvSpPr>
        <p:spPr>
          <a:xfrm>
            <a:off x="0" y="1340768"/>
            <a:ext cx="9144000" cy="5517232"/>
          </a:xfrm>
        </p:spPr>
        <p:txBody>
          <a:bodyPr/>
          <a:lstStyle/>
          <a:p>
            <a:r>
              <a:rPr lang="pt-BR" dirty="0" smtClean="0">
                <a:latin typeface="+mj-lt"/>
              </a:rPr>
              <a:t>Reduzir impacto da Energia Elétrica </a:t>
            </a:r>
            <a:r>
              <a:rPr lang="pt-BR" b="1" u="sng" dirty="0" smtClean="0">
                <a:latin typeface="+mj-lt"/>
              </a:rPr>
              <a:t>na tarifa final de </a:t>
            </a:r>
            <a:r>
              <a:rPr lang="pt-BR" b="1" u="sng" dirty="0" smtClean="0">
                <a:latin typeface="+mj-lt"/>
              </a:rPr>
              <a:t>água/esgoto aos usuários</a:t>
            </a:r>
            <a:endParaRPr lang="pt-BR" b="1" u="sng" dirty="0" smtClean="0">
              <a:latin typeface="+mj-lt"/>
            </a:endParaRPr>
          </a:p>
          <a:p>
            <a:r>
              <a:rPr lang="pt-BR" b="1" u="sng" dirty="0" smtClean="0">
                <a:latin typeface="+mj-lt"/>
              </a:rPr>
              <a:t>Sensibilizar</a:t>
            </a:r>
            <a:r>
              <a:rPr lang="pt-BR" dirty="0" smtClean="0">
                <a:latin typeface="+mj-lt"/>
              </a:rPr>
              <a:t> alta direção</a:t>
            </a:r>
          </a:p>
          <a:p>
            <a:r>
              <a:rPr lang="pt-BR" dirty="0" smtClean="0">
                <a:latin typeface="+mj-lt"/>
              </a:rPr>
              <a:t>Capacitar técnicos do próprio Prestador </a:t>
            </a:r>
            <a:r>
              <a:rPr lang="pt-BR" b="1" u="sng" dirty="0" smtClean="0">
                <a:latin typeface="+mj-lt"/>
              </a:rPr>
              <a:t>(internalização do conhecimento)</a:t>
            </a:r>
          </a:p>
          <a:p>
            <a:r>
              <a:rPr lang="pt-BR" b="1" u="sng" dirty="0" smtClean="0">
                <a:latin typeface="+mj-lt"/>
              </a:rPr>
              <a:t>Avaliar oportunidades</a:t>
            </a:r>
            <a:r>
              <a:rPr lang="pt-BR" dirty="0" smtClean="0">
                <a:latin typeface="+mj-lt"/>
              </a:rPr>
              <a:t> de redução de gastos com Energia Elétrica (</a:t>
            </a:r>
            <a:r>
              <a:rPr lang="pt-BR" dirty="0" err="1" smtClean="0">
                <a:latin typeface="+mj-lt"/>
              </a:rPr>
              <a:t>Pré-Análise</a:t>
            </a:r>
            <a:r>
              <a:rPr lang="pt-BR" dirty="0" smtClean="0">
                <a:latin typeface="+mj-lt"/>
              </a:rPr>
              <a:t>)</a:t>
            </a:r>
          </a:p>
          <a:p>
            <a:r>
              <a:rPr lang="pt-BR" dirty="0" smtClean="0">
                <a:latin typeface="+mj-lt"/>
              </a:rPr>
              <a:t>Avaliar as condições de </a:t>
            </a:r>
            <a:r>
              <a:rPr lang="pt-BR" b="1" u="sng" dirty="0" smtClean="0">
                <a:latin typeface="+mj-lt"/>
              </a:rPr>
              <a:t>viabilidade de cada oportunidade</a:t>
            </a:r>
          </a:p>
          <a:p>
            <a:r>
              <a:rPr lang="pt-BR" dirty="0" smtClean="0">
                <a:latin typeface="+mj-lt"/>
              </a:rPr>
              <a:t>Fomentar a elaboração de </a:t>
            </a:r>
            <a:r>
              <a:rPr lang="pt-BR" b="1" u="sng" dirty="0" smtClean="0">
                <a:latin typeface="+mj-lt"/>
              </a:rPr>
              <a:t>Diagnóstico Final</a:t>
            </a:r>
            <a:r>
              <a:rPr lang="pt-BR" dirty="0" smtClean="0">
                <a:latin typeface="+mj-lt"/>
              </a:rPr>
              <a:t> capaz de estabelecer financiamentos, verbas a fundo perdido, contratos de performance, etc.</a:t>
            </a:r>
            <a:endParaRPr lang="pt-BR" dirty="0">
              <a:latin typeface="+mj-lt"/>
            </a:endParaRPr>
          </a:p>
        </p:txBody>
      </p:sp>
    </p:spTree>
    <p:extLst>
      <p:ext uri="{BB962C8B-B14F-4D97-AF65-F5344CB8AC3E}">
        <p14:creationId xmlns:p14="http://schemas.microsoft.com/office/powerpoint/2010/main" val="176981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56" y="0"/>
            <a:ext cx="8229600" cy="1143000"/>
          </a:xfrm>
        </p:spPr>
        <p:txBody>
          <a:bodyPr anchor="ctr"/>
          <a:lstStyle/>
          <a:p>
            <a:r>
              <a:rPr lang="pt-BR" dirty="0" smtClean="0"/>
              <a:t>Metodologia</a:t>
            </a:r>
            <a:endParaRPr lang="pt-BR" dirty="0"/>
          </a:p>
        </p:txBody>
      </p:sp>
      <p:sp>
        <p:nvSpPr>
          <p:cNvPr id="3" name="Espaço Reservado para Conteúdo 2"/>
          <p:cNvSpPr>
            <a:spLocks noGrp="1"/>
          </p:cNvSpPr>
          <p:nvPr>
            <p:ph idx="1"/>
          </p:nvPr>
        </p:nvSpPr>
        <p:spPr>
          <a:xfrm>
            <a:off x="-14056" y="1268760"/>
            <a:ext cx="9158056" cy="5589240"/>
          </a:xfrm>
        </p:spPr>
        <p:txBody>
          <a:bodyPr>
            <a:normAutofit/>
          </a:bodyPr>
          <a:lstStyle/>
          <a:p>
            <a:pPr marL="0" lvl="0" indent="0">
              <a:buNone/>
            </a:pPr>
            <a:r>
              <a:rPr lang="pt-BR" b="1" dirty="0" smtClean="0">
                <a:latin typeface="+mj-lt"/>
              </a:rPr>
              <a:t>1)</a:t>
            </a:r>
            <a:r>
              <a:rPr lang="pt-BR" dirty="0" smtClean="0">
                <a:latin typeface="+mj-lt"/>
              </a:rPr>
              <a:t> </a:t>
            </a:r>
            <a:r>
              <a:rPr lang="pt-BR" b="1" dirty="0" smtClean="0">
                <a:latin typeface="+mj-lt"/>
              </a:rPr>
              <a:t>Engajamento </a:t>
            </a:r>
            <a:r>
              <a:rPr lang="pt-BR" b="1" dirty="0">
                <a:latin typeface="+mj-lt"/>
              </a:rPr>
              <a:t>da Alta Direção e </a:t>
            </a:r>
            <a:r>
              <a:rPr lang="pt-BR" b="1" dirty="0" smtClean="0">
                <a:latin typeface="+mj-lt"/>
              </a:rPr>
              <a:t>Administradores</a:t>
            </a:r>
            <a:endParaRPr lang="pt-BR" dirty="0">
              <a:latin typeface="+mj-lt"/>
            </a:endParaRPr>
          </a:p>
          <a:p>
            <a:r>
              <a:rPr lang="pt-BR" dirty="0" smtClean="0">
                <a:latin typeface="+mj-lt"/>
              </a:rPr>
              <a:t>Evento de </a:t>
            </a:r>
            <a:r>
              <a:rPr lang="pt-BR" b="1" u="sng" dirty="0" smtClean="0">
                <a:latin typeface="+mj-lt"/>
              </a:rPr>
              <a:t>lançamento do programa</a:t>
            </a:r>
          </a:p>
          <a:p>
            <a:r>
              <a:rPr lang="pt-BR" b="1" u="sng" dirty="0" smtClean="0">
                <a:latin typeface="+mj-lt"/>
              </a:rPr>
              <a:t>Sensibilização</a:t>
            </a:r>
            <a:r>
              <a:rPr lang="pt-BR" dirty="0" smtClean="0">
                <a:latin typeface="+mj-lt"/>
              </a:rPr>
              <a:t> da alta direção dos Prestadores de Serviço</a:t>
            </a:r>
          </a:p>
          <a:p>
            <a:r>
              <a:rPr lang="pt-BR" dirty="0" smtClean="0">
                <a:latin typeface="+mj-lt"/>
              </a:rPr>
              <a:t>Presença de </a:t>
            </a:r>
            <a:r>
              <a:rPr lang="pt-BR" b="1" u="sng" dirty="0" smtClean="0">
                <a:latin typeface="+mj-lt"/>
              </a:rPr>
              <a:t>71 profissionais de 35 Prestadores</a:t>
            </a:r>
          </a:p>
          <a:p>
            <a:r>
              <a:rPr lang="pt-BR" dirty="0" smtClean="0">
                <a:latin typeface="+mj-lt"/>
              </a:rPr>
              <a:t>7 palestras, envolvendo:</a:t>
            </a:r>
          </a:p>
          <a:p>
            <a:pPr lvl="1"/>
            <a:r>
              <a:rPr lang="pt-BR" dirty="0">
                <a:latin typeface="+mj-lt"/>
              </a:rPr>
              <a:t>Metodologia e seus </a:t>
            </a:r>
            <a:r>
              <a:rPr lang="pt-BR" dirty="0" smtClean="0">
                <a:latin typeface="+mj-lt"/>
              </a:rPr>
              <a:t>Objetivos</a:t>
            </a:r>
            <a:endParaRPr lang="pt-BR" dirty="0">
              <a:latin typeface="+mj-lt"/>
            </a:endParaRPr>
          </a:p>
          <a:p>
            <a:pPr lvl="1"/>
            <a:r>
              <a:rPr lang="pt-BR" dirty="0">
                <a:latin typeface="+mj-lt"/>
              </a:rPr>
              <a:t>Contratos de </a:t>
            </a:r>
            <a:r>
              <a:rPr lang="pt-BR" dirty="0" smtClean="0">
                <a:latin typeface="+mj-lt"/>
              </a:rPr>
              <a:t>Performance </a:t>
            </a:r>
            <a:r>
              <a:rPr lang="pt-BR" dirty="0">
                <a:latin typeface="+mj-lt"/>
              </a:rPr>
              <a:t>– casos </a:t>
            </a:r>
            <a:r>
              <a:rPr lang="pt-BR" dirty="0" smtClean="0">
                <a:latin typeface="+mj-lt"/>
              </a:rPr>
              <a:t>práticos</a:t>
            </a:r>
            <a:endParaRPr lang="pt-BR" dirty="0">
              <a:latin typeface="+mj-lt"/>
            </a:endParaRPr>
          </a:p>
          <a:p>
            <a:pPr lvl="1"/>
            <a:r>
              <a:rPr lang="pt-BR" dirty="0">
                <a:latin typeface="+mj-lt"/>
              </a:rPr>
              <a:t>Centro de Operação Integrado com utilização de </a:t>
            </a:r>
            <a:r>
              <a:rPr lang="pt-BR" dirty="0" smtClean="0">
                <a:latin typeface="+mj-lt"/>
              </a:rPr>
              <a:t>sistemas </a:t>
            </a:r>
            <a:r>
              <a:rPr lang="pt-BR" dirty="0">
                <a:latin typeface="+mj-lt"/>
              </a:rPr>
              <a:t>de </a:t>
            </a:r>
            <a:r>
              <a:rPr lang="pt-BR" dirty="0" smtClean="0">
                <a:latin typeface="+mj-lt"/>
              </a:rPr>
              <a:t>gestão</a:t>
            </a:r>
            <a:endParaRPr lang="pt-BR" dirty="0">
              <a:latin typeface="+mj-lt"/>
            </a:endParaRPr>
          </a:p>
          <a:p>
            <a:pPr lvl="1"/>
            <a:r>
              <a:rPr lang="pt-BR" dirty="0">
                <a:latin typeface="+mj-lt"/>
              </a:rPr>
              <a:t>Fontes de </a:t>
            </a:r>
            <a:r>
              <a:rPr lang="pt-BR" dirty="0" smtClean="0">
                <a:latin typeface="+mj-lt"/>
              </a:rPr>
              <a:t>financiamento de ações de eficiência energética</a:t>
            </a:r>
            <a:endParaRPr lang="pt-BR" dirty="0">
              <a:latin typeface="+mj-lt"/>
            </a:endParaRPr>
          </a:p>
        </p:txBody>
      </p:sp>
    </p:spTree>
    <p:extLst>
      <p:ext uri="{BB962C8B-B14F-4D97-AF65-F5344CB8AC3E}">
        <p14:creationId xmlns:p14="http://schemas.microsoft.com/office/powerpoint/2010/main" val="204407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248"/>
            <a:ext cx="8229600" cy="1143000"/>
          </a:xfrm>
        </p:spPr>
        <p:txBody>
          <a:bodyPr anchor="ctr"/>
          <a:lstStyle/>
          <a:p>
            <a:r>
              <a:rPr lang="pt-BR" dirty="0" smtClean="0"/>
              <a:t>Metodologia</a:t>
            </a:r>
            <a:endParaRPr lang="pt-BR" dirty="0"/>
          </a:p>
        </p:txBody>
      </p:sp>
      <p:sp>
        <p:nvSpPr>
          <p:cNvPr id="3" name="Espaço Reservado para Conteúdo 2"/>
          <p:cNvSpPr>
            <a:spLocks noGrp="1"/>
          </p:cNvSpPr>
          <p:nvPr>
            <p:ph idx="1"/>
          </p:nvPr>
        </p:nvSpPr>
        <p:spPr>
          <a:xfrm>
            <a:off x="0" y="1268760"/>
            <a:ext cx="9144000" cy="5589240"/>
          </a:xfrm>
        </p:spPr>
        <p:txBody>
          <a:bodyPr>
            <a:normAutofit lnSpcReduction="10000"/>
          </a:bodyPr>
          <a:lstStyle/>
          <a:p>
            <a:pPr marL="0" lvl="0" indent="0">
              <a:buNone/>
            </a:pPr>
            <a:r>
              <a:rPr lang="pt-BR" b="1" dirty="0" smtClean="0">
                <a:latin typeface="+mj-lt"/>
              </a:rPr>
              <a:t>2)</a:t>
            </a:r>
            <a:r>
              <a:rPr lang="pt-BR" dirty="0" smtClean="0">
                <a:latin typeface="+mj-lt"/>
              </a:rPr>
              <a:t> </a:t>
            </a:r>
            <a:r>
              <a:rPr lang="pt-BR" b="1" dirty="0">
                <a:latin typeface="+mj-lt"/>
              </a:rPr>
              <a:t>Treinamento para </a:t>
            </a:r>
            <a:r>
              <a:rPr lang="pt-BR" b="1" dirty="0" err="1">
                <a:latin typeface="+mj-lt"/>
              </a:rPr>
              <a:t>Pré</a:t>
            </a:r>
            <a:r>
              <a:rPr lang="pt-BR" b="1" dirty="0">
                <a:latin typeface="+mj-lt"/>
              </a:rPr>
              <a:t>-Diagnóstico de Oportunidades</a:t>
            </a:r>
            <a:endParaRPr lang="pt-BR" dirty="0">
              <a:latin typeface="+mj-lt"/>
            </a:endParaRPr>
          </a:p>
          <a:p>
            <a:r>
              <a:rPr lang="pt-BR" b="1" u="sng" dirty="0" smtClean="0">
                <a:latin typeface="+mj-lt"/>
              </a:rPr>
              <a:t>6 reuniões em 3 municípios</a:t>
            </a:r>
            <a:r>
              <a:rPr lang="pt-BR" dirty="0" smtClean="0">
                <a:latin typeface="+mj-lt"/>
              </a:rPr>
              <a:t> com participação de mais de </a:t>
            </a:r>
            <a:r>
              <a:rPr lang="pt-BR" b="1" u="sng" dirty="0" smtClean="0">
                <a:latin typeface="+mj-lt"/>
              </a:rPr>
              <a:t>90 </a:t>
            </a:r>
            <a:r>
              <a:rPr lang="pt-BR" b="1" u="sng" dirty="0" smtClean="0">
                <a:latin typeface="+mj-lt"/>
              </a:rPr>
              <a:t>profissionais</a:t>
            </a:r>
            <a:r>
              <a:rPr lang="pt-BR" dirty="0" smtClean="0">
                <a:latin typeface="+mj-lt"/>
              </a:rPr>
              <a:t> dos Prestadores de Serviço</a:t>
            </a:r>
            <a:endParaRPr lang="pt-BR" dirty="0" smtClean="0">
              <a:latin typeface="+mj-lt"/>
            </a:endParaRPr>
          </a:p>
          <a:p>
            <a:r>
              <a:rPr lang="pt-BR" b="1" u="sng" dirty="0" smtClean="0">
                <a:latin typeface="+mj-lt"/>
              </a:rPr>
              <a:t>Treinamento</a:t>
            </a:r>
            <a:r>
              <a:rPr lang="pt-BR" dirty="0" smtClean="0">
                <a:latin typeface="+mj-lt"/>
              </a:rPr>
              <a:t> no preenchimento e análise de </a:t>
            </a:r>
            <a:r>
              <a:rPr lang="pt-BR" b="1" u="sng" dirty="0" smtClean="0">
                <a:latin typeface="+mj-lt"/>
              </a:rPr>
              <a:t>planilhas eletrônicas</a:t>
            </a:r>
            <a:r>
              <a:rPr lang="pt-BR" dirty="0" smtClean="0">
                <a:latin typeface="+mj-lt"/>
              </a:rPr>
              <a:t> com informações sobre:</a:t>
            </a:r>
          </a:p>
          <a:p>
            <a:pPr lvl="1"/>
            <a:r>
              <a:rPr lang="pt-BR" dirty="0">
                <a:latin typeface="+mj-lt"/>
              </a:rPr>
              <a:t>Históricos de consumo em Horo Sazonal e </a:t>
            </a:r>
            <a:r>
              <a:rPr lang="pt-BR" dirty="0" smtClean="0">
                <a:latin typeface="+mj-lt"/>
              </a:rPr>
              <a:t>outros</a:t>
            </a:r>
            <a:endParaRPr lang="pt-BR" dirty="0">
              <a:latin typeface="+mj-lt"/>
            </a:endParaRPr>
          </a:p>
          <a:p>
            <a:pPr lvl="1"/>
            <a:r>
              <a:rPr lang="pt-BR" dirty="0">
                <a:latin typeface="+mj-lt"/>
              </a:rPr>
              <a:t>Bombas e motores </a:t>
            </a:r>
            <a:r>
              <a:rPr lang="pt-BR" dirty="0" smtClean="0">
                <a:latin typeface="+mj-lt"/>
              </a:rPr>
              <a:t>elétricos</a:t>
            </a:r>
            <a:endParaRPr lang="pt-BR" dirty="0">
              <a:latin typeface="+mj-lt"/>
            </a:endParaRPr>
          </a:p>
          <a:p>
            <a:pPr lvl="1"/>
            <a:r>
              <a:rPr lang="pt-BR" dirty="0" smtClean="0">
                <a:latin typeface="+mj-lt"/>
              </a:rPr>
              <a:t>Iluminação</a:t>
            </a:r>
            <a:endParaRPr lang="pt-BR" dirty="0">
              <a:latin typeface="+mj-lt"/>
            </a:endParaRPr>
          </a:p>
          <a:p>
            <a:pPr lvl="1"/>
            <a:r>
              <a:rPr lang="pt-BR" dirty="0">
                <a:latin typeface="+mj-lt"/>
              </a:rPr>
              <a:t>Ar </a:t>
            </a:r>
            <a:r>
              <a:rPr lang="pt-BR" dirty="0" smtClean="0">
                <a:latin typeface="+mj-lt"/>
              </a:rPr>
              <a:t>condicionado</a:t>
            </a:r>
            <a:endParaRPr lang="pt-BR" dirty="0">
              <a:latin typeface="+mj-lt"/>
            </a:endParaRPr>
          </a:p>
          <a:p>
            <a:pPr lvl="1"/>
            <a:r>
              <a:rPr lang="pt-BR" dirty="0">
                <a:latin typeface="+mj-lt"/>
              </a:rPr>
              <a:t>Circuitos </a:t>
            </a:r>
            <a:r>
              <a:rPr lang="pt-BR" dirty="0" smtClean="0">
                <a:latin typeface="+mj-lt"/>
              </a:rPr>
              <a:t>elétricos</a:t>
            </a:r>
            <a:endParaRPr lang="pt-BR" dirty="0">
              <a:latin typeface="+mj-lt"/>
            </a:endParaRPr>
          </a:p>
          <a:p>
            <a:pPr lvl="1"/>
            <a:r>
              <a:rPr lang="pt-BR" dirty="0">
                <a:latin typeface="+mj-lt"/>
              </a:rPr>
              <a:t>Frequências e tempos médios de atendimento e reparos a </a:t>
            </a:r>
            <a:r>
              <a:rPr lang="pt-BR" dirty="0" smtClean="0">
                <a:latin typeface="+mj-lt"/>
              </a:rPr>
              <a:t>vazamentos</a:t>
            </a:r>
            <a:endParaRPr lang="pt-BR" dirty="0">
              <a:latin typeface="+mj-lt"/>
            </a:endParaRPr>
          </a:p>
          <a:p>
            <a:pPr lvl="1"/>
            <a:r>
              <a:rPr lang="pt-BR" dirty="0">
                <a:latin typeface="+mj-lt"/>
              </a:rPr>
              <a:t>Perdas e </a:t>
            </a:r>
            <a:r>
              <a:rPr lang="pt-BR" dirty="0" smtClean="0">
                <a:latin typeface="+mj-lt"/>
              </a:rPr>
              <a:t>micromedição</a:t>
            </a:r>
            <a:endParaRPr lang="pt-BR" dirty="0">
              <a:latin typeface="+mj-lt"/>
            </a:endParaRPr>
          </a:p>
        </p:txBody>
      </p:sp>
    </p:spTree>
    <p:extLst>
      <p:ext uri="{BB962C8B-B14F-4D97-AF65-F5344CB8AC3E}">
        <p14:creationId xmlns:p14="http://schemas.microsoft.com/office/powerpoint/2010/main" val="4127195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1352</TotalTime>
  <Words>1463</Words>
  <Application>Microsoft Office PowerPoint</Application>
  <PresentationFormat>Apresentação na tela (4:3)</PresentationFormat>
  <Paragraphs>138</Paragraphs>
  <Slides>23</Slides>
  <Notes>0</Notes>
  <HiddenSlides>0</HiddenSlides>
  <MMClips>0</MMClips>
  <ScaleCrop>false</ScaleCrop>
  <HeadingPairs>
    <vt:vector size="6" baseType="variant">
      <vt:variant>
        <vt:lpstr>Fontes usadas</vt:lpstr>
      </vt:variant>
      <vt:variant>
        <vt:i4>3</vt:i4>
      </vt:variant>
      <vt:variant>
        <vt:lpstr>Tema</vt:lpstr>
      </vt:variant>
      <vt:variant>
        <vt:i4>2</vt:i4>
      </vt:variant>
      <vt:variant>
        <vt:lpstr>Títulos de slides</vt:lpstr>
      </vt:variant>
      <vt:variant>
        <vt:i4>23</vt:i4>
      </vt:variant>
    </vt:vector>
  </HeadingPairs>
  <TitlesOfParts>
    <vt:vector size="28" baseType="lpstr">
      <vt:lpstr>Calibri</vt:lpstr>
      <vt:lpstr>Constantia</vt:lpstr>
      <vt:lpstr>Wingdings 2</vt:lpstr>
      <vt:lpstr>1_Fluxo</vt:lpstr>
      <vt:lpstr>Fluxo</vt:lpstr>
      <vt:lpstr>Apresentação do PowerPoint</vt:lpstr>
      <vt:lpstr>A ARES-PCJ</vt:lpstr>
      <vt:lpstr>Apresentação do PowerPoint</vt:lpstr>
      <vt:lpstr>Abrangência da ARES-PCJ</vt:lpstr>
      <vt:lpstr>Motivação do Programa</vt:lpstr>
      <vt:lpstr>Motivação do Programa</vt:lpstr>
      <vt:lpstr>Conceito</vt:lpstr>
      <vt:lpstr>Metodologia</vt:lpstr>
      <vt:lpstr>Metodologia</vt:lpstr>
      <vt:lpstr>Metodologia</vt:lpstr>
      <vt:lpstr>Metodologia</vt:lpstr>
      <vt:lpstr>Metodologia</vt:lpstr>
      <vt:lpstr>Resultados</vt:lpstr>
      <vt:lpstr>Resultados</vt:lpstr>
      <vt:lpstr>Resultados</vt:lpstr>
      <vt:lpstr>Resultados</vt:lpstr>
      <vt:lpstr>Resultados</vt:lpstr>
      <vt:lpstr>Resultados</vt:lpstr>
      <vt:lpstr>Resultados Gerais</vt:lpstr>
      <vt:lpstr>Conclusões</vt:lpstr>
      <vt:lpstr>Conclusões</vt:lpstr>
      <vt:lpstr>Referências Bibliográficas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Manzi</dc:creator>
  <cp:lastModifiedBy>Daniel Manzi</cp:lastModifiedBy>
  <cp:revision>210</cp:revision>
  <cp:lastPrinted>2016-05-13T12:51:02Z</cp:lastPrinted>
  <dcterms:created xsi:type="dcterms:W3CDTF">2013-07-23T16:56:47Z</dcterms:created>
  <dcterms:modified xsi:type="dcterms:W3CDTF">2016-05-13T12:51:18Z</dcterms:modified>
</cp:coreProperties>
</file>