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80" r:id="rId14"/>
    <p:sldId id="273" r:id="rId15"/>
    <p:sldId id="275" r:id="rId16"/>
    <p:sldId id="276" r:id="rId17"/>
    <p:sldId id="277" r:id="rId18"/>
    <p:sldId id="279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ioAlexandre\Dropbox\Artigos%20Assemae\&#205;ndices%20de%20Gest&#227;o%20do%20PMSB%20Tod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Plan1!$H$53</c:f>
              <c:strCache>
                <c:ptCount val="1"/>
                <c:pt idx="0">
                  <c:v>Porto Lucena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Plan1!$B$56:$B$65</c:f>
              <c:strCache>
                <c:ptCount val="10"/>
                <c:pt idx="0">
                  <c:v>IQ-1</c:v>
                </c:pt>
                <c:pt idx="1">
                  <c:v>IQ-2</c:v>
                </c:pt>
                <c:pt idx="2">
                  <c:v>IQ-3</c:v>
                </c:pt>
                <c:pt idx="3">
                  <c:v>IQ-4</c:v>
                </c:pt>
                <c:pt idx="4">
                  <c:v>IQ-5</c:v>
                </c:pt>
                <c:pt idx="5">
                  <c:v>IQ-6</c:v>
                </c:pt>
                <c:pt idx="6">
                  <c:v>IQ-7</c:v>
                </c:pt>
                <c:pt idx="7">
                  <c:v>IQ-8</c:v>
                </c:pt>
                <c:pt idx="8">
                  <c:v>IQ-9</c:v>
                </c:pt>
                <c:pt idx="9">
                  <c:v>IQ-10</c:v>
                </c:pt>
              </c:strCache>
            </c:strRef>
          </c:cat>
          <c:val>
            <c:numRef>
              <c:f>Plan1!$H$56:$H$65</c:f>
              <c:numCache>
                <c:formatCode>General</c:formatCode>
                <c:ptCount val="10"/>
                <c:pt idx="0">
                  <c:v>6</c:v>
                </c:pt>
                <c:pt idx="1">
                  <c:v>10</c:v>
                </c:pt>
                <c:pt idx="2">
                  <c:v>2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2</c:v>
                </c:pt>
                <c:pt idx="7">
                  <c:v>6</c:v>
                </c:pt>
                <c:pt idx="8">
                  <c:v>1</c:v>
                </c:pt>
                <c:pt idx="9">
                  <c:v>10</c:v>
                </c:pt>
              </c:numCache>
            </c:numRef>
          </c:val>
        </c:ser>
        <c:ser>
          <c:idx val="2"/>
          <c:order val="1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Plan1!$J$56:$J$65</c:f>
              <c:numCache>
                <c:formatCode>General</c:formatCode>
                <c:ptCount val="10"/>
              </c:numCache>
            </c:numRef>
          </c:val>
        </c:ser>
        <c:ser>
          <c:idx val="1"/>
          <c:order val="2"/>
          <c:tx>
            <c:strRef>
              <c:f>Plan1!$I$53</c:f>
              <c:strCache>
                <c:ptCount val="1"/>
                <c:pt idx="0">
                  <c:v>Santa Vitória do Palmar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Plan1!$B$56:$B$65</c:f>
              <c:strCache>
                <c:ptCount val="10"/>
                <c:pt idx="0">
                  <c:v>IQ-1</c:v>
                </c:pt>
                <c:pt idx="1">
                  <c:v>IQ-2</c:v>
                </c:pt>
                <c:pt idx="2">
                  <c:v>IQ-3</c:v>
                </c:pt>
                <c:pt idx="3">
                  <c:v>IQ-4</c:v>
                </c:pt>
                <c:pt idx="4">
                  <c:v>IQ-5</c:v>
                </c:pt>
                <c:pt idx="5">
                  <c:v>IQ-6</c:v>
                </c:pt>
                <c:pt idx="6">
                  <c:v>IQ-7</c:v>
                </c:pt>
                <c:pt idx="7">
                  <c:v>IQ-8</c:v>
                </c:pt>
                <c:pt idx="8">
                  <c:v>IQ-9</c:v>
                </c:pt>
                <c:pt idx="9">
                  <c:v>IQ-10</c:v>
                </c:pt>
              </c:strCache>
            </c:strRef>
          </c:cat>
          <c:val>
            <c:numRef>
              <c:f>Plan1!$I$56:$I$65</c:f>
              <c:numCache>
                <c:formatCode>General</c:formatCode>
                <c:ptCount val="10"/>
                <c:pt idx="0">
                  <c:v>6</c:v>
                </c:pt>
                <c:pt idx="1">
                  <c:v>10</c:v>
                </c:pt>
                <c:pt idx="2">
                  <c:v>1</c:v>
                </c:pt>
                <c:pt idx="3">
                  <c:v>10</c:v>
                </c:pt>
                <c:pt idx="4">
                  <c:v>3</c:v>
                </c:pt>
                <c:pt idx="5">
                  <c:v>10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  <c:pt idx="9">
                  <c:v>10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469930080"/>
        <c:axId val="-1469929536"/>
      </c:barChart>
      <c:catAx>
        <c:axId val="-14699300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-1469929536"/>
        <c:crosses val="autoZero"/>
        <c:auto val="1"/>
        <c:lblAlgn val="ctr"/>
        <c:lblOffset val="100"/>
        <c:noMultiLvlLbl val="0"/>
      </c:catAx>
      <c:valAx>
        <c:axId val="-1469929536"/>
        <c:scaling>
          <c:orientation val="minMax"/>
          <c:max val="1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1469930080"/>
        <c:crosses val="max"/>
        <c:crossBetween val="between"/>
        <c:majorUnit val="1"/>
      </c:valAx>
    </c:plotArea>
    <c:legend>
      <c:legendPos val="b"/>
      <c:legendEntry>
        <c:idx val="1"/>
        <c:delete val="1"/>
      </c:legendEntry>
      <c:layout/>
      <c:overlay val="0"/>
      <c:txPr>
        <a:bodyPr/>
        <a:lstStyle/>
        <a:p>
          <a:pPr>
            <a:defRPr sz="20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6B8D-382F-424F-B75B-5946DE7F48DD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FEA7-E077-419D-943C-AEAEF3B42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947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6B8D-382F-424F-B75B-5946DE7F48DD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FEA7-E077-419D-943C-AEAEF3B42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112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6B8D-382F-424F-B75B-5946DE7F48DD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FEA7-E077-419D-943C-AEAEF3B42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09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6B8D-382F-424F-B75B-5946DE7F48DD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FEA7-E077-419D-943C-AEAEF3B42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27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6B8D-382F-424F-B75B-5946DE7F48DD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FEA7-E077-419D-943C-AEAEF3B42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186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6B8D-382F-424F-B75B-5946DE7F48DD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FEA7-E077-419D-943C-AEAEF3B42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67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6B8D-382F-424F-B75B-5946DE7F48DD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FEA7-E077-419D-943C-AEAEF3B42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074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6B8D-382F-424F-B75B-5946DE7F48DD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FEA7-E077-419D-943C-AEAEF3B42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674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6B8D-382F-424F-B75B-5946DE7F48DD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FEA7-E077-419D-943C-AEAEF3B42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589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6B8D-382F-424F-B75B-5946DE7F48DD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FEA7-E077-419D-943C-AEAEF3B42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1831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6B8D-382F-424F-B75B-5946DE7F48DD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FEA7-E077-419D-943C-AEAEF3B42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092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36B8D-382F-424F-B75B-5946DE7F48DD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3FEA7-E077-419D-943C-AEAEF3B42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63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678547" y="1423361"/>
            <a:ext cx="9144000" cy="2387600"/>
          </a:xfrm>
        </p:spPr>
        <p:txBody>
          <a:bodyPr>
            <a:normAutofit/>
          </a:bodyPr>
          <a:lstStyle/>
          <a:p>
            <a:r>
              <a:rPr lang="pt-BR" sz="4800" b="1" dirty="0"/>
              <a:t>A IMPORTÂNCIA DA GESTÃO NO PMSB:</a:t>
            </a:r>
            <a:br>
              <a:rPr lang="pt-BR" sz="4800" b="1" dirty="0"/>
            </a:br>
            <a:r>
              <a:rPr lang="pt-BR" sz="4800" b="1" dirty="0"/>
              <a:t> UM ESTUDO DE </a:t>
            </a:r>
            <a:r>
              <a:rPr lang="pt-BR" sz="4800" b="1" dirty="0" smtClean="0"/>
              <a:t>CASO</a:t>
            </a:r>
            <a:endParaRPr lang="pt-BR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542209" y="304488"/>
            <a:ext cx="5649532" cy="81948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XIX Exposição de Experiências Municipais em Saneamento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 2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4 a 29 de maio de 2015 – Poços de Caldas - MG</a:t>
            </a: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Logo Assembleia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22" y="133552"/>
            <a:ext cx="2931334" cy="127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ufrgs.br/iph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50" y="5229224"/>
            <a:ext cx="8912179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2446985" y="4162042"/>
            <a:ext cx="8744756" cy="1350115"/>
          </a:xfrm>
        </p:spPr>
        <p:txBody>
          <a:bodyPr>
            <a:normAutofit lnSpcReduction="10000"/>
          </a:bodyPr>
          <a:lstStyle/>
          <a:p>
            <a:pPr algn="r"/>
            <a:r>
              <a:rPr lang="pt-BR" dirty="0" err="1" smtClean="0"/>
              <a:t>Dieter</a:t>
            </a:r>
            <a:r>
              <a:rPr lang="pt-BR" dirty="0" smtClean="0"/>
              <a:t> </a:t>
            </a:r>
            <a:r>
              <a:rPr lang="pt-BR" dirty="0" err="1" smtClean="0"/>
              <a:t>Wartchow</a:t>
            </a:r>
            <a:endParaRPr lang="pt-BR" dirty="0" smtClean="0"/>
          </a:p>
          <a:p>
            <a:pPr algn="r"/>
            <a:r>
              <a:rPr lang="pt-BR" dirty="0" smtClean="0"/>
              <a:t>Giuliano C. </a:t>
            </a:r>
            <a:r>
              <a:rPr lang="pt-BR" dirty="0" err="1" smtClean="0"/>
              <a:t>Daronco</a:t>
            </a:r>
            <a:endParaRPr lang="pt-BR" dirty="0" smtClean="0"/>
          </a:p>
          <a:p>
            <a:pPr algn="r"/>
            <a:r>
              <a:rPr lang="pt-BR" sz="2800" b="1" dirty="0" smtClean="0"/>
              <a:t>Marcio A. Nicknig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61526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 – O Índice de Qualidade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62" y="1996583"/>
            <a:ext cx="9286875" cy="4054271"/>
          </a:xfrm>
        </p:spPr>
      </p:pic>
    </p:spTree>
    <p:extLst>
      <p:ext uri="{BB962C8B-B14F-4D97-AF65-F5344CB8AC3E}">
        <p14:creationId xmlns:p14="http://schemas.microsoft.com/office/powerpoint/2010/main" val="303683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Foram avaliados dois </a:t>
            </a:r>
            <a:r>
              <a:rPr lang="pt-BR" dirty="0" err="1" smtClean="0"/>
              <a:t>PMSB’s</a:t>
            </a:r>
            <a:r>
              <a:rPr lang="pt-BR" dirty="0" smtClean="0"/>
              <a:t>, </a:t>
            </a:r>
          </a:p>
          <a:p>
            <a:pPr marL="0" indent="0">
              <a:buNone/>
            </a:pPr>
            <a:r>
              <a:rPr lang="pt-BR" dirty="0" smtClean="0"/>
              <a:t>ambos de municípios gaúchos: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- Porto Lucena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	- Santa Vitória do Palmar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389" y="1078173"/>
            <a:ext cx="5104832" cy="510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de seta reta 4"/>
          <p:cNvCxnSpPr/>
          <p:nvPr/>
        </p:nvCxnSpPr>
        <p:spPr>
          <a:xfrm flipV="1">
            <a:off x="4858603" y="2047164"/>
            <a:ext cx="3370997" cy="15834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5636525" y="4634695"/>
            <a:ext cx="2866030" cy="85170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97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– Características dos municípios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971810"/>
              </p:ext>
            </p:extLst>
          </p:nvPr>
        </p:nvGraphicFramePr>
        <p:xfrm>
          <a:off x="6114926" y="1468201"/>
          <a:ext cx="5603331" cy="51577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0393"/>
                <a:gridCol w="2042938"/>
              </a:tblGrid>
              <a:tr h="65704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Porto Lucena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55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</a:rPr>
                        <a:t>População estimada 2014 </a:t>
                      </a:r>
                      <a:r>
                        <a:rPr lang="pt-BR" sz="2000" u="none" strike="noStrike" baseline="30000">
                          <a:effectLst/>
                        </a:rPr>
                        <a:t>(1)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 smtClean="0">
                          <a:effectLst/>
                        </a:rPr>
                        <a:t>5.360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2812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População 2010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5.413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1498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Área da unidade territorial (km²)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250,078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3140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Densidade demográfica (</a:t>
                      </a:r>
                      <a:r>
                        <a:rPr lang="pt-BR" sz="2000" u="none" strike="noStrike" dirty="0" err="1">
                          <a:effectLst/>
                        </a:rPr>
                        <a:t>hab</a:t>
                      </a:r>
                      <a:r>
                        <a:rPr lang="pt-BR" sz="2000" u="none" strike="noStrike" dirty="0">
                          <a:effectLst/>
                        </a:rPr>
                        <a:t>/km²)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21,65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63530"/>
              </p:ext>
            </p:extLst>
          </p:nvPr>
        </p:nvGraphicFramePr>
        <p:xfrm>
          <a:off x="183108" y="1555844"/>
          <a:ext cx="5398827" cy="49498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9438"/>
                <a:gridCol w="1779389"/>
              </a:tblGrid>
              <a:tr h="63055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Santa Vitória do Palmar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25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População estimada 2014 </a:t>
                      </a:r>
                      <a:r>
                        <a:rPr lang="pt-BR" sz="2000" u="none" strike="noStrike" baseline="30000" dirty="0">
                          <a:effectLst/>
                        </a:rPr>
                        <a:t>(1)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31.524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229592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</a:rPr>
                        <a:t>População 2010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 smtClean="0">
                          <a:effectLst/>
                        </a:rPr>
                        <a:t>30.990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1034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</a:rPr>
                        <a:t>Área da unidade territorial (km²)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5.244,353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2611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Densidade demográfica (</a:t>
                      </a:r>
                      <a:r>
                        <a:rPr lang="pt-BR" sz="2000" u="none" strike="noStrike" dirty="0" err="1">
                          <a:effectLst/>
                        </a:rPr>
                        <a:t>hab</a:t>
                      </a:r>
                      <a:r>
                        <a:rPr lang="pt-BR" sz="2000" u="none" strike="noStrike" dirty="0">
                          <a:effectLst/>
                        </a:rPr>
                        <a:t>/km²)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5,91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38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731939"/>
              </p:ext>
            </p:extLst>
          </p:nvPr>
        </p:nvGraphicFramePr>
        <p:xfrm>
          <a:off x="1528569" y="1208472"/>
          <a:ext cx="8611715" cy="5354233"/>
        </p:xfrm>
        <a:graphic>
          <a:graphicData uri="http://schemas.openxmlformats.org/drawingml/2006/table">
            <a:tbl>
              <a:tblPr firstRow="1" firstCol="1" bandRow="1"/>
              <a:tblGrid>
                <a:gridCol w="3666568"/>
                <a:gridCol w="527102"/>
                <a:gridCol w="537788"/>
                <a:gridCol w="678466"/>
                <a:gridCol w="678466"/>
                <a:gridCol w="628605"/>
                <a:gridCol w="537788"/>
                <a:gridCol w="678466"/>
                <a:gridCol w="678466"/>
              </a:tblGrid>
              <a:tr h="21792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INDICADOR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Porto Lucena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Santa Vitória do Palmar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27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ATD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SUF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AVA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NOTA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ATD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SUF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AVA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NOTA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6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Participação da sociedade (IQ-1)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372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Diagnostico dos serviços de saneamento básico (IQ-2)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316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u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Avaliação periódica do PMSB (IQ-3)</a:t>
                      </a:r>
                      <a:endParaRPr lang="pt-BR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u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u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u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u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u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u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u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u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5D"/>
                    </a:solidFill>
                  </a:tcPr>
                </a:tc>
              </a:tr>
              <a:tr h="372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Objetivos, metas e ações para universalização (IQ-4)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316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Comitê gestor do PMSB (IQ-5)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316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Educação Ambiental (IQ-6)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316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Desenvolvimento institucional (IQ-7)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5D"/>
                    </a:solidFill>
                  </a:tcPr>
                </a:tc>
              </a:tr>
              <a:tr h="372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Compatibilidade com outros planos (IQ-8)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372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Qualificação dos servidores envolvidos com o PMSB (IQ-9)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5D"/>
                    </a:solidFill>
                  </a:tcPr>
                </a:tc>
              </a:tr>
              <a:tr h="372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Diretrizes básicas do Ministério das Cidades (IQ-10)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31615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Média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5,5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5,5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72" marR="42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3875841" y="143301"/>
            <a:ext cx="26387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Resultados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5729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2488" y="0"/>
            <a:ext cx="10515600" cy="1325563"/>
          </a:xfrm>
        </p:spPr>
        <p:txBody>
          <a:bodyPr/>
          <a:lstStyle/>
          <a:p>
            <a:r>
              <a:rPr lang="pt-BR" dirty="0" smtClean="0"/>
              <a:t>Resultados - Indicadores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2138036"/>
              </p:ext>
            </p:extLst>
          </p:nvPr>
        </p:nvGraphicFramePr>
        <p:xfrm>
          <a:off x="642939" y="1214438"/>
          <a:ext cx="6685910" cy="5643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43827"/>
              </p:ext>
            </p:extLst>
          </p:nvPr>
        </p:nvGraphicFramePr>
        <p:xfrm>
          <a:off x="7724632" y="748286"/>
          <a:ext cx="4285611" cy="55437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349"/>
                <a:gridCol w="3774262"/>
              </a:tblGrid>
              <a:tr h="47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#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INDICADOR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7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Participação da sociedade (IQ-1)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7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Diagnostico dos serviços de saneamento básico (IQ-2)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7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3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Avaliação periódica do PMSB (IQ-3)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7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Objetivos, metas e ações para universalização (IQ-4)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7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5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Comitê gestor do PMSB (IQ-5)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7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Educação Ambiental (IQ-6)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7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7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Desenvolvimento institucional (IQ-7)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7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8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Compatibilidade com outros planos (IQ-8)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7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9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Qualificação dos servidores envolvidos com o PMSB (IQ-9)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7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Diretrizes básicas Ministério das Cidades (IQ-10)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07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869" y="204006"/>
            <a:ext cx="6322752" cy="1325563"/>
          </a:xfrm>
        </p:spPr>
        <p:txBody>
          <a:bodyPr/>
          <a:lstStyle/>
          <a:p>
            <a:r>
              <a:rPr lang="pt-BR" dirty="0" smtClean="0"/>
              <a:t>Resultados – Pontos fracos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1217" y="1355161"/>
            <a:ext cx="10934163" cy="550283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400" dirty="0" smtClean="0"/>
              <a:t>IQ – 3 – Avaliação Periódica do PMSB</a:t>
            </a:r>
          </a:p>
          <a:p>
            <a:pPr lvl="1" algn="just">
              <a:buFont typeface="Wingdings" pitchFamily="2" charset="2"/>
              <a:buChar char="Ø"/>
            </a:pPr>
            <a:endParaRPr lang="pt-BR" dirty="0" smtClean="0"/>
          </a:p>
          <a:p>
            <a:pPr lvl="1" algn="just">
              <a:buFont typeface="Wingdings" pitchFamily="2" charset="2"/>
              <a:buChar char="Ø"/>
            </a:pPr>
            <a:r>
              <a:rPr lang="pt-BR" dirty="0" smtClean="0"/>
              <a:t>	Este indicador naturalmente possui nota baixa na sua primeira aplicação, pois depende da revisão periódica do plano para ser plenamente atendido;</a:t>
            </a:r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r>
              <a:rPr lang="pt-BR" sz="2400" dirty="0" smtClean="0"/>
              <a:t>IQ – 7 – Desenvolvimento Institucional </a:t>
            </a:r>
          </a:p>
          <a:p>
            <a:pPr lvl="1" algn="just">
              <a:buFont typeface="Wingdings" pitchFamily="2" charset="2"/>
              <a:buChar char="Ø"/>
            </a:pPr>
            <a:r>
              <a:rPr lang="pt-BR" dirty="0" smtClean="0"/>
              <a:t>    Problema recorrente nas prefeituras municipais onde os autores atuaram ao longo da vida profissional. A ausência de setores geridos de forma técnica, fazendo com que questões políticas momentâneas mudem diretrizes e planejamentos de longo prazo de forma exagerada impede a perpetuação de medidas </a:t>
            </a:r>
            <a:r>
              <a:rPr lang="pt-BR" smtClean="0"/>
              <a:t>estruturantes</a:t>
            </a:r>
            <a:r>
              <a:rPr lang="pt-BR" smtClean="0"/>
              <a:t>.</a:t>
            </a:r>
          </a:p>
          <a:p>
            <a:pPr lvl="1" algn="just">
              <a:buFont typeface="Wingdings" pitchFamily="2" charset="2"/>
              <a:buChar char="Ø"/>
            </a:pPr>
            <a:r>
              <a:rPr lang="pt-BR" dirty="0" smtClean="0"/>
              <a:t>A </a:t>
            </a:r>
            <a:r>
              <a:rPr lang="pt-BR" dirty="0" smtClean="0"/>
              <a:t>não utilização de ferramentas administrativas, como o IQ apresentado neste trabalho, o </a:t>
            </a:r>
            <a:r>
              <a:rPr lang="pt-BR" dirty="0" err="1" smtClean="0"/>
              <a:t>Swot</a:t>
            </a:r>
            <a:r>
              <a:rPr lang="pt-BR" dirty="0" smtClean="0"/>
              <a:t> e o 5W2H torna difícil a avaliação da atuação das municipalidades nos diversos aspectos da gestão municipal.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857" y="336934"/>
            <a:ext cx="5673346" cy="168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4040" y="365125"/>
            <a:ext cx="6176749" cy="1325563"/>
          </a:xfrm>
        </p:spPr>
        <p:txBody>
          <a:bodyPr/>
          <a:lstStyle/>
          <a:p>
            <a:r>
              <a:rPr lang="pt-BR" dirty="0" smtClean="0"/>
              <a:t>Resultados – Pontos fracos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IQ – 9 – Qualificação dos Servidores Envolvidos com o PMSB</a:t>
            </a:r>
          </a:p>
          <a:p>
            <a:endParaRPr lang="pt-BR" dirty="0" smtClean="0"/>
          </a:p>
          <a:p>
            <a:pPr lvl="1" algn="just">
              <a:buFont typeface="Wingdings" pitchFamily="2" charset="2"/>
              <a:buChar char="Ø"/>
            </a:pPr>
            <a:r>
              <a:rPr lang="pt-BR" dirty="0" smtClean="0"/>
              <a:t>  Depende da saúde financeiro do município (realização de concursos, manutenção de mão de obra especializada).</a:t>
            </a:r>
          </a:p>
          <a:p>
            <a:pPr lvl="1" algn="just">
              <a:buFont typeface="Wingdings" pitchFamily="2" charset="2"/>
              <a:buChar char="Ø"/>
            </a:pPr>
            <a:endParaRPr lang="pt-BR" dirty="0" smtClean="0"/>
          </a:p>
          <a:p>
            <a:pPr lvl="1" algn="just">
              <a:buFont typeface="Wingdings" pitchFamily="2" charset="2"/>
              <a:buChar char="Ø"/>
            </a:pPr>
            <a:r>
              <a:rPr lang="pt-BR" dirty="0" smtClean="0"/>
              <a:t>Pode ser melhorada com a contratação de pessoal, incentivo à qualificação do quadro presente.</a:t>
            </a:r>
          </a:p>
          <a:p>
            <a:pPr lvl="1" algn="just">
              <a:buFont typeface="Wingdings" pitchFamily="2" charset="2"/>
              <a:buChar char="Ø"/>
            </a:pPr>
            <a:endParaRPr lang="pt-BR" dirty="0" smtClean="0"/>
          </a:p>
          <a:p>
            <a:pPr lvl="1" algn="just">
              <a:buFont typeface="Wingdings" pitchFamily="2" charset="2"/>
              <a:buChar char="Ø"/>
            </a:pPr>
            <a:r>
              <a:rPr lang="pt-BR" dirty="0" smtClean="0"/>
              <a:t>Cuidado com a delegação em ausência de corpo técnico para fiscalizar.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948" y="147850"/>
            <a:ext cx="5675312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   A ferramenta de </a:t>
            </a:r>
            <a:r>
              <a:rPr lang="pt-BR" dirty="0" err="1" smtClean="0"/>
              <a:t>Daronco</a:t>
            </a:r>
            <a:r>
              <a:rPr lang="pt-BR" dirty="0" smtClean="0"/>
              <a:t> (2014) é um bom método para evidenciar os problemas em torno do PMSB às gestões municipais.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pt-BR" dirty="0" smtClean="0"/>
              <a:t>   Ela pode ser um tanto subjetiva, exigindo experiência no ramo e acesso ao processo de elaboração do PMSB por parte do avaliador. Melhor ainda se </a:t>
            </a:r>
            <a:r>
              <a:rPr lang="pt-BR" smtClean="0"/>
              <a:t>o avaliador for </a:t>
            </a:r>
            <a:r>
              <a:rPr lang="pt-BR" dirty="0" smtClean="0"/>
              <a:t>parte do comitê gestor ou executor.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endParaRPr lang="pt-BR" dirty="0" smtClean="0"/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dirty="0">
                <a:solidFill>
                  <a:prstClr val="black"/>
                </a:solidFill>
              </a:rPr>
              <a:t>A universalização dos serviços de saneamento é tarefa para longo prazo, e ferramentas de avaliação aplicadas com periodicidade são fundamentais para que os Planos Municipais de Saneamento não se tornem “peças de gaveta”.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292181" y="972600"/>
            <a:ext cx="9144000" cy="2387600"/>
          </a:xfrm>
        </p:spPr>
        <p:txBody>
          <a:bodyPr>
            <a:normAutofit/>
          </a:bodyPr>
          <a:lstStyle/>
          <a:p>
            <a:r>
              <a:rPr lang="pt-BR" sz="6600" b="1" dirty="0" smtClean="0"/>
              <a:t>Obrigado</a:t>
            </a:r>
            <a:endParaRPr lang="pt-BR" sz="80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542209" y="304488"/>
            <a:ext cx="5649532" cy="81948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XIX Exposição de Experiências Municipais em Saneamento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 2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4 a 29 de maio de 2015 – Poços de Caldas - MG</a:t>
            </a: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Logo Assembleia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22" y="133552"/>
            <a:ext cx="2931334" cy="127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ufrgs.br/iph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51" y="5375084"/>
            <a:ext cx="8114074" cy="148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2446985" y="4162042"/>
            <a:ext cx="8744756" cy="1350115"/>
          </a:xfrm>
        </p:spPr>
        <p:txBody>
          <a:bodyPr>
            <a:normAutofit/>
          </a:bodyPr>
          <a:lstStyle/>
          <a:p>
            <a:pPr algn="r"/>
            <a:r>
              <a:rPr lang="pt-BR" dirty="0" err="1" smtClean="0"/>
              <a:t>Dieter</a:t>
            </a:r>
            <a:r>
              <a:rPr lang="pt-BR" dirty="0" smtClean="0"/>
              <a:t> </a:t>
            </a:r>
            <a:r>
              <a:rPr lang="pt-BR" dirty="0" err="1" smtClean="0"/>
              <a:t>Wartchow</a:t>
            </a:r>
            <a:endParaRPr lang="pt-BR" dirty="0" smtClean="0"/>
          </a:p>
          <a:p>
            <a:pPr algn="r"/>
            <a:r>
              <a:rPr lang="pt-BR" dirty="0" smtClean="0"/>
              <a:t>Giuliano C. </a:t>
            </a:r>
            <a:r>
              <a:rPr lang="pt-BR" dirty="0" err="1" smtClean="0"/>
              <a:t>Daronco</a:t>
            </a:r>
            <a:endParaRPr lang="pt-BR" dirty="0" smtClean="0"/>
          </a:p>
          <a:p>
            <a:pPr algn="r"/>
            <a:r>
              <a:rPr lang="pt-BR" dirty="0" smtClean="0"/>
              <a:t>Marcio A. Nicknig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526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>
                <a:solidFill>
                  <a:prstClr val="black"/>
                </a:solidFill>
              </a:rPr>
              <a:t>Lei Federal 11.445/2007 – Estabelece prazo final (dezembro/2015) para aprovação dos Planos Municipais de Saneamento </a:t>
            </a:r>
            <a:r>
              <a:rPr lang="pt-BR" dirty="0" smtClean="0">
                <a:solidFill>
                  <a:prstClr val="black"/>
                </a:solidFill>
              </a:rPr>
              <a:t>Básico visando acesso a recursos financeiros públicos.</a:t>
            </a:r>
            <a:endParaRPr lang="pt-BR" dirty="0">
              <a:solidFill>
                <a:prstClr val="black"/>
              </a:solidFill>
            </a:endParaRP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Lei Federal 12.305/2010 – Estabelece prazo para que não mais sejam enviados resíduos recicláveis para aterros sanitários.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958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Segundo estudo do Tribunal de Contas do Rio Grande do Sul (TCE-RS):</a:t>
            </a:r>
          </a:p>
          <a:p>
            <a:pPr marL="457200" lvl="1" indent="0">
              <a:buNone/>
            </a:pPr>
            <a:endParaRPr lang="pt-BR" dirty="0" smtClean="0"/>
          </a:p>
          <a:p>
            <a:pPr lvl="1">
              <a:buFontTx/>
              <a:buChar char="-"/>
            </a:pPr>
            <a:r>
              <a:rPr lang="pt-BR" dirty="0" smtClean="0"/>
              <a:t>Em julho/2014, de 497 municípios gaúchos, 209 municípios </a:t>
            </a:r>
            <a:r>
              <a:rPr lang="pt-BR" b="1" dirty="0" smtClean="0"/>
              <a:t>não</a:t>
            </a:r>
            <a:r>
              <a:rPr lang="pt-BR" dirty="0" smtClean="0"/>
              <a:t> tinham seus Planos Municipais de Saneamento (PMSB) aprovados (42%);</a:t>
            </a:r>
          </a:p>
          <a:p>
            <a:pPr lvl="1">
              <a:buFontTx/>
              <a:buChar char="-"/>
            </a:pPr>
            <a:endParaRPr lang="pt-BR" dirty="0" smtClean="0"/>
          </a:p>
          <a:p>
            <a:pPr lvl="1">
              <a:buFontTx/>
              <a:buChar char="-"/>
            </a:pPr>
            <a:r>
              <a:rPr lang="pt-BR" dirty="0" smtClean="0"/>
              <a:t>O estudo aponta que dos 233 </a:t>
            </a:r>
            <a:r>
              <a:rPr lang="pt-BR" dirty="0" err="1" smtClean="0"/>
              <a:t>PMSB’s</a:t>
            </a:r>
            <a:r>
              <a:rPr lang="pt-BR" dirty="0" smtClean="0"/>
              <a:t> aprovados ignoram em algum aspecto as exigências de </a:t>
            </a:r>
            <a:r>
              <a:rPr lang="pt-BR" b="1" dirty="0" smtClean="0"/>
              <a:t>Participação Social</a:t>
            </a:r>
            <a:r>
              <a:rPr lang="pt-BR" dirty="0" smtClean="0"/>
              <a:t> e </a:t>
            </a:r>
            <a:r>
              <a:rPr lang="pt-BR" b="1" dirty="0" smtClean="0"/>
              <a:t>Controle Social</a:t>
            </a:r>
            <a:r>
              <a:rPr lang="pt-BR" dirty="0" smtClean="0"/>
              <a:t>;</a:t>
            </a:r>
          </a:p>
          <a:p>
            <a:pPr lvl="1">
              <a:buFontTx/>
              <a:buChar char="-"/>
            </a:pPr>
            <a:endParaRPr lang="pt-BR" dirty="0"/>
          </a:p>
          <a:p>
            <a:pPr lvl="1">
              <a:buFontTx/>
              <a:buChar char="-"/>
            </a:pPr>
            <a:r>
              <a:rPr lang="pt-BR" dirty="0" smtClean="0"/>
              <a:t>Aponta falta de equipes técnicas especializadas;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4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Problemas consequentes dos apontamentos do TCE-RS: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	</a:t>
            </a:r>
            <a:r>
              <a:rPr lang="pt-BR" dirty="0" err="1" smtClean="0"/>
              <a:t>PMSB’s</a:t>
            </a:r>
            <a:r>
              <a:rPr lang="pt-BR" dirty="0" smtClean="0"/>
              <a:t> incompletos e/ou essencialmente teóricos;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        Planos complexos e audaciosos para uma equipe técnica insuficiente;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lang="pt-BR" dirty="0" smtClean="0"/>
              <a:t>       Distanciamento entre o PMSB e a capacidade de execução dos municípios;</a:t>
            </a:r>
          </a:p>
        </p:txBody>
      </p:sp>
    </p:spTree>
    <p:extLst>
      <p:ext uri="{BB962C8B-B14F-4D97-AF65-F5344CB8AC3E}">
        <p14:creationId xmlns:p14="http://schemas.microsoft.com/office/powerpoint/2010/main" val="151983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Utilizar ferramenta administrativa adaptada para avaliar os </a:t>
            </a:r>
            <a:r>
              <a:rPr lang="pt-BR" dirty="0" err="1" smtClean="0"/>
              <a:t>PMSB’s</a:t>
            </a:r>
            <a:r>
              <a:rPr lang="pt-BR" dirty="0" smtClean="0"/>
              <a:t>;</a:t>
            </a:r>
          </a:p>
          <a:p>
            <a:endParaRPr lang="pt-BR" dirty="0"/>
          </a:p>
          <a:p>
            <a:r>
              <a:rPr lang="pt-BR" dirty="0" smtClean="0"/>
              <a:t>Criar documento técnico e informativo para orientar prioridades de ação aos gestores municipais;</a:t>
            </a:r>
          </a:p>
          <a:p>
            <a:endParaRPr lang="pt-BR" dirty="0"/>
          </a:p>
          <a:p>
            <a:r>
              <a:rPr lang="pt-BR" dirty="0" smtClean="0"/>
              <a:t>Realizar diagnóstico qualitativo de dois </a:t>
            </a:r>
            <a:r>
              <a:rPr lang="pt-BR" dirty="0" err="1" smtClean="0"/>
              <a:t>PMSB’s</a:t>
            </a:r>
            <a:r>
              <a:rPr lang="pt-BR" dirty="0" smtClean="0"/>
              <a:t> onde os autores tiveram participação;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720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 – O Índice de Qualidade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45466"/>
            <a:ext cx="10515600" cy="50613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smtClean="0"/>
              <a:t>Elaborado por Giuliano </a:t>
            </a:r>
            <a:r>
              <a:rPr lang="pt-BR" dirty="0" err="1" smtClean="0"/>
              <a:t>Crauss</a:t>
            </a:r>
            <a:r>
              <a:rPr lang="pt-BR" dirty="0" smtClean="0"/>
              <a:t> </a:t>
            </a:r>
            <a:r>
              <a:rPr lang="pt-BR" dirty="0" err="1" smtClean="0"/>
              <a:t>Daronco</a:t>
            </a:r>
            <a:r>
              <a:rPr lang="pt-BR" dirty="0" smtClean="0"/>
              <a:t>, em tese de Doutorado em 2014:</a:t>
            </a:r>
          </a:p>
          <a:p>
            <a:pPr marL="0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 Avalia o PMSB através de 10 indicadores (os indicadores foram definidos após consulta a especialistas);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lang="pt-BR" dirty="0" smtClean="0"/>
              <a:t>Cada indicador recebe uma nota, resultado da análise de 3 critérios: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ATENDIMENTO – O indicador em questão atende o conteúdo mínimo definido por Funasa e Ministério das Cidades</a:t>
            </a:r>
            <a:r>
              <a:rPr lang="pt-BR" dirty="0" smtClean="0"/>
              <a:t>?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pt-B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SUFICIÊNCIA – O Indicador atende o item da forma que os órgãos exigem</a:t>
            </a:r>
            <a:r>
              <a:rPr lang="pt-BR" dirty="0" smtClean="0"/>
              <a:t>?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pt-B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AVALIAÇÃO – Análise qualitativa geral do indicador pelo examinador.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459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111" y="365125"/>
            <a:ext cx="11199126" cy="1325563"/>
          </a:xfrm>
        </p:spPr>
        <p:txBody>
          <a:bodyPr/>
          <a:lstStyle/>
          <a:p>
            <a:r>
              <a:rPr lang="pt-BR" dirty="0" smtClean="0"/>
              <a:t>Metodologia – Valoração do Índice de Qualidade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886828"/>
              </p:ext>
            </p:extLst>
          </p:nvPr>
        </p:nvGraphicFramePr>
        <p:xfrm>
          <a:off x="746976" y="1803042"/>
          <a:ext cx="10869767" cy="45204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6349"/>
                <a:gridCol w="3045343"/>
                <a:gridCol w="1662124"/>
                <a:gridCol w="1266380"/>
                <a:gridCol w="1899571"/>
              </a:tblGrid>
              <a:tr h="6124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effectLst/>
                        </a:rPr>
                        <a:t>ATENDIMENTO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0 = NÃO ATENDIDO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1 = ATENDIDO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623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effectLst/>
                        </a:rPr>
                        <a:t>SUFICIÊNCIA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1 = </a:t>
                      </a:r>
                      <a:r>
                        <a:rPr lang="pt-BR" sz="2400" u="none" strike="noStrike" dirty="0" smtClean="0">
                          <a:effectLst/>
                        </a:rPr>
                        <a:t>ABORDAGEM </a:t>
                      </a:r>
                      <a:r>
                        <a:rPr lang="pt-BR" sz="2400" u="none" strike="noStrike" dirty="0">
                          <a:effectLst/>
                        </a:rPr>
                        <a:t>INSUFICIENTE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2 = ABORDAGEM SUFICIENTE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1374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effectLst/>
                        </a:rPr>
                        <a:t>AVALIAÇÃO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1 = RUIM/SEM DADOS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3 = REGULAR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5 = BOM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082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effectLst/>
                        </a:rPr>
                        <a:t>NOTA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ATENDIMENTO X SUFICIÊNCIA X AVALIAÇÃO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10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 – O Índice de Qualidade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597529"/>
              </p:ext>
            </p:extLst>
          </p:nvPr>
        </p:nvGraphicFramePr>
        <p:xfrm>
          <a:off x="585788" y="1471618"/>
          <a:ext cx="11001375" cy="5186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2657"/>
                <a:gridCol w="9688718"/>
              </a:tblGrid>
              <a:tr h="47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#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INDICADOR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7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Participação da sociedade (IQ-1)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7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Diagnostico dos serviços de saneamento básico (IQ-2)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7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3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Avaliação periódica do PMSB (IQ-3)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7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Objetivos, metas e ações para universalização (IQ-4)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7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5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Comitê gestor do PMSB (IQ-5)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7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6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Educação Ambiental (IQ-6)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7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7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Desenvolvimento institucional (IQ-7)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7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Compatibilidade com outros planos (IQ-8)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7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Qualificação dos servidores envolvidos com o PMSB (IQ-9)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7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Diretrizes básicas Ministério das Cidades (IQ-10)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44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 – O Índice de Qualidade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3200" dirty="0" smtClean="0"/>
              <a:t>Adicionalmente, foi inserida uma escala de cores, visando dar destaque ao desempenho de cada indicador nessa avaliação de qualidade do PMSB.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02058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993</Words>
  <Application>Microsoft Office PowerPoint</Application>
  <PresentationFormat>Widescreen</PresentationFormat>
  <Paragraphs>269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Tema do Office</vt:lpstr>
      <vt:lpstr>A IMPORTÂNCIA DA GESTÃO NO PMSB:  UM ESTUDO DE CASO</vt:lpstr>
      <vt:lpstr>Introdução</vt:lpstr>
      <vt:lpstr>Introdução</vt:lpstr>
      <vt:lpstr>Introdução</vt:lpstr>
      <vt:lpstr>Objetivos</vt:lpstr>
      <vt:lpstr>Metodologia – O Índice de Qualidade</vt:lpstr>
      <vt:lpstr>Metodologia – Valoração do Índice de Qualidade</vt:lpstr>
      <vt:lpstr>Metodologia – O Índice de Qualidade</vt:lpstr>
      <vt:lpstr>Metodologia – O Índice de Qualidade</vt:lpstr>
      <vt:lpstr>Metodologia – O Índice de Qualidade</vt:lpstr>
      <vt:lpstr>Resultados</vt:lpstr>
      <vt:lpstr>Resultados – Características dos municípios</vt:lpstr>
      <vt:lpstr>Apresentação do PowerPoint</vt:lpstr>
      <vt:lpstr>Resultados - Indicadores</vt:lpstr>
      <vt:lpstr>Resultados – Pontos fracos</vt:lpstr>
      <vt:lpstr>Resultados – Pontos fracos</vt:lpstr>
      <vt:lpstr>Conclusão</vt:lpstr>
      <vt:lpstr>Obrigado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IMPORTÂNCIA DA GESTÃO NO PMSB:  UM ESTUDO DE CASO</dc:title>
  <dc:creator>Marcio Alexandre Nicknig</dc:creator>
  <cp:lastModifiedBy>Marcio Alexandre Nicknig</cp:lastModifiedBy>
  <cp:revision>31</cp:revision>
  <dcterms:created xsi:type="dcterms:W3CDTF">2015-05-19T10:51:41Z</dcterms:created>
  <dcterms:modified xsi:type="dcterms:W3CDTF">2015-05-26T15:05:16Z</dcterms:modified>
</cp:coreProperties>
</file>