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9" r:id="rId2"/>
    <p:sldId id="270" r:id="rId3"/>
    <p:sldId id="262" r:id="rId4"/>
    <p:sldId id="263" r:id="rId5"/>
    <p:sldId id="280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6" r:id="rId15"/>
    <p:sldId id="277" r:id="rId16"/>
    <p:sldId id="278" r:id="rId17"/>
    <p:sldId id="273" r:id="rId18"/>
    <p:sldId id="275" r:id="rId19"/>
    <p:sldId id="282" r:id="rId20"/>
    <p:sldId id="283" r:id="rId21"/>
    <p:sldId id="27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49%20ASSEMAE%20-%20Definitivo\Dados\x%20Resumo%20Gravimet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dirty="0">
                <a:solidFill>
                  <a:schemeClr val="tx1"/>
                </a:solidFill>
              </a:rPr>
              <a:t>Composição Gravimétrica dos Resíduos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B8-4F56-9DB7-9F7466071F6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8-4F56-9DB7-9F7466071F6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B8-4F56-9DB7-9F7466071F6F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B8-4F56-9DB7-9F7466071F6F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B8-4F56-9DB7-9F7466071F6F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B8-4F56-9DB7-9F7466071F6F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B8-4F56-9DB7-9F7466071F6F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8B8-4F56-9DB7-9F7466071F6F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8B8-4F56-9DB7-9F7466071F6F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8B8-4F56-9DB7-9F7466071F6F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8B8-4F56-9DB7-9F7466071F6F}"/>
              </c:ext>
            </c:extLst>
          </c:dPt>
          <c:dLbls>
            <c:dLbl>
              <c:idx val="0"/>
              <c:layout>
                <c:manualLayout>
                  <c:x val="-0.22113981795130735"/>
                  <c:y val="-5.33428113152522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B8-4F56-9DB7-9F7466071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Plan1!$A$14:$A$24</c:f>
              <c:strCache>
                <c:ptCount val="11"/>
                <c:pt idx="0">
                  <c:v>Plástico Mole</c:v>
                </c:pt>
                <c:pt idx="1">
                  <c:v>Plástico Duro</c:v>
                </c:pt>
                <c:pt idx="2">
                  <c:v>Vidro</c:v>
                </c:pt>
                <c:pt idx="3">
                  <c:v>Metal</c:v>
                </c:pt>
                <c:pt idx="4">
                  <c:v>Embalagem "Tetrapark"</c:v>
                </c:pt>
                <c:pt idx="5">
                  <c:v>Papel e Papelão</c:v>
                </c:pt>
                <c:pt idx="6">
                  <c:v>Tecido</c:v>
                </c:pt>
                <c:pt idx="7">
                  <c:v>Isopor</c:v>
                </c:pt>
                <c:pt idx="8">
                  <c:v>Outros</c:v>
                </c:pt>
                <c:pt idx="9">
                  <c:v>Fraldas e Papel Higiênico</c:v>
                </c:pt>
                <c:pt idx="10">
                  <c:v>Orgânico</c:v>
                </c:pt>
              </c:strCache>
            </c:strRef>
          </c:cat>
          <c:val>
            <c:numRef>
              <c:f>Plan1!$F$14:$F$24</c:f>
              <c:numCache>
                <c:formatCode>0.00%</c:formatCode>
                <c:ptCount val="11"/>
                <c:pt idx="0">
                  <c:v>6.7525000000000002E-2</c:v>
                </c:pt>
                <c:pt idx="1">
                  <c:v>3.5224999999999999E-2</c:v>
                </c:pt>
                <c:pt idx="2">
                  <c:v>3.2150000000000005E-2</c:v>
                </c:pt>
                <c:pt idx="3">
                  <c:v>1.9250000000000003E-2</c:v>
                </c:pt>
                <c:pt idx="4">
                  <c:v>1.6250000000000001E-2</c:v>
                </c:pt>
                <c:pt idx="5">
                  <c:v>8.1624999999999989E-2</c:v>
                </c:pt>
                <c:pt idx="6">
                  <c:v>2.6700000000000002E-2</c:v>
                </c:pt>
                <c:pt idx="7">
                  <c:v>6.0749999999999997E-3</c:v>
                </c:pt>
                <c:pt idx="8">
                  <c:v>2.5449999999999997E-2</c:v>
                </c:pt>
                <c:pt idx="9">
                  <c:v>7.0400000000000004E-2</c:v>
                </c:pt>
                <c:pt idx="10">
                  <c:v>0.61922500000000003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8B8-4F56-9DB7-9F7466071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/>
              <a:t>DIAGNÓSTICO DO SISTEMA DE COLETA SELETIVA NO MUNICÍPIO DE NOVA MUTUM - MT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/>
              <a:t>Autores: </a:t>
            </a:r>
          </a:p>
          <a:p>
            <a:pPr lvl="1"/>
            <a:r>
              <a:rPr lang="pt-BR" b="1" dirty="0"/>
              <a:t>Giovanni Batista da Silva Santos</a:t>
            </a:r>
          </a:p>
          <a:p>
            <a:pPr lvl="1"/>
            <a:r>
              <a:rPr lang="pt-BR" b="1" dirty="0"/>
              <a:t>Angélica Luciana Barros de Campos</a:t>
            </a:r>
            <a:endParaRPr lang="pt-BR" dirty="0"/>
          </a:p>
          <a:p>
            <a:pPr lvl="1"/>
            <a:r>
              <a:rPr lang="pt-BR" b="1" dirty="0"/>
              <a:t>Francisco Moraes Filho</a:t>
            </a:r>
            <a:endParaRPr lang="pt-BR" dirty="0"/>
          </a:p>
          <a:p>
            <a:pPr algn="l"/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94" y="332656"/>
            <a:ext cx="2405051" cy="8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Armazenamento, triagem e acondicionamento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Recursos e equipamentos fornecidos pelo poder público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dirty="0"/>
              <a:t>02 prenseiros, 01 auxiliar, 01 coordenador geral e 2 motoristas para o veículo coletor;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dirty="0"/>
              <a:t>Veículo de apoio para fiscalização e pequenas coletas;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dirty="0"/>
              <a:t>01 prensa horizontal, 02 prensas verticais, 01 empilhadeira e 01 máquina que reduz o volume do isopor; </a:t>
            </a:r>
            <a:endParaRPr lang="pt-BR" dirty="0">
              <a:highlight>
                <a:srgbClr val="FFFF00"/>
              </a:highlight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dirty="0"/>
              <a:t>Triturador de vidro previsto ainda em 2019;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Capacidade de operação estimada em 3700 kg/dia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307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Armazenamento, triagem e acondicionamento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E22560-1BB6-4810-8CCA-05C6839CC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" y="1700808"/>
            <a:ext cx="3312368" cy="2345498"/>
          </a:xfrm>
          <a:prstGeom prst="rect">
            <a:avLst/>
          </a:prstGeom>
        </p:spPr>
      </p:pic>
      <p:pic>
        <p:nvPicPr>
          <p:cNvPr id="6" name="Picture 2" descr="F:\Desktop\SAAE\014 Fotos SAAE - Prefeitura\Fotos Reciclo\Fotos\Galpão - 16-08\IMG_5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05" y="1665428"/>
            <a:ext cx="3518247" cy="23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Figura5-min">
            <a:extLst>
              <a:ext uri="{FF2B5EF4-FFF2-40B4-BE49-F238E27FC236}">
                <a16:creationId xmlns:a16="http://schemas.microsoft.com/office/drawing/2014/main" id="{370A3CF7-039A-4ECA-98B9-24CCB665E2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645024"/>
            <a:ext cx="3312367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0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Armazenamento, triagem e acondicionamento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plástico rígido;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plástico filme;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papelão; - 276t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papel; - 30 t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metais tais como cobre e ferro; - 6,6 t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PET;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embalagens do tipo Tetra Park;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alumínio;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isopor e; 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/>
              <a:t>vidro (sem distinção de coloração).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pic>
        <p:nvPicPr>
          <p:cNvPr id="5" name="Picture 2" descr="F:\Desktop\SAAE\014 Fotos SAAE - Prefeitura\Fotos Reciclo\Fotos\Galpão - 16-08\IMG_5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41" y="1485024"/>
            <a:ext cx="2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Desktop\SAAE\014 Fotos SAAE - Prefeitura\Fotos Reciclo\Fotos\Galpão - 16-08\IMG_5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17" y="3645024"/>
            <a:ext cx="2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35796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103 t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2411760" y="1844824"/>
            <a:ext cx="216024" cy="369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>
            <a:off x="4283968" y="3284784"/>
            <a:ext cx="252028" cy="11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08006" y="36582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4,5 t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/>
              <a:t>Não há esteira no local e nem balança;</a:t>
            </a:r>
          </a:p>
        </p:txBody>
      </p:sp>
    </p:spTree>
    <p:extLst>
      <p:ext uri="{BB962C8B-B14F-4D97-AF65-F5344CB8AC3E}">
        <p14:creationId xmlns:p14="http://schemas.microsoft.com/office/powerpoint/2010/main" val="209310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Aproveitamento dos recicláveis e custo final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Da geração de resíduos: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34,19 </a:t>
            </a:r>
            <a:r>
              <a:rPr lang="pt-BR" dirty="0" err="1"/>
              <a:t>ton</a:t>
            </a:r>
            <a:r>
              <a:rPr lang="pt-BR" dirty="0"/>
              <a:t>/dia (total) - Planilha pesagem Aterro Sanitário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12,55 </a:t>
            </a:r>
            <a:r>
              <a:rPr lang="pt-BR" dirty="0" err="1"/>
              <a:t>ton</a:t>
            </a:r>
            <a:r>
              <a:rPr lang="pt-BR" dirty="0"/>
              <a:t>/dia (resíduos secos) - estimativa PMSB</a:t>
            </a:r>
            <a:endParaRPr lang="pt-BR" sz="2000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2219AD7-7D67-428D-B224-0966B1D52B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26289"/>
              </p:ext>
            </p:extLst>
          </p:nvPr>
        </p:nvGraphicFramePr>
        <p:xfrm>
          <a:off x="1752455" y="2783865"/>
          <a:ext cx="55670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98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Aproveitamento dos recicláveis e custo final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883 toneladas coletadas em 2018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530 toneladas aproveitadas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Relação produção x coleta: 19%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err="1"/>
              <a:t>SNIS</a:t>
            </a:r>
            <a:r>
              <a:rPr lang="pt-BR" dirty="0"/>
              <a:t> em 2012 – 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Índice de rejeitos em peso: 40%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Nem todos os resíduos considerados “secos” são recicláveis</a:t>
            </a: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95% dos resíduos recicláveis coletados são papel, papelão e plástico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Valor total com as vendas =  R$ 224.070,30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Renda mensal média de cada associado: R$ 2.400,00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5271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Aproveitamento dos recicláveis e custo final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Custo total da coleta seletiva em Nova Mutum é de R$ 1.573,08 para cada tonelada  triada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60% deste valor referente ao repasse para a Associação;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Considerada a tonelada coletada o custo é de R$ 1.123,63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Custo com resíduos orgânicos/rejeitos:  R$ 338,95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Alto custo da disposição final;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Transporte por 130 km até ao Aterro Sanitário;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Relação de custo 4,64 vezes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Consensual com o levantamento da Pesquisa </a:t>
            </a:r>
            <a:r>
              <a:rPr lang="pt-BR" dirty="0" err="1"/>
              <a:t>Ciclosoft</a:t>
            </a:r>
            <a:r>
              <a:rPr lang="pt-BR" dirty="0"/>
              <a:t> realizada pelo CEMPRE </a:t>
            </a:r>
            <a:endParaRPr lang="pt-BR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3021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Falhas e fraquezas do sistema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Inexistência de: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Plano Municipal de Gestão Integrada de Resíduos Sólidos;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Coleta específica para resíduos volumosos;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Ações de compostagem;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Licenciamento ambiental (em elaboração)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Ausência inviabiliza repasse de recursos federais;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Taxa do Lixo cobre apenas 17% das despesas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Base de cálculo, por testada do imóvel e não por potencial geração de resíduos por domicílio ou frequência de coleta.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87582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Educação Ambiental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Palestras, Teatro de fantoches, Folders, campanhas na rádio e televisão</a:t>
            </a:r>
          </a:p>
        </p:txBody>
      </p:sp>
      <p:pic>
        <p:nvPicPr>
          <p:cNvPr id="5" name="Imagem 4" descr="Figura11-min">
            <a:extLst>
              <a:ext uri="{FF2B5EF4-FFF2-40B4-BE49-F238E27FC236}">
                <a16:creationId xmlns:a16="http://schemas.microsoft.com/office/drawing/2014/main" id="{963E1482-6FA8-4B2F-A3D8-F8A94B14A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519119" cy="305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0F22F84-59AC-46CE-8879-BA0C144E8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9079" r="3925" b="12894"/>
          <a:stretch/>
        </p:blipFill>
        <p:spPr>
          <a:xfrm>
            <a:off x="683568" y="2348880"/>
            <a:ext cx="3488176" cy="30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Educação Ambiental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/>
              <a:t>Palestras, Teatro de fantoches, Folders, Campanhas na rádio e televisão</a:t>
            </a:r>
          </a:p>
        </p:txBody>
      </p:sp>
      <p:pic>
        <p:nvPicPr>
          <p:cNvPr id="5" name="Picture 2" descr="F:\Desktop\SAAE\014 Fotos SAAE - Prefeitura\Fotos Reciclo\Fotos\Teatro de Fantoches\Carlos Drummond\IMG_5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9463"/>
            <a:ext cx="34439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Desktop\SAAE\014 Fotos SAAE - Prefeitura\Fotos Reciclo\Fotos Palestras Coleta Seletiva\20160912_084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3" y="2148538"/>
            <a:ext cx="351693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t="10581" b="11512"/>
          <a:stretch/>
        </p:blipFill>
        <p:spPr bwMode="auto">
          <a:xfrm>
            <a:off x="2915816" y="3933056"/>
            <a:ext cx="35150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1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CONCLUSÃO E RECOMENDAÇÕES</a:t>
            </a:r>
          </a:p>
          <a:p>
            <a:endParaRPr lang="pt-B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Necessidade de apuração de índices tais como percentual de rejeitos, toneladas efetivamente coletadas e produtividade de cada associado;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Alternar terminologia de seco/molhado para reciclável/não reciclável;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Aparecimento de novos concorrentes;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Forte dependência do poder público;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Sistema não é sustentável do ponto de vista econômico;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Ganho social especialmente em relação aos associados e também das ações de educação ambiental;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79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INTRODUÇÃO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5668" y="4357553"/>
            <a:ext cx="8322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>
                <a:latin typeface="+mj-lt"/>
              </a:rPr>
              <a:t>Realizar o diagnóstico social, econômico e ambiental do sistema de coleta seletiva realizada no município de Nova Mutum, em especial, o realizado com apoio do poder  público.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54339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 GERAL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25669" y="980728"/>
            <a:ext cx="8322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>
                <a:latin typeface="+mj-lt"/>
              </a:rPr>
              <a:t>3.923 municípios apresentavam alguma iniciativa de coleta seletiva em 2017.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b="1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>
                <a:latin typeface="+mj-lt"/>
              </a:rPr>
              <a:t>No Centro-Oeste são apenas 209 equivalente a 44,8% da região.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b="1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/>
              <a:t>Importante ressaltar que muitos municípios não abrangem a totalidade de sua área urbana. </a:t>
            </a:r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7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CABA917-5CFF-4D6E-AE3E-9D89497720D5}"/>
              </a:ext>
            </a:extLst>
          </p:cNvPr>
          <p:cNvSpPr txBox="1"/>
          <p:nvPr/>
        </p:nvSpPr>
        <p:spPr>
          <a:xfrm>
            <a:off x="323528" y="332656"/>
            <a:ext cx="8424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REFERÊNCIAS BIBLIOGRÁFICAS</a:t>
            </a:r>
          </a:p>
          <a:p>
            <a:endParaRPr lang="pt-B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ABRELPE. </a:t>
            </a:r>
            <a:r>
              <a:rPr lang="pt-BR" sz="1600" b="1" dirty="0"/>
              <a:t>Panorama dos Resíduos Sólidos no Brasil 2017</a:t>
            </a:r>
            <a:r>
              <a:rPr lang="pt-BR" sz="1600" dirty="0"/>
              <a:t>. Associação Brasileira das Empresas de Limpeza Pública e Resíduos Especiais, São Paulo, 73 p., 2017. Disponível em: &lt;http://abrelpe.org.br/download-panorama-2017/&gt; Acesso: 22 de outubro de 2018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Compromisso Empresarial para Reciclagem – CEMPRE. (2018). </a:t>
            </a:r>
            <a:r>
              <a:rPr lang="pt-BR" sz="1600" b="1" dirty="0"/>
              <a:t>Pesquisa </a:t>
            </a:r>
            <a:r>
              <a:rPr lang="pt-BR" sz="1600" b="1" dirty="0" err="1"/>
              <a:t>Ciclosoft</a:t>
            </a:r>
            <a:r>
              <a:rPr lang="pt-BR" sz="1600" b="1" dirty="0"/>
              <a:t> 2018</a:t>
            </a:r>
            <a:r>
              <a:rPr lang="pt-BR" sz="1600" dirty="0"/>
              <a:t>. São Paulo: CEMPRE. Disponível em: &lt;http://cempre.org.br/</a:t>
            </a:r>
            <a:r>
              <a:rPr lang="pt-BR" sz="1600" dirty="0" err="1"/>
              <a:t>ciclosoft</a:t>
            </a:r>
            <a:r>
              <a:rPr lang="pt-BR" sz="1600" dirty="0"/>
              <a:t>/id/9&gt; Acesso: 16 de abril de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CONKE, L. S. e NASCIMENTO, E. P. (2018). </a:t>
            </a:r>
            <a:r>
              <a:rPr lang="pt-BR" sz="1600" b="1" dirty="0"/>
              <a:t>A coleta seletiva nas pesquisas brasileiras: uma avaliação metodológica</a:t>
            </a:r>
            <a:r>
              <a:rPr lang="pt-BR" sz="1600" dirty="0"/>
              <a:t>. In: Revista Brasileira de Gestão Urbana (</a:t>
            </a:r>
            <a:r>
              <a:rPr lang="pt-BR" sz="1600" dirty="0" err="1"/>
              <a:t>Brazilian</a:t>
            </a:r>
            <a:r>
              <a:rPr lang="pt-BR" sz="1600" dirty="0"/>
              <a:t> </a:t>
            </a:r>
            <a:r>
              <a:rPr lang="pt-BR" sz="1600" dirty="0" err="1"/>
              <a:t>Journal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Urban</a:t>
            </a:r>
            <a:r>
              <a:rPr lang="pt-BR" sz="1600" dirty="0"/>
              <a:t> Management), v. 10, n. 1, pp.199-212. 2018.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PMSB. </a:t>
            </a:r>
            <a:r>
              <a:rPr lang="pt-BR" sz="1600" b="1" dirty="0"/>
              <a:t>Relatório Técnico do Plano Municipal de Saneamento Básico: Nova Mutum-MT</a:t>
            </a:r>
            <a:r>
              <a:rPr lang="pt-BR" sz="1600" dirty="0"/>
              <a:t>. Organizado por Eliana Beatriz Nunes Rondon Lima, Paulo Modesto Filho e Rubem Mauro Palma de Moura. </a:t>
            </a:r>
            <a:r>
              <a:rPr lang="pt-BR" sz="1600" dirty="0" err="1"/>
              <a:t>CuiabáMT</a:t>
            </a:r>
            <a:r>
              <a:rPr lang="pt-BR" sz="1600" dirty="0"/>
              <a:t>: </a:t>
            </a:r>
            <a:r>
              <a:rPr lang="pt-BR" sz="1600" dirty="0" err="1"/>
              <a:t>EdUFMT</a:t>
            </a:r>
            <a:r>
              <a:rPr lang="pt-BR" sz="1600" dirty="0"/>
              <a:t>, 2017. 166p.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6515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-28601" y="2830600"/>
            <a:ext cx="917260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400" b="1" dirty="0"/>
              <a:t>OBRIGADO!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D3AB51-A86C-492C-A754-24F92797D7AF}"/>
              </a:ext>
            </a:extLst>
          </p:cNvPr>
          <p:cNvSpPr txBox="1"/>
          <p:nvPr/>
        </p:nvSpPr>
        <p:spPr>
          <a:xfrm>
            <a:off x="6156176" y="4365104"/>
            <a:ext cx="2232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Me deixe analisar seu lixo e te direis o quão responsável com o meio ambiente tu és!</a:t>
            </a:r>
          </a:p>
          <a:p>
            <a:endParaRPr lang="pt-BR" dirty="0"/>
          </a:p>
          <a:p>
            <a:r>
              <a:rPr lang="pt-BR" sz="1400" i="1" dirty="0"/>
              <a:t>Luís Deves</a:t>
            </a:r>
          </a:p>
        </p:txBody>
      </p:sp>
    </p:spTree>
    <p:extLst>
      <p:ext uri="{BB962C8B-B14F-4D97-AF65-F5344CB8AC3E}">
        <p14:creationId xmlns:p14="http://schemas.microsoft.com/office/powerpoint/2010/main" val="190025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ÁREA DE ESTUDO</a:t>
            </a: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BB8E90-A660-4E47-9928-0729BB548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ÁREA DE ESTUDO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2BA0AD-377A-4090-808C-63468C1F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815157"/>
            <a:ext cx="7380312" cy="49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8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ÁREA DE ESTUDO</a:t>
            </a:r>
            <a:endParaRPr lang="pt-BR" sz="2400" dirty="0"/>
          </a:p>
        </p:txBody>
      </p:sp>
      <p:pic>
        <p:nvPicPr>
          <p:cNvPr id="1030" name="Picture 6" descr="Resultado de imagem para nova mutum mato gros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358583" y="766420"/>
            <a:ext cx="8389881" cy="47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1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METODOLOGIA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Revisão bibliográfica;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Legislação brasileira (</a:t>
            </a:r>
            <a:r>
              <a:rPr lang="pt-BR" sz="2000" dirty="0"/>
              <a:t>Lei n° 12.305/2010);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Plano Municipal de Saneamento Básico;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Busca de dados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Secretaria de Agricultura e Meio Ambiente;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Serviço Autônomo de Água e Esgoto (SAAE);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Entrevistas informais sem a utilização de questionário com os agentes envolvidos;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Observação </a:t>
            </a:r>
            <a:r>
              <a:rPr lang="pt-BR" sz="2000" b="1" i="1" dirty="0"/>
              <a:t>in loco</a:t>
            </a:r>
            <a:r>
              <a:rPr lang="pt-BR" sz="2000" b="1" dirty="0"/>
              <a:t>, com registros fotográficos dos processos;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8359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214183"/>
            <a:ext cx="8424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DISCUSSÕES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Do método de coleta e atendimento do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Início em 2009 – projeto-piloto;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Tipo porta-a-porta;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Distribuição das sacolas especiais do RECICLO;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Coleta 1 vez por semana nas residências. Em alguns comércios é feita sob demanda.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Apenas 1 caminhão compactador;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b="1" dirty="0"/>
              <a:t>Ano 2005 com capacidade de 6 m³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A tarefa dos moradores é separar o lixo em “seco” e “molhado”.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Não há pontos de entrega voluntários (</a:t>
            </a:r>
            <a:r>
              <a:rPr lang="pt-BR" b="1" dirty="0" err="1"/>
              <a:t>PEV’s</a:t>
            </a:r>
            <a:r>
              <a:rPr lang="pt-BR" b="1" dirty="0"/>
              <a:t>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0346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Do método de coleta e atendimento do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100% da área urbana desde 2017;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b="1" dirty="0"/>
              <a:t>10.235 domicílios, segundo estimativa IBGE (2015).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b="1" dirty="0"/>
              <a:t>15.706 economias ativas de água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Em 2018 - distrito de Ranchão - 50 km da sede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b="1" dirty="0"/>
              <a:t>Em 2019 – assentamento do Pontal do </a:t>
            </a:r>
            <a:r>
              <a:rPr lang="pt-BR" b="1" dirty="0" err="1"/>
              <a:t>Marape</a:t>
            </a:r>
            <a:r>
              <a:rPr lang="pt-BR" b="1" dirty="0"/>
              <a:t>  - 130 km da sede</a:t>
            </a:r>
            <a:endParaRPr lang="pt-BR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pic>
        <p:nvPicPr>
          <p:cNvPr id="5" name="Imagem 4" descr="Figura3-min">
            <a:extLst>
              <a:ext uri="{FF2B5EF4-FFF2-40B4-BE49-F238E27FC236}">
                <a16:creationId xmlns:a16="http://schemas.microsoft.com/office/drawing/2014/main" id="{6C47A4B8-D30A-4CD8-8D88-76CD2DA8C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92" y="3583014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Desktop\SAAE\014 Fotos SAAE - Prefeitura\Fotos Reciclo\Fotos\Coleta - 09-10\IMG_6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3014"/>
            <a:ext cx="32406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8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80CB0B-77D9-46FB-AB30-CCC61EF26578}"/>
              </a:ext>
            </a:extLst>
          </p:cNvPr>
          <p:cNvSpPr txBox="1"/>
          <p:nvPr/>
        </p:nvSpPr>
        <p:spPr>
          <a:xfrm>
            <a:off x="323528" y="332656"/>
            <a:ext cx="8424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RESULTADOS E DISCUSSÃO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Armazenamento, triagem e acondicionamento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Contrato com Associação dos Coletores e Selecionadores de Materiais Recicláveis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dirty="0"/>
              <a:t>19 colaboradores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dirty="0"/>
              <a:t>Valor base salarial (com adicional por insalubridade) 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Galpão com área de 1.100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pic>
        <p:nvPicPr>
          <p:cNvPr id="5" name="Imagem 4" descr="Figura4-min">
            <a:extLst>
              <a:ext uri="{FF2B5EF4-FFF2-40B4-BE49-F238E27FC236}">
                <a16:creationId xmlns:a16="http://schemas.microsoft.com/office/drawing/2014/main" id="{458CF5C6-D063-46A2-9EF2-625A534626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3042"/>
            <a:ext cx="2876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Desktop\SAAE\014 Fotos SAAE - Prefeitura\Fotos Reciclo\Fotos\Galpão - 16-08\IMG_5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61" y="3600700"/>
            <a:ext cx="3246775" cy="21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1095</Words>
  <Application>Microsoft Office PowerPoint</Application>
  <PresentationFormat>Apresentação na tela (4:3)</PresentationFormat>
  <Paragraphs>201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DIAGNÓSTICO DO SISTEMA DE COLETA SELETIVA NO MUNICÍPIO DE NOVA MUTUM - MT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ABC</cp:lastModifiedBy>
  <cp:revision>35</cp:revision>
  <dcterms:created xsi:type="dcterms:W3CDTF">2018-05-02T19:43:05Z</dcterms:created>
  <dcterms:modified xsi:type="dcterms:W3CDTF">2019-05-05T20:10:53Z</dcterms:modified>
</cp:coreProperties>
</file>