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9"/>
  </p:notesMasterIdLst>
  <p:sldIdLst>
    <p:sldId id="256" r:id="rId2"/>
    <p:sldId id="257" r:id="rId3"/>
    <p:sldId id="270" r:id="rId4"/>
    <p:sldId id="272" r:id="rId5"/>
    <p:sldId id="258" r:id="rId6"/>
    <p:sldId id="259" r:id="rId7"/>
    <p:sldId id="260" r:id="rId8"/>
    <p:sldId id="266" r:id="rId9"/>
    <p:sldId id="312" r:id="rId10"/>
    <p:sldId id="267" r:id="rId11"/>
    <p:sldId id="274" r:id="rId12"/>
    <p:sldId id="321" r:id="rId13"/>
    <p:sldId id="322" r:id="rId14"/>
    <p:sldId id="327" r:id="rId15"/>
    <p:sldId id="326" r:id="rId16"/>
    <p:sldId id="328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18" r:id="rId25"/>
    <p:sldId id="337" r:id="rId26"/>
    <p:sldId id="319" r:id="rId27"/>
    <p:sldId id="268" r:id="rId28"/>
    <p:sldId id="275" r:id="rId29"/>
    <p:sldId id="276" r:id="rId30"/>
    <p:sldId id="278" r:id="rId31"/>
    <p:sldId id="277" r:id="rId32"/>
    <p:sldId id="280" r:id="rId33"/>
    <p:sldId id="283" r:id="rId34"/>
    <p:sldId id="284" r:id="rId35"/>
    <p:sldId id="315" r:id="rId36"/>
    <p:sldId id="320" r:id="rId37"/>
    <p:sldId id="296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9659F-3B63-48A8-A89D-4E95574655A2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BCD1C-3A5D-4129-A5DA-3277D596C5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7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BCD1C-3A5D-4129-A5DA-3277D596C56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94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A8E11BF-4408-458C-8189-052661FAD940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36A16EA-6AE0-4DEC-827C-31D5A83125B3}" type="slidenum">
              <a:rPr lang="pt-BR" smtClean="0"/>
              <a:t>‹#›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315200" cy="2595025"/>
          </a:xfrm>
        </p:spPr>
        <p:txBody>
          <a:bodyPr>
            <a:normAutofit/>
          </a:bodyPr>
          <a:lstStyle/>
          <a:p>
            <a:r>
              <a:rPr lang="pt-BR" dirty="0" smtClean="0"/>
              <a:t>Saneamento básico e arboviroses: algumas considerações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Profa. Dra. Patrícia Campos Borja</a:t>
            </a:r>
          </a:p>
          <a:p>
            <a:r>
              <a:rPr lang="pt-BR" dirty="0" smtClean="0"/>
              <a:t>Departamento de Engenharia </a:t>
            </a:r>
            <a:r>
              <a:rPr lang="pt-BR" dirty="0" smtClean="0"/>
              <a:t>Ambiental-UFBA</a:t>
            </a:r>
          </a:p>
          <a:p>
            <a:r>
              <a:rPr lang="pt-BR" dirty="0" smtClean="0"/>
              <a:t>Mestrado em Meio Ambiente, Águas e Saneamento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60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/>
          <a:lstStyle/>
          <a:p>
            <a:r>
              <a:rPr lang="pt-BR" dirty="0" smtClean="0"/>
              <a:t>As causas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315200" cy="3539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As principais causas para a infestação dos  vetores estão relacionadas a:</a:t>
            </a:r>
          </a:p>
          <a:p>
            <a:r>
              <a:rPr lang="pt-BR" sz="2800" dirty="0" smtClean="0"/>
              <a:t>existência de criadouros, principalmente dentro das casas (mais de 90%);</a:t>
            </a:r>
          </a:p>
          <a:p>
            <a:r>
              <a:rPr lang="pt-BR" sz="2800" dirty="0" smtClean="0"/>
              <a:t>desigualdades socioespaciais; </a:t>
            </a:r>
          </a:p>
          <a:p>
            <a:r>
              <a:rPr lang="pt-BR" sz="2800" dirty="0" smtClean="0"/>
              <a:t>condições precárias de urbanização e de saneamento básico (abastecimento de água, limpeza urbana e manejo de resíduos sólidos, drenagem e manejo de águas pluviais e ao esgotamento sanitário).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8960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537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Necessidade de mudança de paradigma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1" y="1844824"/>
            <a:ext cx="9144000" cy="4464496"/>
          </a:xfrm>
        </p:spPr>
        <p:txBody>
          <a:bodyPr>
            <a:noAutofit/>
          </a:bodyPr>
          <a:lstStyle/>
          <a:p>
            <a:r>
              <a:rPr lang="pt-BR" sz="2600" dirty="0" smtClean="0"/>
              <a:t>É necessário que a ação pública resgate o conceito e as práticas da </a:t>
            </a:r>
            <a:r>
              <a:rPr lang="pt-BR" sz="2600" b="1" i="1" dirty="0" smtClean="0">
                <a:solidFill>
                  <a:srgbClr val="FFC000"/>
                </a:solidFill>
              </a:rPr>
              <a:t>promoção da saúde, </a:t>
            </a:r>
            <a:r>
              <a:rPr lang="pt-BR" sz="2600" dirty="0" smtClean="0"/>
              <a:t>superando o modelo </a:t>
            </a:r>
            <a:r>
              <a:rPr lang="pt-BR" sz="2600" i="1" dirty="0" smtClean="0"/>
              <a:t>médico assistencialista e </a:t>
            </a:r>
            <a:r>
              <a:rPr lang="pt-BR" sz="2600" dirty="0" smtClean="0"/>
              <a:t>incorporando as relações complexas entre saúde, ambiente e sociedade. </a:t>
            </a:r>
          </a:p>
          <a:p>
            <a:endParaRPr lang="pt-BR" sz="2600" dirty="0" smtClean="0"/>
          </a:p>
          <a:p>
            <a:r>
              <a:rPr lang="pt-BR" sz="2600" dirty="0" smtClean="0"/>
              <a:t>Essa perspectiva exige uma abordagem multidimensional do processo saúde-doença, abarcando as diemensões socioeconômicas, ecológicas, biológicas, psicológicas e culturais, além do empoderamento da população para a participação  e controle social.</a:t>
            </a:r>
          </a:p>
        </p:txBody>
      </p:sp>
    </p:spTree>
    <p:extLst>
      <p:ext uri="{BB962C8B-B14F-4D97-AF65-F5344CB8AC3E}">
        <p14:creationId xmlns:p14="http://schemas.microsoft.com/office/powerpoint/2010/main" val="34431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5"/>
            <a:ext cx="73152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determinação social da saúde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4248512"/>
          </a:xfrm>
        </p:spPr>
        <p:txBody>
          <a:bodyPr>
            <a:noAutofit/>
          </a:bodyPr>
          <a:lstStyle/>
          <a:p>
            <a:r>
              <a:rPr lang="pt-BR" sz="2600" dirty="0" smtClean="0"/>
              <a:t>É importante </a:t>
            </a:r>
            <a:r>
              <a:rPr lang="pt-BR" sz="2600" dirty="0" smtClean="0"/>
              <a:t>ressaltar a </a:t>
            </a:r>
            <a:r>
              <a:rPr lang="pt-BR" sz="2600" dirty="0"/>
              <a:t>noção de </a:t>
            </a:r>
            <a:r>
              <a:rPr lang="pt-BR" sz="2600" b="1" dirty="0">
                <a:solidFill>
                  <a:srgbClr val="FFC000"/>
                </a:solidFill>
              </a:rPr>
              <a:t>determinação social da saúde</a:t>
            </a:r>
            <a:r>
              <a:rPr lang="pt-BR" sz="2600" dirty="0"/>
              <a:t>, já que </a:t>
            </a:r>
            <a:r>
              <a:rPr lang="pt-BR" sz="2600" dirty="0" smtClean="0"/>
              <a:t>a estrutura  </a:t>
            </a:r>
            <a:r>
              <a:rPr lang="pt-BR" sz="2600" dirty="0"/>
              <a:t>social </a:t>
            </a:r>
            <a:r>
              <a:rPr lang="pt-BR" sz="2600" dirty="0" smtClean="0"/>
              <a:t>é determinante </a:t>
            </a:r>
            <a:r>
              <a:rPr lang="pt-BR" sz="2600" dirty="0"/>
              <a:t>dos processos de saúde/doença nas sociedades capitalistas. </a:t>
            </a:r>
            <a:endParaRPr lang="pt-BR" sz="2600" dirty="0" smtClean="0"/>
          </a:p>
          <a:p>
            <a:endParaRPr lang="pt-BR" sz="2600" dirty="0"/>
          </a:p>
          <a:p>
            <a:r>
              <a:rPr lang="pt-BR" sz="2600" dirty="0" smtClean="0"/>
              <a:t>As desigualdes e a exclusão </a:t>
            </a:r>
            <a:r>
              <a:rPr lang="pt-BR" sz="2600" dirty="0"/>
              <a:t>e as relações de poder estão na base da explicação da relação </a:t>
            </a:r>
            <a:r>
              <a:rPr lang="pt-BR" sz="2600" dirty="0" smtClean="0"/>
              <a:t>saúde-doença.</a:t>
            </a:r>
          </a:p>
          <a:p>
            <a:endParaRPr lang="pt-BR" sz="2600" dirty="0" smtClean="0"/>
          </a:p>
          <a:p>
            <a:endParaRPr lang="pt-BR" sz="2600" dirty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50559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Um esforço de compreender as inter-relações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ARAÚJO, Luísa Magalhães. MODELO </a:t>
            </a:r>
            <a:r>
              <a:rPr lang="pt-BR" dirty="0"/>
              <a:t>ECO-SOCIOSSANITÁRIO DA OCORRÊNCIA DE DENGUE: </a:t>
            </a:r>
            <a:r>
              <a:rPr lang="pt-BR" dirty="0" smtClean="0"/>
              <a:t>UM ESFORÇO </a:t>
            </a:r>
            <a:r>
              <a:rPr lang="pt-BR" dirty="0"/>
              <a:t>DE CONSTRUÇÃO A PARTIR DA CIDADE DE RIACHO </a:t>
            </a:r>
            <a:r>
              <a:rPr lang="pt-BR" dirty="0" smtClean="0"/>
              <a:t>DE SANTANA-BA. Salvador: MAASA, 2016.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98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17968" r="26062" b="9636"/>
          <a:stretch/>
        </p:blipFill>
        <p:spPr bwMode="auto">
          <a:xfrm>
            <a:off x="1043608" y="692696"/>
            <a:ext cx="69532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16530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População 30.646 habitantes</a:t>
            </a:r>
          </a:p>
        </p:txBody>
      </p:sp>
    </p:spTree>
    <p:extLst>
      <p:ext uri="{BB962C8B-B14F-4D97-AF65-F5344CB8AC3E}">
        <p14:creationId xmlns:p14="http://schemas.microsoft.com/office/powerpoint/2010/main" val="119996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1" t="19270" r="33382" b="13542"/>
          <a:stretch/>
        </p:blipFill>
        <p:spPr bwMode="auto">
          <a:xfrm>
            <a:off x="1043608" y="127756"/>
            <a:ext cx="6408712" cy="664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57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BB53EFF-CFE1-4426-BCCB-2B173B0B623A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893763"/>
            <a:ext cx="8137599" cy="51901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Tabela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1 -  Número de casos de dengue por zona de residência, internações e gastos hospitalares em Riacho de Santana-BA de 2009 a 2014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98359"/>
              </p:ext>
            </p:extLst>
          </p:nvPr>
        </p:nvGraphicFramePr>
        <p:xfrm>
          <a:off x="236703" y="1546134"/>
          <a:ext cx="8785227" cy="4684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427"/>
                <a:gridCol w="804888"/>
                <a:gridCol w="934935"/>
                <a:gridCol w="934935"/>
                <a:gridCol w="934935"/>
                <a:gridCol w="934935"/>
                <a:gridCol w="934935"/>
                <a:gridCol w="936692"/>
                <a:gridCol w="901545"/>
              </a:tblGrid>
              <a:tr h="280414"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</a:rPr>
                        <a:t>Média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262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</a:rPr>
                        <a:t>Casos de dengue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201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319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172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750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125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490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Casos urbanos (</a:t>
                      </a:r>
                      <a:r>
                        <a:rPr lang="pt-BR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Sinan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7 (70%)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24(73%)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160(80%)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280(88%)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126(73%)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11(73%)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608(81%)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101,3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262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Internações(SIH)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132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298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49,7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490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Internações 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urbanas (</a:t>
                      </a:r>
                      <a:r>
                        <a:rPr lang="pt-BR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Sinan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59 (20%)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9,8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262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</a:rPr>
                        <a:t>Total gasto (R$)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2.302,1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6.618,5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14.124,2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38.328,3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23.484,8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1.766,6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86.624,5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14.437,4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490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Custo médio de internação (R$)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287,7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287,8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288,3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290,4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293,6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294,4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1.742,1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290,4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490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</a:rPr>
                        <a:t>Dias de permanência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106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652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224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1083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180,5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73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</a:rPr>
                        <a:t>Média de permanência no hospital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2,7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2,2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4,9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2,8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18,1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3,02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262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Óbitos (SIH)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289803" y="2788430"/>
            <a:ext cx="8785225" cy="4333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66688" y="3303752"/>
            <a:ext cx="8785225" cy="431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5516" y="3948194"/>
            <a:ext cx="8785225" cy="2873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8553" name="Retângulo 11"/>
          <p:cNvSpPr>
            <a:spLocks noChangeArrowheads="1"/>
          </p:cNvSpPr>
          <p:nvPr/>
        </p:nvSpPr>
        <p:spPr bwMode="auto">
          <a:xfrm>
            <a:off x="603250" y="6334125"/>
            <a:ext cx="800119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000"/>
              </a:spcBef>
              <a:buClr>
                <a:srgbClr val="6E6E6E"/>
              </a:buClr>
              <a:buFont typeface="Wingdings 3" pitchFamily="18" charset="2"/>
              <a:buChar char=""/>
            </a:pPr>
            <a:r>
              <a:rPr lang="pt-BR" altLang="pt-BR" dirty="0"/>
              <a:t>A dengue é uma enfermidade de incidência urbana (RIBEIRO </a:t>
            </a:r>
            <a:r>
              <a:rPr lang="pt-BR" altLang="pt-BR" i="1" dirty="0"/>
              <a:t>et al</a:t>
            </a:r>
            <a:r>
              <a:rPr lang="pt-BR" altLang="pt-BR" dirty="0"/>
              <a:t>., 2006). </a:t>
            </a:r>
            <a:endParaRPr lang="pt-BR" altLang="pt-BR" dirty="0">
              <a:solidFill>
                <a:srgbClr val="404040"/>
              </a:solidFill>
            </a:endParaRPr>
          </a:p>
        </p:txBody>
      </p:sp>
      <p:sp>
        <p:nvSpPr>
          <p:cNvPr id="18554" name="Título 1"/>
          <p:cNvSpPr txBox="1">
            <a:spLocks/>
          </p:cNvSpPr>
          <p:nvPr/>
        </p:nvSpPr>
        <p:spPr bwMode="auto">
          <a:xfrm>
            <a:off x="323850" y="-315913"/>
            <a:ext cx="77057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69696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chemeClr val="tx2"/>
                </a:solidFill>
                <a:latin typeface="Arial" charset="0"/>
              </a:rPr>
              <a:t>6 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2878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01713" y="5877272"/>
            <a:ext cx="7315200" cy="7760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altLang="pt-BR" sz="2000" dirty="0" smtClean="0"/>
              <a:t>IP e IB – curvas coincidentes</a:t>
            </a:r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pt-BR" altLang="pt-BR" sz="2000" dirty="0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77FEA0C-8484-4560-B0F8-8388219AB3A6}" type="slidenum">
              <a:rPr lang="pt-BR" altLang="pt-BR"/>
              <a:pPr/>
              <a:t>17</a:t>
            </a:fld>
            <a:endParaRPr lang="pt-BR" altLang="pt-BR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5902325" cy="27305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cxnSp>
        <p:nvCxnSpPr>
          <p:cNvPr id="6" name="Conector reto 5"/>
          <p:cNvCxnSpPr/>
          <p:nvPr/>
        </p:nvCxnSpPr>
        <p:spPr>
          <a:xfrm>
            <a:off x="2199110" y="2780928"/>
            <a:ext cx="590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692275" y="1952625"/>
            <a:ext cx="6769100" cy="324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Série </a:t>
            </a:r>
            <a:r>
              <a:rPr lang="pt-BR" sz="1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dados de infestação do </a:t>
            </a:r>
            <a:r>
              <a:rPr lang="pt-BR" sz="1400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Aedes aegypti </a:t>
            </a:r>
            <a:r>
              <a:rPr lang="pt-BR" sz="1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IP e IB de 2009-2014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CaixaDeTexto 8"/>
          <p:cNvSpPr txBox="1">
            <a:spLocks noChangeArrowheads="1"/>
          </p:cNvSpPr>
          <p:nvPr/>
        </p:nvSpPr>
        <p:spPr bwMode="auto">
          <a:xfrm>
            <a:off x="8172450" y="2962275"/>
            <a:ext cx="720725" cy="36830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eaLnBrk="1" hangingPunct="1"/>
            <a:r>
              <a:rPr lang="pt-BR" altLang="pt-BR"/>
              <a:t>3,9 %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6142" y="617538"/>
            <a:ext cx="5269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Infestação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Larvária do </a:t>
            </a:r>
            <a:r>
              <a:rPr lang="pt-BR" sz="2400" i="1" dirty="0">
                <a:latin typeface="+mj-lt"/>
                <a:cs typeface="Arial" panose="020B0604020202020204" pitchFamily="34" charset="0"/>
              </a:rPr>
              <a:t>Aedes aegypti</a:t>
            </a:r>
          </a:p>
        </p:txBody>
      </p:sp>
      <p:sp>
        <p:nvSpPr>
          <p:cNvPr id="27657" name="CaixaDeTexto 8"/>
          <p:cNvSpPr txBox="1">
            <a:spLocks noChangeArrowheads="1"/>
          </p:cNvSpPr>
          <p:nvPr/>
        </p:nvSpPr>
        <p:spPr bwMode="auto">
          <a:xfrm>
            <a:off x="0" y="3209925"/>
            <a:ext cx="1800225" cy="120015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b="1" dirty="0"/>
              <a:t>LIRAa (IP)</a:t>
            </a:r>
          </a:p>
          <a:p>
            <a:pPr eaLnBrk="1" hangingPunct="1"/>
            <a:r>
              <a:rPr lang="pt-BR" altLang="pt-BR" dirty="0"/>
              <a:t>&lt; 1% - satisfatório</a:t>
            </a:r>
          </a:p>
          <a:p>
            <a:pPr eaLnBrk="1" hangingPunct="1"/>
            <a:r>
              <a:rPr lang="pt-BR" altLang="pt-BR" dirty="0"/>
              <a:t>1 - 3,9% - alerta</a:t>
            </a:r>
          </a:p>
          <a:p>
            <a:pPr eaLnBrk="1" hangingPunct="1"/>
            <a:r>
              <a:rPr lang="pt-BR" altLang="pt-BR" dirty="0"/>
              <a:t>&gt; 3,9% - risco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95738" y="4941888"/>
            <a:ext cx="4240212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050" dirty="0">
                <a:latin typeface="+mj-lt"/>
                <a:cs typeface="Arial" panose="020B0604020202020204" pitchFamily="34" charset="0"/>
              </a:rPr>
              <a:t>Fonte: Própria, a partir de </a:t>
            </a:r>
            <a:r>
              <a:rPr lang="pt-BR" sz="1050" dirty="0" err="1">
                <a:latin typeface="+mj-lt"/>
                <a:cs typeface="Arial" panose="020B0604020202020204" pitchFamily="34" charset="0"/>
              </a:rPr>
              <a:t>Sesab</a:t>
            </a:r>
            <a:r>
              <a:rPr lang="pt-BR" sz="1050" dirty="0">
                <a:latin typeface="+mj-lt"/>
                <a:cs typeface="Arial" panose="020B0604020202020204" pitchFamily="34" charset="0"/>
              </a:rPr>
              <a:t> (2015).</a:t>
            </a:r>
            <a:endParaRPr lang="pt-BR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2325153" y="3304697"/>
            <a:ext cx="590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CaixaDeTexto 8"/>
          <p:cNvSpPr txBox="1">
            <a:spLocks noChangeArrowheads="1"/>
          </p:cNvSpPr>
          <p:nvPr/>
        </p:nvSpPr>
        <p:spPr bwMode="auto">
          <a:xfrm>
            <a:off x="8172450" y="3565525"/>
            <a:ext cx="577850" cy="36830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eaLnBrk="1" hangingPunct="1"/>
            <a:r>
              <a:rPr lang="pt-BR" altLang="pt-BR"/>
              <a:t>1 %</a:t>
            </a:r>
          </a:p>
        </p:txBody>
      </p:sp>
      <p:sp>
        <p:nvSpPr>
          <p:cNvPr id="2" name="Retângulo de cantos arredondados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3768" y="4797152"/>
            <a:ext cx="1296144" cy="576064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4" name="Retângulo de cantos arredondados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8224" y="4797152"/>
            <a:ext cx="1224136" cy="576064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0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7430" y="1800696"/>
            <a:ext cx="7772400" cy="4572000"/>
          </a:xfrm>
        </p:spPr>
        <p:txBody>
          <a:bodyPr>
            <a:normAutofit fontScale="92500" lnSpcReduction="20000"/>
          </a:bodyPr>
          <a:lstStyle/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1600" dirty="0" smtClean="0"/>
          </a:p>
          <a:p>
            <a:endParaRPr lang="pt-BR" altLang="pt-BR" sz="1800" dirty="0" smtClean="0"/>
          </a:p>
          <a:p>
            <a:r>
              <a:rPr lang="pt-BR" altLang="pt-BR" sz="1800" dirty="0" smtClean="0"/>
              <a:t>A dinâmica sazonal dos IP e da ocorrência de dengue também foi observada no município de Tupã-SP (BARBOSA; LOURENÇO, 2010), em São Sebastião-SP (RIBEIRO et al., 2006) e em San Juan – Porto Rico (BARERA et al., 2011).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63713" y="1179513"/>
            <a:ext cx="6769100" cy="681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t-BR" sz="1400" dirty="0">
                <a:cs typeface="Arial" panose="020B0604020202020204" pitchFamily="34" charset="0"/>
              </a:rPr>
              <a:t>Série temporal dos casos de dengue e índice Predial e precipitação (2009-2014)</a:t>
            </a:r>
            <a:endParaRPr lang="pt-BR" sz="1400" dirty="0"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endParaRPr lang="pt-BR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5900" y="116632"/>
            <a:ext cx="89281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Dados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climáticos e a sazonalidade da infestação larvária e da ocorrência de dengue</a:t>
            </a:r>
            <a:endParaRPr lang="pt-BR" sz="24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682" name="Retângulo 6"/>
          <p:cNvSpPr>
            <a:spLocks noChangeArrowheads="1"/>
          </p:cNvSpPr>
          <p:nvPr/>
        </p:nvSpPr>
        <p:spPr bwMode="auto">
          <a:xfrm>
            <a:off x="1800764" y="6372696"/>
            <a:ext cx="64087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sz="1100" dirty="0"/>
              <a:t>Fonte: Própria, a partir de Datasus (2015), Vigilância Epidemiológica Estadual (2015) e Inmet (2015).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9615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8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674" y="1851819"/>
            <a:ext cx="2554288" cy="4572000"/>
          </a:xfrm>
        </p:spPr>
        <p:txBody>
          <a:bodyPr/>
          <a:lstStyle/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r>
              <a:rPr lang="pt-BR" altLang="pt-BR" sz="2000" dirty="0" smtClean="0"/>
              <a:t>1°ciclo de 2011, o Peral registrou maior IP, atingindo 14,7%,</a:t>
            </a:r>
          </a:p>
          <a:p>
            <a:r>
              <a:rPr lang="pt-BR" altLang="pt-BR" sz="2000" dirty="0" smtClean="0"/>
              <a:t>maior que o IP médio para o município que foi de 6,1% para o mesmo ano.</a:t>
            </a:r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  <a:p>
            <a:endParaRPr lang="pt-BR" altLang="pt-BR" sz="2000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169604" y="33551"/>
            <a:ext cx="89281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Dinâmica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de ocorrência de dengue no espaço e no tempo </a:t>
            </a:r>
            <a:endParaRPr lang="pt-BR" sz="2400" i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9702" name="Picture 2" descr="kernel dos casos de dengue ib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60438"/>
            <a:ext cx="424815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tângulo 8"/>
          <p:cNvSpPr>
            <a:spLocks noChangeArrowheads="1"/>
          </p:cNvSpPr>
          <p:nvPr/>
        </p:nvSpPr>
        <p:spPr bwMode="auto">
          <a:xfrm>
            <a:off x="7127875" y="6165850"/>
            <a:ext cx="19081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altLang="pt-BR" sz="1200"/>
              <a:t>Fonte: Própria, a partir de Datasus (2015) e IBGE (2010).</a:t>
            </a:r>
          </a:p>
        </p:txBody>
      </p:sp>
    </p:spTree>
    <p:extLst>
      <p:ext uri="{BB962C8B-B14F-4D97-AF65-F5344CB8AC3E}">
        <p14:creationId xmlns:p14="http://schemas.microsoft.com/office/powerpoint/2010/main" val="30722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98"/>
            <a:ext cx="7315200" cy="1154097"/>
          </a:xfrm>
        </p:spPr>
        <p:txBody>
          <a:bodyPr/>
          <a:lstStyle/>
          <a:p>
            <a:r>
              <a:rPr lang="pt-BR" dirty="0" smtClean="0"/>
              <a:t>O problema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2459367"/>
          </a:xfrm>
        </p:spPr>
        <p:txBody>
          <a:bodyPr>
            <a:noAutofit/>
          </a:bodyPr>
          <a:lstStyle/>
          <a:p>
            <a:r>
              <a:rPr lang="pt-BR" sz="2300" dirty="0" smtClean="0"/>
              <a:t>Os casos de </a:t>
            </a:r>
            <a:r>
              <a:rPr lang="pt-BR" sz="2300" dirty="0" smtClean="0">
                <a:solidFill>
                  <a:srgbClr val="FF0000"/>
                </a:solidFill>
              </a:rPr>
              <a:t>Dengue, Chikungunya e Zika </a:t>
            </a:r>
            <a:r>
              <a:rPr lang="pt-BR" sz="2300" dirty="0" smtClean="0"/>
              <a:t>e de </a:t>
            </a:r>
            <a:r>
              <a:rPr lang="pt-BR" sz="2300" dirty="0" smtClean="0">
                <a:solidFill>
                  <a:srgbClr val="FF0000"/>
                </a:solidFill>
              </a:rPr>
              <a:t>microcefalia </a:t>
            </a:r>
            <a:r>
              <a:rPr lang="pt-BR" sz="2300" dirty="0" smtClean="0"/>
              <a:t>nos colocam diante de um dos maiores problemas de saúde pública do País, evidenciando as fragilidades das políticas públicas, assim como expõe a determinação social da doença, já que as populações mais acometidas são de baixa renda e vivem em assentamentos precários, especialmente na região Nordeste</a:t>
            </a:r>
            <a:r>
              <a:rPr lang="pt-BR" sz="2300" dirty="0" smtClean="0"/>
              <a:t>.</a:t>
            </a:r>
          </a:p>
          <a:p>
            <a:endParaRPr lang="pt-BR" sz="2300" dirty="0"/>
          </a:p>
          <a:p>
            <a:pPr marL="45720" indent="0">
              <a:buNone/>
            </a:pPr>
            <a:endParaRPr lang="pt-BR" sz="2300" dirty="0" smtClean="0"/>
          </a:p>
          <a:p>
            <a:endParaRPr lang="pt-BR" sz="2300" dirty="0" smtClean="0"/>
          </a:p>
          <a:p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4756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6050" y="1047750"/>
            <a:ext cx="2554288" cy="4572000"/>
          </a:xfrm>
        </p:spPr>
        <p:txBody>
          <a:bodyPr/>
          <a:lstStyle/>
          <a:p>
            <a:endParaRPr lang="pt-BR" altLang="pt-BR" sz="2000" smtClean="0"/>
          </a:p>
          <a:p>
            <a:endParaRPr lang="pt-BR" altLang="pt-BR" sz="2000" smtClean="0"/>
          </a:p>
          <a:p>
            <a:endParaRPr lang="pt-BR" altLang="pt-BR" sz="2000" smtClean="0"/>
          </a:p>
          <a:p>
            <a:r>
              <a:rPr lang="pt-BR" altLang="pt-BR" sz="2000" smtClean="0"/>
              <a:t>20 % dos TBs protegidos com cerca tinham resíduos possíveis criadouros para o mosquito vetor</a:t>
            </a:r>
          </a:p>
          <a:p>
            <a:endParaRPr lang="pt-BR" altLang="pt-BR" sz="2000" smtClean="0"/>
          </a:p>
          <a:p>
            <a:endParaRPr lang="pt-BR" altLang="pt-BR" sz="2000" smtClean="0"/>
          </a:p>
          <a:p>
            <a:endParaRPr lang="pt-BR" altLang="pt-BR" sz="2000" smtClean="0"/>
          </a:p>
          <a:p>
            <a:endParaRPr lang="pt-BR" altLang="pt-BR" sz="2000" smtClean="0"/>
          </a:p>
          <a:p>
            <a:endParaRPr lang="pt-BR" altLang="pt-BR" sz="2000" smtClean="0"/>
          </a:p>
          <a:p>
            <a:endParaRPr lang="pt-BR" altLang="pt-BR" sz="2000" smtClean="0"/>
          </a:p>
          <a:p>
            <a:endParaRPr lang="pt-BR" altLang="pt-BR" sz="2000" smtClean="0"/>
          </a:p>
        </p:txBody>
      </p:sp>
      <p:sp>
        <p:nvSpPr>
          <p:cNvPr id="30723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09E1F866-D87E-45F6-854D-AFEFECCCD3B0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8" name="Retângulo 7"/>
          <p:cNvSpPr/>
          <p:nvPr/>
        </p:nvSpPr>
        <p:spPr>
          <a:xfrm>
            <a:off x="2124075" y="692150"/>
            <a:ext cx="5327650" cy="588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 smtClean="0">
                <a:cs typeface="Arial" panose="020B0604020202020204" pitchFamily="34" charset="0"/>
              </a:rPr>
              <a:t>Densidade </a:t>
            </a:r>
            <a:r>
              <a:rPr lang="pt-BR" sz="1400" dirty="0">
                <a:cs typeface="Arial" panose="020B0604020202020204" pitchFamily="34" charset="0"/>
              </a:rPr>
              <a:t>de </a:t>
            </a:r>
            <a:r>
              <a:rPr lang="pt-BR" sz="1400" i="1" dirty="0">
                <a:cs typeface="Arial" panose="020B0604020202020204" pitchFamily="34" charset="0"/>
              </a:rPr>
              <a:t>Kernel </a:t>
            </a:r>
            <a:r>
              <a:rPr lang="pt-BR" sz="1400" dirty="0">
                <a:cs typeface="Arial" panose="020B0604020202020204" pitchFamily="34" charset="0"/>
              </a:rPr>
              <a:t>para as notificações de dengue simultaneamente – período de 2009 a 2014, Riacho de Santana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39700" y="187325"/>
            <a:ext cx="89281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Dinâmica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de ocorrência de dengue no espaço e no tempo </a:t>
            </a:r>
            <a:endParaRPr lang="pt-BR" sz="2400" i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26" name="Picture 7" descr="casos de dengue e kernel 2009-2014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73163"/>
            <a:ext cx="4386262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tângulo 8"/>
          <p:cNvSpPr>
            <a:spLocks noChangeArrowheads="1"/>
          </p:cNvSpPr>
          <p:nvPr/>
        </p:nvSpPr>
        <p:spPr bwMode="auto">
          <a:xfrm>
            <a:off x="2447925" y="6524625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altLang="pt-BR" sz="1200"/>
              <a:t>Fonte: Própria, a partir de Datasus (2015) e IBGE (2010).</a:t>
            </a:r>
          </a:p>
        </p:txBody>
      </p:sp>
    </p:spTree>
    <p:extLst>
      <p:ext uri="{BB962C8B-B14F-4D97-AF65-F5344CB8AC3E}">
        <p14:creationId xmlns:p14="http://schemas.microsoft.com/office/powerpoint/2010/main" val="21203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BB1B208-DA45-47AA-8A51-D217EEC14DB3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8" name="Retângulo 7"/>
          <p:cNvSpPr/>
          <p:nvPr/>
        </p:nvSpPr>
        <p:spPr>
          <a:xfrm>
            <a:off x="1403350" y="692150"/>
            <a:ext cx="6296025" cy="588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 smtClean="0">
                <a:latin typeface="+mj-lt"/>
                <a:cs typeface="Arial" panose="020B0604020202020204" pitchFamily="34" charset="0"/>
              </a:rPr>
              <a:t>– 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Densidade de casos de dengue (2009-2014) em relação à renda média e taxa de ocupação domiciliar por setor censitário, Riacho de Santana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39700" y="187325"/>
            <a:ext cx="89281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Dinâmica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de ocorrência de dengue no espaço e no tempo </a:t>
            </a:r>
            <a:endParaRPr lang="pt-BR" sz="24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1749" name="Rectangle 12"/>
          <p:cNvSpPr>
            <a:spLocks noChangeArrowheads="1"/>
          </p:cNvSpPr>
          <p:nvPr/>
        </p:nvSpPr>
        <p:spPr bwMode="auto">
          <a:xfrm>
            <a:off x="1763713" y="346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sp>
        <p:nvSpPr>
          <p:cNvPr id="31750" name="Retângulo 1"/>
          <p:cNvSpPr>
            <a:spLocks noChangeArrowheads="1"/>
          </p:cNvSpPr>
          <p:nvPr/>
        </p:nvSpPr>
        <p:spPr bwMode="auto">
          <a:xfrm>
            <a:off x="603250" y="6073775"/>
            <a:ext cx="8361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</a:rPr>
              <a:t>Maior incidência em áreas com maior concentração populacional</a:t>
            </a:r>
          </a:p>
          <a:p>
            <a:r>
              <a:rPr lang="pt-BR" altLang="pt-BR" sz="1400"/>
              <a:t>(RIBEIRO et al., 2006; VASCONCELOS et al.,1998; COSTA; NATAL, 1998; BARCELLOS et al.,</a:t>
            </a:r>
            <a:r>
              <a:rPr lang="pt-BR" altLang="pt-BR" sz="1400" i="1"/>
              <a:t> </a:t>
            </a:r>
            <a:r>
              <a:rPr lang="pt-BR" altLang="pt-BR" sz="1400"/>
              <a:t>2005; MORATO, 2012).</a:t>
            </a:r>
          </a:p>
        </p:txBody>
      </p:sp>
      <p:grpSp>
        <p:nvGrpSpPr>
          <p:cNvPr id="31751" name="Grupo 3"/>
          <p:cNvGrpSpPr>
            <a:grpSpLocks/>
          </p:cNvGrpSpPr>
          <p:nvPr/>
        </p:nvGrpSpPr>
        <p:grpSpPr bwMode="auto">
          <a:xfrm>
            <a:off x="1058863" y="1196975"/>
            <a:ext cx="6753225" cy="4552950"/>
            <a:chOff x="179512" y="901107"/>
            <a:chExt cx="6753217" cy="4552687"/>
          </a:xfrm>
        </p:grpSpPr>
        <p:pic>
          <p:nvPicPr>
            <p:cNvPr id="31757" name="Picture 14" descr="renda - ri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908720"/>
              <a:ext cx="3485530" cy="4545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Picture 15" descr="tx%20ocupação%20-%20ri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901107"/>
              <a:ext cx="3296833" cy="453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have esquerda 12"/>
          <p:cNvSpPr/>
          <p:nvPr/>
        </p:nvSpPr>
        <p:spPr>
          <a:xfrm rot="10800000">
            <a:off x="5076825" y="5094288"/>
            <a:ext cx="404813" cy="3619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753" name="CaixaDeTexto 5"/>
          <p:cNvSpPr txBox="1">
            <a:spLocks noChangeArrowheads="1"/>
          </p:cNvSpPr>
          <p:nvPr/>
        </p:nvSpPr>
        <p:spPr bwMode="auto">
          <a:xfrm>
            <a:off x="5384800" y="4995863"/>
            <a:ext cx="8683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r>
              <a:rPr lang="pt-BR" altLang="pt-BR" sz="1400"/>
              <a:t>160 –195, 195-283 e 283-357</a:t>
            </a:r>
          </a:p>
        </p:txBody>
      </p:sp>
      <p:sp>
        <p:nvSpPr>
          <p:cNvPr id="3" name="Chave esquerda 2"/>
          <p:cNvSpPr/>
          <p:nvPr/>
        </p:nvSpPr>
        <p:spPr>
          <a:xfrm rot="10800000">
            <a:off x="1919288" y="5065713"/>
            <a:ext cx="406400" cy="27781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755" name="CaixaDeTexto 4"/>
          <p:cNvSpPr txBox="1">
            <a:spLocks noChangeArrowheads="1"/>
          </p:cNvSpPr>
          <p:nvPr/>
        </p:nvSpPr>
        <p:spPr bwMode="auto">
          <a:xfrm>
            <a:off x="2263775" y="4922838"/>
            <a:ext cx="795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r>
              <a:rPr lang="pt-BR" altLang="pt-BR" sz="1400"/>
              <a:t>3,7-3,9 e 3,9-4,1</a:t>
            </a:r>
          </a:p>
        </p:txBody>
      </p:sp>
      <p:sp>
        <p:nvSpPr>
          <p:cNvPr id="31756" name="Retângulo 17"/>
          <p:cNvSpPr>
            <a:spLocks noChangeArrowheads="1"/>
          </p:cNvSpPr>
          <p:nvPr/>
        </p:nvSpPr>
        <p:spPr bwMode="auto">
          <a:xfrm>
            <a:off x="2051050" y="5661025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altLang="pt-BR" sz="1200"/>
              <a:t>Fonte: Própria, a partir de Datasus (2015) e IBGE (2010).</a:t>
            </a:r>
          </a:p>
        </p:txBody>
      </p:sp>
    </p:spTree>
    <p:extLst>
      <p:ext uri="{BB962C8B-B14F-4D97-AF65-F5344CB8AC3E}">
        <p14:creationId xmlns:p14="http://schemas.microsoft.com/office/powerpoint/2010/main" val="19850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 descr="IP%20-%20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27175"/>
            <a:ext cx="352742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BA858BA-F18F-4C92-99DA-A89E61B43979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8" name="Retângulo 7"/>
          <p:cNvSpPr/>
          <p:nvPr/>
        </p:nvSpPr>
        <p:spPr>
          <a:xfrm>
            <a:off x="1403350" y="1042988"/>
            <a:ext cx="6337300" cy="587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400" dirty="0" smtClean="0">
                <a:latin typeface="+mj-lt"/>
                <a:cs typeface="Arial" panose="020B0604020202020204" pitchFamily="34" charset="0"/>
              </a:rPr>
              <a:t>Densidade 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de casos de dengue (2009-2014) em relação ao IPchuvoso e densidade demográfica por setor censitário, Riacho de Santana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9700" y="187325"/>
            <a:ext cx="89281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Dinâmica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de ocorrência de dengue no espaço e no tempo </a:t>
            </a:r>
            <a:endParaRPr lang="pt-BR" sz="24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Chave esquerda 9"/>
          <p:cNvSpPr/>
          <p:nvPr/>
        </p:nvSpPr>
        <p:spPr>
          <a:xfrm rot="10800000">
            <a:off x="5076825" y="5737225"/>
            <a:ext cx="404813" cy="27781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775" name="CaixaDeTexto 10"/>
          <p:cNvSpPr txBox="1">
            <a:spLocks noChangeArrowheads="1"/>
          </p:cNvSpPr>
          <p:nvPr/>
        </p:nvSpPr>
        <p:spPr bwMode="auto">
          <a:xfrm>
            <a:off x="5419725" y="5568950"/>
            <a:ext cx="941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r>
              <a:rPr lang="pt-BR" altLang="pt-BR" sz="1400"/>
              <a:t>2,5-3,3 %</a:t>
            </a:r>
          </a:p>
          <a:p>
            <a:r>
              <a:rPr lang="pt-BR" altLang="pt-BR" sz="1400"/>
              <a:t>3,3-4,2 %</a:t>
            </a:r>
          </a:p>
        </p:txBody>
      </p:sp>
      <p:pic>
        <p:nvPicPr>
          <p:cNvPr id="32776" name="Picture 12" descr="densi-demografica - 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43050"/>
            <a:ext cx="340201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have esquerda 11"/>
          <p:cNvSpPr/>
          <p:nvPr/>
        </p:nvSpPr>
        <p:spPr>
          <a:xfrm rot="10800000">
            <a:off x="1835150" y="5722938"/>
            <a:ext cx="406400" cy="2984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778" name="CaixaDeTexto 10"/>
          <p:cNvSpPr txBox="1">
            <a:spLocks noChangeArrowheads="1"/>
          </p:cNvSpPr>
          <p:nvPr/>
        </p:nvSpPr>
        <p:spPr bwMode="auto">
          <a:xfrm>
            <a:off x="2190750" y="5580063"/>
            <a:ext cx="941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r>
              <a:rPr lang="pt-BR" altLang="pt-BR" sz="1400"/>
              <a:t>4125-5871</a:t>
            </a:r>
          </a:p>
          <a:p>
            <a:r>
              <a:rPr lang="pt-BR" altLang="pt-BR" sz="1400"/>
              <a:t>5871-7731</a:t>
            </a:r>
          </a:p>
        </p:txBody>
      </p:sp>
      <p:sp>
        <p:nvSpPr>
          <p:cNvPr id="32779" name="Retângulo 1"/>
          <p:cNvSpPr>
            <a:spLocks noChangeArrowheads="1"/>
          </p:cNvSpPr>
          <p:nvPr/>
        </p:nvSpPr>
        <p:spPr bwMode="auto">
          <a:xfrm>
            <a:off x="1908175" y="6021388"/>
            <a:ext cx="55435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sz="1200"/>
              <a:t>Fonte: Própria, a partir de Datasus (2015) e IBGE (2010).</a:t>
            </a:r>
          </a:p>
        </p:txBody>
      </p:sp>
    </p:spTree>
    <p:extLst>
      <p:ext uri="{BB962C8B-B14F-4D97-AF65-F5344CB8AC3E}">
        <p14:creationId xmlns:p14="http://schemas.microsoft.com/office/powerpoint/2010/main" val="33475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FFA4C29-92FE-4A34-B74A-B4B94123D889}" type="slidenum">
              <a:rPr lang="pt-BR" altLang="pt-BR"/>
              <a:pPr/>
              <a:t>23</a:t>
            </a:fld>
            <a:endParaRPr lang="pt-BR" altLang="pt-BR"/>
          </a:p>
        </p:txBody>
      </p:sp>
      <p:pic>
        <p:nvPicPr>
          <p:cNvPr id="33795" name="Picture 2" descr="Figura 35 - Incidência de dengue e condições de saneamento bás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43000"/>
            <a:ext cx="4783138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tângulo 4"/>
          <p:cNvSpPr>
            <a:spLocks noChangeArrowheads="1"/>
          </p:cNvSpPr>
          <p:nvPr/>
        </p:nvSpPr>
        <p:spPr bwMode="auto">
          <a:xfrm>
            <a:off x="1476375" y="684213"/>
            <a:ext cx="5229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Aft>
                <a:spcPts val="1000"/>
              </a:spcAft>
            </a:pPr>
            <a:r>
              <a:rPr lang="pt-BR" altLang="pt-BR" sz="1400" dirty="0" smtClean="0"/>
              <a:t>– </a:t>
            </a:r>
            <a:r>
              <a:rPr lang="pt-BR" altLang="pt-BR" sz="1400" dirty="0"/>
              <a:t>Incidência média de dengue e condições de saneamento básico dos setores censitários, Riacho de Santana</a:t>
            </a:r>
          </a:p>
        </p:txBody>
      </p:sp>
      <p:sp>
        <p:nvSpPr>
          <p:cNvPr id="33797" name="Retângulo 5"/>
          <p:cNvSpPr>
            <a:spLocks noChangeArrowheads="1"/>
          </p:cNvSpPr>
          <p:nvPr/>
        </p:nvSpPr>
        <p:spPr bwMode="auto">
          <a:xfrm>
            <a:off x="6561138" y="3860800"/>
            <a:ext cx="24034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400" dirty="0">
                <a:latin typeface="Arial" charset="0"/>
              </a:rPr>
              <a:t>Nenhum particularidade quanto ao SB</a:t>
            </a:r>
            <a:br>
              <a:rPr lang="pt-BR" altLang="pt-BR" sz="1400" dirty="0">
                <a:latin typeface="Arial" charset="0"/>
              </a:rPr>
            </a:br>
            <a:r>
              <a:rPr lang="pt-BR" altLang="pt-BR" sz="1400" dirty="0">
                <a:latin typeface="Arial" charset="0"/>
              </a:rPr>
              <a:t>exceto que % de moradores sem acesso a banheiro</a:t>
            </a:r>
          </a:p>
          <a:p>
            <a:endParaRPr lang="pt-BR" alt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139700" y="187325"/>
            <a:ext cx="89281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Dinâmica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de ocorrência de dengue no espaço e no tempo </a:t>
            </a:r>
            <a:endParaRPr lang="pt-BR" sz="2400" i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799" name="Retângulo 7"/>
          <p:cNvSpPr>
            <a:spLocks noChangeArrowheads="1"/>
          </p:cNvSpPr>
          <p:nvPr/>
        </p:nvSpPr>
        <p:spPr bwMode="auto">
          <a:xfrm>
            <a:off x="1692275" y="6453188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altLang="pt-BR" sz="1200"/>
              <a:t>Fonte: Própria, a partir de Datasus (2015) e IBGE (2010).</a:t>
            </a:r>
          </a:p>
        </p:txBody>
      </p:sp>
    </p:spTree>
    <p:extLst>
      <p:ext uri="{BB962C8B-B14F-4D97-AF65-F5344CB8AC3E}">
        <p14:creationId xmlns:p14="http://schemas.microsoft.com/office/powerpoint/2010/main" val="26277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29701" name="Picture 2" descr="Apendice D - Curso do Rio San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2037"/>
            <a:ext cx="8862888" cy="53512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Retângulo 5"/>
          <p:cNvSpPr/>
          <p:nvPr/>
        </p:nvSpPr>
        <p:spPr>
          <a:xfrm>
            <a:off x="139700" y="187325"/>
            <a:ext cx="89281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6.5 Dinâmica de ocorrência de dengue no espaço e no tempo </a:t>
            </a:r>
            <a:endParaRPr lang="pt-BR" sz="2400" i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822" name="Retângulo 5"/>
          <p:cNvSpPr>
            <a:spLocks noChangeArrowheads="1"/>
          </p:cNvSpPr>
          <p:nvPr/>
        </p:nvSpPr>
        <p:spPr bwMode="auto">
          <a:xfrm>
            <a:off x="179512" y="178707"/>
            <a:ext cx="7992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Densidade </a:t>
            </a:r>
            <a:r>
              <a:rPr lang="pt-BR" b="1" dirty="0"/>
              <a:t>dos casos de dengue de 2009-2014, contorno do perímetro urbano e trechos do Rio Santana amostrados, Riacho de </a:t>
            </a:r>
            <a:r>
              <a:rPr lang="pt-BR" b="1" dirty="0" smtClean="0"/>
              <a:t>Santana (ARAÚJO, 2016)</a:t>
            </a:r>
            <a:endParaRPr lang="pt-BR" b="1" dirty="0"/>
          </a:p>
        </p:txBody>
      </p:sp>
      <p:sp>
        <p:nvSpPr>
          <p:cNvPr id="34823" name="Retângulo 7"/>
          <p:cNvSpPr>
            <a:spLocks noChangeArrowheads="1"/>
          </p:cNvSpPr>
          <p:nvPr/>
        </p:nvSpPr>
        <p:spPr bwMode="auto">
          <a:xfrm>
            <a:off x="2195513" y="6453188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altLang="pt-BR" sz="1200" dirty="0"/>
              <a:t>Fonte: Própria, a partir de Datasus (2015) e IBGE (2010).</a:t>
            </a:r>
          </a:p>
        </p:txBody>
      </p:sp>
    </p:spTree>
    <p:extLst>
      <p:ext uri="{BB962C8B-B14F-4D97-AF65-F5344CB8AC3E}">
        <p14:creationId xmlns:p14="http://schemas.microsoft.com/office/powerpoint/2010/main" val="15085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4656702"/>
              </p:ext>
            </p:extLst>
          </p:nvPr>
        </p:nvGraphicFramePr>
        <p:xfrm>
          <a:off x="611560" y="1773238"/>
          <a:ext cx="7560889" cy="2069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7741"/>
                <a:gridCol w="1191018"/>
                <a:gridCol w="951360"/>
                <a:gridCol w="3660770"/>
              </a:tblGrid>
              <a:tr h="351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Modelo ajustado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Coeficiente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p-valor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Diagnóstico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b">
                    <a:solidFill>
                      <a:schemeClr val="bg2"/>
                    </a:solidFill>
                  </a:tcPr>
                </a:tc>
              </a:tr>
              <a:tr h="343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Constante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-1,46E-01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0,7977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AIC: -27,63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Erro padrão residual: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</a:rPr>
                        <a:t>0,492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Graus de liberdade: 18 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R²: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</a:rPr>
                        <a:t>0,3159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p[F]: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</a:rPr>
                        <a:t>0,01981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Não há problemas de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</a:rPr>
                        <a:t>multicolinariedade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Existem 3 pontos influentes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>
                    <a:solidFill>
                      <a:schemeClr val="bg2"/>
                    </a:solidFill>
                  </a:tcPr>
                </a:tc>
              </a:tr>
              <a:tr h="311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densi_demografica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1,68E-04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0,0066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4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POPRENDBAIXA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1,63E-02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0,0465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7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ISAN_P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3,07E-03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0,7265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19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EB59DA9-9F90-4B4D-B4BD-60323252B653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9" name="Retângulo 8"/>
          <p:cNvSpPr/>
          <p:nvPr/>
        </p:nvSpPr>
        <p:spPr>
          <a:xfrm>
            <a:off x="468313" y="404813"/>
            <a:ext cx="89281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Regressão 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Linear Múltipla</a:t>
            </a:r>
            <a:endParaRPr lang="pt-BR" sz="24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7922" name="Retângulo 9"/>
          <p:cNvSpPr>
            <a:spLocks noChangeArrowheads="1"/>
          </p:cNvSpPr>
          <p:nvPr/>
        </p:nvSpPr>
        <p:spPr bwMode="auto">
          <a:xfrm>
            <a:off x="900113" y="4868863"/>
            <a:ext cx="7272337" cy="836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Calibri" pitchFamily="34" charset="0"/>
              </a:rPr>
              <a:t>IPMEDIO= - 0,1463 + 0,000168*densi_demográfica + 0,0163*POPREDBAIXA 	   + </a:t>
            </a:r>
            <a:r>
              <a:rPr lang="pt-BR" sz="16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0,00307*ISAN_P+</a:t>
            </a:r>
            <a:r>
              <a:rPr lang="pt-BR" sz="2400" dirty="0">
                <a:solidFill>
                  <a:srgbClr val="000000"/>
                </a:solidFill>
                <a:latin typeface="Arial" charset="0"/>
              </a:rPr>
              <a:t>ε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433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1D956F0-0D8B-4622-AD60-878B7B9C1E30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139700" y="187325"/>
            <a:ext cx="89281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6.7 Modelo Conceitual da Ocorrência de Dengue</a:t>
            </a:r>
            <a:endParaRPr lang="pt-BR" sz="2400" i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917" name="Retângulo 6"/>
          <p:cNvSpPr>
            <a:spLocks noChangeArrowheads="1"/>
          </p:cNvSpPr>
          <p:nvPr/>
        </p:nvSpPr>
        <p:spPr bwMode="auto">
          <a:xfrm>
            <a:off x="131124" y="435231"/>
            <a:ext cx="2632100" cy="175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altLang="pt-BR" sz="2400" dirty="0" smtClean="0"/>
              <a:t>Modelo eco-sociossanitário </a:t>
            </a:r>
            <a:r>
              <a:rPr lang="pt-BR" altLang="pt-BR" sz="2400" dirty="0"/>
              <a:t>da ocorrência de </a:t>
            </a:r>
            <a:r>
              <a:rPr lang="pt-BR" altLang="pt-BR" sz="2400" dirty="0" smtClean="0"/>
              <a:t>dengue</a:t>
            </a:r>
            <a:endParaRPr lang="pt-BR" altLang="pt-BR" sz="2400" dirty="0"/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40" y="0"/>
            <a:ext cx="6944560" cy="668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596" y="6318392"/>
            <a:ext cx="284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ARAÚJO, 2016.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7"/>
            <a:ext cx="8003232" cy="2952328"/>
          </a:xfrm>
        </p:spPr>
        <p:txBody>
          <a:bodyPr>
            <a:normAutofit/>
          </a:bodyPr>
          <a:lstStyle/>
          <a:p>
            <a:r>
              <a:rPr lang="pt-BR" sz="3800" dirty="0" smtClean="0"/>
              <a:t>As condições de saneamento básico têm influência significativa na disseminação das arboviroses.</a:t>
            </a:r>
            <a:endParaRPr lang="pt-BR" sz="3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0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27" y="0"/>
            <a:ext cx="7315200" cy="1154097"/>
          </a:xfrm>
        </p:spPr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4155107" cy="5514181"/>
          </a:xfrm>
        </p:spPr>
        <p:txBody>
          <a:bodyPr>
            <a:normAutofit fontScale="85000" lnSpcReduction="10000"/>
          </a:bodyPr>
          <a:lstStyle/>
          <a:p>
            <a:endParaRPr lang="pt-BR" sz="2200" dirty="0" smtClean="0"/>
          </a:p>
          <a:p>
            <a:r>
              <a:rPr lang="pt-BR" sz="2200" dirty="0" smtClean="0"/>
              <a:t>A falta de abastecimento de água ou a intermitência no fornecimento levam a população a reservar água no domicílio, muitas vezes de forma inadequada, gerando condições propícias para a reprodução dos vetores.</a:t>
            </a:r>
          </a:p>
          <a:p>
            <a:endParaRPr lang="pt-BR" sz="2200" dirty="0" smtClean="0"/>
          </a:p>
          <a:p>
            <a:r>
              <a:rPr lang="pt-BR" sz="2400" dirty="0" smtClean="0"/>
              <a:t>Segundo a Abrasco (2016, p. 6):</a:t>
            </a:r>
          </a:p>
          <a:p>
            <a:pPr marL="45720" indent="0">
              <a:buNone/>
            </a:pPr>
            <a:r>
              <a:rPr lang="pt-BR" sz="2400" dirty="0" smtClean="0"/>
              <a:t>	A” </a:t>
            </a:r>
            <a:r>
              <a:rPr lang="pt-BR" sz="2400" dirty="0"/>
              <a:t>grande maioria de casos de microcefalia ocorreu em cidades com problemas sérios de rodízios ou intermitência, onde os mais pobres ficam mais dias sem água por semana e os mais ricos ou não </a:t>
            </a:r>
            <a:r>
              <a:rPr lang="pt-BR" sz="2400" dirty="0" smtClean="0"/>
              <a:t>têm </a:t>
            </a:r>
            <a:r>
              <a:rPr lang="pt-BR" sz="2400" dirty="0"/>
              <a:t>rodízio ou intermitência ou os tem por poucos </a:t>
            </a:r>
            <a:r>
              <a:rPr lang="pt-BR" sz="2400" dirty="0" smtClean="0"/>
              <a:t>dias”. </a:t>
            </a:r>
            <a:endParaRPr lang="pt-BR" sz="2200" dirty="0" smtClean="0"/>
          </a:p>
          <a:p>
            <a:endParaRPr lang="pt-BR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12069" r="26451" b="20690"/>
          <a:stretch/>
        </p:blipFill>
        <p:spPr bwMode="auto">
          <a:xfrm>
            <a:off x="4155107" y="375224"/>
            <a:ext cx="4988893" cy="266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s2.glbimg.com/FWlxXC8Gpv16D19aSzFLfIox7ojjJOmsfvp__UFzC0FIoz-HdGixxa_8qOZvMp3w/s.glbimg.com/jo/g1/f/original/2013/01/05/2013-01-02_12.39.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35967"/>
            <a:ext cx="4183888" cy="31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52578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falta de manejo adequado dos resíduos sólidos propicia a formação de criadouros, não só nos domicílios, mas também nos espaços públicos, terrenos baldios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A prática dos prestadores de serviços para coleta com container</a:t>
            </a:r>
            <a:endParaRPr lang="pt-BR" sz="2400" dirty="0"/>
          </a:p>
        </p:txBody>
      </p:sp>
      <p:pic>
        <p:nvPicPr>
          <p:cNvPr id="7172" name="Picture 4" descr="http://www.ecodesenvolvimento.org/posts/2012/novembro/onu-alerta-para-quantidade-de-lixo-urbano/images/li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764704"/>
            <a:ext cx="42862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f24.com.br/images/news/g_rio_de_janeiro/fc5864c6143963321e7fc21a352818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20" y="3733969"/>
            <a:ext cx="3745260" cy="280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Microcefalia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69833"/>
            <a:ext cx="8280920" cy="3539527"/>
          </a:xfrm>
        </p:spPr>
        <p:txBody>
          <a:bodyPr>
            <a:normAutofit/>
          </a:bodyPr>
          <a:lstStyle/>
          <a:p>
            <a:r>
              <a:rPr lang="pt-BR" dirty="0" smtClean="0"/>
              <a:t>Dos 7.150 casos suspeitos no País, 1.168 casos foram confirmados em 428 municípios, localizados em 22 unidades da federação.</a:t>
            </a:r>
          </a:p>
          <a:p>
            <a:endParaRPr lang="pt-BR" dirty="0" smtClean="0"/>
          </a:p>
          <a:p>
            <a:r>
              <a:rPr lang="pt-BR" dirty="0" smtClean="0"/>
              <a:t>A região Nordeste concentra 77,2% dos casos notificados, com 5.520 registros até o momento. </a:t>
            </a:r>
          </a:p>
          <a:p>
            <a:endParaRPr lang="pt-BR" dirty="0" smtClean="0"/>
          </a:p>
          <a:p>
            <a:r>
              <a:rPr lang="pt-BR" dirty="0" smtClean="0"/>
              <a:t>Pernambuco apresenta o maior número em investigação (760), seguido da Bahia (647), Paraíba (389), Rio Grande do Norte (297), Rio de Janeiro (294), e Ceará (254).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4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365104"/>
            <a:ext cx="8507288" cy="218884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Os esgotos domésticos lançados nas vias ou nos corpos d´água são também ambientes favoráveis à proliferação dos vetores.</a:t>
            </a:r>
            <a:endParaRPr lang="pt-BR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28233" r="51896" b="18602"/>
          <a:stretch/>
        </p:blipFill>
        <p:spPr bwMode="auto">
          <a:xfrm>
            <a:off x="1331640" y="188639"/>
            <a:ext cx="5817476" cy="388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6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49080"/>
            <a:ext cx="8964488" cy="2083246"/>
          </a:xfrm>
        </p:spPr>
        <p:txBody>
          <a:bodyPr>
            <a:noAutofit/>
          </a:bodyPr>
          <a:lstStyle/>
          <a:p>
            <a:r>
              <a:rPr lang="pt-BR" sz="2800" dirty="0" smtClean="0"/>
              <a:t>O manejo inadequado das águas pluviais também influencia na formação de criadouros, não só nas redes de drenagem mal operadas e mantidas, mas também nos corpos d´água que via de regra são ambientes insalubres e alvo de lançamento de resíduos sólidos.</a:t>
            </a:r>
            <a:endParaRPr lang="pt-BR" sz="28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3" y="116632"/>
            <a:ext cx="6984776" cy="371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0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8538" y="404813"/>
            <a:ext cx="6376987" cy="1292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Abastecimento de água no Brasil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38915" name="Gráfico 3"/>
          <p:cNvGraphicFramePr>
            <a:graphicFrameLocks/>
          </p:cNvGraphicFramePr>
          <p:nvPr/>
        </p:nvGraphicFramePr>
        <p:xfrm>
          <a:off x="-477838" y="1762125"/>
          <a:ext cx="8237538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r:id="rId3" imgW="8242506" imgH="4639458" progId="Excel.Chart.8">
                  <p:embed/>
                </p:oleObj>
              </mc:Choice>
              <mc:Fallback>
                <p:oleObj r:id="rId3" imgW="8242506" imgH="463945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7838" y="1762125"/>
                        <a:ext cx="8237538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2" descr="http://og.infg.com.br/in/7359316-69c-917/FT1500A/550/TY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997200"/>
            <a:ext cx="44719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51520" y="5641975"/>
            <a:ext cx="8459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sz="2800" dirty="0"/>
              <a:t> Precário: 64.160.000 habitantes </a:t>
            </a: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67778" y="6195301"/>
            <a:ext cx="9109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altLang="pt-BR" sz="2600" dirty="0"/>
              <a:t> Sem atendimento:  12.810.000 habitantes (Brasil, 2010). </a:t>
            </a:r>
          </a:p>
        </p:txBody>
      </p:sp>
    </p:spTree>
    <p:extLst>
      <p:ext uri="{BB962C8B-B14F-4D97-AF65-F5344CB8AC3E}">
        <p14:creationId xmlns:p14="http://schemas.microsoft.com/office/powerpoint/2010/main" val="12582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t="33391" r="20552" b="10487"/>
          <a:stretch>
            <a:fillRect/>
          </a:stretch>
        </p:blipFill>
        <p:spPr bwMode="auto">
          <a:xfrm>
            <a:off x="360003" y="2769394"/>
            <a:ext cx="519747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ítulo 1"/>
          <p:cNvSpPr>
            <a:spLocks noGrp="1"/>
          </p:cNvSpPr>
          <p:nvPr>
            <p:ph type="title"/>
          </p:nvPr>
        </p:nvSpPr>
        <p:spPr>
          <a:xfrm>
            <a:off x="387645" y="476672"/>
            <a:ext cx="7345511" cy="1054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200" dirty="0" smtClean="0"/>
              <a:t>Proporção de economias atingidas por intermitência do fornecimento de água. 2010.</a:t>
            </a:r>
          </a:p>
        </p:txBody>
      </p:sp>
      <p:pic>
        <p:nvPicPr>
          <p:cNvPr id="46084" name="Picture 2" descr="http://diariodonordeste.verdesmares.com.br/polopoly_fs/1.1073676!/image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52738"/>
            <a:ext cx="27225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8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2509838" y="188913"/>
            <a:ext cx="6378575" cy="1293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3800" dirty="0" smtClean="0"/>
              <a:t>Déficit de canalização interna de água em domicílio.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33701" r="49313" b="12816"/>
          <a:stretch>
            <a:fillRect/>
          </a:stretch>
        </p:blipFill>
        <p:spPr bwMode="auto">
          <a:xfrm>
            <a:off x="395288" y="1844675"/>
            <a:ext cx="42306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" descr="C:\BENTO &amp; SANTA MARIA\2013-01-27 Bento\Bento 011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844675"/>
            <a:ext cx="433546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5200" cy="1154097"/>
          </a:xfrm>
        </p:spPr>
        <p:txBody>
          <a:bodyPr/>
          <a:lstStyle/>
          <a:p>
            <a:r>
              <a:rPr lang="pt-BR" dirty="0" smtClean="0"/>
              <a:t>Algumas propostas: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229200"/>
          </a:xfrm>
        </p:spPr>
        <p:txBody>
          <a:bodyPr>
            <a:no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Revisão </a:t>
            </a:r>
            <a:r>
              <a:rPr lang="pt-BR" sz="2400" dirty="0"/>
              <a:t>do modelo de controle </a:t>
            </a:r>
            <a:r>
              <a:rPr lang="pt-BR" sz="2400" dirty="0" smtClean="0"/>
              <a:t>vetorial e adoção de ações multidimensionais e intersetoriais com ampla participação social. </a:t>
            </a:r>
          </a:p>
          <a:p>
            <a:r>
              <a:rPr lang="pt-BR" sz="2400" dirty="0" smtClean="0"/>
              <a:t>Promoção de políticas </a:t>
            </a:r>
            <a:r>
              <a:rPr lang="pt-BR" sz="2400" dirty="0"/>
              <a:t>urbanas e de saneamento ambiental </a:t>
            </a:r>
            <a:r>
              <a:rPr lang="pt-BR" sz="2400" dirty="0" smtClean="0"/>
              <a:t>com </a:t>
            </a:r>
            <a:r>
              <a:rPr lang="pt-BR" sz="2400" dirty="0"/>
              <a:t>programas integrados para a resolução dos problemas de moradia, saneamento e </a:t>
            </a:r>
            <a:r>
              <a:rPr lang="pt-BR" sz="2400" dirty="0" smtClean="0"/>
              <a:t>urbanização.</a:t>
            </a:r>
            <a:endParaRPr lang="pt-BR" sz="2400" dirty="0"/>
          </a:p>
          <a:p>
            <a:r>
              <a:rPr lang="pt-BR" sz="2400" dirty="0" smtClean="0"/>
              <a:t>Modelo de prevenção com foco </a:t>
            </a:r>
            <a:r>
              <a:rPr lang="pt-BR" sz="2400" dirty="0"/>
              <a:t>na eliminação do </a:t>
            </a:r>
            <a:r>
              <a:rPr lang="pt-BR" sz="2400" dirty="0" smtClean="0"/>
              <a:t>criadouro.</a:t>
            </a:r>
          </a:p>
          <a:p>
            <a:r>
              <a:rPr lang="pt-BR" sz="2400" dirty="0" smtClean="0"/>
              <a:t>Revisão dos cortes orçamentários do saneamneto básico e garantia dos recursos do Plansab. </a:t>
            </a:r>
          </a:p>
          <a:p>
            <a:r>
              <a:rPr lang="pt-BR" sz="2400" dirty="0" smtClean="0"/>
              <a:t>Suspensão </a:t>
            </a:r>
            <a:r>
              <a:rPr lang="pt-BR" sz="2400" dirty="0"/>
              <a:t>do uso de </a:t>
            </a:r>
            <a:r>
              <a:rPr lang="pt-BR" sz="2400" dirty="0" smtClean="0"/>
              <a:t>compostos químicos para o combate ao mosquito, quer seja no ar  como na água.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956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36496" cy="3971535"/>
          </a:xfrm>
        </p:spPr>
        <p:txBody>
          <a:bodyPr>
            <a:noAutofit/>
          </a:bodyPr>
          <a:lstStyle/>
          <a:p>
            <a:endParaRPr lang="pt-BR" sz="2400" dirty="0"/>
          </a:p>
          <a:p>
            <a:r>
              <a:rPr lang="pt-BR" sz="2400" dirty="0"/>
              <a:t>Fortalecimento do poder local.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/>
              <a:t>Promoção de ações </a:t>
            </a:r>
            <a:r>
              <a:rPr lang="pt-BR" sz="2400" dirty="0" smtClean="0"/>
              <a:t>integradas </a:t>
            </a:r>
            <a:r>
              <a:rPr lang="pt-BR" sz="2400" dirty="0"/>
              <a:t>e intersetoriais de controle vetorial no ambiente por meio dos órgãos de saneamento e de controle ambiental municipais, estaduais e nacional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dirty="0" smtClean="0"/>
              <a:t>Apoio aos municípios na elaboração dos PMSB e fortalecimento dos prestadores de serviços públicos.</a:t>
            </a:r>
          </a:p>
          <a:p>
            <a:endParaRPr lang="pt-BR" sz="2400" dirty="0" smtClean="0"/>
          </a:p>
          <a:p>
            <a:r>
              <a:rPr lang="pt-BR" sz="2400" dirty="0" smtClean="0"/>
              <a:t>Ação continuada de educação sanitária e ambiental, concebida e implantada em nível local e com ampla participação social.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309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0113" y="2781300"/>
            <a:ext cx="7315200" cy="18240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Obrigada!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borja@ufba.br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34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14792" r="8990" b="7708"/>
          <a:stretch/>
        </p:blipFill>
        <p:spPr bwMode="auto">
          <a:xfrm>
            <a:off x="31224" y="1196752"/>
            <a:ext cx="9112776" cy="461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1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Relação saneamento e arbovirose: sob que perspectiva?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16833"/>
            <a:ext cx="8640960" cy="4392528"/>
          </a:xfrm>
        </p:spPr>
        <p:txBody>
          <a:bodyPr>
            <a:normAutofit/>
          </a:bodyPr>
          <a:lstStyle/>
          <a:p>
            <a:r>
              <a:rPr lang="pt-BR" dirty="0" smtClean="0"/>
              <a:t>Questionamento da abordagem que vem sendo dada pelas políticas públicas para a questão das arboviroses no Brasil.</a:t>
            </a:r>
          </a:p>
          <a:p>
            <a:endParaRPr lang="pt-BR" dirty="0" smtClean="0"/>
          </a:p>
          <a:p>
            <a:r>
              <a:rPr lang="pt-BR" dirty="0" smtClean="0"/>
              <a:t>Apesar dos avanços da saúde coletiva e da epidemiologia social a ação governamental ainda se sustenta no modelo </a:t>
            </a:r>
            <a:r>
              <a:rPr lang="pt-BR" dirty="0" smtClean="0"/>
              <a:t>biomédico assistencialcom </a:t>
            </a:r>
            <a:r>
              <a:rPr lang="pt-BR" dirty="0" smtClean="0"/>
              <a:t>ações focalizadas no campo do controle do </a:t>
            </a:r>
            <a:r>
              <a:rPr lang="pt-BR" dirty="0" smtClean="0"/>
              <a:t>vetor e </a:t>
            </a:r>
            <a:r>
              <a:rPr lang="pt-BR" dirty="0" smtClean="0"/>
              <a:t>na assistência à saúde.</a:t>
            </a:r>
          </a:p>
          <a:p>
            <a:endParaRPr lang="pt-BR" dirty="0" smtClean="0"/>
          </a:p>
          <a:p>
            <a:r>
              <a:rPr lang="pt-BR" dirty="0"/>
              <a:t>M</a:t>
            </a:r>
            <a:r>
              <a:rPr lang="pt-BR" dirty="0" smtClean="0"/>
              <a:t>odelo </a:t>
            </a:r>
            <a:r>
              <a:rPr lang="pt-BR" dirty="0"/>
              <a:t>químico </a:t>
            </a:r>
            <a:r>
              <a:rPr lang="pt-BR" dirty="0" smtClean="0"/>
              <a:t>dependente: </a:t>
            </a:r>
            <a:r>
              <a:rPr lang="pt-BR" dirty="0"/>
              <a:t>Privilegia-se </a:t>
            </a:r>
            <a:r>
              <a:rPr lang="pt-BR" dirty="0" smtClean="0"/>
              <a:t>o combate ao mosquito com o uso de </a:t>
            </a:r>
            <a:r>
              <a:rPr lang="pt-BR" dirty="0"/>
              <a:t>venenos reconhecidamente tóxicos </a:t>
            </a:r>
            <a:r>
              <a:rPr lang="pt-BR" dirty="0" smtClean="0"/>
              <a:t>(p.ex. Malation no fumacê e o piriproxifeno </a:t>
            </a:r>
            <a:r>
              <a:rPr lang="pt-BR" dirty="0"/>
              <a:t>como </a:t>
            </a:r>
            <a:r>
              <a:rPr lang="pt-BR" dirty="0" smtClean="0"/>
              <a:t>larvicida).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67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7" y="2564904"/>
            <a:ext cx="9109167" cy="3488769"/>
          </a:xfrm>
        </p:spPr>
        <p:txBody>
          <a:bodyPr>
            <a:noAutofit/>
          </a:bodyPr>
          <a:lstStyle/>
          <a:p>
            <a:r>
              <a:rPr lang="pt-BR" sz="2400" dirty="0" smtClean="0"/>
              <a:t>Esse modelo que vem sendo utilizado há mais de 40 anos tem se mostrado </a:t>
            </a:r>
            <a:r>
              <a:rPr lang="pt-BR" sz="2400" dirty="0" smtClean="0"/>
              <a:t>ineficiente, sendo que os </a:t>
            </a:r>
            <a:r>
              <a:rPr lang="pt-BR" sz="2400" dirty="0" smtClean="0"/>
              <a:t>agentes químicos são tóxicos, causam resistência e vêm atingindo as populações pobres vulnerabilizadas pelas condições precárias de vida e os trabalhadores que aplicam tais </a:t>
            </a:r>
            <a:r>
              <a:rPr lang="pt-BR" sz="2400" dirty="0"/>
              <a:t>venenos. </a:t>
            </a:r>
            <a:r>
              <a:rPr lang="pt-BR" sz="2400" dirty="0" smtClean="0"/>
              <a:t>A </a:t>
            </a:r>
            <a:r>
              <a:rPr lang="pt-BR" sz="2400" dirty="0" smtClean="0"/>
              <a:t>aplicação de tais agentes tóxicos “desconsidera </a:t>
            </a:r>
            <a:r>
              <a:rPr lang="pt-BR" sz="2400" dirty="0"/>
              <a:t>as vulnerabilidades biológicas e socioambientais de pessoas e </a:t>
            </a:r>
            <a:r>
              <a:rPr lang="pt-BR" sz="2400" dirty="0" smtClean="0"/>
              <a:t>comunidades” (ABRASCO, 2016).</a:t>
            </a:r>
          </a:p>
          <a:p>
            <a:endParaRPr lang="pt-BR" sz="2400" dirty="0"/>
          </a:p>
        </p:txBody>
      </p:sp>
      <p:pic>
        <p:nvPicPr>
          <p:cNvPr id="4098" name="Picture 2" descr="http://www.jcnet.com.br/banco_imagem/images/policia/combate%20mosquito%20dengu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19742"/>
            <a:ext cx="3645381" cy="2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Privilégio ao controle no ambinte doméstico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315200" cy="3539527"/>
          </a:xfrm>
        </p:spPr>
        <p:txBody>
          <a:bodyPr>
            <a:noAutofit/>
          </a:bodyPr>
          <a:lstStyle/>
          <a:p>
            <a:r>
              <a:rPr lang="pt-BR" sz="2600" dirty="0" smtClean="0"/>
              <a:t>As ações têm sido prioritariamente voltadas para o combate aos criadouros no ambiente doméstico, desconsiderando a capacidade de dispersão dos vetores, a exempo do </a:t>
            </a:r>
            <a:r>
              <a:rPr lang="pt-BR" sz="2600" i="1" dirty="0" smtClean="0"/>
              <a:t>Aedes aegypti e </a:t>
            </a:r>
            <a:r>
              <a:rPr lang="pt-BR" sz="2600" dirty="0" smtClean="0"/>
              <a:t>desresponsabilizando o Poder Público quanto à salubridade do ambiente.</a:t>
            </a:r>
          </a:p>
          <a:p>
            <a:endParaRPr lang="pt-BR" sz="2600" dirty="0" smtClean="0"/>
          </a:p>
          <a:p>
            <a:r>
              <a:rPr lang="pt-BR" sz="2600" dirty="0" smtClean="0"/>
              <a:t>Apesar dos esforço das sala de situação falta integração das </a:t>
            </a:r>
            <a:r>
              <a:rPr lang="pt-BR" sz="2600" dirty="0"/>
              <a:t>ações das Vigilâncias Epidemiológica, Sanitária e a Promoção da Saúde.</a:t>
            </a:r>
          </a:p>
        </p:txBody>
      </p:sp>
    </p:spTree>
    <p:extLst>
      <p:ext uri="{BB962C8B-B14F-4D97-AF65-F5344CB8AC3E}">
        <p14:creationId xmlns:p14="http://schemas.microsoft.com/office/powerpoint/2010/main" val="24790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27537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Ações que privelegiam o combate ao vetor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2312" y="1412776"/>
            <a:ext cx="5601816" cy="2880320"/>
          </a:xfrm>
        </p:spPr>
        <p:txBody>
          <a:bodyPr>
            <a:noAutofit/>
          </a:bodyPr>
          <a:lstStyle/>
          <a:p>
            <a:r>
              <a:rPr lang="pt-BR" sz="2600" dirty="0" smtClean="0"/>
              <a:t>O foco no mosquito revela uma abordagem focalizada e reducionista que não considera a multidimensinalidade do processo saúde-doença.</a:t>
            </a:r>
          </a:p>
          <a:p>
            <a:endParaRPr lang="pt-BR" sz="2600" dirty="0"/>
          </a:p>
          <a:p>
            <a:r>
              <a:rPr lang="pt-BR" sz="2600" dirty="0" smtClean="0"/>
              <a:t>É necessário substituir o modelo de combate ao mosquito para o modelo </a:t>
            </a:r>
            <a:r>
              <a:rPr lang="pt-BR" sz="2600" dirty="0"/>
              <a:t>de </a:t>
            </a:r>
            <a:r>
              <a:rPr lang="pt-BR" sz="2600" dirty="0" smtClean="0"/>
              <a:t>eliminação </a:t>
            </a:r>
            <a:r>
              <a:rPr lang="pt-BR" sz="2600" dirty="0"/>
              <a:t>dos </a:t>
            </a:r>
            <a:r>
              <a:rPr lang="pt-BR" sz="2600" dirty="0" smtClean="0"/>
              <a:t>criadouros. </a:t>
            </a:r>
          </a:p>
          <a:p>
            <a:r>
              <a:rPr lang="pt-BR" sz="2600" dirty="0" smtClean="0"/>
              <a:t>E é nesse momento que o saneamento aparece </a:t>
            </a:r>
            <a:r>
              <a:rPr lang="pt-BR" sz="2600" dirty="0" smtClean="0"/>
              <a:t>como medida fundamental.</a:t>
            </a:r>
            <a:endParaRPr lang="pt-BR" sz="2600" dirty="0"/>
          </a:p>
        </p:txBody>
      </p:sp>
      <p:pic>
        <p:nvPicPr>
          <p:cNvPr id="1028" name="Picture 4" descr="http://www.rotarycentrohistorico.org.br/images/dengue-mata-mate-o-mosquit-luta-transp-m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62" y="2060848"/>
            <a:ext cx="3323338" cy="2873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898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856984" cy="3539527"/>
          </a:xfrm>
        </p:spPr>
        <p:txBody>
          <a:bodyPr>
            <a:noAutofit/>
          </a:bodyPr>
          <a:lstStyle/>
          <a:p>
            <a:r>
              <a:rPr lang="pt-BR" sz="2800" dirty="0" smtClean="0"/>
              <a:t>Diz a Abrasco (2016):</a:t>
            </a:r>
          </a:p>
          <a:p>
            <a:pPr marL="45720" indent="0">
              <a:buNone/>
            </a:pPr>
            <a:r>
              <a:rPr lang="pt-BR" sz="2800" dirty="0" smtClean="0"/>
              <a:t>“o </a:t>
            </a:r>
            <a:r>
              <a:rPr lang="pt-BR" sz="2800" dirty="0"/>
              <a:t>simplismo no trato da questão por parte do MS que reduz a causalidade da Dengue, da Zika e da Chicungunya, centrando as ações na tentativa de eliminar ou reduzir o vetor, o que deve ser </a:t>
            </a:r>
            <a:r>
              <a:rPr lang="pt-BR" sz="2800" dirty="0" smtClean="0"/>
              <a:t>substituído </a:t>
            </a:r>
            <a:r>
              <a:rPr lang="pt-BR" sz="2800" dirty="0"/>
              <a:t>pela ação de medidas de cunho intersetoriais para intervir no contexto socioeconômico e </a:t>
            </a:r>
            <a:r>
              <a:rPr lang="pt-BR" sz="2800" dirty="0" smtClean="0"/>
              <a:t>ambiental” (p. 3).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19432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1070</TotalTime>
  <Words>1850</Words>
  <Application>Microsoft Office PowerPoint</Application>
  <PresentationFormat>On-screen Show (4:3)</PresentationFormat>
  <Paragraphs>290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Perspective</vt:lpstr>
      <vt:lpstr>Microsoft Excel Chart</vt:lpstr>
      <vt:lpstr>Saneamento básico e arboviroses: algumas considerações</vt:lpstr>
      <vt:lpstr>O problema</vt:lpstr>
      <vt:lpstr>Microcefalia</vt:lpstr>
      <vt:lpstr>PowerPoint Presentation</vt:lpstr>
      <vt:lpstr>Relação saneamento e arbovirose: sob que perspectiva?</vt:lpstr>
      <vt:lpstr>PowerPoint Presentation</vt:lpstr>
      <vt:lpstr>Privilégio ao controle no ambinte doméstico</vt:lpstr>
      <vt:lpstr>Ações que privelegiam o combate ao vetor</vt:lpstr>
      <vt:lpstr>PowerPoint Presentation</vt:lpstr>
      <vt:lpstr>As causas</vt:lpstr>
      <vt:lpstr>Necessidade de mudança de paradigma</vt:lpstr>
      <vt:lpstr>A determinação social da saúde</vt:lpstr>
      <vt:lpstr>Um esforço de compreender as inter-relações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Abastecimento de água no Brasil</vt:lpstr>
      <vt:lpstr>Proporção de economias atingidas por intermitência do fornecimento de água. 2010.</vt:lpstr>
      <vt:lpstr>Déficit de canalização interna de água em domicílio.</vt:lpstr>
      <vt:lpstr>Algumas propostas:</vt:lpstr>
      <vt:lpstr>PowerPoint Presentation</vt:lpstr>
      <vt:lpstr>Obrigada!     borja@ufba.br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</dc:creator>
  <cp:lastModifiedBy>PATRICIA</cp:lastModifiedBy>
  <cp:revision>88</cp:revision>
  <dcterms:created xsi:type="dcterms:W3CDTF">2016-04-25T23:42:07Z</dcterms:created>
  <dcterms:modified xsi:type="dcterms:W3CDTF">2016-05-19T10:50:24Z</dcterms:modified>
</cp:coreProperties>
</file>