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7" r:id="rId2"/>
    <p:sldId id="295" r:id="rId3"/>
    <p:sldId id="291" r:id="rId4"/>
    <p:sldId id="293" r:id="rId5"/>
    <p:sldId id="300" r:id="rId6"/>
    <p:sldId id="290" r:id="rId7"/>
    <p:sldId id="297" r:id="rId8"/>
    <p:sldId id="296" r:id="rId9"/>
    <p:sldId id="294" r:id="rId10"/>
    <p:sldId id="298" r:id="rId11"/>
    <p:sldId id="289" r:id="rId12"/>
    <p:sldId id="305" r:id="rId13"/>
    <p:sldId id="306" r:id="rId14"/>
    <p:sldId id="301" r:id="rId15"/>
    <p:sldId id="302" r:id="rId16"/>
    <p:sldId id="299" r:id="rId17"/>
    <p:sldId id="307" r:id="rId18"/>
    <p:sldId id="308" r:id="rId19"/>
    <p:sldId id="310" r:id="rId20"/>
    <p:sldId id="303" r:id="rId21"/>
    <p:sldId id="288" r:id="rId22"/>
  </p:sldIdLst>
  <p:sldSz cx="9144000" cy="6858000" type="screen4x3"/>
  <p:notesSz cx="6888163" cy="100203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1208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076" cy="500471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1548" y="0"/>
            <a:ext cx="2985076" cy="500471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r">
              <a:defRPr sz="1200"/>
            </a:lvl1pPr>
          </a:lstStyle>
          <a:p>
            <a:fld id="{6AB7163A-0D3E-452A-AB93-08D6FE99BB75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53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91" tIns="44595" rIns="89191" bIns="44595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509" y="4759137"/>
            <a:ext cx="5511147" cy="4508902"/>
          </a:xfrm>
          <a:prstGeom prst="rect">
            <a:avLst/>
          </a:prstGeom>
        </p:spPr>
        <p:txBody>
          <a:bodyPr vert="horz" lIns="89191" tIns="44595" rIns="89191" bIns="44595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518275"/>
            <a:ext cx="2985076" cy="500471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1548" y="9518275"/>
            <a:ext cx="2985076" cy="500471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r">
              <a:defRPr sz="1200"/>
            </a:lvl1pPr>
          </a:lstStyle>
          <a:p>
            <a:fld id="{72E40FE0-87FD-4620-A1CB-BECA703E301F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439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2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14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15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16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17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18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19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20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21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6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7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8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9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10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11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12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04C93-0AB9-46EC-AB63-9C67C27EBA74}" type="slidenum">
              <a:rPr lang="pt-BR">
                <a:latin typeface="Times New Roman" pitchFamily="18" charset="0"/>
                <a:ea typeface="ＭＳ Ｐゴシック" pitchFamily="34" charset="-128"/>
              </a:rPr>
              <a:pPr/>
              <a:t>13</a:t>
            </a:fld>
            <a:endParaRPr lang="pt-BR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3705F-9EB1-4352-A929-7C46A9F849C9}" type="datetimeFigureOut">
              <a:rPr lang="pt-BR" smtClean="0"/>
              <a:pPr/>
              <a:t>18/05/16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4074D-BFE1-4992-A8EE-991641E4EC7C}" type="slidenum">
              <a:rPr lang="pt-BR" smtClean="0"/>
              <a:pPr/>
              <a:t>‹#›</a:t>
            </a:fld>
            <a:endParaRPr lang="pt-BR"/>
          </a:p>
        </p:txBody>
      </p:sp>
      <p:pic>
        <p:nvPicPr>
          <p:cNvPr id="9" name="Picture 3" descr="\\Tpp\tpp\Logo I&amp;T\Logomarca IET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487" y="6303414"/>
            <a:ext cx="10461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o 12"/>
          <p:cNvGrpSpPr>
            <a:grpSpLocks noChangeAspect="1"/>
          </p:cNvGrpSpPr>
          <p:nvPr userDrawn="1"/>
        </p:nvGrpSpPr>
        <p:grpSpPr>
          <a:xfrm>
            <a:off x="0" y="1"/>
            <a:ext cx="1211022" cy="642917"/>
            <a:chOff x="-1" y="0"/>
            <a:chExt cx="8208310" cy="4357694"/>
          </a:xfrm>
        </p:grpSpPr>
        <p:pic>
          <p:nvPicPr>
            <p:cNvPr id="1026" name="Picture 2" descr="Logo46Assembleia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l="3792" t="5881" r="58897" b="5882"/>
            <a:stretch>
              <a:fillRect/>
            </a:stretch>
          </p:blipFill>
          <p:spPr bwMode="auto">
            <a:xfrm>
              <a:off x="-1" y="0"/>
              <a:ext cx="2857489" cy="4357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Logo46Assembleia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41104" t="5881" r="3271" b="26326"/>
            <a:stretch>
              <a:fillRect/>
            </a:stretch>
          </p:blipFill>
          <p:spPr bwMode="auto">
            <a:xfrm>
              <a:off x="2857488" y="152400"/>
              <a:ext cx="5350821" cy="4205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microsoft.com/office/2007/relationships/hdphoto" Target="../media/hdphoto2.wdp"/><Relationship Id="rId6" Type="http://schemas.openxmlformats.org/officeDocument/2006/relationships/image" Target="../media/image29.jpeg"/><Relationship Id="rId7" Type="http://schemas.microsoft.com/office/2007/relationships/hdphoto" Target="../media/hdphoto3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1.wdp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2607047"/>
            <a:ext cx="8964488" cy="1470025"/>
          </a:xfrm>
        </p:spPr>
        <p:txBody>
          <a:bodyPr>
            <a:noAutofit/>
          </a:bodyPr>
          <a:lstStyle/>
          <a:p>
            <a:pPr algn="r"/>
            <a:r>
              <a:rPr lang="pt-BR" sz="3200" b="1" dirty="0" smtClean="0"/>
              <a:t>COMPOSTAGEM </a:t>
            </a:r>
            <a:br>
              <a:rPr lang="pt-BR" sz="3200" b="1" dirty="0" smtClean="0"/>
            </a:br>
            <a:r>
              <a:rPr lang="pt-BR" sz="3200" b="1" dirty="0" smtClean="0"/>
              <a:t>EM CONDOMÍNIOS </a:t>
            </a:r>
            <a:br>
              <a:rPr lang="pt-BR" sz="3200" b="1" dirty="0" smtClean="0"/>
            </a:br>
            <a:r>
              <a:rPr lang="pt-BR" sz="3200" b="1" dirty="0" smtClean="0"/>
              <a:t>CAMINHOS PARA UMA </a:t>
            </a:r>
            <a:br>
              <a:rPr lang="pt-BR" sz="3200" b="1" dirty="0" smtClean="0"/>
            </a:br>
            <a:r>
              <a:rPr lang="pt-BR" sz="3200" b="1" dirty="0" smtClean="0"/>
              <a:t>POLÍTICA LOCAL DE RESÍDUOS</a:t>
            </a:r>
            <a:br>
              <a:rPr lang="pt-BR" sz="3200" b="1" dirty="0" smtClean="0"/>
            </a:br>
            <a:r>
              <a:rPr lang="pt-BR" sz="3200" b="1" dirty="0" smtClean="0"/>
              <a:t/>
            </a:r>
            <a:br>
              <a:rPr lang="pt-BR" sz="3200" b="1" dirty="0" smtClean="0"/>
            </a:br>
            <a:r>
              <a:rPr lang="pt-BR" sz="3200" b="1" dirty="0"/>
              <a:t/>
            </a:r>
            <a:br>
              <a:rPr lang="pt-BR" sz="3200" b="1" dirty="0"/>
            </a:br>
            <a:r>
              <a:rPr lang="pt-BR" sz="2000" dirty="0"/>
              <a:t>Urb. Tarcísio de Paula Pinto </a:t>
            </a:r>
            <a:br>
              <a:rPr lang="pt-BR" sz="2000" dirty="0"/>
            </a:br>
            <a:r>
              <a:rPr lang="pt-BR" sz="2000" dirty="0" err="1"/>
              <a:t>Biól</a:t>
            </a:r>
            <a:r>
              <a:rPr lang="pt-BR" sz="2000" dirty="0"/>
              <a:t>. </a:t>
            </a:r>
            <a:r>
              <a:rPr lang="pt-BR" sz="2000" dirty="0" err="1"/>
              <a:t>Angela</a:t>
            </a:r>
            <a:r>
              <a:rPr lang="pt-BR" sz="2000" dirty="0"/>
              <a:t> Martins </a:t>
            </a:r>
            <a:r>
              <a:rPr lang="pt-BR" sz="2000" dirty="0" err="1"/>
              <a:t>Baeder</a:t>
            </a:r>
            <a:r>
              <a:rPr lang="pt-BR" sz="2000" dirty="0"/>
              <a:t> </a:t>
            </a:r>
            <a:br>
              <a:rPr lang="pt-BR" sz="2000" dirty="0"/>
            </a:br>
            <a:r>
              <a:rPr lang="pt-BR" sz="2000" dirty="0" err="1"/>
              <a:t>Geóg</a:t>
            </a:r>
            <a:r>
              <a:rPr lang="pt-BR" sz="2000" dirty="0"/>
              <a:t>. Rafael </a:t>
            </a:r>
            <a:r>
              <a:rPr lang="pt-BR" sz="2000" dirty="0" err="1"/>
              <a:t>Guiti</a:t>
            </a:r>
            <a:r>
              <a:rPr lang="pt-BR" sz="2000" dirty="0"/>
              <a:t> Hindi </a:t>
            </a:r>
            <a:br>
              <a:rPr lang="pt-BR" sz="2000" dirty="0"/>
            </a:br>
            <a:r>
              <a:rPr lang="pt-BR" sz="2000" dirty="0"/>
              <a:t>Eng. </a:t>
            </a:r>
            <a:r>
              <a:rPr lang="pt-BR" sz="2000" dirty="0" err="1"/>
              <a:t>Luis</a:t>
            </a:r>
            <a:r>
              <a:rPr lang="pt-BR" sz="2000" dirty="0"/>
              <a:t> </a:t>
            </a:r>
            <a:r>
              <a:rPr lang="pt-BR" sz="2000" dirty="0" err="1"/>
              <a:t>Anibal</a:t>
            </a:r>
            <a:r>
              <a:rPr lang="pt-BR" sz="2000" dirty="0"/>
              <a:t> </a:t>
            </a:r>
            <a:r>
              <a:rPr lang="pt-BR" sz="2000" dirty="0" err="1"/>
              <a:t>Sepulveda</a:t>
            </a:r>
            <a:r>
              <a:rPr lang="pt-BR" sz="2000" dirty="0"/>
              <a:t> </a:t>
            </a:r>
            <a:r>
              <a:rPr lang="pt-BR" sz="2000" dirty="0" err="1"/>
              <a:t>Villada</a:t>
            </a:r>
            <a:r>
              <a:rPr lang="pt-BR" sz="2000" dirty="0"/>
              <a:t> 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b="1" dirty="0" smtClean="0"/>
              <a:t> </a:t>
            </a:r>
            <a:r>
              <a:rPr lang="pt-BR" sz="3000" b="1" dirty="0" smtClean="0"/>
              <a:t/>
            </a:r>
            <a:br>
              <a:rPr lang="pt-BR" sz="3000" b="1" dirty="0" smtClean="0"/>
            </a:br>
            <a:endParaRPr lang="pt-BR" sz="3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4941168"/>
            <a:ext cx="8568952" cy="1800200"/>
          </a:xfrm>
        </p:spPr>
        <p:txBody>
          <a:bodyPr>
            <a:normAutofit/>
          </a:bodyPr>
          <a:lstStyle/>
          <a:p>
            <a:pPr algn="l"/>
            <a:endParaRPr lang="pt-BR" sz="2000" dirty="0" smtClean="0"/>
          </a:p>
          <a:p>
            <a:pPr algn="l"/>
            <a:r>
              <a:rPr lang="pt-BR" sz="2000" dirty="0" smtClean="0"/>
              <a:t>Iniciativas em conformidade com:</a:t>
            </a:r>
          </a:p>
          <a:p>
            <a:pPr algn="l"/>
            <a:r>
              <a:rPr lang="pt-BR" sz="2000" dirty="0" smtClean="0"/>
              <a:t>Leis de Saneamento, de Resíduos Sólidos e sobre Mudanças do Clima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83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AERAÇÃO NATURAL POTENCIALIZADA E </a:t>
            </a:r>
          </a:p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PADRONIZAÇÃO DA MISTURA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0474"/>
          <a:stretch/>
        </p:blipFill>
        <p:spPr>
          <a:xfrm>
            <a:off x="0" y="4840111"/>
            <a:ext cx="9144000" cy="1285628"/>
          </a:xfrm>
          <a:prstGeom prst="rect">
            <a:avLst/>
          </a:prstGeom>
        </p:spPr>
      </p:pic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467544" y="908720"/>
            <a:ext cx="8676456" cy="60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917" tIns="42959" rIns="85917" bIns="42959">
            <a:spAutoFit/>
          </a:bodyPr>
          <a:lstStyle/>
          <a:p>
            <a:pPr>
              <a:lnSpc>
                <a:spcPts val="1200"/>
              </a:lnSpc>
              <a:buSzPct val="100000"/>
            </a:pPr>
            <a:endParaRPr lang="pt-BR" sz="2400" dirty="0" smtClean="0"/>
          </a:p>
          <a:p>
            <a:pPr>
              <a:buSzPct val="100000"/>
            </a:pPr>
            <a:r>
              <a:rPr lang="pt-BR" sz="2400" dirty="0" smtClean="0"/>
              <a:t>Todos os tipos de composteiras favorecendo a </a:t>
            </a:r>
            <a:r>
              <a:rPr lang="pt-BR" sz="2400" b="1" dirty="0" smtClean="0"/>
              <a:t>convec</a:t>
            </a:r>
            <a:r>
              <a:rPr lang="pt-BR" sz="2400" b="1" dirty="0" smtClean="0"/>
              <a:t>ção</a:t>
            </a:r>
            <a:endParaRPr lang="pt-BR" sz="2400" b="1" dirty="0"/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467544" y="4215397"/>
            <a:ext cx="8676456" cy="60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917" tIns="42959" rIns="85917" bIns="42959">
            <a:spAutoFit/>
          </a:bodyPr>
          <a:lstStyle/>
          <a:p>
            <a:pPr>
              <a:lnSpc>
                <a:spcPts val="1200"/>
              </a:lnSpc>
              <a:buSzPct val="100000"/>
            </a:pPr>
            <a:endParaRPr lang="pt-BR" sz="2400" dirty="0" smtClean="0"/>
          </a:p>
          <a:p>
            <a:pPr>
              <a:buSzPct val="100000"/>
            </a:pPr>
            <a:r>
              <a:rPr lang="pt-BR" sz="2400" dirty="0" smtClean="0"/>
              <a:t>A mistura deve </a:t>
            </a:r>
            <a:r>
              <a:rPr lang="pt-BR" sz="2400" dirty="0" smtClean="0"/>
              <a:t>respeitar a propor</a:t>
            </a:r>
            <a:r>
              <a:rPr lang="pt-BR" sz="2400" dirty="0" smtClean="0"/>
              <a:t>ção </a:t>
            </a:r>
            <a:r>
              <a:rPr lang="pt-BR" sz="2400" b="1" dirty="0" smtClean="0"/>
              <a:t>3:1</a:t>
            </a:r>
            <a:r>
              <a:rPr lang="pt-BR" sz="2400" dirty="0" smtClean="0"/>
              <a:t> em volume</a:t>
            </a:r>
            <a:endParaRPr lang="pt-BR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64" y="1556792"/>
            <a:ext cx="8028384" cy="24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46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3443" y="764704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6025" y="4005064"/>
            <a:ext cx="3369628" cy="252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3715" y="4005064"/>
            <a:ext cx="336037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837" y="764704"/>
            <a:ext cx="2088232" cy="278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6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PREPARAÇÃO DA MESCLA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3728" y="692696"/>
            <a:ext cx="2232248" cy="297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3728" y="3879803"/>
            <a:ext cx="2232248" cy="297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3493" y="1988840"/>
            <a:ext cx="4560507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CARGA DA COMPOSTEIRA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868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DESCARGA DA COMPOSTEIRA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4821" y="3429000"/>
            <a:ext cx="2589179" cy="345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15" y="692696"/>
            <a:ext cx="248427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tângulo 16"/>
          <p:cNvSpPr>
            <a:spLocks noChangeArrowheads="1"/>
          </p:cNvSpPr>
          <p:nvPr/>
        </p:nvSpPr>
        <p:spPr bwMode="auto">
          <a:xfrm>
            <a:off x="2555776" y="5949280"/>
            <a:ext cx="3873129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MATURA</a:t>
            </a:r>
            <a:r>
              <a:rPr lang="pt-BR" sz="2400" b="1" dirty="0" smtClean="0">
                <a:solidFill>
                  <a:srgbClr val="FF0000"/>
                </a:solidFill>
              </a:rPr>
              <a:t>ÇÃO E SECAGEM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15" name="Retângulo 2"/>
          <p:cNvSpPr>
            <a:spLocks noChangeArrowheads="1"/>
          </p:cNvSpPr>
          <p:nvPr/>
        </p:nvSpPr>
        <p:spPr bwMode="auto">
          <a:xfrm>
            <a:off x="7488832" y="1288851"/>
            <a:ext cx="2267744" cy="156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2400" b="1" dirty="0" smtClean="0"/>
              <a:t>30º  DIA DO </a:t>
            </a:r>
            <a:r>
              <a:rPr lang="pt-BR" sz="2400" b="1" dirty="0" smtClean="0"/>
              <a:t>PROCESSO</a:t>
            </a:r>
            <a:endParaRPr lang="pt-BR" sz="2400" b="1" dirty="0" smtClean="0"/>
          </a:p>
          <a:p>
            <a:pPr marL="342900" indent="-342900">
              <a:buSzPct val="100000"/>
              <a:buFont typeface="Arial"/>
              <a:buChar char="•"/>
            </a:pPr>
            <a:endParaRPr lang="pt-BR" sz="2400" dirty="0"/>
          </a:p>
          <a:p>
            <a:pPr>
              <a:buSzPct val="100000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851112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FINALIZA</a:t>
            </a:r>
            <a:r>
              <a:rPr lang="pt-BR" sz="2400" b="1" dirty="0" smtClean="0">
                <a:solidFill>
                  <a:srgbClr val="FF0000"/>
                </a:solidFill>
              </a:rPr>
              <a:t>ÇÃO DO COMPOSTO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7874" y="2060849"/>
            <a:ext cx="6363832" cy="477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80727"/>
            <a:ext cx="3347864" cy="446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tângulo 2"/>
          <p:cNvSpPr>
            <a:spLocks noChangeArrowheads="1"/>
          </p:cNvSpPr>
          <p:nvPr/>
        </p:nvSpPr>
        <p:spPr bwMode="auto">
          <a:xfrm>
            <a:off x="7452320" y="980728"/>
            <a:ext cx="2267744" cy="156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2400" b="1" dirty="0" smtClean="0"/>
              <a:t>45º  DIA DO </a:t>
            </a:r>
            <a:r>
              <a:rPr lang="pt-BR" sz="2400" b="1" dirty="0" smtClean="0"/>
              <a:t>PROCESSO</a:t>
            </a:r>
            <a:endParaRPr lang="pt-BR" sz="2400" b="1" dirty="0" smtClean="0"/>
          </a:p>
          <a:p>
            <a:pPr marL="342900" indent="-342900">
              <a:buSzPct val="100000"/>
              <a:buFont typeface="Arial"/>
              <a:buChar char="•"/>
            </a:pPr>
            <a:endParaRPr lang="pt-BR" sz="2400" dirty="0"/>
          </a:p>
          <a:p>
            <a:pPr>
              <a:buSzPct val="100000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39275866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RESULTADOS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936" y="692696"/>
            <a:ext cx="3068994" cy="409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15" y="1340768"/>
            <a:ext cx="3620039" cy="482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0292" y="3933056"/>
            <a:ext cx="219370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tângulo 2"/>
          <p:cNvSpPr>
            <a:spLocks noChangeArrowheads="1"/>
          </p:cNvSpPr>
          <p:nvPr/>
        </p:nvSpPr>
        <p:spPr bwMode="auto">
          <a:xfrm>
            <a:off x="7488832" y="1288851"/>
            <a:ext cx="1655168" cy="193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2400" b="1" dirty="0" smtClean="0"/>
              <a:t>APLICA</a:t>
            </a:r>
            <a:r>
              <a:rPr lang="pt-BR" sz="2400" b="1" dirty="0" smtClean="0"/>
              <a:t>ÇÃO À BASE DE 30kg/m</a:t>
            </a:r>
            <a:r>
              <a:rPr lang="pt-BR" sz="2400" b="1" baseline="30000" dirty="0" smtClean="0"/>
              <a:t>2   </a:t>
            </a:r>
            <a:r>
              <a:rPr lang="pt-BR" sz="2400" b="1" dirty="0" smtClean="0"/>
              <a:t>a</a:t>
            </a:r>
            <a:r>
              <a:rPr lang="pt-BR" sz="2400" b="1" dirty="0" smtClean="0"/>
              <a:t>o ano</a:t>
            </a:r>
            <a:endParaRPr lang="pt-BR" sz="2400" b="1" dirty="0"/>
          </a:p>
          <a:p>
            <a:pPr>
              <a:buSzPct val="100000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451003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RESULTADOS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99" y="1591692"/>
            <a:ext cx="7445487" cy="421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7647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81" y="1556792"/>
            <a:ext cx="7557244" cy="3495034"/>
          </a:xfrm>
          <a:prstGeom prst="rect">
            <a:avLst/>
          </a:prstGeom>
        </p:spPr>
      </p:pic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RESULTADOS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702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RESULTADOS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692696"/>
            <a:ext cx="7413228" cy="648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02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81" y="2420888"/>
            <a:ext cx="7557244" cy="3495034"/>
          </a:xfrm>
          <a:prstGeom prst="rect">
            <a:avLst/>
          </a:prstGeom>
        </p:spPr>
      </p:pic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RESULTADOS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099" y="980728"/>
            <a:ext cx="7445487" cy="4213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33127"/>
          <a:stretch/>
        </p:blipFill>
        <p:spPr>
          <a:xfrm>
            <a:off x="1478670" y="692696"/>
            <a:ext cx="740316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02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ESTRATÉGIAS COMPLEMENTARES PARA A GESTÃO DE RS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gráfic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48680"/>
            <a:ext cx="9289032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998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RESULTADOS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773" y="692696"/>
            <a:ext cx="734911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627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ChangeArrowheads="1"/>
          </p:cNvSpPr>
          <p:nvPr/>
        </p:nvSpPr>
        <p:spPr bwMode="auto">
          <a:xfrm>
            <a:off x="1116013" y="1989138"/>
            <a:ext cx="70310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4" tIns="45701" rIns="91404" bIns="45701"/>
          <a:lstStyle/>
          <a:p>
            <a:pPr marL="339725" indent="-339725" algn="ctr" defTabSz="911225">
              <a:spcBef>
                <a:spcPct val="20000"/>
              </a:spcBef>
              <a:defRPr/>
            </a:pPr>
            <a:r>
              <a:rPr lang="en-US" sz="5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Arial" pitchFamily="34" charset="0"/>
              </a:rPr>
              <a:t>GRATO</a:t>
            </a:r>
            <a:r>
              <a:rPr lang="en-US" sz="4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Arial" pitchFamily="34" charset="0"/>
              </a:rPr>
              <a:t> </a:t>
            </a:r>
          </a:p>
          <a:p>
            <a:pPr marL="339725" indent="-339725" algn="ctr" defTabSz="911225">
              <a:spcBef>
                <a:spcPct val="20000"/>
              </a:spcBef>
              <a:defRPr/>
            </a:pPr>
            <a:r>
              <a:rPr lang="en-US" sz="4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Arial" pitchFamily="34" charset="0"/>
              </a:rPr>
              <a:t>www.ietsp.com.br</a:t>
            </a:r>
          </a:p>
          <a:p>
            <a:pPr marL="339725" indent="-339725" algn="ctr" defTabSz="911225">
              <a:spcBef>
                <a:spcPct val="20000"/>
              </a:spcBef>
              <a:defRPr/>
            </a:pPr>
            <a:r>
              <a:rPr lang="en-US" sz="4000" i="1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55  11  3742 0561</a:t>
            </a: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836613"/>
            <a:ext cx="8909050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ítulo 1"/>
          <p:cNvSpPr>
            <a:spLocks noGrp="1"/>
          </p:cNvSpPr>
          <p:nvPr>
            <p:ph type="ctrTitle"/>
          </p:nvPr>
        </p:nvSpPr>
        <p:spPr>
          <a:xfrm>
            <a:off x="5328245" y="720918"/>
            <a:ext cx="2268091" cy="504055"/>
          </a:xfrm>
        </p:spPr>
        <p:txBody>
          <a:bodyPr>
            <a:normAutofit/>
          </a:bodyPr>
          <a:lstStyle/>
          <a:p>
            <a:pPr marL="285750" indent="-285750" algn="r"/>
            <a:r>
              <a:rPr lang="pt-BR" sz="2000" b="1" dirty="0">
                <a:solidFill>
                  <a:srgbClr val="45220F"/>
                </a:solidFill>
                <a:latin typeface="Calibri" charset="0"/>
              </a:rPr>
              <a:t>RSD – Domiciliares</a:t>
            </a:r>
            <a:endParaRPr lang="pt-BR" sz="2000" dirty="0">
              <a:solidFill>
                <a:srgbClr val="45220F"/>
              </a:solidFill>
              <a:latin typeface="Calibri" charset="0"/>
            </a:endParaRPr>
          </a:p>
        </p:txBody>
      </p:sp>
      <p:pic>
        <p:nvPicPr>
          <p:cNvPr id="266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8986">
            <a:off x="75827" y="5643620"/>
            <a:ext cx="18415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tângulo 2"/>
          <p:cNvSpPr>
            <a:spLocks noChangeArrowheads="1"/>
          </p:cNvSpPr>
          <p:nvPr/>
        </p:nvSpPr>
        <p:spPr bwMode="auto">
          <a:xfrm>
            <a:off x="468313" y="2420938"/>
            <a:ext cx="1150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1600" b="1">
                <a:solidFill>
                  <a:schemeClr val="bg1"/>
                </a:solidFill>
              </a:rPr>
              <a:t>ORG</a:t>
            </a:r>
          </a:p>
        </p:txBody>
      </p:sp>
      <p:sp>
        <p:nvSpPr>
          <p:cNvPr id="26629" name="Retângulo 2"/>
          <p:cNvSpPr>
            <a:spLocks noChangeArrowheads="1"/>
          </p:cNvSpPr>
          <p:nvPr/>
        </p:nvSpPr>
        <p:spPr bwMode="auto">
          <a:xfrm>
            <a:off x="468313" y="3429000"/>
            <a:ext cx="1150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1600" b="1">
                <a:solidFill>
                  <a:schemeClr val="bg1"/>
                </a:solidFill>
              </a:rPr>
              <a:t>SEC</a:t>
            </a:r>
          </a:p>
        </p:txBody>
      </p:sp>
      <p:sp>
        <p:nvSpPr>
          <p:cNvPr id="26630" name="Retângulo 2"/>
          <p:cNvSpPr>
            <a:spLocks noChangeArrowheads="1"/>
          </p:cNvSpPr>
          <p:nvPr/>
        </p:nvSpPr>
        <p:spPr bwMode="auto">
          <a:xfrm>
            <a:off x="468313" y="3960813"/>
            <a:ext cx="1150937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1600" b="1">
                <a:solidFill>
                  <a:schemeClr val="bg1"/>
                </a:solidFill>
              </a:rPr>
              <a:t>REJ</a:t>
            </a:r>
          </a:p>
        </p:txBody>
      </p:sp>
      <p:sp>
        <p:nvSpPr>
          <p:cNvPr id="26631" name="Retângulo 2"/>
          <p:cNvSpPr>
            <a:spLocks noChangeArrowheads="1"/>
          </p:cNvSpPr>
          <p:nvPr/>
        </p:nvSpPr>
        <p:spPr bwMode="auto">
          <a:xfrm>
            <a:off x="3408363" y="2505075"/>
            <a:ext cx="11525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1600" b="1">
                <a:solidFill>
                  <a:schemeClr val="bg1"/>
                </a:solidFill>
              </a:rPr>
              <a:t>ORG</a:t>
            </a:r>
          </a:p>
        </p:txBody>
      </p:sp>
      <p:sp>
        <p:nvSpPr>
          <p:cNvPr id="26632" name="Retângulo 2"/>
          <p:cNvSpPr>
            <a:spLocks noChangeArrowheads="1"/>
          </p:cNvSpPr>
          <p:nvPr/>
        </p:nvSpPr>
        <p:spPr bwMode="auto">
          <a:xfrm>
            <a:off x="3408363" y="3429000"/>
            <a:ext cx="1152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1600" b="1">
                <a:solidFill>
                  <a:schemeClr val="bg1"/>
                </a:solidFill>
              </a:rPr>
              <a:t>SEC</a:t>
            </a:r>
          </a:p>
        </p:txBody>
      </p:sp>
      <p:sp>
        <p:nvSpPr>
          <p:cNvPr id="26633" name="Retângulo 2"/>
          <p:cNvSpPr>
            <a:spLocks noChangeArrowheads="1"/>
          </p:cNvSpPr>
          <p:nvPr/>
        </p:nvSpPr>
        <p:spPr bwMode="auto">
          <a:xfrm>
            <a:off x="3408363" y="5184775"/>
            <a:ext cx="11525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1600" b="1">
                <a:solidFill>
                  <a:schemeClr val="bg1"/>
                </a:solidFill>
              </a:rPr>
              <a:t>REJ</a:t>
            </a:r>
          </a:p>
        </p:txBody>
      </p:sp>
      <p:sp>
        <p:nvSpPr>
          <p:cNvPr id="11" name="Retângulo 2"/>
          <p:cNvSpPr>
            <a:spLocks noChangeArrowheads="1"/>
          </p:cNvSpPr>
          <p:nvPr/>
        </p:nvSpPr>
        <p:spPr bwMode="auto">
          <a:xfrm>
            <a:off x="3408363" y="4895850"/>
            <a:ext cx="11525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917" tIns="42959" rIns="85917" bIns="42959">
            <a:spAutoFit/>
          </a:bodyPr>
          <a:lstStyle/>
          <a:p>
            <a:pPr>
              <a:buSzPct val="100000"/>
              <a:defRPr/>
            </a:pP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ＭＳ Ｐゴシック" pitchFamily="-84" charset="-128"/>
                <a:cs typeface="+mn-cs"/>
              </a:rPr>
              <a:t>SEC</a:t>
            </a:r>
          </a:p>
        </p:txBody>
      </p:sp>
      <p:sp>
        <p:nvSpPr>
          <p:cNvPr id="26635" name="Retângulo 2"/>
          <p:cNvSpPr>
            <a:spLocks noChangeArrowheads="1"/>
          </p:cNvSpPr>
          <p:nvPr/>
        </p:nvSpPr>
        <p:spPr bwMode="auto">
          <a:xfrm>
            <a:off x="3408363" y="4608513"/>
            <a:ext cx="1152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1600" b="1">
                <a:solidFill>
                  <a:schemeClr val="bg1"/>
                </a:solidFill>
              </a:rPr>
              <a:t>ORG</a:t>
            </a:r>
          </a:p>
        </p:txBody>
      </p:sp>
      <p:cxnSp>
        <p:nvCxnSpPr>
          <p:cNvPr id="13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4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ESTRATÉGIAS COMPLEMENTARES PARA A GESTÃO DE RS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4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tângulo 2"/>
          <p:cNvSpPr>
            <a:spLocks noChangeArrowheads="1"/>
          </p:cNvSpPr>
          <p:nvPr/>
        </p:nvSpPr>
        <p:spPr bwMode="auto">
          <a:xfrm>
            <a:off x="250825" y="4724400"/>
            <a:ext cx="24479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2000" b="1">
                <a:solidFill>
                  <a:srgbClr val="45220F"/>
                </a:solidFill>
              </a:rPr>
              <a:t>Compostagem em Condomínios – aplicação piloto em 2015</a:t>
            </a:r>
            <a:endParaRPr lang="pt-BR" sz="2000">
              <a:solidFill>
                <a:srgbClr val="45220F"/>
              </a:solidFill>
            </a:endParaRPr>
          </a:p>
        </p:txBody>
      </p:sp>
      <p:grpSp>
        <p:nvGrpSpPr>
          <p:cNvPr id="29700" name="Group 1"/>
          <p:cNvGrpSpPr>
            <a:grpSpLocks/>
          </p:cNvGrpSpPr>
          <p:nvPr/>
        </p:nvGrpSpPr>
        <p:grpSpPr bwMode="auto">
          <a:xfrm>
            <a:off x="323850" y="3035300"/>
            <a:ext cx="1944688" cy="1117600"/>
            <a:chOff x="323850" y="3035300"/>
            <a:chExt cx="1944688" cy="1117600"/>
          </a:xfrm>
        </p:grpSpPr>
        <p:pic>
          <p:nvPicPr>
            <p:cNvPr id="2970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3035300"/>
              <a:ext cx="136842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Retângulo 2"/>
            <p:cNvSpPr>
              <a:spLocks noChangeArrowheads="1"/>
            </p:cNvSpPr>
            <p:nvPr/>
          </p:nvSpPr>
          <p:spPr bwMode="auto">
            <a:xfrm>
              <a:off x="1116013" y="3527425"/>
              <a:ext cx="11525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5917" tIns="42959" rIns="85917" bIns="42959">
              <a:spAutoFit/>
            </a:bodyPr>
            <a:lstStyle/>
            <a:p>
              <a:pPr>
                <a:buSzPct val="100000"/>
              </a:pPr>
              <a:r>
                <a:rPr lang="pt-BR" sz="1600" b="1">
                  <a:solidFill>
                    <a:schemeClr val="bg1"/>
                  </a:solidFill>
                </a:rPr>
                <a:t>ORG</a:t>
              </a:r>
            </a:p>
          </p:txBody>
        </p:sp>
      </p:grpSp>
      <p:pic>
        <p:nvPicPr>
          <p:cNvPr id="29701" name="Imagem 11" descr="D:\TPP\MUNICÍPIOS\CONDOMÍNIOS\Material de apoio\CDHU\fotos\1° Oficina\IMG_20150716_1549278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692150"/>
            <a:ext cx="6127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 descr="IMG_20150803_1831065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357563"/>
            <a:ext cx="253841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" descr="IMG_20150807_17264974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4098925"/>
            <a:ext cx="35163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tângulo 2"/>
          <p:cNvSpPr>
            <a:spLocks noChangeArrowheads="1"/>
          </p:cNvSpPr>
          <p:nvPr/>
        </p:nvSpPr>
        <p:spPr bwMode="auto">
          <a:xfrm>
            <a:off x="5724525" y="3363913"/>
            <a:ext cx="316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1200" b="1">
                <a:solidFill>
                  <a:srgbClr val="45220F"/>
                </a:solidFill>
              </a:rPr>
              <a:t>COND. FLORES DO CARMO</a:t>
            </a:r>
          </a:p>
          <a:p>
            <a:pPr>
              <a:buSzPct val="100000"/>
            </a:pPr>
            <a:r>
              <a:rPr lang="pt-BR" sz="1200" b="1">
                <a:solidFill>
                  <a:srgbClr val="45220F"/>
                </a:solidFill>
              </a:rPr>
              <a:t>COND. PARQUE DA ACLIMAÇÃO</a:t>
            </a:r>
          </a:p>
          <a:p>
            <a:pPr>
              <a:buSzPct val="100000"/>
            </a:pPr>
            <a:r>
              <a:rPr lang="pt-BR" sz="1200" b="1">
                <a:solidFill>
                  <a:srgbClr val="45220F"/>
                </a:solidFill>
              </a:rPr>
              <a:t>COND. CHAMPS ELISÈES</a:t>
            </a:r>
          </a:p>
        </p:txBody>
      </p:sp>
      <p:cxnSp>
        <p:nvCxnSpPr>
          <p:cNvPr id="13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4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PROJETO PILOTO DE COMPOSTAGEM CONDOMINIAL - SP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3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tângulo 2"/>
          <p:cNvSpPr>
            <a:spLocks noChangeArrowheads="1"/>
          </p:cNvSpPr>
          <p:nvPr/>
        </p:nvSpPr>
        <p:spPr bwMode="auto">
          <a:xfrm>
            <a:off x="467544" y="908720"/>
            <a:ext cx="8676456" cy="578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2400" b="1" dirty="0" smtClean="0"/>
              <a:t>Eleição de Condomínios em regiões de renda distinta:</a:t>
            </a:r>
          </a:p>
          <a:p>
            <a:pPr>
              <a:buSzPct val="100000"/>
            </a:pPr>
            <a:endParaRPr lang="pt-BR" sz="2400" b="1" dirty="0"/>
          </a:p>
          <a:p>
            <a:pPr marL="342900" indent="-342900">
              <a:buSzPct val="100000"/>
              <a:buFont typeface="Arial"/>
              <a:buChar char="•"/>
            </a:pPr>
            <a:r>
              <a:rPr lang="pt-BR" sz="2400" dirty="0" smtClean="0"/>
              <a:t>Itaquera – classe média baixa – 70 apartamentos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pt-BR" sz="2400" dirty="0" smtClean="0"/>
              <a:t>Aclimação – classe média – 20 apartamentos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pt-BR" sz="2400" dirty="0" smtClean="0"/>
              <a:t>Morumbi – classe média alta – 35 apartamentos</a:t>
            </a:r>
          </a:p>
          <a:p>
            <a:pPr>
              <a:lnSpc>
                <a:spcPts val="1200"/>
              </a:lnSpc>
              <a:buSzPct val="100000"/>
            </a:pPr>
            <a:endParaRPr lang="pt-BR" sz="2400" b="1" dirty="0" smtClean="0"/>
          </a:p>
          <a:p>
            <a:pPr>
              <a:buSzPct val="100000"/>
            </a:pPr>
            <a:r>
              <a:rPr lang="pt-BR" sz="2400" dirty="0" smtClean="0"/>
              <a:t>Traço comum – presença de áreas ajardinadas  (não é condição)</a:t>
            </a:r>
          </a:p>
          <a:p>
            <a:pPr>
              <a:buSzPct val="100000"/>
            </a:pPr>
            <a:endParaRPr lang="pt-BR" sz="2400" b="1" dirty="0" smtClean="0"/>
          </a:p>
          <a:p>
            <a:pPr>
              <a:buSzPct val="100000"/>
            </a:pPr>
            <a:r>
              <a:rPr lang="pt-BR" sz="2400" b="1" dirty="0" smtClean="0"/>
              <a:t>Ação em parceria:</a:t>
            </a:r>
            <a:endParaRPr lang="pt-BR" sz="2400" b="1" dirty="0"/>
          </a:p>
          <a:p>
            <a:pPr marL="342900" indent="-342900">
              <a:buSzPct val="100000"/>
              <a:buFont typeface="Arial"/>
              <a:buChar char="•"/>
            </a:pPr>
            <a:r>
              <a:rPr lang="pt-BR" sz="2400" dirty="0" smtClean="0"/>
              <a:t>Condomínio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pt-BR" sz="2400" dirty="0"/>
              <a:t>Poder Público (SES / AMLURB)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pt-BR" sz="2400" dirty="0" smtClean="0"/>
              <a:t>Consultoria (I&amp;T)</a:t>
            </a:r>
            <a:endParaRPr lang="pt-BR" sz="2400" dirty="0"/>
          </a:p>
          <a:p>
            <a:pPr marL="342900" indent="-342900">
              <a:buSzPct val="100000"/>
              <a:buFont typeface="Arial"/>
              <a:buChar char="•"/>
            </a:pPr>
            <a:r>
              <a:rPr lang="pt-BR" sz="2400" dirty="0"/>
              <a:t>Empresa (Tramontina)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pt-BR" sz="2400" dirty="0" smtClean="0"/>
              <a:t>Academia (FSA)</a:t>
            </a:r>
            <a:endParaRPr lang="pt-BR" sz="2400" dirty="0"/>
          </a:p>
          <a:p>
            <a:pPr marL="342900" indent="-342900">
              <a:buSzPct val="100000"/>
              <a:buFont typeface="Arial"/>
              <a:buChar char="•"/>
            </a:pPr>
            <a:endParaRPr lang="pt-BR" sz="2400" dirty="0"/>
          </a:p>
          <a:p>
            <a:pPr>
              <a:buSzPct val="100000"/>
            </a:pPr>
            <a:endParaRPr lang="pt-BR" sz="2400" dirty="0"/>
          </a:p>
        </p:txBody>
      </p:sp>
      <p:sp>
        <p:nvSpPr>
          <p:cNvPr id="14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PROJETO PILOTO DE COMPOSTAGEM CONDOMINIAL - SP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1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5488" y="514373"/>
            <a:ext cx="515302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FLUXOGRAMA DO PROCESSO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2780928"/>
            <a:ext cx="1512731" cy="1498301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2669" y="1700808"/>
            <a:ext cx="2935915" cy="391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RECONHECIMENTO E ADEQUAÇÃO DE FLUXOS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467544" y="692696"/>
            <a:ext cx="7200800" cy="598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917" tIns="42959" rIns="85917" bIns="42959">
            <a:spAutoFit/>
          </a:bodyPr>
          <a:lstStyle/>
          <a:p>
            <a:pPr>
              <a:buSzPct val="100000"/>
            </a:pPr>
            <a:r>
              <a:rPr lang="pt-BR" sz="2400" b="1" dirty="0" smtClean="0"/>
              <a:t>Reconhecimento dos fluxos existentes, para sua adequa</a:t>
            </a:r>
            <a:r>
              <a:rPr lang="pt-BR" sz="2400" b="1" dirty="0" smtClean="0"/>
              <a:t>ção:</a:t>
            </a:r>
            <a:endParaRPr lang="pt-BR" sz="2400" b="1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pt-BR" sz="2400" dirty="0" smtClean="0"/>
              <a:t>H</a:t>
            </a:r>
            <a:r>
              <a:rPr lang="pt-BR" sz="2400" dirty="0" smtClean="0"/>
              <a:t>á </a:t>
            </a:r>
            <a:r>
              <a:rPr lang="pt-BR" sz="2400" dirty="0" smtClean="0"/>
              <a:t>recolhimento </a:t>
            </a:r>
            <a:r>
              <a:rPr lang="pt-BR" sz="2400" dirty="0"/>
              <a:t>dos resíduos </a:t>
            </a:r>
            <a:r>
              <a:rPr lang="pt-BR" sz="2400" dirty="0" smtClean="0"/>
              <a:t>porta a porta ?</a:t>
            </a:r>
            <a:endParaRPr lang="pt-BR" sz="2400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pt-BR" sz="2400" dirty="0" smtClean="0"/>
              <a:t>Moradores podem entregar em um ponto </a:t>
            </a:r>
            <a:r>
              <a:rPr lang="pt-BR" sz="2400" dirty="0"/>
              <a:t>de </a:t>
            </a:r>
            <a:r>
              <a:rPr lang="pt-BR" sz="2400" dirty="0" smtClean="0"/>
              <a:t>acúmulo ?</a:t>
            </a:r>
            <a:endParaRPr lang="pt-BR" sz="2400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pt-BR" sz="2400" dirty="0"/>
              <a:t>Q</a:t>
            </a:r>
            <a:r>
              <a:rPr lang="pt-BR" sz="2400" dirty="0" smtClean="0"/>
              <a:t>uem far</a:t>
            </a:r>
            <a:r>
              <a:rPr lang="pt-BR" sz="2400" dirty="0" smtClean="0"/>
              <a:t>á</a:t>
            </a:r>
            <a:r>
              <a:rPr lang="pt-BR" sz="2400" dirty="0" smtClean="0"/>
              <a:t> </a:t>
            </a:r>
            <a:r>
              <a:rPr lang="pt-BR" sz="2400" dirty="0"/>
              <a:t>a mistura de materiais para a </a:t>
            </a:r>
            <a:r>
              <a:rPr lang="pt-BR" sz="2400" dirty="0" smtClean="0"/>
              <a:t>compostagem ?</a:t>
            </a:r>
            <a:endParaRPr lang="pt-BR" sz="2400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pt-BR" sz="2400" dirty="0"/>
              <a:t>Quem </a:t>
            </a:r>
            <a:r>
              <a:rPr lang="pt-BR" sz="2400" dirty="0" smtClean="0"/>
              <a:t>far</a:t>
            </a:r>
            <a:r>
              <a:rPr lang="pt-BR" sz="2400" dirty="0" smtClean="0"/>
              <a:t>á o preparo e</a:t>
            </a:r>
            <a:r>
              <a:rPr lang="pt-BR" sz="2400" dirty="0" smtClean="0"/>
              <a:t> </a:t>
            </a:r>
            <a:r>
              <a:rPr lang="pt-BR" sz="2400" dirty="0"/>
              <a:t>a estocagem de folhas </a:t>
            </a:r>
            <a:r>
              <a:rPr lang="pt-BR" sz="2400" dirty="0" smtClean="0"/>
              <a:t>secas ?</a:t>
            </a:r>
            <a:endParaRPr lang="pt-BR" sz="2400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pt-BR" sz="2400" dirty="0"/>
              <a:t>Quem </a:t>
            </a:r>
            <a:r>
              <a:rPr lang="pt-BR" sz="2400" dirty="0" smtClean="0"/>
              <a:t>operar</a:t>
            </a:r>
            <a:r>
              <a:rPr lang="pt-BR" sz="2400" dirty="0" smtClean="0"/>
              <a:t>á a composteira, retirando </a:t>
            </a:r>
            <a:r>
              <a:rPr lang="pt-BR" sz="2400" dirty="0" smtClean="0"/>
              <a:t>composto para secagem ?</a:t>
            </a:r>
            <a:endParaRPr lang="pt-BR" sz="2400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pt-BR" sz="2400" dirty="0" smtClean="0"/>
              <a:t>Quais s</a:t>
            </a:r>
            <a:r>
              <a:rPr lang="pt-BR" sz="2400" dirty="0" smtClean="0"/>
              <a:t>ão os </a:t>
            </a:r>
            <a:r>
              <a:rPr lang="pt-BR" sz="2400" dirty="0" smtClean="0"/>
              <a:t>horários </a:t>
            </a:r>
            <a:r>
              <a:rPr lang="pt-BR" sz="2400" dirty="0"/>
              <a:t>mais adequados, de acordo com o corpo de funcionários e a dinâmica </a:t>
            </a:r>
            <a:r>
              <a:rPr lang="pt-BR" sz="2400" dirty="0" smtClean="0"/>
              <a:t>do condomínio ?</a:t>
            </a:r>
            <a:endParaRPr lang="pt-BR" sz="2400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pt-BR" sz="2400" dirty="0" smtClean="0"/>
              <a:t>Como ser</a:t>
            </a:r>
            <a:r>
              <a:rPr lang="pt-BR" sz="2400" dirty="0" smtClean="0"/>
              <a:t>á realizado o </a:t>
            </a:r>
            <a:r>
              <a:rPr lang="pt-BR" sz="2400" dirty="0" smtClean="0"/>
              <a:t>treinamento </a:t>
            </a:r>
            <a:r>
              <a:rPr lang="pt-BR" sz="2400" dirty="0"/>
              <a:t>e </a:t>
            </a:r>
            <a:r>
              <a:rPr lang="pt-BR" sz="2400" dirty="0" smtClean="0"/>
              <a:t>assist</a:t>
            </a:r>
            <a:r>
              <a:rPr lang="pt-BR" sz="2400" dirty="0" smtClean="0"/>
              <a:t>ência ?</a:t>
            </a:r>
            <a:endParaRPr lang="pt-BR" sz="2400" dirty="0"/>
          </a:p>
          <a:p>
            <a:pPr>
              <a:lnSpc>
                <a:spcPts val="1200"/>
              </a:lnSpc>
              <a:buSzPct val="100000"/>
            </a:pPr>
            <a:endParaRPr lang="pt-B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483846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DIMENSIONAMENTO DAS COMPOSTEIRAS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98" y="992090"/>
            <a:ext cx="8748464" cy="50891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78585"/>
            <a:ext cx="914400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/>
            </a:endParaRPr>
          </a:p>
        </p:txBody>
      </p:sp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251520" y="980728"/>
            <a:ext cx="8676456" cy="60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917" tIns="42959" rIns="85917" bIns="42959">
            <a:spAutoFit/>
          </a:bodyPr>
          <a:lstStyle/>
          <a:p>
            <a:pPr>
              <a:lnSpc>
                <a:spcPts val="1200"/>
              </a:lnSpc>
              <a:buSzPct val="100000"/>
            </a:pPr>
            <a:endParaRPr lang="pt-BR" sz="2400" dirty="0" smtClean="0"/>
          </a:p>
          <a:p>
            <a:pPr>
              <a:buSzPct val="100000"/>
            </a:pPr>
            <a:r>
              <a:rPr lang="pt-BR" sz="2400" dirty="0" smtClean="0"/>
              <a:t>Par</a:t>
            </a:r>
            <a:r>
              <a:rPr lang="pt-BR" sz="2400" dirty="0" smtClean="0"/>
              <a:t>âmetros para </a:t>
            </a:r>
            <a:r>
              <a:rPr lang="pt-BR" sz="2400" b="1" dirty="0" smtClean="0"/>
              <a:t>dimensionamento</a:t>
            </a:r>
            <a:r>
              <a:rPr lang="pt-BR" sz="2400" dirty="0" smtClean="0"/>
              <a:t> de composteiras </a:t>
            </a:r>
            <a:endParaRPr lang="pt-BR" sz="2400" dirty="0"/>
          </a:p>
        </p:txBody>
      </p:sp>
      <p:grpSp>
        <p:nvGrpSpPr>
          <p:cNvPr id="7" name="Group 6"/>
          <p:cNvGrpSpPr/>
          <p:nvPr/>
        </p:nvGrpSpPr>
        <p:grpSpPr>
          <a:xfrm rot="20296493">
            <a:off x="7019930" y="5860928"/>
            <a:ext cx="879774" cy="864096"/>
            <a:chOff x="7796682" y="4221088"/>
            <a:chExt cx="879774" cy="864096"/>
          </a:xfrm>
        </p:grpSpPr>
        <p:sp>
          <p:nvSpPr>
            <p:cNvPr id="8" name="Oval 7"/>
            <p:cNvSpPr/>
            <p:nvPr/>
          </p:nvSpPr>
          <p:spPr>
            <a:xfrm>
              <a:off x="7812360" y="4221088"/>
              <a:ext cx="864096" cy="86409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96682" y="4286704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Arial"/>
                  <a:cs typeface="Arial"/>
                </a:rPr>
                <a:t>200g  </a:t>
              </a:r>
              <a:r>
                <a:rPr lang="en-US" b="1" dirty="0" err="1" smtClean="0">
                  <a:solidFill>
                    <a:schemeClr val="bg1"/>
                  </a:solidFill>
                  <a:latin typeface="Arial"/>
                  <a:cs typeface="Arial"/>
                </a:rPr>
                <a:t>hab</a:t>
              </a:r>
              <a:r>
                <a:rPr lang="en-US" b="1" dirty="0" smtClean="0">
                  <a:solidFill>
                    <a:schemeClr val="bg1"/>
                  </a:solidFill>
                  <a:latin typeface="Arial"/>
                  <a:cs typeface="Arial"/>
                </a:rPr>
                <a:t>/d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846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17"/>
          <p:cNvCxnSpPr>
            <a:cxnSpLocks noChangeShapeType="1"/>
          </p:cNvCxnSpPr>
          <p:nvPr/>
        </p:nvCxnSpPr>
        <p:spPr bwMode="auto">
          <a:xfrm>
            <a:off x="1619672" y="536289"/>
            <a:ext cx="738332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" name="Retângulo 16"/>
          <p:cNvSpPr>
            <a:spLocks noChangeArrowheads="1"/>
          </p:cNvSpPr>
          <p:nvPr/>
        </p:nvSpPr>
        <p:spPr bwMode="auto">
          <a:xfrm>
            <a:off x="0" y="71438"/>
            <a:ext cx="9129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0000"/>
                </a:solidFill>
              </a:rPr>
              <a:t>ORGANIZAÇÃO DA SALA DE COMPOSTAGEM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768" y="4470370"/>
            <a:ext cx="6660232" cy="238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9"/>
          <p:cNvPicPr>
            <a:picLocks noChangeAspect="1" noChangeArrowheads="1"/>
          </p:cNvPicPr>
          <p:nvPr/>
        </p:nvPicPr>
        <p:blipFill rotWithShape="1">
          <a:blip r:embed="rId5"/>
          <a:srcRect t="22191" b="11333"/>
          <a:stretch/>
        </p:blipFill>
        <p:spPr bwMode="auto">
          <a:xfrm>
            <a:off x="2555775" y="908720"/>
            <a:ext cx="689219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80728"/>
            <a:ext cx="2736295" cy="364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45478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2555</TotalTime>
  <Words>347</Words>
  <Application>Microsoft Macintosh PowerPoint</Application>
  <PresentationFormat>On-screen Show (4:3)</PresentationFormat>
  <Paragraphs>91</Paragraphs>
  <Slides>21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Tema do Office</vt:lpstr>
      <vt:lpstr>COMPOSTAGEM  EM CONDOMÍNIOS  CAMINHOS PARA UMA  POLÍTICA LOCAL DE RESÍDUOS   Urb. Tarcísio de Paula Pinto  Biól. Angela Martins Baeder  Geóg. Rafael Guiti Hindi  Eng. Luis Anibal Sepulveda Villada    </vt:lpstr>
      <vt:lpstr>PowerPoint Presentation</vt:lpstr>
      <vt:lpstr>RSD – Domiciliares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PRIMEIRAS INICIATIVAS DE INVESTIMENTO DO CONSÓRCIO PÚBLICO DO SUL E CENTRO SUL SERGIPANO</dc:title>
  <dc:creator>PROPRIETARIO</dc:creator>
  <cp:lastModifiedBy>Tarcisio</cp:lastModifiedBy>
  <cp:revision>123</cp:revision>
  <dcterms:created xsi:type="dcterms:W3CDTF">2015-03-14T17:39:52Z</dcterms:created>
  <dcterms:modified xsi:type="dcterms:W3CDTF">2016-05-19T10:31:31Z</dcterms:modified>
</cp:coreProperties>
</file>