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9" r:id="rId2"/>
    <p:sldId id="277" r:id="rId3"/>
    <p:sldId id="262" r:id="rId4"/>
    <p:sldId id="263" r:id="rId5"/>
    <p:sldId id="264" r:id="rId6"/>
    <p:sldId id="269" r:id="rId7"/>
    <p:sldId id="270" r:id="rId8"/>
    <p:sldId id="279" r:id="rId9"/>
    <p:sldId id="278" r:id="rId10"/>
    <p:sldId id="273" r:id="rId11"/>
    <p:sldId id="274" r:id="rId12"/>
    <p:sldId id="265" r:id="rId13"/>
    <p:sldId id="271" r:id="rId14"/>
    <p:sldId id="272" r:id="rId15"/>
    <p:sldId id="275" r:id="rId16"/>
    <p:sldId id="281" r:id="rId17"/>
    <p:sldId id="268" r:id="rId18"/>
    <p:sldId id="266" r:id="rId19"/>
    <p:sldId id="280" r:id="rId20"/>
    <p:sldId id="26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/>
          <a:stretch/>
        </p:blipFill>
        <p:spPr bwMode="auto">
          <a:xfrm>
            <a:off x="-68561" y="-13692"/>
            <a:ext cx="928112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48911" y="1741717"/>
            <a:ext cx="8640960" cy="2210799"/>
          </a:xfrm>
        </p:spPr>
        <p:txBody>
          <a:bodyPr anchor="ctr" anchorCtr="0">
            <a:normAutofit/>
          </a:bodyPr>
          <a:lstStyle/>
          <a:p>
            <a:r>
              <a:rPr lang="pt-BR" sz="3200" b="1" dirty="0"/>
              <a:t>DISPONIBILIDADE E QUALIDADE DE ÁGUA SUBTERRÂNEA NA REGIÃO METROPOLITANA DE GOIÂNIA</a:t>
            </a:r>
            <a:endParaRPr lang="pt-BR" sz="32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251520" y="4098520"/>
            <a:ext cx="8640960" cy="84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/>
              <a:t>Isabella Almeida Costa, Samara Silva Soares, Poliana Nascimento Arruda, Ellen Flávia Moreira Gabriel e Paulo Sérgio Scalize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78F597-C2C0-422B-8916-48D7AC632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5" b="90453" l="9804" r="89951">
                        <a14:foregroundMark x1="64706" y1="8465" x2="64706" y2="8465"/>
                        <a14:foregroundMark x1="37990" y1="22736" x2="37990" y2="22736"/>
                        <a14:foregroundMark x1="23162" y1="43504" x2="23162" y2="43504"/>
                        <a14:foregroundMark x1="39093" y1="58760" x2="39093" y2="58760"/>
                        <a14:foregroundMark x1="71446" y1="52953" x2="71446" y2="52953"/>
                        <a14:foregroundMark x1="71691" y1="38681" x2="71691" y2="38681"/>
                        <a14:foregroundMark x1="19608" y1="75689" x2="19608" y2="75689"/>
                        <a14:foregroundMark x1="46324" y1="76673" x2="46324" y2="76673"/>
                        <a14:foregroundMark x1="63603" y1="77362" x2="63603" y2="77362"/>
                        <a14:foregroundMark x1="82843" y1="86122" x2="82843" y2="86122"/>
                        <a14:foregroundMark x1="64461" y1="85630" x2="64461" y2="85630"/>
                        <a14:foregroundMark x1="65319" y1="77854" x2="65319" y2="77854"/>
                        <a14:foregroundMark x1="45833" y1="83661" x2="45833" y2="83661"/>
                        <a14:foregroundMark x1="54779" y1="82283" x2="54779" y2="82283"/>
                        <a14:foregroundMark x1="44608" y1="90453" x2="44608" y2="90453"/>
                        <a14:foregroundMark x1="44240" y1="90453" x2="44240" y2="90453"/>
                        <a14:foregroundMark x1="46078" y1="83661" x2="46078" y2="83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0" y="354103"/>
            <a:ext cx="792439" cy="98666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0E81A0D-9E75-4974-9186-ECFD84D06C43}"/>
              </a:ext>
            </a:extLst>
          </p:cNvPr>
          <p:cNvSpPr txBox="1"/>
          <p:nvPr/>
        </p:nvSpPr>
        <p:spPr>
          <a:xfrm>
            <a:off x="2826140" y="5415356"/>
            <a:ext cx="363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/>
              <a:t>Cuiabá, 07 de maio de 2019.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6C16DCE-3F20-4D49-9813-7197C365DB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26064" r="25606" b="27890"/>
          <a:stretch/>
        </p:blipFill>
        <p:spPr>
          <a:xfrm>
            <a:off x="2315511" y="332656"/>
            <a:ext cx="1056878" cy="9403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B23DBEA-D2FD-4143-9AB0-9F0F0C8C9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66" y="332656"/>
            <a:ext cx="982290" cy="98666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8D5EBB3-484C-40AA-898B-2E0F00810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813" y="376887"/>
            <a:ext cx="1969778" cy="99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MATERIAL E MÉTODOS</a:t>
            </a:r>
          </a:p>
        </p:txBody>
      </p:sp>
      <p:pic>
        <p:nvPicPr>
          <p:cNvPr id="3074" name="image4.png">
            <a:extLst>
              <a:ext uri="{FF2B5EF4-FFF2-40B4-BE49-F238E27FC236}">
                <a16:creationId xmlns:a16="http://schemas.microsoft.com/office/drawing/2014/main" id="{FC19B262-B9F3-4615-8A45-D539F7E5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2403" r="8484" b="27966"/>
          <a:stretch>
            <a:fillRect/>
          </a:stretch>
        </p:blipFill>
        <p:spPr bwMode="auto">
          <a:xfrm>
            <a:off x="4067944" y="962595"/>
            <a:ext cx="4752528" cy="49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146493-9AFD-4F8C-B995-850769BAE725}"/>
              </a:ext>
            </a:extLst>
          </p:cNvPr>
          <p:cNvSpPr/>
          <p:nvPr/>
        </p:nvSpPr>
        <p:spPr>
          <a:xfrm>
            <a:off x="433156" y="962595"/>
            <a:ext cx="3562780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Figura  – Espacialização dos nove pontos de amostragem selecionados na </a:t>
            </a:r>
            <a:r>
              <a:rPr lang="pt-BR" b="1" dirty="0" err="1">
                <a:latin typeface="Arial" panose="020B0604020202020204" pitchFamily="34" charset="0"/>
                <a:ea typeface="Arial" panose="020B0604020202020204" pitchFamily="34" charset="0"/>
              </a:rPr>
              <a:t>RMG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0CFF648-3509-422A-A59D-8F03E26DE1F3}"/>
              </a:ext>
            </a:extLst>
          </p:cNvPr>
          <p:cNvSpPr/>
          <p:nvPr/>
        </p:nvSpPr>
        <p:spPr>
          <a:xfrm>
            <a:off x="238908" y="2994272"/>
            <a:ext cx="3757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malha vetorial quadrada com células de 40 Km² de dimensão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9 </a:t>
            </a:r>
            <a:r>
              <a:rPr lang="pt-BR" dirty="0" err="1"/>
              <a:t>subrregiões</a:t>
            </a:r>
            <a:r>
              <a:rPr lang="pt-BR" dirty="0"/>
              <a:t> amostrais </a:t>
            </a:r>
          </a:p>
        </p:txBody>
      </p:sp>
    </p:spTree>
    <p:extLst>
      <p:ext uri="{BB962C8B-B14F-4D97-AF65-F5344CB8AC3E}">
        <p14:creationId xmlns:p14="http://schemas.microsoft.com/office/powerpoint/2010/main" val="358729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1124744"/>
            <a:ext cx="8352928" cy="4680520"/>
          </a:xfrm>
        </p:spPr>
        <p:txBody>
          <a:bodyPr anchor="t" anchorCtr="0">
            <a:norm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+mn-lt"/>
              </a:rPr>
              <a:t>As amostras de água foram coletadas e preservadas conforme o Guia Nacional de Coleta e Preservação de Amostras (CETESB, 2011). As análises utilizadas para verificação da qualidade da água foram </a:t>
            </a:r>
            <a:r>
              <a:rPr lang="pt-BR" sz="2200" b="1" dirty="0">
                <a:latin typeface="+mn-lt"/>
              </a:rPr>
              <a:t>pH</a:t>
            </a:r>
            <a:r>
              <a:rPr lang="pt-BR" sz="2200" dirty="0">
                <a:latin typeface="+mn-lt"/>
              </a:rPr>
              <a:t>, </a:t>
            </a:r>
            <a:r>
              <a:rPr lang="pt-BR" sz="2200" b="1" dirty="0">
                <a:latin typeface="+mn-lt"/>
              </a:rPr>
              <a:t>alcalinidade</a:t>
            </a:r>
            <a:r>
              <a:rPr lang="pt-BR" sz="2200" dirty="0">
                <a:latin typeface="+mn-lt"/>
              </a:rPr>
              <a:t>, </a:t>
            </a:r>
            <a:r>
              <a:rPr lang="pt-BR" sz="2200" b="1" dirty="0">
                <a:latin typeface="+mn-lt"/>
              </a:rPr>
              <a:t>condutividade elétrica</a:t>
            </a:r>
            <a:r>
              <a:rPr lang="pt-BR" sz="2200" dirty="0">
                <a:latin typeface="+mn-lt"/>
              </a:rPr>
              <a:t>, </a:t>
            </a:r>
            <a:r>
              <a:rPr lang="pt-BR" sz="2200" b="1" dirty="0">
                <a:latin typeface="+mn-lt"/>
              </a:rPr>
              <a:t>cor aparente</a:t>
            </a:r>
            <a:r>
              <a:rPr lang="pt-BR" sz="2200" dirty="0">
                <a:latin typeface="+mn-lt"/>
              </a:rPr>
              <a:t>, </a:t>
            </a:r>
            <a:r>
              <a:rPr lang="pt-BR" sz="2200" b="1" dirty="0">
                <a:latin typeface="+mn-lt"/>
              </a:rPr>
              <a:t>turbidez</a:t>
            </a:r>
            <a:r>
              <a:rPr lang="pt-BR" sz="2200" dirty="0">
                <a:latin typeface="+mn-lt"/>
              </a:rPr>
              <a:t>, </a:t>
            </a:r>
            <a:r>
              <a:rPr lang="pt-BR" sz="2200" b="1" dirty="0">
                <a:latin typeface="+mn-lt"/>
              </a:rPr>
              <a:t>dureza</a:t>
            </a:r>
            <a:r>
              <a:rPr lang="pt-BR" sz="2200" dirty="0">
                <a:latin typeface="+mn-lt"/>
              </a:rPr>
              <a:t>, </a:t>
            </a:r>
            <a:r>
              <a:rPr lang="pt-BR" sz="2200" b="1" dirty="0">
                <a:latin typeface="+mn-lt"/>
              </a:rPr>
              <a:t>nitrato</a:t>
            </a:r>
            <a:r>
              <a:rPr lang="pt-BR" sz="2200" dirty="0">
                <a:latin typeface="+mn-lt"/>
              </a:rPr>
              <a:t>, </a:t>
            </a:r>
            <a:r>
              <a:rPr lang="pt-BR" sz="2200" b="1" dirty="0">
                <a:latin typeface="+mn-lt"/>
              </a:rPr>
              <a:t>fósforo</a:t>
            </a:r>
            <a:r>
              <a:rPr lang="pt-BR" sz="2200" dirty="0">
                <a:latin typeface="+mn-lt"/>
              </a:rPr>
              <a:t>, </a:t>
            </a:r>
            <a:r>
              <a:rPr lang="pt-BR" sz="2200" b="1" dirty="0">
                <a:latin typeface="+mn-lt"/>
              </a:rPr>
              <a:t>coliformes totais, </a:t>
            </a:r>
            <a:r>
              <a:rPr lang="pt-BR" sz="2200" b="1" i="1" dirty="0">
                <a:latin typeface="+mn-lt"/>
              </a:rPr>
              <a:t>E. coli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e </a:t>
            </a:r>
            <a:r>
              <a:rPr lang="pt-BR" sz="2200" b="1" dirty="0">
                <a:latin typeface="+mn-lt"/>
              </a:rPr>
              <a:t>sólidos totais dissolvidos</a:t>
            </a:r>
            <a:r>
              <a:rPr lang="pt-BR" sz="2200" dirty="0">
                <a:latin typeface="+mn-lt"/>
              </a:rPr>
              <a:t>, as quais foram realizadas segundo os procedimentos do </a:t>
            </a:r>
            <a:r>
              <a:rPr lang="pt-BR" sz="2200" i="1" dirty="0">
                <a:latin typeface="+mn-lt"/>
              </a:rPr>
              <a:t>Standard </a:t>
            </a:r>
            <a:r>
              <a:rPr lang="pt-BR" sz="2200" i="1" dirty="0" err="1">
                <a:latin typeface="+mn-lt"/>
              </a:rPr>
              <a:t>Methods</a:t>
            </a:r>
            <a:r>
              <a:rPr lang="pt-BR" sz="2200" dirty="0">
                <a:latin typeface="+mn-lt"/>
              </a:rPr>
              <a:t> (</a:t>
            </a:r>
            <a:r>
              <a:rPr lang="pt-BR" sz="2200" dirty="0" err="1">
                <a:latin typeface="+mn-lt"/>
              </a:rPr>
              <a:t>APHA</a:t>
            </a:r>
            <a:r>
              <a:rPr lang="pt-BR" sz="2200" dirty="0">
                <a:latin typeface="+mn-lt"/>
              </a:rPr>
              <a:t>; </a:t>
            </a:r>
            <a:r>
              <a:rPr lang="pt-BR" sz="2200" dirty="0" err="1">
                <a:latin typeface="+mn-lt"/>
              </a:rPr>
              <a:t>AWWA</a:t>
            </a:r>
            <a:r>
              <a:rPr lang="pt-BR" sz="2200" dirty="0">
                <a:latin typeface="+mn-lt"/>
              </a:rPr>
              <a:t>; </a:t>
            </a:r>
            <a:r>
              <a:rPr lang="pt-BR" sz="2200" dirty="0" err="1">
                <a:latin typeface="+mn-lt"/>
              </a:rPr>
              <a:t>WEF</a:t>
            </a:r>
            <a:r>
              <a:rPr lang="pt-BR" sz="2200" dirty="0">
                <a:latin typeface="+mn-lt"/>
              </a:rPr>
              <a:t>, 2012).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257311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RESULTADOS E DISCUSSÃO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FC95C96-A608-4D40-A39B-693E3E5E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9" y="1761474"/>
            <a:ext cx="8245939" cy="30753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CF45FE6-AECA-4847-9A82-8FE621ECDD4B}"/>
              </a:ext>
            </a:extLst>
          </p:cNvPr>
          <p:cNvSpPr/>
          <p:nvPr/>
        </p:nvSpPr>
        <p:spPr>
          <a:xfrm>
            <a:off x="450053" y="1143493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Tabela  – Resumo dos resultados obtidos no estudo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DD934E0-55AF-4A1F-B376-059D9751C4FC}"/>
              </a:ext>
            </a:extLst>
          </p:cNvPr>
          <p:cNvSpPr/>
          <p:nvPr/>
        </p:nvSpPr>
        <p:spPr>
          <a:xfrm>
            <a:off x="6948264" y="3645024"/>
            <a:ext cx="1837227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34A7C29-7F38-4A58-BE54-03E8B56EAE90}"/>
              </a:ext>
            </a:extLst>
          </p:cNvPr>
          <p:cNvSpPr/>
          <p:nvPr/>
        </p:nvSpPr>
        <p:spPr>
          <a:xfrm>
            <a:off x="395536" y="4622398"/>
            <a:ext cx="739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1: maior reserva disponível; </a:t>
            </a:r>
            <a:r>
              <a:rPr lang="pt-BR" dirty="0"/>
              <a:t>maior incidência dentro da área de estudo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E222E2-CAA9-474F-8C50-218A9617F856}"/>
              </a:ext>
            </a:extLst>
          </p:cNvPr>
          <p:cNvSpPr/>
          <p:nvPr/>
        </p:nvSpPr>
        <p:spPr>
          <a:xfrm>
            <a:off x="6695213" y="3702826"/>
            <a:ext cx="144016" cy="21602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474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RESULTADOS E DISCUSSÃO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0D1A08-D32D-4F78-A1AD-DCAAEE85F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754231"/>
            <a:ext cx="7976560" cy="297091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5F0B1D-7AEB-453F-B102-3E017D675C1E}"/>
              </a:ext>
            </a:extLst>
          </p:cNvPr>
          <p:cNvSpPr/>
          <p:nvPr/>
        </p:nvSpPr>
        <p:spPr>
          <a:xfrm>
            <a:off x="395536" y="1181943"/>
            <a:ext cx="7120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Tabela  – Disponibilidades e índice de utilização do aquífero</a:t>
            </a:r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D9FCC01-302D-450B-928A-B65D4F157C7D}"/>
              </a:ext>
            </a:extLst>
          </p:cNvPr>
          <p:cNvSpPr/>
          <p:nvPr/>
        </p:nvSpPr>
        <p:spPr>
          <a:xfrm>
            <a:off x="4716016" y="3504111"/>
            <a:ext cx="1837227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25CA21B-9971-4538-B6BD-AA1A19C97892}"/>
              </a:ext>
            </a:extLst>
          </p:cNvPr>
          <p:cNvSpPr/>
          <p:nvPr/>
        </p:nvSpPr>
        <p:spPr>
          <a:xfrm>
            <a:off x="1763688" y="3663830"/>
            <a:ext cx="144016" cy="21602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0E738D4-88DA-40C8-9879-A8B0DB2D1E48}"/>
              </a:ext>
            </a:extLst>
          </p:cNvPr>
          <p:cNvSpPr/>
          <p:nvPr/>
        </p:nvSpPr>
        <p:spPr>
          <a:xfrm>
            <a:off x="395536" y="4327304"/>
            <a:ext cx="8208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1: (Poroso) </a:t>
            </a:r>
            <a:r>
              <a:rPr lang="pt-BR" sz="1400" dirty="0"/>
              <a:t>elevada pressão por recursos hídricos mas o índice que controla a expressão desses dados.</a:t>
            </a:r>
          </a:p>
          <a:p>
            <a:r>
              <a:rPr lang="pt-BR" sz="1400" dirty="0"/>
              <a:t>2: (Profundos) possui as disponibilidades potenciais e efetivas com maior expressividade</a:t>
            </a:r>
          </a:p>
          <a:p>
            <a:r>
              <a:rPr lang="pt-BR" sz="1400" dirty="0"/>
              <a:t>3: Araxá está em situação desconfortável com demandas captadas por poços em quase 80% das suas reservas disponíveis.  </a:t>
            </a:r>
          </a:p>
          <a:p>
            <a:endParaRPr lang="pt-BR" sz="14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F8379C6-381F-4BFC-8513-C3CA8F7EB7C7}"/>
              </a:ext>
            </a:extLst>
          </p:cNvPr>
          <p:cNvSpPr/>
          <p:nvPr/>
        </p:nvSpPr>
        <p:spPr>
          <a:xfrm>
            <a:off x="7280032" y="3522788"/>
            <a:ext cx="541083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4801C6C-2901-42AA-8E7C-5803B2709B04}"/>
              </a:ext>
            </a:extLst>
          </p:cNvPr>
          <p:cNvSpPr/>
          <p:nvPr/>
        </p:nvSpPr>
        <p:spPr>
          <a:xfrm>
            <a:off x="7280032" y="2298524"/>
            <a:ext cx="541083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44679DB-BD26-46B0-8B14-1BC660D34189}"/>
              </a:ext>
            </a:extLst>
          </p:cNvPr>
          <p:cNvSpPr/>
          <p:nvPr/>
        </p:nvSpPr>
        <p:spPr>
          <a:xfrm>
            <a:off x="2672303" y="3161039"/>
            <a:ext cx="1385829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33587BA-7F88-4532-AA49-298AE57A7A10}"/>
              </a:ext>
            </a:extLst>
          </p:cNvPr>
          <p:cNvSpPr/>
          <p:nvPr/>
        </p:nvSpPr>
        <p:spPr>
          <a:xfrm>
            <a:off x="4941714" y="3161039"/>
            <a:ext cx="1385829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DD20143-54E4-41CE-A569-0E853CFBAC9F}"/>
              </a:ext>
            </a:extLst>
          </p:cNvPr>
          <p:cNvSpPr/>
          <p:nvPr/>
        </p:nvSpPr>
        <p:spPr>
          <a:xfrm>
            <a:off x="2293997" y="3269051"/>
            <a:ext cx="152606" cy="23506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C7AC5FE-0EEC-4158-B6B0-82B0A4CC3693}"/>
              </a:ext>
            </a:extLst>
          </p:cNvPr>
          <p:cNvSpPr/>
          <p:nvPr/>
        </p:nvSpPr>
        <p:spPr>
          <a:xfrm>
            <a:off x="6948264" y="2397018"/>
            <a:ext cx="152606" cy="23506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FA1352-1CAD-4B78-A128-E00C1D67DA06}"/>
              </a:ext>
            </a:extLst>
          </p:cNvPr>
          <p:cNvSpPr/>
          <p:nvPr/>
        </p:nvSpPr>
        <p:spPr>
          <a:xfrm>
            <a:off x="4887805" y="2766884"/>
            <a:ext cx="3531587" cy="30777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não foram encontrados poços outorgados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C37D1A7-B152-4A62-9340-135C27F5A387}"/>
              </a:ext>
            </a:extLst>
          </p:cNvPr>
          <p:cNvSpPr/>
          <p:nvPr/>
        </p:nvSpPr>
        <p:spPr>
          <a:xfrm>
            <a:off x="2743425" y="5238742"/>
            <a:ext cx="5148812" cy="62331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1400" dirty="0">
                <a:solidFill>
                  <a:schemeClr val="tx1"/>
                </a:solidFill>
              </a:rPr>
              <a:t>Aglomerado de pontos outorgados nos municípios de Aparecida de Goiânia e Goiânia;</a:t>
            </a:r>
          </a:p>
        </p:txBody>
      </p:sp>
    </p:spTree>
    <p:extLst>
      <p:ext uri="{BB962C8B-B14F-4D97-AF65-F5344CB8AC3E}">
        <p14:creationId xmlns:p14="http://schemas.microsoft.com/office/powerpoint/2010/main" val="49811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RESULTADOS E DISCUSSÃO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E71562-C960-4C88-B41A-D868AA76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83" y="1978402"/>
            <a:ext cx="7716625" cy="353883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BB29BAC-383A-48EF-8F36-B2BBC3DD18A4}"/>
              </a:ext>
            </a:extLst>
          </p:cNvPr>
          <p:cNvSpPr/>
          <p:nvPr/>
        </p:nvSpPr>
        <p:spPr>
          <a:xfrm>
            <a:off x="765878" y="1394859"/>
            <a:ext cx="5832648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Tabela  – Resultados das análises químicas.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99ADD2D-1A55-41D2-8D7B-977A751B538C}"/>
              </a:ext>
            </a:extLst>
          </p:cNvPr>
          <p:cNvSpPr/>
          <p:nvPr/>
        </p:nvSpPr>
        <p:spPr>
          <a:xfrm>
            <a:off x="1430814" y="3677308"/>
            <a:ext cx="1148689" cy="348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E6-ADF9-4D7D-9AB4-F94168910019}"/>
              </a:ext>
            </a:extLst>
          </p:cNvPr>
          <p:cNvSpPr/>
          <p:nvPr/>
        </p:nvSpPr>
        <p:spPr>
          <a:xfrm>
            <a:off x="1437710" y="3015264"/>
            <a:ext cx="1148689" cy="348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BC13C3F-3C71-4BD1-A466-90DB425A0E2F}"/>
              </a:ext>
            </a:extLst>
          </p:cNvPr>
          <p:cNvSpPr/>
          <p:nvPr/>
        </p:nvSpPr>
        <p:spPr>
          <a:xfrm>
            <a:off x="2689234" y="3364035"/>
            <a:ext cx="1148689" cy="348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99B5B38-7647-4637-A8D1-626CA0DD4F2A}"/>
              </a:ext>
            </a:extLst>
          </p:cNvPr>
          <p:cNvSpPr/>
          <p:nvPr/>
        </p:nvSpPr>
        <p:spPr>
          <a:xfrm>
            <a:off x="2689234" y="2993859"/>
            <a:ext cx="1148689" cy="348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A11509D-6C93-4499-8E74-C400EBAAC2C6}"/>
              </a:ext>
            </a:extLst>
          </p:cNvPr>
          <p:cNvSpPr/>
          <p:nvPr/>
        </p:nvSpPr>
        <p:spPr>
          <a:xfrm>
            <a:off x="5488329" y="3706893"/>
            <a:ext cx="1148689" cy="348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C744717-4105-474A-ACBA-C486338DBF27}"/>
              </a:ext>
            </a:extLst>
          </p:cNvPr>
          <p:cNvSpPr/>
          <p:nvPr/>
        </p:nvSpPr>
        <p:spPr>
          <a:xfrm>
            <a:off x="5466823" y="4368877"/>
            <a:ext cx="1148689" cy="348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7A8B2D0-8456-45B9-A039-7EAEEAB53387}"/>
              </a:ext>
            </a:extLst>
          </p:cNvPr>
          <p:cNvSpPr/>
          <p:nvPr/>
        </p:nvSpPr>
        <p:spPr>
          <a:xfrm>
            <a:off x="4215297" y="2993858"/>
            <a:ext cx="1148689" cy="348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821F916-C42E-4099-89FC-8C6B528F4935}"/>
              </a:ext>
            </a:extLst>
          </p:cNvPr>
          <p:cNvSpPr/>
          <p:nvPr/>
        </p:nvSpPr>
        <p:spPr>
          <a:xfrm>
            <a:off x="4229909" y="4009314"/>
            <a:ext cx="1148689" cy="3487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1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RESULTADOS E DISCUSSÃO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886B10A-E2F8-42B9-BCCD-F54316AEBA5C}"/>
              </a:ext>
            </a:extLst>
          </p:cNvPr>
          <p:cNvSpPr/>
          <p:nvPr/>
        </p:nvSpPr>
        <p:spPr>
          <a:xfrm>
            <a:off x="395536" y="1656128"/>
            <a:ext cx="4752528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Tabela  – Resultados das análises físico.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E8BC92-E5E4-4B47-A546-4FCC0705BEB2}"/>
              </a:ext>
            </a:extLst>
          </p:cNvPr>
          <p:cNvSpPr/>
          <p:nvPr/>
        </p:nvSpPr>
        <p:spPr>
          <a:xfrm>
            <a:off x="5148064" y="1240629"/>
            <a:ext cx="3600400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Tabela  – Resultados das análises microbiológicas.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DF466C0-E6CF-4917-AC37-53F4BF1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43792"/>
              </p:ext>
            </p:extLst>
          </p:nvPr>
        </p:nvGraphicFramePr>
        <p:xfrm>
          <a:off x="395537" y="2288315"/>
          <a:ext cx="4896543" cy="3084901"/>
        </p:xfrm>
        <a:graphic>
          <a:graphicData uri="http://schemas.openxmlformats.org/drawingml/2006/table">
            <a:tbl>
              <a:tblPr/>
              <a:tblGrid>
                <a:gridCol w="533061">
                  <a:extLst>
                    <a:ext uri="{9D8B030D-6E8A-4147-A177-3AD203B41FA5}">
                      <a16:colId xmlns:a16="http://schemas.microsoft.com/office/drawing/2014/main" val="3009366235"/>
                    </a:ext>
                  </a:extLst>
                </a:gridCol>
                <a:gridCol w="866683">
                  <a:extLst>
                    <a:ext uri="{9D8B030D-6E8A-4147-A177-3AD203B41FA5}">
                      <a16:colId xmlns:a16="http://schemas.microsoft.com/office/drawing/2014/main" val="1747008513"/>
                    </a:ext>
                  </a:extLst>
                </a:gridCol>
                <a:gridCol w="907011">
                  <a:extLst>
                    <a:ext uri="{9D8B030D-6E8A-4147-A177-3AD203B41FA5}">
                      <a16:colId xmlns:a16="http://schemas.microsoft.com/office/drawing/2014/main" val="1155929363"/>
                    </a:ext>
                  </a:extLst>
                </a:gridCol>
                <a:gridCol w="1294894">
                  <a:extLst>
                    <a:ext uri="{9D8B030D-6E8A-4147-A177-3AD203B41FA5}">
                      <a16:colId xmlns:a16="http://schemas.microsoft.com/office/drawing/2014/main" val="55116915"/>
                    </a:ext>
                  </a:extLst>
                </a:gridCol>
                <a:gridCol w="1294894">
                  <a:extLst>
                    <a:ext uri="{9D8B030D-6E8A-4147-A177-3AD203B41FA5}">
                      <a16:colId xmlns:a16="http://schemas.microsoft.com/office/drawing/2014/main" val="3213667318"/>
                    </a:ext>
                  </a:extLst>
                </a:gridCol>
              </a:tblGrid>
              <a:tr h="51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Cor Aparente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Turbidez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Condutividade Elétrica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SDT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61617"/>
                  </a:ext>
                </a:extLst>
              </a:tr>
              <a:tr h="32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uC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(NTU)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(µS/cm)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(mg/L)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044947"/>
                  </a:ext>
                </a:extLst>
              </a:tr>
              <a:tr h="32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0,67 ± 0,21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0,29 ± 0,02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38,68 ± 0,09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18,16 ± 0,87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667363"/>
                  </a:ext>
                </a:extLst>
              </a:tr>
              <a:tr h="32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2,77 ± 0,38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0,67 ± 0,06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182,60 ± 12,10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86,97 ± 3,85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406876"/>
                  </a:ext>
                </a:extLst>
              </a:tr>
              <a:tr h="32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0,20 ± 0,10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0,17 ± 0,04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4,05 ± 0,44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2,23 ± 0,16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04728"/>
                  </a:ext>
                </a:extLst>
              </a:tr>
              <a:tr h="32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0,80 ± 0,20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0,46 ± 0,02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88,04 ± 4,82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76,88 ± 1,29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161019"/>
                  </a:ext>
                </a:extLst>
              </a:tr>
              <a:tr h="32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0,33 ± 0,21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0,14 ± 0,02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154,00 ± 0,92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42,90 ± 0,21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364241"/>
                  </a:ext>
                </a:extLst>
              </a:tr>
              <a:tr h="32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0,70 ± 0,17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0,36 ± 0,01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69,47 ± 5,37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32,91 ± 0,50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934911"/>
                  </a:ext>
                </a:extLst>
              </a:tr>
              <a:tr h="32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2,57 ± 0,38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0,64 ± 0,03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25,00 ± 2,28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11,92 ± 0,56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2072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9B05A62-E769-4080-9510-0E0AB936E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07485"/>
              </p:ext>
            </p:extLst>
          </p:nvPr>
        </p:nvGraphicFramePr>
        <p:xfrm>
          <a:off x="5724128" y="2303464"/>
          <a:ext cx="2808312" cy="3084897"/>
        </p:xfrm>
        <a:graphic>
          <a:graphicData uri="http://schemas.openxmlformats.org/drawingml/2006/table">
            <a:tbl>
              <a:tblPr/>
              <a:tblGrid>
                <a:gridCol w="514010">
                  <a:extLst>
                    <a:ext uri="{9D8B030D-6E8A-4147-A177-3AD203B41FA5}">
                      <a16:colId xmlns:a16="http://schemas.microsoft.com/office/drawing/2014/main" val="2297405191"/>
                    </a:ext>
                  </a:extLst>
                </a:gridCol>
                <a:gridCol w="1153867">
                  <a:extLst>
                    <a:ext uri="{9D8B030D-6E8A-4147-A177-3AD203B41FA5}">
                      <a16:colId xmlns:a16="http://schemas.microsoft.com/office/drawing/2014/main" val="3463343054"/>
                    </a:ext>
                  </a:extLst>
                </a:gridCol>
                <a:gridCol w="1140435">
                  <a:extLst>
                    <a:ext uri="{9D8B030D-6E8A-4147-A177-3AD203B41FA5}">
                      <a16:colId xmlns:a16="http://schemas.microsoft.com/office/drawing/2014/main" val="347723653"/>
                    </a:ext>
                  </a:extLst>
                </a:gridCol>
              </a:tblGrid>
              <a:tr h="487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E. coli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363404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(NMP/ 100 mL)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(NMP/ 100 mL)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253188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2,55 ± 0,78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866945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38874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34,9 ± 10,89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7,5 ± 3,25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89934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2,55 ± 0,78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192757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669175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1,5 ± 0,71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500369"/>
                  </a:ext>
                </a:extLst>
              </a:tr>
              <a:tr h="3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38746"/>
                  </a:ext>
                </a:extLst>
              </a:tr>
            </a:tbl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C9EB0CE8-4A5B-4E8D-ABC5-30B9E39FE7BD}"/>
              </a:ext>
            </a:extLst>
          </p:cNvPr>
          <p:cNvSpPr/>
          <p:nvPr/>
        </p:nvSpPr>
        <p:spPr>
          <a:xfrm>
            <a:off x="2843808" y="3440516"/>
            <a:ext cx="1080120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22CA4A9-3BDE-4EDA-988F-E3C10D753161}"/>
              </a:ext>
            </a:extLst>
          </p:cNvPr>
          <p:cNvSpPr/>
          <p:nvPr/>
        </p:nvSpPr>
        <p:spPr>
          <a:xfrm>
            <a:off x="2843808" y="3747628"/>
            <a:ext cx="1080120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FD7467C-7486-4896-B775-5E17292533C5}"/>
              </a:ext>
            </a:extLst>
          </p:cNvPr>
          <p:cNvSpPr/>
          <p:nvPr/>
        </p:nvSpPr>
        <p:spPr>
          <a:xfrm>
            <a:off x="1859178" y="4422422"/>
            <a:ext cx="889139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08E8BA7-63F7-45D7-9F8B-7543FB34C9CB}"/>
              </a:ext>
            </a:extLst>
          </p:cNvPr>
          <p:cNvSpPr/>
          <p:nvPr/>
        </p:nvSpPr>
        <p:spPr>
          <a:xfrm>
            <a:off x="1859178" y="3466376"/>
            <a:ext cx="889139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80FE6B9-B6F5-4C9F-93A0-D96C78C0A9D4}"/>
              </a:ext>
            </a:extLst>
          </p:cNvPr>
          <p:cNvSpPr/>
          <p:nvPr/>
        </p:nvSpPr>
        <p:spPr>
          <a:xfrm>
            <a:off x="4067944" y="3760730"/>
            <a:ext cx="1080120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EDAEDC2-793A-423D-AEFC-F7E28FBEE33A}"/>
              </a:ext>
            </a:extLst>
          </p:cNvPr>
          <p:cNvSpPr/>
          <p:nvPr/>
        </p:nvSpPr>
        <p:spPr>
          <a:xfrm>
            <a:off x="4067944" y="3466376"/>
            <a:ext cx="1080120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21BB33-C0C6-470C-B61C-A6F529B944F9}"/>
              </a:ext>
            </a:extLst>
          </p:cNvPr>
          <p:cNvSpPr/>
          <p:nvPr/>
        </p:nvSpPr>
        <p:spPr>
          <a:xfrm>
            <a:off x="785373" y="3773488"/>
            <a:ext cx="1080120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0E6D1A1-8965-4B23-8362-E2658110B511}"/>
              </a:ext>
            </a:extLst>
          </p:cNvPr>
          <p:cNvSpPr/>
          <p:nvPr/>
        </p:nvSpPr>
        <p:spPr>
          <a:xfrm>
            <a:off x="785373" y="3466376"/>
            <a:ext cx="1080120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E4AC78E-32E1-40E4-8C14-9A6D8979F292}"/>
              </a:ext>
            </a:extLst>
          </p:cNvPr>
          <p:cNvSpPr/>
          <p:nvPr/>
        </p:nvSpPr>
        <p:spPr>
          <a:xfrm>
            <a:off x="7494531" y="3773488"/>
            <a:ext cx="889139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CDD86B9-309E-4BDD-9718-546507BB1615}"/>
              </a:ext>
            </a:extLst>
          </p:cNvPr>
          <p:cNvSpPr/>
          <p:nvPr/>
        </p:nvSpPr>
        <p:spPr>
          <a:xfrm>
            <a:off x="6372199" y="3773488"/>
            <a:ext cx="889139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4F4DCF8-BD8E-4FDF-B415-058B2829B457}"/>
              </a:ext>
            </a:extLst>
          </p:cNvPr>
          <p:cNvSpPr/>
          <p:nvPr/>
        </p:nvSpPr>
        <p:spPr>
          <a:xfrm>
            <a:off x="6372199" y="4761024"/>
            <a:ext cx="889139" cy="276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93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RESULTADOS E DISCUSSÃO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A81C58-455C-45F4-8900-5275A6E7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0014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/>
              <a:t>Tabela – Classificação (CONAMA 396/2008)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pt-BR" sz="1800" dirty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1800" dirty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1800" dirty="0"/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400" dirty="0"/>
              <a:t>Classe 1, com exceção do ponto 4, pois neste houve presença de coliformes termotolerantes.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/>
              <a:t>Tabela - Usos preponderantes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pt-BR" sz="1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0FA362-B8D5-4605-9C6F-45EB9CCA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" r="5270" b="16010"/>
          <a:stretch/>
        </p:blipFill>
        <p:spPr>
          <a:xfrm>
            <a:off x="539552" y="1268760"/>
            <a:ext cx="6019869" cy="15841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3D1AC83-C650-4180-86BD-958BEB3A8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33"/>
          <a:stretch/>
        </p:blipFill>
        <p:spPr>
          <a:xfrm>
            <a:off x="2627784" y="3855605"/>
            <a:ext cx="6172216" cy="190525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218210-9290-448F-9349-7B9F828ABE6F}"/>
              </a:ext>
            </a:extLst>
          </p:cNvPr>
          <p:cNvSpPr/>
          <p:nvPr/>
        </p:nvSpPr>
        <p:spPr>
          <a:xfrm>
            <a:off x="251520" y="3855605"/>
            <a:ext cx="2324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Consumo humano, com exceção do ponto 4, que se destina para a dessedentação de animais e recreação, devido a presença de coliformes termotolerantes.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1930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CONCLUSÃO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A81C58-455C-45F4-8900-5275A6E7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2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dirty="0"/>
              <a:t>Índices superiores de utilização dos aquíferos fraturados em relação aos porosos;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dirty="0"/>
              <a:t>Melhorar a gestão das outorgas futuras, a fim de não comprometer as reservas </a:t>
            </a:r>
            <a:r>
              <a:rPr lang="pt-BR" dirty="0" err="1"/>
              <a:t>explotáveis</a:t>
            </a:r>
            <a:r>
              <a:rPr lang="pt-BR" dirty="0"/>
              <a:t> dos aquíferos.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dirty="0"/>
              <a:t>Existem pontos de amostragem que apresentaram indícios de contaminação antrópica, por apresentar maiores concentrações de nitrato e presença de E. coli.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dirty="0"/>
              <a:t>É necessário realizar amostragens periódicas a fim de monitorar e verificar a existência de fontes de poluição;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dirty="0"/>
              <a:t>O gerenciamento desses recursos é de fundamental importância visto que é uma região fundamental para o desenvolvimento econômico do estado de Goiás.</a:t>
            </a:r>
          </a:p>
        </p:txBody>
      </p:sp>
    </p:spTree>
    <p:extLst>
      <p:ext uri="{BB962C8B-B14F-4D97-AF65-F5344CB8AC3E}">
        <p14:creationId xmlns:p14="http://schemas.microsoft.com/office/powerpoint/2010/main" val="799695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439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REFERÊNCIAS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38AA98C-67D8-4169-B563-575D61050AEA}"/>
              </a:ext>
            </a:extLst>
          </p:cNvPr>
          <p:cNvSpPr/>
          <p:nvPr/>
        </p:nvSpPr>
        <p:spPr>
          <a:xfrm>
            <a:off x="179512" y="980728"/>
            <a:ext cx="8640960" cy="457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ALMEIDA, L., RESENDE, L., RODRIGUES, A. P., &amp; CAMPOS, J. E. (2006). </a:t>
            </a:r>
            <a:r>
              <a:rPr lang="pt-BR" sz="1150" b="1" dirty="0">
                <a:latin typeface="Arial" panose="020B0604020202020204" pitchFamily="34" charset="0"/>
                <a:ea typeface="Arial" panose="020B0604020202020204" pitchFamily="34" charset="0"/>
              </a:rPr>
              <a:t>Hidrogeologia do Estado de Goiás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 (Vol. 1). Goiânia: GOIÁS (Estado). Secretaria de Indústria e Comércio. </a:t>
            </a:r>
            <a:r>
              <a:rPr lang="en-US" sz="1150" dirty="0" err="1">
                <a:latin typeface="Arial" panose="020B0604020202020204" pitchFamily="34" charset="0"/>
                <a:ea typeface="Arial" panose="020B0604020202020204" pitchFamily="34" charset="0"/>
              </a:rPr>
              <a:t>Superintendência</a:t>
            </a:r>
            <a:endParaRPr lang="pt-BR" sz="11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en-US" sz="1150" dirty="0" err="1">
                <a:latin typeface="Arial" panose="020B0604020202020204" pitchFamily="34" charset="0"/>
                <a:ea typeface="Arial" panose="020B0604020202020204" pitchFamily="34" charset="0"/>
              </a:rPr>
              <a:t>APHA</a:t>
            </a:r>
            <a:r>
              <a:rPr lang="en-US" sz="1150" dirty="0">
                <a:latin typeface="Arial" panose="020B0604020202020204" pitchFamily="34" charset="0"/>
                <a:ea typeface="Arial" panose="020B0604020202020204" pitchFamily="34" charset="0"/>
              </a:rPr>
              <a:t>-AWWA-</a:t>
            </a:r>
            <a:r>
              <a:rPr lang="en-US" sz="1150" dirty="0" err="1">
                <a:latin typeface="Arial" panose="020B0604020202020204" pitchFamily="34" charset="0"/>
                <a:ea typeface="Arial" panose="020B0604020202020204" pitchFamily="34" charset="0"/>
              </a:rPr>
              <a:t>WEF</a:t>
            </a:r>
            <a:r>
              <a:rPr lang="en-US" sz="115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150" b="1" dirty="0">
                <a:latin typeface="Arial" panose="020B0604020202020204" pitchFamily="34" charset="0"/>
                <a:ea typeface="Arial" panose="020B0604020202020204" pitchFamily="34" charset="0"/>
              </a:rPr>
              <a:t>Standard Methods for examination of water and wastewater</a:t>
            </a:r>
            <a:r>
              <a:rPr lang="en-US" sz="115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22. ed. Washington, </a:t>
            </a:r>
            <a:r>
              <a:rPr lang="pt-BR" sz="1150" dirty="0" err="1">
                <a:latin typeface="Arial" panose="020B0604020202020204" pitchFamily="34" charset="0"/>
                <a:ea typeface="Arial" panose="020B0604020202020204" pitchFamily="34" charset="0"/>
              </a:rPr>
              <a:t>DC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: American </a:t>
            </a:r>
            <a:r>
              <a:rPr lang="pt-BR" sz="1150" dirty="0" err="1">
                <a:latin typeface="Arial" panose="020B0604020202020204" pitchFamily="34" charset="0"/>
                <a:ea typeface="Arial" panose="020B0604020202020204" pitchFamily="34" charset="0"/>
              </a:rPr>
              <a:t>Public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 Health </a:t>
            </a:r>
            <a:r>
              <a:rPr lang="pt-BR" sz="1150" dirty="0" err="1">
                <a:latin typeface="Arial" panose="020B0604020202020204" pitchFamily="34" charset="0"/>
                <a:ea typeface="Arial" panose="020B0604020202020204" pitchFamily="34" charset="0"/>
              </a:rPr>
              <a:t>Association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, 2012.</a:t>
            </a:r>
            <a:endParaRPr lang="pt-BR" sz="11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ARRAIS, T. A. ACIONANDO TERRITÓRIOS: A MOBILIDADE NA REGIÃO METROPOLITANA DE GOIÂNIA E EM APARECIDA DE GOIÂNIA. </a:t>
            </a:r>
            <a:r>
              <a:rPr lang="pt-BR" sz="1150" b="1" dirty="0">
                <a:latin typeface="Arial" panose="020B0604020202020204" pitchFamily="34" charset="0"/>
                <a:ea typeface="Arial" panose="020B0604020202020204" pitchFamily="34" charset="0"/>
              </a:rPr>
              <a:t>Boletim Goiano da Geografia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, Goiânia, v. 26, n. 1, p. 91-114, </a:t>
            </a:r>
            <a:r>
              <a:rPr lang="pt-BR" sz="1150" dirty="0" err="1">
                <a:latin typeface="Arial" panose="020B0604020202020204" pitchFamily="34" charset="0"/>
                <a:ea typeface="Arial" panose="020B0604020202020204" pitchFamily="34" charset="0"/>
              </a:rPr>
              <a:t>jan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pt-BR" sz="1150" dirty="0" err="1">
                <a:latin typeface="Arial" panose="020B0604020202020204" pitchFamily="34" charset="0"/>
                <a:ea typeface="Arial" panose="020B0604020202020204" pitchFamily="34" charset="0"/>
              </a:rPr>
              <a:t>jun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 2006.</a:t>
            </a:r>
            <a:endParaRPr lang="pt-BR" sz="11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BARROS, F. G. N.; AMIN, M. M. Água: Um bem econômico de valor para o Brasil e o mundo. </a:t>
            </a:r>
            <a:r>
              <a:rPr lang="pt-BR" sz="1150" b="1" dirty="0">
                <a:latin typeface="Arial" panose="020B0604020202020204" pitchFamily="34" charset="0"/>
                <a:ea typeface="Arial" panose="020B0604020202020204" pitchFamily="34" charset="0"/>
              </a:rPr>
              <a:t>Revista Brasileira de Gestão e Desenvolvimento Regional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, v. 4, n. 1, p. 75-108, 2008.</a:t>
            </a:r>
            <a:endParaRPr lang="pt-BR" sz="11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BRASIL. Lei Federal no 9433, de 8 de janeiro de 1997. Institui a Política Nacional de Recursos Hídricos, cria o Sistema Nacional de Gerenciamento de Recursos Hídricos e outras providências. </a:t>
            </a:r>
            <a:r>
              <a:rPr lang="pt-BR" sz="1150" b="1" dirty="0">
                <a:latin typeface="Arial" panose="020B0604020202020204" pitchFamily="34" charset="0"/>
                <a:ea typeface="Arial" panose="020B0604020202020204" pitchFamily="34" charset="0"/>
              </a:rPr>
              <a:t>MINISTÉRIO DO MEIO AMBIENTE - </a:t>
            </a:r>
            <a:r>
              <a:rPr lang="pt-BR" sz="1150" b="1" dirty="0" err="1">
                <a:latin typeface="Arial" panose="020B0604020202020204" pitchFamily="34" charset="0"/>
                <a:ea typeface="Arial" panose="020B0604020202020204" pitchFamily="34" charset="0"/>
              </a:rPr>
              <a:t>MMA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. Diário Oficial da União DOU, Brasília, DF, 09 jan. 1997, Seção 1, p. 470-474.</a:t>
            </a:r>
            <a:endParaRPr lang="pt-BR" sz="11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______. Ministério do Meio Ambiente. Conselho Nacional do Meio Ambiente - CONAMA. Resolução n° 396, de 3 de abril de 2008. Dispõe sobre a classificação e diretrizes ambientais para o enquadramento das águas subterrâneas e dá outras providências. </a:t>
            </a:r>
            <a:r>
              <a:rPr lang="pt-BR" sz="1150" b="1" dirty="0">
                <a:latin typeface="Arial" panose="020B0604020202020204" pitchFamily="34" charset="0"/>
                <a:ea typeface="Arial" panose="020B0604020202020204" pitchFamily="34" charset="0"/>
              </a:rPr>
              <a:t>Diário Oficial da União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. Brasília: </a:t>
            </a:r>
            <a:r>
              <a:rPr lang="pt-BR" sz="1150" dirty="0" err="1">
                <a:latin typeface="Arial" panose="020B0604020202020204" pitchFamily="34" charset="0"/>
                <a:ea typeface="Arial" panose="020B0604020202020204" pitchFamily="34" charset="0"/>
              </a:rPr>
              <a:t>MMA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, 2008, p. 66–68.</a:t>
            </a:r>
            <a:endParaRPr lang="pt-BR" sz="11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CAVALCANTE, </a:t>
            </a:r>
            <a:r>
              <a:rPr lang="pt-BR" sz="1150" dirty="0" err="1">
                <a:latin typeface="Arial" panose="020B0604020202020204" pitchFamily="34" charset="0"/>
                <a:ea typeface="Arial" panose="020B0604020202020204" pitchFamily="34" charset="0"/>
              </a:rPr>
              <a:t>I.N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. 1998. Fundamentos </a:t>
            </a:r>
            <a:r>
              <a:rPr lang="pt-BR" sz="1150" dirty="0" err="1">
                <a:latin typeface="Arial" panose="020B0604020202020204" pitchFamily="34" charset="0"/>
                <a:ea typeface="Arial" panose="020B0604020202020204" pitchFamily="34" charset="0"/>
              </a:rPr>
              <a:t>Hidrogeológicos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 para a Gestão Integrada de Recursos Hídricos na Região Metropolitana de Fortaleza, Estado do Ceará. Tese (Doutorado em Hidrogeologia) - </a:t>
            </a:r>
            <a:r>
              <a:rPr lang="pt-BR" sz="1150" b="1" dirty="0">
                <a:latin typeface="Arial" panose="020B0604020202020204" pitchFamily="34" charset="0"/>
                <a:ea typeface="Arial" panose="020B0604020202020204" pitchFamily="34" charset="0"/>
              </a:rPr>
              <a:t>Instituto de Geociências</a:t>
            </a:r>
            <a:r>
              <a:rPr lang="pt-BR" sz="1150" dirty="0">
                <a:latin typeface="Arial" panose="020B0604020202020204" pitchFamily="34" charset="0"/>
                <a:ea typeface="Arial" panose="020B0604020202020204" pitchFamily="34" charset="0"/>
              </a:rPr>
              <a:t>, Universidade de São Paulo, São Paulo. 153p.</a:t>
            </a:r>
            <a:endParaRPr lang="pt-BR" sz="11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4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439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REFERÊNCIAS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38AA98C-67D8-4169-B563-575D61050AEA}"/>
              </a:ext>
            </a:extLst>
          </p:cNvPr>
          <p:cNvSpPr/>
          <p:nvPr/>
        </p:nvSpPr>
        <p:spPr>
          <a:xfrm>
            <a:off x="179512" y="836712"/>
            <a:ext cx="8640960" cy="5048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lnSpc>
                <a:spcPct val="150000"/>
              </a:lnSpc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CETESB.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Guia Nacional de Coleta e Preservação de Amostras - Água, Sedimento, Comunidades Aquáticas e Efluentes Líquidos.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 Companhia Ambiental do Estado de São Paulo, 2011. p. 326p.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CETESB.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Monitoramento de Escherichia coli e coliformes termotolerantes em pontos da rede de avaliação da qualidade de águas interiores do Estado de São Paulo.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 Companhia Ambiental do Estado de São Paulo, 2008. Disponível em: &lt;https://cetesb.sp.gov.br/aguas-interiores/</a:t>
            </a:r>
            <a:r>
              <a:rPr lang="pt-BR" sz="1200" dirty="0" err="1">
                <a:latin typeface="Arial" panose="020B0604020202020204" pitchFamily="34" charset="0"/>
                <a:ea typeface="Arial" panose="020B0604020202020204" pitchFamily="34" charset="0"/>
              </a:rPr>
              <a:t>wp-content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/uploads/sites/12/2013/11/2008-ecoli.pdf&gt;.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</a:rPr>
              <a:t>Acesso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</a:rPr>
              <a:t>: 28 abr. 2019.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</a:rPr>
              <a:t>DJEMAIA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</a:rPr>
              <a:t>, M. et al.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</a:rPr>
              <a:t>Spatio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</a:rPr>
              <a:t>-temporal evolution of the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</a:rPr>
              <a:t>physico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</a:rPr>
              <a:t>-chemical water characteristics of the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</a:rPr>
              <a:t>Sebaou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</a:rPr>
              <a:t> river valley (Great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</a:rPr>
              <a:t>Kabylia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</a:rPr>
              <a:t>, Algeria). </a:t>
            </a:r>
            <a:r>
              <a:rPr lang="pt-BR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Journal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 Hydrology: Regional </a:t>
            </a:r>
            <a:r>
              <a:rPr lang="pt-BR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Studies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, p. 33-49, Abril 2017.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GOIÁS.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Conservação e proteção ambiental dos depósitos de água subterrânea no Estado de Goiás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. 2000. Lei N° 13.583 de 11 de janeiro de 2000.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GOIÁS. </a:t>
            </a:r>
            <a:r>
              <a:rPr lang="pt-BR" sz="1200" i="1" dirty="0">
                <a:latin typeface="Arial" panose="020B0604020202020204" pitchFamily="34" charset="0"/>
                <a:ea typeface="Arial" panose="020B0604020202020204" pitchFamily="34" charset="0"/>
              </a:rPr>
              <a:t>Plano de Desenvolvimento Integrado da Região Metropolitana de Goiânia – </a:t>
            </a:r>
            <a:r>
              <a:rPr lang="pt-BR" sz="1200" i="1" dirty="0" err="1">
                <a:latin typeface="Arial" panose="020B0604020202020204" pitchFamily="34" charset="0"/>
                <a:ea typeface="Arial" panose="020B0604020202020204" pitchFamily="34" charset="0"/>
              </a:rPr>
              <a:t>PDIRMG</a:t>
            </a:r>
            <a:r>
              <a:rPr lang="pt-BR" sz="1200" i="1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Análise dos Aspectos Ambientais na Região Metropolitana de Goiânia. 4ª parte. Goiânia, 2017. Disponível em: &lt;http://pdi-rmg.secima.go.gov.br/</a:t>
            </a:r>
            <a:r>
              <a:rPr lang="pt-BR" sz="1200" dirty="0" err="1">
                <a:latin typeface="Arial" panose="020B0604020202020204" pitchFamily="34" charset="0"/>
                <a:ea typeface="Arial" panose="020B0604020202020204" pitchFamily="34" charset="0"/>
              </a:rPr>
              <a:t>wp-content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/uploads/2017/10/4-Analise-dos-Aspectos-Ambientais.pdf&gt;. Acesso em: 20 fev. 2019.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indent="-215900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GOMES, M. C. R. et al. Reservas e disponibilidade das águas subterrâneas no campus </a:t>
            </a:r>
            <a:r>
              <a:rPr lang="pt-BR" sz="1200" dirty="0" err="1">
                <a:latin typeface="Arial" panose="020B0604020202020204" pitchFamily="34" charset="0"/>
                <a:ea typeface="Arial" panose="020B0604020202020204" pitchFamily="34" charset="0"/>
              </a:rPr>
              <a:t>universiário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 do </a:t>
            </a:r>
            <a:r>
              <a:rPr lang="pt-BR" sz="1200" dirty="0" err="1">
                <a:latin typeface="Arial" panose="020B0604020202020204" pitchFamily="34" charset="0"/>
                <a:ea typeface="Arial" panose="020B0604020202020204" pitchFamily="34" charset="0"/>
              </a:rPr>
              <a:t>PICI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/UFC, Fortaleza/Ceará, como subsídio ao planejamento e gestão dos recursos hídricos.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II </a:t>
            </a:r>
            <a:r>
              <a:rPr lang="pt-BR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Conference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Subsurface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200" b="1" dirty="0" err="1">
                <a:latin typeface="Arial" panose="020B0604020202020204" pitchFamily="34" charset="0"/>
                <a:ea typeface="Arial" panose="020B0604020202020204" pitchFamily="34" charset="0"/>
              </a:rPr>
              <a:t>Enviroment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, 2011.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indent="-269875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NEVES, M. A.; PEREIRA, S. Y.; FOWLER, H. G. Impactos do Sistema Estadual de Gerenciamento de Recursos Hídricos na Bacia do Rio Jundiaí (SP).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</a:rPr>
              <a:t>Ambiente &amp; Sociedade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, Campinas, X, </a:t>
            </a:r>
            <a:r>
              <a:rPr lang="pt-BR" sz="1200" dirty="0" err="1">
                <a:latin typeface="Arial" panose="020B0604020202020204" pitchFamily="34" charset="0"/>
                <a:ea typeface="Arial" panose="020B0604020202020204" pitchFamily="34" charset="0"/>
              </a:rPr>
              <a:t>jul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</a:rPr>
              <a:t>-dez 2007. 149-160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INTRODUÇÃO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A1F9D3-161C-4CF4-B2AC-C21F2D26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78987"/>
            <a:ext cx="8640960" cy="475426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pt-BR" sz="2000" dirty="0"/>
              <a:t>A antropização dos mananciais superficiais, a sua má distribuição e outros fatores, corroboram para o aumento das expectativas de exploração das águas subterrâneas. Os fins mais </a:t>
            </a:r>
            <a:r>
              <a:rPr lang="pt-BR" sz="2000" dirty="0" err="1"/>
              <a:t>explotados</a:t>
            </a:r>
            <a:r>
              <a:rPr lang="pt-BR" sz="2000" dirty="0"/>
              <a:t> de água no Brasil acontecem pelo abastecimento humano, irrigação, indústria e lazer (</a:t>
            </a:r>
            <a:r>
              <a:rPr lang="pt-BR" sz="2000" dirty="0" err="1"/>
              <a:t>ZOBY</a:t>
            </a:r>
            <a:r>
              <a:rPr lang="pt-BR" sz="2000" dirty="0"/>
              <a:t> &amp; MATOS, 2008).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pt-BR" sz="2000" dirty="0"/>
              <a:t>No estado de Goiás, ainda que apresente situação mais confortável em relação às demais regiões do país, faz-se presente a tentativa de controle sobre a exploração subterrânea para que não se dê de forma desordenada.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pt-BR" sz="2000" dirty="0"/>
              <a:t>Ainda que haja a fiscalização desses poços a qualidade e a disponibilidade potencial destas águas não são totalmente conhecidas.</a:t>
            </a:r>
          </a:p>
        </p:txBody>
      </p:sp>
    </p:spTree>
    <p:extLst>
      <p:ext uri="{BB962C8B-B14F-4D97-AF65-F5344CB8AC3E}">
        <p14:creationId xmlns:p14="http://schemas.microsoft.com/office/powerpoint/2010/main" val="254522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AGRADECIMENTOS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288366-A854-4BDF-94A3-5972CD868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t="26313" r="24721" b="27679"/>
          <a:stretch/>
        </p:blipFill>
        <p:spPr>
          <a:xfrm>
            <a:off x="448752" y="1044522"/>
            <a:ext cx="2611840" cy="21434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8D6017-DCA1-443E-98AE-86E67C0B8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34277"/>
            <a:ext cx="1694841" cy="168740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91D2DEE-D1E4-4BAB-9C0F-C08FD8E12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59" y="1987803"/>
            <a:ext cx="2172003" cy="28823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8D668E2-1FBD-4D84-A51A-905C365A4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556" y="2724460"/>
            <a:ext cx="2786692" cy="14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INTRODUÇÃO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A1F9D3-161C-4CF4-B2AC-C21F2D266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78987"/>
            <a:ext cx="8640960" cy="475426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pt-BR" sz="2000" dirty="0"/>
              <a:t>Para as águas subterrâneas é instituído como orientação as normativas da CONAMA 396/2008 no que diz da abordagem classificatória, de enquadramento das águas subterrâneas e dá outras providências, assim como para a qualidade destas águas.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pt-BR" sz="2000" dirty="0"/>
              <a:t>A preocupação com o abastecimento atual e aos futuros é um dos objetivos tratados na lei n° 9.433/97 (</a:t>
            </a:r>
            <a:r>
              <a:rPr lang="pt-BR" sz="2000" dirty="0" err="1"/>
              <a:t>PNRH</a:t>
            </a:r>
            <a:r>
              <a:rPr lang="pt-BR" sz="2000" dirty="0"/>
              <a:t>), e enfatiza a necessidade de gestão hídrica.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pt-BR" sz="2000" dirty="0"/>
              <a:t>A Região Metropolitana de Goiânia (</a:t>
            </a:r>
            <a:r>
              <a:rPr lang="pt-BR" sz="2000" dirty="0" err="1"/>
              <a:t>RMG</a:t>
            </a:r>
            <a:r>
              <a:rPr lang="pt-BR" sz="2000" dirty="0"/>
              <a:t>) está inserida em um modelo denominado, Plano de Desenvolvimento Integrado da </a:t>
            </a:r>
            <a:r>
              <a:rPr lang="pt-BR" sz="2000" dirty="0" err="1"/>
              <a:t>RMG</a:t>
            </a:r>
            <a:r>
              <a:rPr lang="pt-BR" sz="2000" dirty="0"/>
              <a:t> (PDI-</a:t>
            </a:r>
            <a:r>
              <a:rPr lang="pt-BR" sz="2000" dirty="0" err="1"/>
              <a:t>RMG</a:t>
            </a:r>
            <a:r>
              <a:rPr lang="pt-BR" sz="2000" dirty="0"/>
              <a:t>) que reforça a importância de estudos direcionados para essa área (GOIÁS, 2017).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1124744"/>
            <a:ext cx="8640960" cy="4680520"/>
          </a:xfrm>
        </p:spPr>
        <p:txBody>
          <a:bodyPr anchor="t" anchorCtr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Quantificar a disponibilidade potencial e efetiva de água subterrânea da Região Metropolitana de Goiânia, compará-los com o auxílio de um índice e verificar a sua qualidade mediante amostragem em pontos distribuídos espacialmente na região.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84340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MATERIAL E MÉTODOS</a:t>
            </a:r>
          </a:p>
        </p:txBody>
      </p:sp>
      <p:sp>
        <p:nvSpPr>
          <p:cNvPr id="5" name="Espaço Reservado para Conteúdo 5">
            <a:extLst>
              <a:ext uri="{FF2B5EF4-FFF2-40B4-BE49-F238E27FC236}">
                <a16:creationId xmlns:a16="http://schemas.microsoft.com/office/drawing/2014/main" id="{1C9EF020-E1AD-4A1F-B263-988BFBAF5ADF}"/>
              </a:ext>
            </a:extLst>
          </p:cNvPr>
          <p:cNvSpPr txBox="1">
            <a:spLocks/>
          </p:cNvSpPr>
          <p:nvPr/>
        </p:nvSpPr>
        <p:spPr>
          <a:xfrm>
            <a:off x="251520" y="978987"/>
            <a:ext cx="8640960" cy="4754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7BA074-B989-4047-B798-95A28B5FF5F6}"/>
              </a:ext>
            </a:extLst>
          </p:cNvPr>
          <p:cNvSpPr txBox="1">
            <a:spLocks/>
          </p:cNvSpPr>
          <p:nvPr/>
        </p:nvSpPr>
        <p:spPr>
          <a:xfrm>
            <a:off x="403920" y="1131387"/>
            <a:ext cx="8640960" cy="4754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Área de estudo: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tx1"/>
                </a:solidFill>
              </a:rPr>
              <a:t>RMG</a:t>
            </a:r>
            <a:r>
              <a:rPr lang="pt-BR" sz="1800" dirty="0">
                <a:solidFill>
                  <a:schemeClr val="tx1"/>
                </a:solidFill>
              </a:rPr>
              <a:t> (aproximadamente 7343,26km² )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população estimada em mais de 2.500.000 de habitantes (37% do total de todo estado de Goiás) (IBGE, 2018).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O clima da </a:t>
            </a:r>
            <a:r>
              <a:rPr lang="pt-BR" sz="1800" dirty="0" err="1">
                <a:solidFill>
                  <a:schemeClr val="tx1"/>
                </a:solidFill>
              </a:rPr>
              <a:t>RMG</a:t>
            </a:r>
            <a:r>
              <a:rPr lang="pt-BR" sz="1800" dirty="0">
                <a:solidFill>
                  <a:schemeClr val="tx1"/>
                </a:solidFill>
              </a:rPr>
              <a:t> é classificado como tropical</a:t>
            </a:r>
          </a:p>
          <a:p>
            <a:pPr marL="355600" lvl="1" indent="-34290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Sistemas de aquíferos denominados freáticos e profundos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freáticos são aqueles de coberturas constituintes de solo e </a:t>
            </a:r>
            <a:r>
              <a:rPr lang="pt-BR" sz="1800" dirty="0" err="1">
                <a:solidFill>
                  <a:schemeClr val="tx1"/>
                </a:solidFill>
              </a:rPr>
              <a:t>saprolito</a:t>
            </a:r>
            <a:endParaRPr lang="pt-BR" sz="1800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profundos são compostos por unidades litológicas que podem conter centenas de metros estando livres ou confinados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1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MATERIAL E MÉTODOS</a:t>
            </a:r>
          </a:p>
        </p:txBody>
      </p:sp>
      <p:pic>
        <p:nvPicPr>
          <p:cNvPr id="2050" name="image3.png">
            <a:extLst>
              <a:ext uri="{FF2B5EF4-FFF2-40B4-BE49-F238E27FC236}">
                <a16:creationId xmlns:a16="http://schemas.microsoft.com/office/drawing/2014/main" id="{4D95241E-7067-4DDF-8E59-952A1AE0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>
            <a:fillRect/>
          </a:stretch>
        </p:blipFill>
        <p:spPr bwMode="auto">
          <a:xfrm>
            <a:off x="1835696" y="1124744"/>
            <a:ext cx="69756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7E22B2D-1307-4DCF-88CB-6D79E5658DCA}"/>
              </a:ext>
            </a:extLst>
          </p:cNvPr>
          <p:cNvSpPr/>
          <p:nvPr/>
        </p:nvSpPr>
        <p:spPr>
          <a:xfrm>
            <a:off x="334318" y="1894804"/>
            <a:ext cx="1584176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Figura  – Aquíferos freáticos e profundos incidentes na </a:t>
            </a:r>
            <a:r>
              <a:rPr lang="pt-BR" b="1" dirty="0" err="1">
                <a:latin typeface="Arial" panose="020B0604020202020204" pitchFamily="34" charset="0"/>
                <a:ea typeface="Arial" panose="020B0604020202020204" pitchFamily="34" charset="0"/>
              </a:rPr>
              <a:t>RMG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FC85A7-1FA1-4EC0-A803-76988E9EEA8A}"/>
              </a:ext>
            </a:extLst>
          </p:cNvPr>
          <p:cNvSpPr/>
          <p:nvPr/>
        </p:nvSpPr>
        <p:spPr>
          <a:xfrm>
            <a:off x="298841" y="998141"/>
            <a:ext cx="833470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formação de solos se dá pelos </a:t>
            </a:r>
            <a:r>
              <a:rPr lang="pt-BR" sz="1400" dirty="0" err="1">
                <a:latin typeface="Arial" panose="020B0604020202020204" pitchFamily="34" charset="0"/>
                <a:ea typeface="Arial" panose="020B0604020202020204" pitchFamily="34" charset="0"/>
              </a:rPr>
              <a:t>latossolos</a:t>
            </a: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pt-BR" sz="1400" dirty="0" err="1">
                <a:latin typeface="Arial" panose="020B0604020202020204" pitchFamily="34" charset="0"/>
                <a:ea typeface="Arial" panose="020B0604020202020204" pitchFamily="34" charset="0"/>
              </a:rPr>
              <a:t>argissolos</a:t>
            </a: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 e </a:t>
            </a:r>
            <a:r>
              <a:rPr lang="pt-BR" sz="1400" dirty="0" err="1">
                <a:latin typeface="Arial" panose="020B0604020202020204" pitchFamily="34" charset="0"/>
                <a:ea typeface="Arial" panose="020B0604020202020204" pitchFamily="34" charset="0"/>
              </a:rPr>
              <a:t>Nitossolos</a:t>
            </a:r>
            <a:r>
              <a:rPr lang="pt-BR" sz="1400" dirty="0"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pt-BR" sz="1400" dirty="0"/>
              <a:t>não ultrapassando os 20 metros)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08A910F-5236-4486-9A6A-BB481AB41BEC}"/>
              </a:ext>
            </a:extLst>
          </p:cNvPr>
          <p:cNvCxnSpPr>
            <a:cxnSpLocks/>
          </p:cNvCxnSpPr>
          <p:nvPr/>
        </p:nvCxnSpPr>
        <p:spPr>
          <a:xfrm flipH="1" flipV="1">
            <a:off x="2001291" y="1435521"/>
            <a:ext cx="338461" cy="625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D035D2-AB12-4546-8B6D-54F12844DA55}"/>
              </a:ext>
            </a:extLst>
          </p:cNvPr>
          <p:cNvSpPr txBox="1"/>
          <p:nvPr/>
        </p:nvSpPr>
        <p:spPr>
          <a:xfrm>
            <a:off x="251520" y="4725144"/>
            <a:ext cx="8489139" cy="30777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/>
              <a:t>formação litológica de xistos, </a:t>
            </a:r>
            <a:r>
              <a:rPr lang="pt-BR" sz="1400" dirty="0" err="1"/>
              <a:t>granulitos</a:t>
            </a:r>
            <a:r>
              <a:rPr lang="pt-BR" sz="1400" dirty="0"/>
              <a:t>, </a:t>
            </a:r>
            <a:r>
              <a:rPr lang="pt-BR" sz="1400" dirty="0" err="1"/>
              <a:t>metaultramáficas</a:t>
            </a:r>
            <a:r>
              <a:rPr lang="pt-BR" sz="1400" dirty="0"/>
              <a:t> e </a:t>
            </a:r>
            <a:r>
              <a:rPr lang="pt-BR" sz="1400" dirty="0" err="1"/>
              <a:t>ultramáficas</a:t>
            </a:r>
            <a:r>
              <a:rPr lang="pt-BR" sz="1400" dirty="0"/>
              <a:t> ( podem chegar a 200 metros)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6E88DDF-807F-4E45-B46A-916BE5E30DA9}"/>
              </a:ext>
            </a:extLst>
          </p:cNvPr>
          <p:cNvCxnSpPr>
            <a:cxnSpLocks/>
          </p:cNvCxnSpPr>
          <p:nvPr/>
        </p:nvCxnSpPr>
        <p:spPr>
          <a:xfrm flipH="1">
            <a:off x="2170521" y="4364234"/>
            <a:ext cx="529271" cy="304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10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MATERIAL E MÉTODOS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FD7CA-62E2-45D8-BC51-F59C80CADFEF}"/>
              </a:ext>
            </a:extLst>
          </p:cNvPr>
          <p:cNvSpPr txBox="1">
            <a:spLocks/>
          </p:cNvSpPr>
          <p:nvPr/>
        </p:nvSpPr>
        <p:spPr>
          <a:xfrm>
            <a:off x="251520" y="978987"/>
            <a:ext cx="8640960" cy="4754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</a:rPr>
              <a:t>Cálculos da disponibilidade hídrica potencial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Reservas Renováveis: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dirty="0" err="1">
                <a:solidFill>
                  <a:schemeClr val="tx1"/>
                </a:solidFill>
              </a:rPr>
              <a:t>Rr</a:t>
            </a:r>
            <a:r>
              <a:rPr lang="pt-BR" sz="2000" dirty="0">
                <a:solidFill>
                  <a:schemeClr val="tx1"/>
                </a:solidFill>
              </a:rPr>
              <a:t> =  A x I x P                                                            (1)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</a:rPr>
              <a:t>Em que: A = área do aquífero (m²), I = Percentual de Infiltração (%) e P = Precipitação média (mm/ano).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Reservas permanentes: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000" dirty="0">
                <a:solidFill>
                  <a:schemeClr val="tx1"/>
                </a:solidFill>
              </a:rPr>
              <a:t>Rp = A x Ne/Ifi x b                                                      (2)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</a:rPr>
              <a:t>Em que: A = área do aquífero (m²), Ne = Porosidade efetiva ou eficaz (%), </a:t>
            </a:r>
            <a:r>
              <a:rPr lang="pt-BR" sz="2000" dirty="0" err="1">
                <a:solidFill>
                  <a:schemeClr val="tx1"/>
                </a:solidFill>
              </a:rPr>
              <a:t>Ifi</a:t>
            </a:r>
            <a:r>
              <a:rPr lang="pt-BR" sz="2000" dirty="0">
                <a:solidFill>
                  <a:schemeClr val="tx1"/>
                </a:solidFill>
              </a:rPr>
              <a:t> = Índice de </a:t>
            </a:r>
            <a:r>
              <a:rPr lang="pt-BR" sz="2000" dirty="0" err="1">
                <a:solidFill>
                  <a:schemeClr val="tx1"/>
                </a:solidFill>
              </a:rPr>
              <a:t>Fraturamento</a:t>
            </a:r>
            <a:r>
              <a:rPr lang="pt-BR" sz="2000" dirty="0">
                <a:solidFill>
                  <a:schemeClr val="tx1"/>
                </a:solidFill>
              </a:rPr>
              <a:t> Interconectado (%) e b = Espessura saturada média (m).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MATERIAL E MÉTODOS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FD7CA-62E2-45D8-BC51-F59C80CADFEF}"/>
              </a:ext>
            </a:extLst>
          </p:cNvPr>
          <p:cNvSpPr txBox="1">
            <a:spLocks/>
          </p:cNvSpPr>
          <p:nvPr/>
        </p:nvSpPr>
        <p:spPr>
          <a:xfrm>
            <a:off x="251520" y="978987"/>
            <a:ext cx="8640960" cy="4754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</a:rPr>
              <a:t>Cálculos da disponibilidade hídrica potencial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Reservas </a:t>
            </a:r>
            <a:r>
              <a:rPr lang="pt-BR" sz="2000" dirty="0" err="1">
                <a:solidFill>
                  <a:schemeClr val="tx1"/>
                </a:solidFill>
              </a:rPr>
              <a:t>Explotáveis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</a:rPr>
              <a:t>Re = </a:t>
            </a:r>
            <a:r>
              <a:rPr lang="pt-BR" sz="2000" dirty="0" err="1">
                <a:solidFill>
                  <a:schemeClr val="tx1"/>
                </a:solidFill>
              </a:rPr>
              <a:t>Rr</a:t>
            </a:r>
            <a:r>
              <a:rPr lang="pt-BR" sz="2000" dirty="0">
                <a:solidFill>
                  <a:schemeClr val="tx1"/>
                </a:solidFill>
              </a:rPr>
              <a:t> + 0,05 ou 0,1 </a:t>
            </a:r>
            <a:r>
              <a:rPr lang="pt-BR" sz="2000" dirty="0" err="1">
                <a:solidFill>
                  <a:schemeClr val="tx1"/>
                </a:solidFill>
              </a:rPr>
              <a:t>Rp</a:t>
            </a:r>
            <a:r>
              <a:rPr lang="pt-BR" sz="2000" dirty="0">
                <a:solidFill>
                  <a:schemeClr val="tx1"/>
                </a:solidFill>
              </a:rPr>
              <a:t>                                          (3)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Disponibilidade efetiva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000" dirty="0">
                <a:solidFill>
                  <a:schemeClr val="tx1"/>
                </a:solidFill>
              </a:rPr>
              <a:t>De = Q x th                                                   	    (4)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</a:rPr>
              <a:t>Em que: </a:t>
            </a:r>
            <a:r>
              <a:rPr lang="pt-BR" sz="2000" dirty="0" err="1">
                <a:solidFill>
                  <a:schemeClr val="tx1"/>
                </a:solidFill>
              </a:rPr>
              <a:t>Qm</a:t>
            </a:r>
            <a:r>
              <a:rPr lang="pt-BR" sz="2000" dirty="0">
                <a:solidFill>
                  <a:schemeClr val="tx1"/>
                </a:solidFill>
              </a:rPr>
              <a:t> = vazão dos poços (m3/ano) e </a:t>
            </a:r>
            <a:r>
              <a:rPr lang="pt-BR" sz="2000" dirty="0" err="1">
                <a:solidFill>
                  <a:schemeClr val="tx1"/>
                </a:solidFill>
              </a:rPr>
              <a:t>th</a:t>
            </a:r>
            <a:r>
              <a:rPr lang="pt-BR" sz="2000" dirty="0">
                <a:solidFill>
                  <a:schemeClr val="tx1"/>
                </a:solidFill>
              </a:rPr>
              <a:t> = taxa de bombeamento (h/dia).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1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F9489B-BE54-4FB4-BDD7-62263B579EF4}"/>
              </a:ext>
            </a:extLst>
          </p:cNvPr>
          <p:cNvSpPr txBox="1"/>
          <p:nvPr/>
        </p:nvSpPr>
        <p:spPr>
          <a:xfrm>
            <a:off x="395536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MATERIAL E MÉTODOS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4C394A-1C8A-4433-88A3-4CA4FA9F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28434"/>
            <a:ext cx="8255704" cy="347362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DB37A21-0EE4-483C-95EC-18E1AC5ED28F}"/>
              </a:ext>
            </a:extLst>
          </p:cNvPr>
          <p:cNvSpPr/>
          <p:nvPr/>
        </p:nvSpPr>
        <p:spPr>
          <a:xfrm>
            <a:off x="323528" y="1372173"/>
            <a:ext cx="8496944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Tabela  – Resumo dos parâmetros utilizados para a disponibilidade. (literatura)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9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1799</Words>
  <Application>Microsoft Office PowerPoint</Application>
  <PresentationFormat>Apresentação na tela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DISPONIBILIDADE E QUALIDADE DE ÁGUA SUBTERRÂNEA NA REGIÃO METROPOLITANA DE GOIÂNIA</vt:lpstr>
      <vt:lpstr>Apresentação do PowerPoint</vt:lpstr>
      <vt:lpstr>Apresentação do PowerPoint</vt:lpstr>
      <vt:lpstr>Quantificar a disponibilidade potencial e efetiva de água subterrânea da Região Metropolitana de Goiânia, compará-los com o auxílio de um índice e verificar a sua qualidade mediante amostragem em pontos distribuídos espacialmente na região.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amostras de água foram coletadas e preservadas conforme o Guia Nacional de Coleta e Preservação de Amostras (CETESB, 2011). As análises utilizadas para verificação da qualidade da água foram pH, alcalinidade, condutividade elétrica, cor aparente, turbidez, dureza, nitrato, fósforo, coliformes totais, E. coli e sólidos totais dissolvidos, as quais foram realizadas segundo os procedimentos do Standard Methods (APHA; AWWA; WEF, 2012).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Samara Silva Soares</cp:lastModifiedBy>
  <cp:revision>45</cp:revision>
  <dcterms:created xsi:type="dcterms:W3CDTF">2018-05-02T19:43:05Z</dcterms:created>
  <dcterms:modified xsi:type="dcterms:W3CDTF">2019-05-07T03:36:06Z</dcterms:modified>
</cp:coreProperties>
</file>