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73" r:id="rId3"/>
    <p:sldId id="260" r:id="rId4"/>
    <p:sldId id="263" r:id="rId5"/>
    <p:sldId id="268" r:id="rId6"/>
    <p:sldId id="270" r:id="rId7"/>
    <p:sldId id="301" r:id="rId8"/>
    <p:sldId id="271" r:id="rId9"/>
    <p:sldId id="269" r:id="rId10"/>
    <p:sldId id="274" r:id="rId11"/>
    <p:sldId id="290" r:id="rId12"/>
    <p:sldId id="292" r:id="rId13"/>
    <p:sldId id="275" r:id="rId14"/>
    <p:sldId id="289" r:id="rId15"/>
    <p:sldId id="291" r:id="rId16"/>
    <p:sldId id="277" r:id="rId17"/>
    <p:sldId id="286" r:id="rId18"/>
    <p:sldId id="293" r:id="rId19"/>
    <p:sldId id="294" r:id="rId20"/>
    <p:sldId id="295" r:id="rId21"/>
    <p:sldId id="300" r:id="rId22"/>
    <p:sldId id="296" r:id="rId23"/>
    <p:sldId id="297" r:id="rId24"/>
    <p:sldId id="298" r:id="rId25"/>
    <p:sldId id="299" r:id="rId26"/>
    <p:sldId id="288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CBF42-0B7D-47A6-9363-DA18306FEF5C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C942-D550-4514-938A-5B0CB0080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902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024F9-5063-476F-AF23-5903EC0913AB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CDA85-2E4B-4A1F-B123-D59C67FD1D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69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484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6B9D2E-388D-4A62-91D8-1CD3D8D3A02A}" type="slidenum">
              <a:rPr lang="pt-BR" altLang="pt-BR" sz="1200" smtClean="0">
                <a:solidFill>
                  <a:srgbClr val="000000"/>
                </a:solidFill>
              </a:rPr>
              <a:pPr/>
              <a:t>1</a:t>
            </a:fld>
            <a:endParaRPr lang="pt-BR" altLang="pt-BR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1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4BE4AD-B62A-4690-8227-D876EF4136D3}" type="slidenum">
              <a:rPr kumimoji="1" lang="pt-BR" altLang="pt-BR" sz="1300">
                <a:solidFill>
                  <a:prstClr val="black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kumimoji="1" lang="pt-BR" altLang="pt-BR" sz="13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89905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DB55D-15B9-4C93-BE14-0B8001CD8F4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71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306E4-9B70-4BA4-AF0E-BC35F35DC119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537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306E4-9B70-4BA4-AF0E-BC35F35DC119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352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306E4-9B70-4BA4-AF0E-BC35F35DC119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761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306E4-9B70-4BA4-AF0E-BC35F35DC119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1374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306E4-9B70-4BA4-AF0E-BC35F35DC119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199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37067" y="230189"/>
            <a:ext cx="270933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pt-BR" altLang="pt-BR" sz="2400" smtClean="0">
                <a:solidFill>
                  <a:srgbClr val="000066"/>
                </a:solidFill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1724218" y="220664"/>
            <a:ext cx="264583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50333" y="6477000"/>
            <a:ext cx="115824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101600" y="176214"/>
            <a:ext cx="11660717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</p:grp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19200"/>
            <a:ext cx="10363200" cy="12192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667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867400"/>
            <a:ext cx="2540000" cy="604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18149" y="5726907"/>
            <a:ext cx="2540000" cy="604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3BD46-CB52-484F-83EF-A9BFAABC0E01}" type="slidenum">
              <a:rPr lang="pt-BR" altLang="pt-BR">
                <a:solidFill>
                  <a:srgbClr val="3399FF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81234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867400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18149" y="5726907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8498A-C5B7-4B3A-B0E7-7A160724AA11}" type="slidenum">
              <a:rPr lang="pt-BR" altLang="pt-BR">
                <a:solidFill>
                  <a:srgbClr val="3399FF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82581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585200" y="381000"/>
            <a:ext cx="2692400" cy="5334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381000"/>
            <a:ext cx="7874000" cy="5334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867400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18149" y="5726907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A6B89-F75A-4FF2-9D1D-2CAE3A953C14}" type="slidenum">
              <a:rPr lang="pt-BR" altLang="pt-BR">
                <a:solidFill>
                  <a:srgbClr val="3399FF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28166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06680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752600"/>
            <a:ext cx="5080000" cy="3962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6197600" y="1752600"/>
            <a:ext cx="5080000" cy="39624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867400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18149" y="5726907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FF6AC-9BE2-4A19-9089-87A42942828A}" type="slidenum">
              <a:rPr lang="pt-BR" altLang="pt-BR">
                <a:solidFill>
                  <a:srgbClr val="3399FF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38557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06680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914400" y="1752600"/>
            <a:ext cx="10363200" cy="39624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867400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18149" y="5726907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3CE21-F2A3-4133-8744-F4E3F10B88FF}" type="slidenum">
              <a:rPr lang="pt-BR" altLang="pt-BR">
                <a:solidFill>
                  <a:srgbClr val="3399FF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56822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3508864" y="6045880"/>
            <a:ext cx="4895557" cy="54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XIX Exposição de Experiências Municipais em Saneamento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2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 a 29 de maio de 2015 – Poços de Caldas - MG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782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867400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18149" y="5726907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326D1-393E-41E9-8043-18EF3B3088C3}" type="slidenum">
              <a:rPr lang="pt-BR" altLang="pt-BR">
                <a:solidFill>
                  <a:srgbClr val="3399FF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7779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508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08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867400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18149" y="5726907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A1917-2AFF-400B-98B9-196537DBA635}" type="slidenum">
              <a:rPr lang="pt-BR" altLang="pt-BR">
                <a:solidFill>
                  <a:srgbClr val="3399FF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5673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867400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18149" y="5726907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EEE36-0630-441B-890B-513C1DDA137E}" type="slidenum">
              <a:rPr lang="pt-BR" altLang="pt-BR">
                <a:solidFill>
                  <a:srgbClr val="3399FF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4017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867400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18149" y="5726907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89F2B-0732-4289-82CC-FB726C231A06}" type="slidenum">
              <a:rPr lang="pt-BR" altLang="pt-BR">
                <a:solidFill>
                  <a:srgbClr val="3399FF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48872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867400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18149" y="5726907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22A9-0898-4772-AD95-6D02A382A106}" type="slidenum">
              <a:rPr lang="pt-BR" altLang="pt-BR">
                <a:solidFill>
                  <a:srgbClr val="3399FF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9883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867400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18149" y="5726907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97563-0E08-4131-A0C3-FB85BD678A66}" type="slidenum">
              <a:rPr lang="pt-BR" altLang="pt-BR">
                <a:solidFill>
                  <a:srgbClr val="3399FF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678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5867400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99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18149" y="5726907"/>
            <a:ext cx="2540000" cy="6048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B164D-C9AE-487D-8184-EFA9648E1348}" type="slidenum">
              <a:rPr lang="pt-BR" altLang="pt-BR">
                <a:solidFill>
                  <a:srgbClr val="3399FF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6140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81000"/>
            <a:ext cx="1066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126" y="1727119"/>
            <a:ext cx="1036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 smtClean="0"/>
              <a:t>Clique para editar os estilos do texto mestre</a:t>
            </a:r>
          </a:p>
          <a:p>
            <a:pPr lvl="1"/>
            <a:r>
              <a:rPr lang="pt-BR" altLang="pt-BR" dirty="0" smtClean="0"/>
              <a:t>Segundo nível</a:t>
            </a:r>
          </a:p>
          <a:p>
            <a:pPr lvl="2"/>
            <a:r>
              <a:rPr lang="pt-BR" altLang="pt-BR" dirty="0" smtClean="0"/>
              <a:t>Terceiro nível</a:t>
            </a:r>
          </a:p>
          <a:p>
            <a:pPr lvl="3"/>
            <a:r>
              <a:rPr lang="pt-BR" altLang="pt-BR" dirty="0" smtClean="0"/>
              <a:t>Quarto nível</a:t>
            </a:r>
          </a:p>
          <a:p>
            <a:pPr lvl="4"/>
            <a:r>
              <a:rPr lang="pt-BR" altLang="pt-BR" dirty="0" smtClean="0"/>
              <a:t>Quinto nível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0335" y="6125829"/>
            <a:ext cx="496358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algn="l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XIX Exposição de Experiências Municipais em Saneamento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De 2</a:t>
            </a:r>
            <a:r>
              <a:rPr lang="pt-BR" altLang="pt-BR" dirty="0" smtClean="0">
                <a:solidFill>
                  <a:srgbClr val="333333"/>
                </a:solidFill>
                <a:latin typeface="Arial" panose="020B0604020202020204" pitchFamily="34" charset="0"/>
              </a:rPr>
              <a:t>4 a 29 de maio de 2015 – Poços de Caldas – MG</a:t>
            </a:r>
            <a:endParaRPr lang="pt-BR" altLang="pt-BR" dirty="0" smtClean="0">
              <a:solidFill>
                <a:srgbClr val="3399FF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37067" y="230189"/>
            <a:ext cx="270933" cy="6503987"/>
            <a:chOff x="112" y="145"/>
            <a:chExt cx="128" cy="4097"/>
          </a:xfrm>
        </p:grpSpPr>
        <p:sp>
          <p:nvSpPr>
            <p:cNvPr id="10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pt-BR" altLang="pt-BR" sz="2400" smtClean="0">
                <a:solidFill>
                  <a:srgbClr val="000066"/>
                </a:solidFill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11724218" y="220664"/>
            <a:ext cx="264583" cy="6408737"/>
            <a:chOff x="5539" y="139"/>
            <a:chExt cx="125" cy="4037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280459" y="5799264"/>
            <a:ext cx="11582400" cy="228600"/>
            <a:chOff x="260" y="4080"/>
            <a:chExt cx="5472" cy="144"/>
          </a:xfrm>
        </p:grpSpPr>
        <p:sp>
          <p:nvSpPr>
            <p:cNvPr id="104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  <p:sp>
          <p:nvSpPr>
            <p:cNvPr id="104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101600" y="176214"/>
            <a:ext cx="11660717" cy="161925"/>
            <a:chOff x="48" y="111"/>
            <a:chExt cx="5509" cy="102"/>
          </a:xfrm>
        </p:grpSpPr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  <p:sp>
          <p:nvSpPr>
            <p:cNvPr id="1039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95251" y="176214"/>
            <a:ext cx="11660716" cy="161925"/>
            <a:chOff x="48" y="111"/>
            <a:chExt cx="5509" cy="10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000066"/>
                </a:solidFill>
              </a:endParaRPr>
            </a:p>
          </p:txBody>
        </p:sp>
      </p:grpSp>
      <p:pic>
        <p:nvPicPr>
          <p:cNvPr id="22" name="Picture 2" descr="Logo Assembleia 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5" y="5890879"/>
            <a:ext cx="2523718" cy="109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78" descr="topo1uni"/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912" y="5670520"/>
            <a:ext cx="2514505" cy="105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2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hyperlink" Target="http://www.unifal-mg.edu.br/ppgce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fal-mg.edu.br/ict/" TargetMode="External"/><Relationship Id="rId5" Type="http://schemas.openxmlformats.org/officeDocument/2006/relationships/hyperlink" Target="mailto:claudio@unifal-mg.edu.br" TargetMode="External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57" y="281354"/>
            <a:ext cx="1686560" cy="631873"/>
          </a:xfrm>
        </p:spPr>
        <p:txBody>
          <a:bodyPr/>
          <a:lstStyle/>
          <a:p>
            <a:r>
              <a:rPr lang="pt-BR" altLang="pt-BR" sz="3200" dirty="0" smtClean="0">
                <a:solidFill>
                  <a:schemeClr val="tx1"/>
                </a:solidFill>
              </a:rPr>
              <a:t>ID-192</a:t>
            </a:r>
            <a:r>
              <a:rPr lang="pt-BR" altLang="pt-BR" dirty="0" smtClean="0">
                <a:solidFill>
                  <a:schemeClr val="tx1"/>
                </a:solidFill>
              </a:rPr>
              <a:t> </a:t>
            </a:r>
            <a:br>
              <a:rPr lang="pt-BR" altLang="pt-BR" dirty="0" smtClean="0">
                <a:solidFill>
                  <a:schemeClr val="tx1"/>
                </a:solidFill>
              </a:rPr>
            </a:br>
            <a:endParaRPr lang="pt-BR" altLang="pt-BR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49527" y="3685735"/>
            <a:ext cx="10072466" cy="1223890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/>
              <a:t>Cláudio Antônio de Andrade </a:t>
            </a:r>
            <a:r>
              <a:rPr lang="pt-BR" sz="2800" b="1" dirty="0" smtClean="0"/>
              <a:t>Lima</a:t>
            </a:r>
          </a:p>
          <a:p>
            <a:pPr marL="0" indent="0">
              <a:buNone/>
            </a:pPr>
            <a:r>
              <a:rPr lang="pt-BR" sz="2000" dirty="0"/>
              <a:t>Professor Associado da Universidade Federal de </a:t>
            </a:r>
            <a:r>
              <a:rPr lang="pt-BR" sz="2000" dirty="0" smtClean="0"/>
              <a:t>Alfenas-UNIFAL-MG</a:t>
            </a:r>
            <a:endParaRPr lang="pt-BR" sz="2800" dirty="0"/>
          </a:p>
          <a:p>
            <a:pPr marL="0" indent="0">
              <a:buNone/>
            </a:pPr>
            <a:r>
              <a:rPr lang="pt-BR" sz="2800" b="1" dirty="0"/>
              <a:t>Edson Augusto dos </a:t>
            </a:r>
            <a:r>
              <a:rPr lang="pt-BR" sz="2800" b="1" dirty="0" smtClean="0"/>
              <a:t>Reis</a:t>
            </a:r>
          </a:p>
          <a:p>
            <a:pPr marL="0" indent="0">
              <a:buNone/>
            </a:pPr>
            <a:r>
              <a:rPr lang="pt-BR" sz="2000" dirty="0"/>
              <a:t>Mestre em Ciência e Engenharia Ambiental pela </a:t>
            </a:r>
            <a:r>
              <a:rPr lang="pt-BR" sz="2000" dirty="0" smtClean="0"/>
              <a:t>UNIFAL-MG</a:t>
            </a:r>
            <a:endParaRPr lang="pt-BR" sz="2000" dirty="0"/>
          </a:p>
          <a:p>
            <a:endParaRPr lang="pt-B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8812" y="-229773"/>
            <a:ext cx="12023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pt-BR" altLang="pt-BR" kern="0" dirty="0" smtClean="0">
                <a:solidFill>
                  <a:schemeClr val="tx1"/>
                </a:solidFill>
              </a:rPr>
              <a:t/>
            </a:r>
            <a:br>
              <a:rPr lang="pt-BR" altLang="pt-BR" kern="0" dirty="0" smtClean="0">
                <a:solidFill>
                  <a:schemeClr val="tx1"/>
                </a:solidFill>
              </a:rPr>
            </a:br>
            <a:r>
              <a:rPr lang="pt-BR" sz="4400" b="1" kern="0" dirty="0" smtClean="0"/>
              <a:t>DISPOSIÇÃO A PAGAR DA </a:t>
            </a:r>
          </a:p>
          <a:p>
            <a:pPr algn="ctr"/>
            <a:r>
              <a:rPr lang="pt-BR" sz="4400" b="1" kern="0" dirty="0" smtClean="0"/>
              <a:t>POPULAÇÃO DE POÇOS DE CALDAS-MG </a:t>
            </a:r>
          </a:p>
          <a:p>
            <a:pPr algn="ctr"/>
            <a:r>
              <a:rPr lang="pt-BR" sz="4400" b="1" kern="0" dirty="0" smtClean="0"/>
              <a:t>PELA PROVISÃO DE SERVIÇOS AMBIENTAIS HÍDRICOS</a:t>
            </a:r>
            <a:r>
              <a:rPr lang="pt-BR" sz="4000" kern="0" dirty="0" smtClean="0"/>
              <a:t/>
            </a:r>
            <a:br>
              <a:rPr lang="pt-BR" sz="4000" kern="0" dirty="0" smtClean="0"/>
            </a:br>
            <a:endParaRPr lang="pt-BR" altLang="pt-BR" kern="0" dirty="0" smtClean="0"/>
          </a:p>
        </p:txBody>
      </p:sp>
    </p:spTree>
    <p:extLst>
      <p:ext uri="{BB962C8B-B14F-4D97-AF65-F5344CB8AC3E}">
        <p14:creationId xmlns:p14="http://schemas.microsoft.com/office/powerpoint/2010/main" val="2291206664"/>
      </p:ext>
    </p:extLst>
  </p:cSld>
  <p:clrMapOvr>
    <a:masterClrMapping/>
  </p:clrMapOvr>
  <p:transition advClick="0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353442" cy="1143000"/>
          </a:xfrm>
        </p:spPr>
        <p:txBody>
          <a:bodyPr/>
          <a:lstStyle/>
          <a:p>
            <a:r>
              <a:rPr lang="pt-BR" dirty="0" smtClean="0"/>
              <a:t>Sistemas </a:t>
            </a:r>
            <a:r>
              <a:rPr lang="pt-BR" dirty="0"/>
              <a:t>florestais </a:t>
            </a:r>
            <a:r>
              <a:rPr lang="pt-BR" dirty="0" smtClean="0">
                <a:solidFill>
                  <a:schemeClr val="tx1"/>
                </a:solidFill>
              </a:rPr>
              <a:t>+</a:t>
            </a:r>
            <a:r>
              <a:rPr lang="pt-BR" dirty="0" smtClean="0"/>
              <a:t> Boas práticas agrícolas </a:t>
            </a:r>
            <a:br>
              <a:rPr lang="pt-BR" dirty="0" smtClean="0"/>
            </a:br>
            <a:r>
              <a:rPr lang="pt-BR" dirty="0" smtClean="0">
                <a:solidFill>
                  <a:schemeClr val="tx1"/>
                </a:solidFill>
              </a:rPr>
              <a:t>=</a:t>
            </a:r>
            <a:r>
              <a:rPr lang="pt-BR" dirty="0" smtClean="0"/>
              <a:t> </a:t>
            </a:r>
            <a:r>
              <a:rPr lang="pt-BR" dirty="0"/>
              <a:t>Disponibilidade e qualidade das </a:t>
            </a:r>
            <a:r>
              <a:rPr lang="pt-BR" dirty="0" smtClean="0"/>
              <a:t>águas (mananciais)</a:t>
            </a:r>
            <a:endParaRPr lang="pt-BR" dirty="0"/>
          </a:p>
        </p:txBody>
      </p:sp>
      <p:pic>
        <p:nvPicPr>
          <p:cNvPr id="2050" name="Picture 2" descr="http://2.bp.blogspot.com/-lqhu8XCloFg/Ucyj01Z7fkI/AAAAAAAAGD4/1XGDdzyTnlQ/s723/principios+ecologicos+de+praticas+agroecologic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8" y="2034862"/>
            <a:ext cx="5719373" cy="39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para a direita 3"/>
          <p:cNvSpPr/>
          <p:nvPr/>
        </p:nvSpPr>
        <p:spPr bwMode="auto">
          <a:xfrm>
            <a:off x="5847008" y="3040906"/>
            <a:ext cx="710971" cy="99167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14" descr="2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61184" y="1777284"/>
            <a:ext cx="2694636" cy="3592848"/>
          </a:xfrm>
          <a:prstGeom prst="rect">
            <a:avLst/>
          </a:prstGeom>
        </p:spPr>
      </p:pic>
      <p:pic>
        <p:nvPicPr>
          <p:cNvPr id="7" name="Picture 16" descr="2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83774" y="1578766"/>
            <a:ext cx="2286000" cy="17145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 bwMode="auto">
          <a:xfrm>
            <a:off x="6425601" y="3797542"/>
            <a:ext cx="2593757" cy="210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121854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611" y="484428"/>
            <a:ext cx="10796656" cy="510997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 </a:t>
            </a:r>
            <a:r>
              <a:rPr lang="pt-BR" sz="4800" b="1" dirty="0" smtClean="0">
                <a:solidFill>
                  <a:schemeClr val="accent6"/>
                </a:solidFill>
              </a:rPr>
              <a:t>&gt;</a:t>
            </a:r>
            <a:r>
              <a:rPr lang="pt-BR" dirty="0" smtClean="0"/>
              <a:t>Interesse por manejos e </a:t>
            </a:r>
            <a:r>
              <a:rPr lang="pt-BR" dirty="0"/>
              <a:t>práticas </a:t>
            </a:r>
            <a:r>
              <a:rPr lang="pt-BR" dirty="0" smtClean="0"/>
              <a:t>conservacionistas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Valoração </a:t>
            </a:r>
            <a:endParaRPr lang="pt-BR" dirty="0"/>
          </a:p>
        </p:txBody>
      </p:sp>
      <p:sp>
        <p:nvSpPr>
          <p:cNvPr id="4" name="Mais 3"/>
          <p:cNvSpPr/>
          <p:nvPr/>
        </p:nvSpPr>
        <p:spPr bwMode="auto">
          <a:xfrm>
            <a:off x="965914" y="3902298"/>
            <a:ext cx="1429555" cy="1081825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Seta para a direita listrada 6"/>
          <p:cNvSpPr/>
          <p:nvPr/>
        </p:nvSpPr>
        <p:spPr bwMode="auto">
          <a:xfrm rot="5400000">
            <a:off x="4468969" y="1429556"/>
            <a:ext cx="1918952" cy="2472743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ivisa 7"/>
          <p:cNvSpPr/>
          <p:nvPr/>
        </p:nvSpPr>
        <p:spPr bwMode="auto">
          <a:xfrm>
            <a:off x="6426558" y="3902298"/>
            <a:ext cx="1210614" cy="901520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Pergaminho vertical 8"/>
          <p:cNvSpPr/>
          <p:nvPr/>
        </p:nvSpPr>
        <p:spPr bwMode="auto">
          <a:xfrm>
            <a:off x="7804597" y="2820473"/>
            <a:ext cx="3777671" cy="2627290"/>
          </a:xfrm>
          <a:prstGeom prst="vertic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</a:t>
            </a:r>
            <a:r>
              <a:rPr kumimoji="1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agamento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</a:t>
            </a:r>
            <a:r>
              <a:rPr kumimoji="1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erviços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</a:t>
            </a:r>
            <a:r>
              <a:rPr kumimoji="1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mbientais</a:t>
            </a:r>
            <a:endParaRPr kumimoji="1" lang="pt-B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117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exto explicativo em seta para baixo 3"/>
          <p:cNvSpPr/>
          <p:nvPr/>
        </p:nvSpPr>
        <p:spPr bwMode="auto">
          <a:xfrm>
            <a:off x="3245475" y="775676"/>
            <a:ext cx="4842457" cy="2163650"/>
          </a:xfrm>
          <a:prstGeom prst="downArrowCallout">
            <a:avLst/>
          </a:prstGeom>
          <a:solidFill>
            <a:srgbClr val="99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pt-BR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Poluidor Pagador</a:t>
            </a:r>
            <a:endParaRPr kumimoji="1" lang="pt-BR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Pergaminho horizontal 4"/>
          <p:cNvSpPr/>
          <p:nvPr/>
        </p:nvSpPr>
        <p:spPr bwMode="auto">
          <a:xfrm>
            <a:off x="1939902" y="2767024"/>
            <a:ext cx="7804196" cy="2700611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pt-BR" sz="6600" dirty="0" smtClean="0">
                <a:latin typeface="Times New Roman" pitchFamily="18" charset="0"/>
              </a:rPr>
              <a:t>P</a:t>
            </a:r>
            <a:r>
              <a:rPr lang="pt-BR" sz="6600" dirty="0" smtClean="0"/>
              <a:t>rovedor-recebedor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pt-BR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2" name="Picture 2" descr="http://cdns2.freepik.com/fotos-gratis/cifrao-brilhante-isolado_633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39" y="4171255"/>
            <a:ext cx="1407322" cy="14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67815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7131677" y="-342909"/>
            <a:ext cx="3581400" cy="494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85990" y="4918723"/>
            <a:ext cx="130302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5423079" y="5106014"/>
            <a:ext cx="5105400" cy="1143000"/>
          </a:xfrm>
        </p:spPr>
        <p:txBody>
          <a:bodyPr/>
          <a:lstStyle/>
          <a:p>
            <a:pPr algn="r" eaLnBrk="1" hangingPunct="1"/>
            <a:r>
              <a:rPr lang="pt-BR" sz="3200" dirty="0">
                <a:solidFill>
                  <a:schemeClr val="bg1"/>
                </a:solidFill>
              </a:rPr>
              <a:t>Area de abrangência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>
              <a:solidFill>
                <a:srgbClr val="004074"/>
              </a:solidFill>
            </a:endParaRPr>
          </a:p>
        </p:txBody>
      </p:sp>
      <p:pic>
        <p:nvPicPr>
          <p:cNvPr id="7" name="Imagem 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648200" cy="312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78793" y="380999"/>
            <a:ext cx="6152883" cy="492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5738" indent="-185738"/>
            <a:r>
              <a:rPr lang="en-US" sz="2800" b="1" kern="0" dirty="0" err="1" smtClean="0">
                <a:solidFill>
                  <a:srgbClr val="004074"/>
                </a:solidFill>
              </a:rPr>
              <a:t>Bacia</a:t>
            </a:r>
            <a:r>
              <a:rPr lang="en-US" sz="2800" b="1" kern="0" dirty="0" smtClean="0">
                <a:solidFill>
                  <a:srgbClr val="004074"/>
                </a:solidFill>
              </a:rPr>
              <a:t> do </a:t>
            </a:r>
            <a:r>
              <a:rPr lang="en-US" sz="2800" b="1" kern="0" dirty="0" err="1" smtClean="0">
                <a:solidFill>
                  <a:srgbClr val="004074"/>
                </a:solidFill>
              </a:rPr>
              <a:t>Ribeirão</a:t>
            </a:r>
            <a:r>
              <a:rPr lang="en-US" sz="2800" b="1" kern="0" dirty="0" smtClean="0">
                <a:solidFill>
                  <a:srgbClr val="004074"/>
                </a:solidFill>
              </a:rPr>
              <a:t> do  </a:t>
            </a:r>
            <a:r>
              <a:rPr lang="en-US" sz="2800" b="1" kern="0" dirty="0" err="1">
                <a:solidFill>
                  <a:srgbClr val="004074"/>
                </a:solidFill>
              </a:rPr>
              <a:t>Cipó</a:t>
            </a:r>
            <a:endParaRPr lang="en-US" sz="2800" b="1" kern="0" dirty="0">
              <a:solidFill>
                <a:srgbClr val="004074"/>
              </a:solidFill>
            </a:endParaRPr>
          </a:p>
          <a:p>
            <a:pPr marL="185738" indent="-185738"/>
            <a:r>
              <a:rPr lang="en-US" sz="2000" kern="0" dirty="0" err="1">
                <a:solidFill>
                  <a:srgbClr val="004074"/>
                </a:solidFill>
              </a:rPr>
              <a:t>Município</a:t>
            </a:r>
            <a:r>
              <a:rPr lang="en-US" sz="2000" kern="0" dirty="0">
                <a:solidFill>
                  <a:srgbClr val="004074"/>
                </a:solidFill>
              </a:rPr>
              <a:t> de Poços de Caldas - MG</a:t>
            </a:r>
            <a:endParaRPr lang="pt-BR" sz="2000" kern="0" dirty="0">
              <a:solidFill>
                <a:srgbClr val="004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399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Localização da área de 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84" y="1319970"/>
            <a:ext cx="9322031" cy="43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6022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09" y="210870"/>
            <a:ext cx="9616182" cy="547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3684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1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81200" y="-80484"/>
            <a:ext cx="8610600" cy="543040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-152400" y="4054523"/>
            <a:ext cx="2133600" cy="1295400"/>
          </a:xfrm>
          <a:prstGeom prst="roundRect">
            <a:avLst>
              <a:gd name="adj" fmla="val 5078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aseline="-25000"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462825" y="5024437"/>
            <a:ext cx="130302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5181600" y="5181600"/>
            <a:ext cx="5105400" cy="1143000"/>
          </a:xfrm>
        </p:spPr>
        <p:txBody>
          <a:bodyPr/>
          <a:lstStyle/>
          <a:p>
            <a:pPr algn="r" eaLnBrk="1" hangingPunct="1"/>
            <a:r>
              <a:rPr lang="pt-BR" sz="3300" dirty="0">
                <a:solidFill>
                  <a:schemeClr val="bg1"/>
                </a:solidFill>
              </a:rPr>
              <a:t>Ponto 1</a:t>
            </a:r>
            <a:endParaRPr lang="pt-BR" sz="3300" dirty="0">
              <a:solidFill>
                <a:srgbClr val="00407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-152400" y="39812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/>
              <a:t>Referência</a:t>
            </a:r>
            <a:r>
              <a:rPr lang="en-US" sz="2000" u="sng" dirty="0"/>
              <a:t> GPS</a:t>
            </a:r>
          </a:p>
          <a:p>
            <a:pPr algn="ctr"/>
            <a:r>
              <a:rPr lang="en-US" sz="2000" u="sng" dirty="0"/>
              <a:t>UTM</a:t>
            </a:r>
          </a:p>
          <a:p>
            <a:pPr algn="ctr"/>
            <a:r>
              <a:rPr lang="de-DE" sz="1600" u="sng" dirty="0"/>
              <a:t>21 50' 50.6"S 46 37'17.7"WO</a:t>
            </a:r>
            <a:endParaRPr lang="pt-BR" sz="1600" u="sng" dirty="0" err="1"/>
          </a:p>
        </p:txBody>
      </p:sp>
    </p:spTree>
    <p:extLst>
      <p:ext uri="{BB962C8B-B14F-4D97-AF65-F5344CB8AC3E}">
        <p14:creationId xmlns:p14="http://schemas.microsoft.com/office/powerpoint/2010/main" val="36110796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3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99214" y="2819400"/>
            <a:ext cx="2641600" cy="1981200"/>
          </a:xfrm>
          <a:prstGeom prst="rect">
            <a:avLst/>
          </a:prstGeom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002004" y="5058177"/>
            <a:ext cx="130302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5181600" y="5181600"/>
            <a:ext cx="5105400" cy="1143000"/>
          </a:xfrm>
        </p:spPr>
        <p:txBody>
          <a:bodyPr/>
          <a:lstStyle/>
          <a:p>
            <a:pPr algn="r" eaLnBrk="1" hangingPunct="1"/>
            <a:r>
              <a:rPr lang="pt-BR" sz="3300" dirty="0">
                <a:solidFill>
                  <a:schemeClr val="bg1"/>
                </a:solidFill>
              </a:rPr>
              <a:t>Ponto </a:t>
            </a:r>
            <a:r>
              <a:rPr lang="pt-BR" sz="3300" dirty="0" smtClean="0">
                <a:solidFill>
                  <a:schemeClr val="bg1"/>
                </a:solidFill>
              </a:rPr>
              <a:t> 2</a:t>
            </a:r>
            <a:endParaRPr lang="pt-BR" sz="3300" dirty="0">
              <a:solidFill>
                <a:srgbClr val="004074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28800" y="6172200"/>
            <a:ext cx="6858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flipH="1">
            <a:off x="9448800" y="2197972"/>
            <a:ext cx="2209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/>
              <a:t>Referência</a:t>
            </a:r>
            <a:r>
              <a:rPr lang="en-US" sz="2000" u="sng" dirty="0"/>
              <a:t> GPS</a:t>
            </a:r>
          </a:p>
          <a:p>
            <a:pPr algn="ctr"/>
            <a:r>
              <a:rPr lang="en-US" sz="2000" u="sng" dirty="0"/>
              <a:t>UTM</a:t>
            </a:r>
          </a:p>
          <a:p>
            <a:pPr algn="ctr"/>
            <a:r>
              <a:rPr lang="en-US" u="sng" dirty="0"/>
              <a:t>21 54'11.3"S 46 36'22.6"WO</a:t>
            </a:r>
            <a:endParaRPr lang="pt-BR" u="sng" dirty="0" err="1"/>
          </a:p>
        </p:txBody>
      </p:sp>
      <p:pic>
        <p:nvPicPr>
          <p:cNvPr id="11" name="Picture 10" descr="322.JPG"/>
          <p:cNvPicPr>
            <a:picLocks noChangeAspect="1"/>
          </p:cNvPicPr>
          <p:nvPr/>
        </p:nvPicPr>
        <p:blipFill>
          <a:blip r:embed="rId6" cstate="screen">
            <a:lum bright="10000" contrast="10000"/>
          </a:blip>
          <a:stretch>
            <a:fillRect/>
          </a:stretch>
        </p:blipFill>
        <p:spPr>
          <a:xfrm>
            <a:off x="6599214" y="518912"/>
            <a:ext cx="2641600" cy="1981200"/>
          </a:xfrm>
          <a:prstGeom prst="rect">
            <a:avLst/>
          </a:prstGeom>
        </p:spPr>
      </p:pic>
      <p:pic>
        <p:nvPicPr>
          <p:cNvPr id="13" name="Picture 12" descr="334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43321" y="457200"/>
            <a:ext cx="582097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6527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95" y="360608"/>
            <a:ext cx="9785242" cy="56895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256" y="262822"/>
            <a:ext cx="10668000" cy="1143000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565366" y="5676433"/>
            <a:ext cx="4566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pt-B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uestionário adaptado de Machado (2011)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38613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26" y="41762"/>
            <a:ext cx="9767943" cy="56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1894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61" y="180304"/>
            <a:ext cx="7623576" cy="56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1917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5600" y="215461"/>
            <a:ext cx="10668000" cy="1143000"/>
          </a:xfrm>
        </p:spPr>
        <p:txBody>
          <a:bodyPr/>
          <a:lstStyle/>
          <a:p>
            <a:r>
              <a:rPr lang="pt-BR" dirty="0" smtClean="0"/>
              <a:t>Principais Resultados (janeiro de 2014)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2394" y="1018781"/>
            <a:ext cx="11443594" cy="3962400"/>
          </a:xfrm>
        </p:spPr>
        <p:txBody>
          <a:bodyPr/>
          <a:lstStyle/>
          <a:p>
            <a:r>
              <a:rPr lang="pt-BR" dirty="0" smtClean="0"/>
              <a:t>60</a:t>
            </a:r>
            <a:r>
              <a:rPr lang="pt-BR" dirty="0"/>
              <a:t>% </a:t>
            </a:r>
            <a:r>
              <a:rPr lang="pt-BR" dirty="0" smtClean="0"/>
              <a:t>reportaram </a:t>
            </a:r>
            <a:r>
              <a:rPr lang="pt-BR" dirty="0"/>
              <a:t>falta de água no último </a:t>
            </a:r>
            <a:r>
              <a:rPr lang="pt-BR" dirty="0" smtClean="0"/>
              <a:t>ano</a:t>
            </a:r>
          </a:p>
          <a:p>
            <a:r>
              <a:rPr lang="pt-BR" dirty="0" smtClean="0"/>
              <a:t>34</a:t>
            </a:r>
            <a:r>
              <a:rPr lang="pt-BR" dirty="0"/>
              <a:t>% ficaram sem água por mais de 5 vezes no </a:t>
            </a:r>
            <a:r>
              <a:rPr lang="pt-BR" dirty="0" smtClean="0"/>
              <a:t>último ano </a:t>
            </a:r>
            <a:endParaRPr lang="pt-BR" dirty="0"/>
          </a:p>
          <a:p>
            <a:r>
              <a:rPr lang="pt-BR" dirty="0" smtClean="0"/>
              <a:t>36</a:t>
            </a:r>
            <a:r>
              <a:rPr lang="pt-BR" dirty="0"/>
              <a:t>% </a:t>
            </a:r>
            <a:r>
              <a:rPr lang="pt-BR" dirty="0" smtClean="0"/>
              <a:t>apontaram </a:t>
            </a:r>
            <a:r>
              <a:rPr lang="pt-BR" dirty="0"/>
              <a:t>o mau uso </a:t>
            </a:r>
            <a:r>
              <a:rPr lang="pt-BR" dirty="0" smtClean="0"/>
              <a:t>como causa </a:t>
            </a:r>
            <a:r>
              <a:rPr lang="pt-BR" dirty="0"/>
              <a:t>da falta </a:t>
            </a:r>
            <a:r>
              <a:rPr lang="pt-BR" dirty="0" smtClean="0"/>
              <a:t>de água</a:t>
            </a:r>
            <a:endParaRPr lang="pt-BR" dirty="0"/>
          </a:p>
          <a:p>
            <a:r>
              <a:rPr lang="pt-BR" dirty="0" smtClean="0"/>
              <a:t>68</a:t>
            </a:r>
            <a:r>
              <a:rPr lang="pt-BR" dirty="0"/>
              <a:t>% dos entrevistados </a:t>
            </a:r>
            <a:r>
              <a:rPr lang="pt-BR" dirty="0" smtClean="0"/>
              <a:t>desconhecem </a:t>
            </a:r>
            <a:r>
              <a:rPr lang="pt-BR" dirty="0"/>
              <a:t>o </a:t>
            </a:r>
            <a:r>
              <a:rPr lang="pt-BR" dirty="0" smtClean="0"/>
              <a:t>manancial </a:t>
            </a:r>
            <a:endParaRPr lang="pt-BR" dirty="0"/>
          </a:p>
          <a:p>
            <a:r>
              <a:rPr lang="pt-BR" dirty="0" smtClean="0"/>
              <a:t>93</a:t>
            </a:r>
            <a:r>
              <a:rPr lang="pt-BR" dirty="0"/>
              <a:t>% consideram a preservação muito importante </a:t>
            </a:r>
          </a:p>
          <a:p>
            <a:r>
              <a:rPr lang="pt-BR" dirty="0" smtClean="0"/>
              <a:t>54</a:t>
            </a:r>
            <a:r>
              <a:rPr lang="pt-BR" dirty="0"/>
              <a:t>% dos entrevistados estão dispostos a </a:t>
            </a:r>
            <a:r>
              <a:rPr lang="pt-BR" dirty="0" smtClean="0"/>
              <a:t>pagar</a:t>
            </a:r>
          </a:p>
          <a:p>
            <a:r>
              <a:rPr lang="pt-BR" dirty="0" smtClean="0"/>
              <a:t>A </a:t>
            </a:r>
            <a:r>
              <a:rPr lang="pt-BR" dirty="0"/>
              <a:t>DAP média </a:t>
            </a:r>
            <a:r>
              <a:rPr lang="pt-BR" dirty="0" smtClean="0"/>
              <a:t>foi </a:t>
            </a:r>
            <a:r>
              <a:rPr lang="pt-BR" dirty="0"/>
              <a:t>de R$ 6,43 ao </a:t>
            </a:r>
            <a:r>
              <a:rPr lang="pt-BR" dirty="0" smtClean="0"/>
              <a:t>mês</a:t>
            </a:r>
          </a:p>
          <a:p>
            <a:r>
              <a:rPr lang="pt-BR" dirty="0" smtClean="0"/>
              <a:t>Receita </a:t>
            </a:r>
            <a:r>
              <a:rPr lang="pt-BR" dirty="0"/>
              <a:t>anual </a:t>
            </a:r>
            <a:r>
              <a:rPr lang="pt-BR" dirty="0" smtClean="0"/>
              <a:t>da </a:t>
            </a:r>
            <a:r>
              <a:rPr lang="pt-BR" dirty="0"/>
              <a:t>ordem cinco milhões de reais.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703105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74512" y="5506364"/>
            <a:ext cx="7100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Figura 1. Renda Informada pelos entrevistados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80" y="393499"/>
            <a:ext cx="6490951" cy="511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9026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t="28627" r="49796" b="31766"/>
          <a:stretch>
            <a:fillRect/>
          </a:stretch>
        </p:blipFill>
        <p:spPr bwMode="auto">
          <a:xfrm>
            <a:off x="1279772" y="-19083"/>
            <a:ext cx="9048343" cy="546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567164" y="5342889"/>
            <a:ext cx="84735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02. Valores de DAP média e correlações com  (I) Escolaridade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6313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5" t="28627" r="13010" b="31766"/>
          <a:stretch>
            <a:fillRect/>
          </a:stretch>
        </p:blipFill>
        <p:spPr bwMode="auto">
          <a:xfrm>
            <a:off x="1279771" y="0"/>
            <a:ext cx="9422572" cy="569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674512" y="5506364"/>
            <a:ext cx="7100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Figura 03. Valores de DAP média e correlações com  (II) Renda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03997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1" y="554703"/>
            <a:ext cx="9144000" cy="523333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292698" y="844212"/>
            <a:ext cx="7100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Figura 04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410368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 e Continuidade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245" y="1068946"/>
            <a:ext cx="11410682" cy="4739426"/>
          </a:xfrm>
        </p:spPr>
        <p:txBody>
          <a:bodyPr/>
          <a:lstStyle/>
          <a:p>
            <a:r>
              <a:rPr lang="pt-BR" dirty="0" smtClean="0"/>
              <a:t>Com nível </a:t>
            </a:r>
            <a:r>
              <a:rPr lang="pt-BR" dirty="0"/>
              <a:t>de 99% de </a:t>
            </a:r>
            <a:r>
              <a:rPr lang="pt-BR" dirty="0" smtClean="0"/>
              <a:t>confiança as </a:t>
            </a:r>
            <a:r>
              <a:rPr lang="pt-BR" dirty="0"/>
              <a:t>variáveis (</a:t>
            </a:r>
            <a:r>
              <a:rPr lang="pt-BR" dirty="0" smtClean="0"/>
              <a:t>I) Escolaridade </a:t>
            </a:r>
            <a:r>
              <a:rPr lang="pt-BR" dirty="0"/>
              <a:t>e (II) Renda </a:t>
            </a:r>
            <a:r>
              <a:rPr lang="pt-BR" dirty="0" smtClean="0"/>
              <a:t>influenciaram os </a:t>
            </a:r>
            <a:r>
              <a:rPr lang="pt-BR" dirty="0"/>
              <a:t>resultados da Disposição a Pagar (DAP)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/>
              <a:t>I) </a:t>
            </a:r>
            <a:r>
              <a:rPr lang="pt-BR" dirty="0" smtClean="0"/>
              <a:t>Escolaridade com tendência </a:t>
            </a:r>
            <a:r>
              <a:rPr lang="pt-BR" dirty="0"/>
              <a:t>estatística de </a:t>
            </a:r>
            <a:r>
              <a:rPr lang="pt-BR" dirty="0" smtClean="0"/>
              <a:t>queda</a:t>
            </a:r>
          </a:p>
          <a:p>
            <a:r>
              <a:rPr lang="pt-BR" dirty="0" smtClean="0"/>
              <a:t>(II) Renda </a:t>
            </a:r>
            <a:r>
              <a:rPr lang="pt-BR" dirty="0"/>
              <a:t>com tendência </a:t>
            </a:r>
            <a:r>
              <a:rPr lang="pt-BR" dirty="0" smtClean="0"/>
              <a:t>estatística de aumento </a:t>
            </a:r>
          </a:p>
          <a:p>
            <a:r>
              <a:rPr lang="pt-BR" dirty="0" smtClean="0"/>
              <a:t>Simulação de cenários de custo de oportunidades X PSA</a:t>
            </a:r>
          </a:p>
          <a:p>
            <a:r>
              <a:rPr lang="pt-BR" dirty="0" smtClean="0"/>
              <a:t>2015-Nova aplicação e comparação com outros municípios após as consequências da crise hídrica de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657127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9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0" y="407964"/>
            <a:ext cx="9144000" cy="4773637"/>
          </a:xfrm>
          <a:prstGeom prst="rect">
            <a:avLst/>
          </a:prstGeom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4" cstate="email"/>
          <a:srcRect l="29240" r="585"/>
          <a:stretch>
            <a:fillRect/>
          </a:stretch>
        </p:blipFill>
        <p:spPr bwMode="auto">
          <a:xfrm>
            <a:off x="1524000" y="5161445"/>
            <a:ext cx="91440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5220237" y="5260182"/>
            <a:ext cx="5105400" cy="1143000"/>
          </a:xfrm>
        </p:spPr>
        <p:txBody>
          <a:bodyPr/>
          <a:lstStyle/>
          <a:p>
            <a:pPr algn="r" eaLnBrk="1" hangingPunct="1"/>
            <a:r>
              <a:rPr lang="pt-BR" sz="3300" dirty="0">
                <a:solidFill>
                  <a:schemeClr val="bg1"/>
                </a:solidFill>
              </a:rPr>
              <a:t>Obrigado pela atenção</a:t>
            </a:r>
            <a:endParaRPr lang="pt-BR" sz="3300" dirty="0">
              <a:solidFill>
                <a:srgbClr val="004074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403797" y="502281"/>
            <a:ext cx="3425781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000" dirty="0" smtClean="0">
                <a:hlinkClick r:id="rId5"/>
              </a:rPr>
              <a:t>claudio@unifal-mg.edu.br</a:t>
            </a:r>
            <a:endParaRPr lang="pt-BR" sz="2000" dirty="0" smtClean="0"/>
          </a:p>
          <a:p>
            <a:pPr lvl="0"/>
            <a:endParaRPr lang="pt-BR" altLang="pt-BR" sz="2000" dirty="0" smtClean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lvl="0"/>
            <a:r>
              <a:rPr lang="pt-BR" altLang="pt-BR" sz="2000" dirty="0" smtClean="0">
                <a:solidFill>
                  <a:srgbClr val="222222"/>
                </a:solidFill>
                <a:cs typeface="Arial" panose="020B0604020202020204" pitchFamily="34" charset="0"/>
              </a:rPr>
              <a:t>35</a:t>
            </a:r>
            <a:r>
              <a:rPr lang="pt-BR" altLang="pt-BR" sz="2000" dirty="0">
                <a:solidFill>
                  <a:srgbClr val="222222"/>
                </a:solidFill>
                <a:cs typeface="Arial" panose="020B0604020202020204" pitchFamily="34" charset="0"/>
              </a:rPr>
              <a:t>) 36974702 (Secretaria</a:t>
            </a:r>
            <a:r>
              <a:rPr lang="pt-BR" altLang="pt-BR" sz="2000" dirty="0" smtClean="0">
                <a:solidFill>
                  <a:srgbClr val="222222"/>
                </a:solidFill>
                <a:cs typeface="Arial" panose="020B0604020202020204" pitchFamily="34" charset="0"/>
              </a:rPr>
              <a:t>)</a:t>
            </a:r>
          </a:p>
          <a:p>
            <a:pPr lvl="0"/>
            <a:r>
              <a:rPr lang="pt-BR" altLang="pt-BR" sz="2000" dirty="0" smtClean="0">
                <a:solidFill>
                  <a:srgbClr val="222222"/>
                </a:solidFill>
                <a:cs typeface="Arial" panose="020B0604020202020204" pitchFamily="34" charset="0"/>
              </a:rPr>
              <a:t>(</a:t>
            </a:r>
            <a:r>
              <a:rPr lang="pt-BR" altLang="pt-BR" sz="2000" dirty="0">
                <a:solidFill>
                  <a:srgbClr val="222222"/>
                </a:solidFill>
                <a:cs typeface="Arial" panose="020B0604020202020204" pitchFamily="34" charset="0"/>
              </a:rPr>
              <a:t>35) 36974749 (Gabinete</a:t>
            </a:r>
            <a:r>
              <a:rPr lang="pt-BR" altLang="pt-BR" sz="2000" dirty="0" smtClean="0">
                <a:solidFill>
                  <a:srgbClr val="222222"/>
                </a:solidFill>
                <a:cs typeface="Arial" panose="020B0604020202020204" pitchFamily="34" charset="0"/>
              </a:rPr>
              <a:t>)</a:t>
            </a:r>
            <a:r>
              <a:rPr lang="pt-BR" altLang="pt-BR" sz="2000" dirty="0">
                <a:solidFill>
                  <a:srgbClr val="222222"/>
                </a:solidFill>
                <a:cs typeface="Arial" panose="020B0604020202020204" pitchFamily="34" charset="0"/>
              </a:rPr>
              <a:t/>
            </a:r>
            <a:br>
              <a:rPr lang="pt-BR" altLang="pt-BR" sz="2000" dirty="0">
                <a:solidFill>
                  <a:srgbClr val="222222"/>
                </a:solidFill>
                <a:cs typeface="Arial" panose="020B0604020202020204" pitchFamily="34" charset="0"/>
              </a:rPr>
            </a:br>
            <a:r>
              <a:rPr lang="pt-BR" altLang="pt-BR" sz="1600" dirty="0" smtClean="0">
                <a:solidFill>
                  <a:srgbClr val="1155CC"/>
                </a:solidFill>
                <a:cs typeface="Arial" panose="020B0604020202020204" pitchFamily="34" charset="0"/>
                <a:hlinkClick r:id="rId6"/>
              </a:rPr>
              <a:t>http</a:t>
            </a:r>
            <a:r>
              <a:rPr lang="pt-BR" altLang="pt-BR" sz="1600" dirty="0">
                <a:solidFill>
                  <a:srgbClr val="1155CC"/>
                </a:solidFill>
                <a:cs typeface="Arial" panose="020B0604020202020204" pitchFamily="34" charset="0"/>
                <a:hlinkClick r:id="rId6"/>
              </a:rPr>
              <a:t>://www.unifal-mg.edu.br/ict/</a:t>
            </a:r>
            <a:endParaRPr lang="pt-BR" altLang="pt-BR" sz="1600" dirty="0">
              <a:solidFill>
                <a:srgbClr val="1155CC"/>
              </a:solidFill>
              <a:cs typeface="Arial" panose="020B0604020202020204" pitchFamily="34" charset="0"/>
              <a:hlinkClick r:id="rId7"/>
            </a:endParaRPr>
          </a:p>
          <a:p>
            <a:pPr lvl="0"/>
            <a:r>
              <a:rPr lang="pt-BR" altLang="pt-BR" sz="1600" dirty="0">
                <a:solidFill>
                  <a:srgbClr val="1155CC"/>
                </a:solidFill>
                <a:cs typeface="Arial" panose="020B0604020202020204" pitchFamily="34" charset="0"/>
                <a:hlinkClick r:id="rId7"/>
              </a:rPr>
              <a:t>http://www.unifal-mg.edu.br/ppgcea</a:t>
            </a:r>
            <a:endParaRPr kumimoji="0" lang="pt-BR" alt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6608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Histórico da UNIFAL-MG</a:t>
            </a:r>
            <a:br>
              <a:rPr lang="pt-BR" altLang="pt-BR" dirty="0" smtClean="0"/>
            </a:br>
            <a:endParaRPr lang="pt-BR" altLang="pt-BR" dirty="0" smtClean="0"/>
          </a:p>
        </p:txBody>
      </p:sp>
      <p:pic>
        <p:nvPicPr>
          <p:cNvPr id="14340" name="Picture 2" descr="http://www.unifal-mg.edu.br/institucional/files/image/efoa85ano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647" y="2137580"/>
            <a:ext cx="36718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Cláudio\Pictures\centenanio unif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291" y="381000"/>
            <a:ext cx="3314315" cy="171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202745"/>
            <a:ext cx="8029575" cy="5000625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 smtClean="0"/>
              <a:t>3 de abril de 1914 -  Escola de Farmácia e Odontologia de Alfenas - EFOA</a:t>
            </a:r>
          </a:p>
          <a:p>
            <a:pPr eaLnBrk="1" hangingPunct="1">
              <a:defRPr/>
            </a:pPr>
            <a:r>
              <a:rPr lang="pt-BR" altLang="pt-BR" dirty="0" smtClean="0"/>
              <a:t> Federalizada em 1960</a:t>
            </a:r>
          </a:p>
          <a:p>
            <a:pPr eaLnBrk="1" hangingPunct="1">
              <a:defRPr/>
            </a:pPr>
            <a:r>
              <a:rPr lang="pt-BR" altLang="pt-BR" dirty="0" smtClean="0"/>
              <a:t>Centro Universitário em 2001</a:t>
            </a:r>
          </a:p>
          <a:p>
            <a:pPr eaLnBrk="1" hangingPunct="1">
              <a:defRPr/>
            </a:pPr>
            <a:r>
              <a:rPr lang="pt-BR" altLang="pt-BR" dirty="0" smtClean="0"/>
              <a:t>2005- Universidade Federal de </a:t>
            </a:r>
            <a:r>
              <a:rPr lang="pt-BR" altLang="pt-BR" dirty="0" smtClean="0"/>
              <a:t>Alfenas</a:t>
            </a:r>
          </a:p>
          <a:p>
            <a:pPr eaLnBrk="1" hangingPunct="1">
              <a:defRPr/>
            </a:pPr>
            <a:endParaRPr lang="pt-BR" altLang="pt-BR" dirty="0" smtClean="0"/>
          </a:p>
          <a:p>
            <a:pPr eaLnBrk="1" hangingPunct="1">
              <a:defRPr/>
            </a:pPr>
            <a:r>
              <a:rPr lang="pt-BR" altLang="pt-BR" dirty="0" smtClean="0"/>
              <a:t>2009 – Novos Campi (Poços de Caldas)</a:t>
            </a:r>
          </a:p>
          <a:p>
            <a:pPr eaLnBrk="1" hangingPunct="1">
              <a:defRPr/>
            </a:pPr>
            <a:endParaRPr lang="pt-BR" altLang="pt-BR" dirty="0" smtClean="0"/>
          </a:p>
          <a:p>
            <a:pPr eaLnBrk="1" hangingPunct="1">
              <a:defRPr/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62607242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0" y="116633"/>
            <a:ext cx="8229600" cy="38131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332" y="4578264"/>
            <a:ext cx="7915468" cy="121528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49636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283334"/>
            <a:ext cx="11153687" cy="5718221"/>
          </a:xfrm>
          <a:prstGeom prst="rect">
            <a:avLst/>
          </a:prstGeom>
        </p:spPr>
      </p:pic>
      <p:sp>
        <p:nvSpPr>
          <p:cNvPr id="307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2276" y="378717"/>
            <a:ext cx="6709893" cy="781439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pt-BR" altLang="pt-BR" sz="2400" dirty="0" smtClean="0">
                <a:solidFill>
                  <a:schemeClr val="accent6"/>
                </a:solidFill>
              </a:rPr>
              <a:t>Campus </a:t>
            </a:r>
            <a:r>
              <a:rPr lang="pt-BR" altLang="pt-BR" sz="2400" dirty="0">
                <a:solidFill>
                  <a:schemeClr val="accent6"/>
                </a:solidFill>
              </a:rPr>
              <a:t>Avançado de </a:t>
            </a:r>
            <a:r>
              <a:rPr lang="pt-BR" altLang="pt-BR" sz="2400" b="1" dirty="0">
                <a:solidFill>
                  <a:schemeClr val="accent6"/>
                </a:solidFill>
              </a:rPr>
              <a:t>Poços de Caldas</a:t>
            </a:r>
          </a:p>
          <a:p>
            <a:pPr eaLnBrk="1" hangingPunct="1">
              <a:lnSpc>
                <a:spcPct val="60000"/>
              </a:lnSpc>
            </a:pPr>
            <a:endParaRPr lang="pt-BR" altLang="pt-BR" sz="2400" b="1" i="1" dirty="0">
              <a:solidFill>
                <a:srgbClr val="16BEFA"/>
              </a:solidFill>
            </a:endParaRP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t-BR" altLang="pt-BR" sz="180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Picture 7" descr="C:\Users\Cláudio\Documents\UNIFAL\ICT\logotipo_i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401" y="378717"/>
            <a:ext cx="2595562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23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newsflash/>
      </p:transition>
    </mc:Choice>
    <mc:Fallback>
      <p:transition advClick="0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71664" y="6021288"/>
            <a:ext cx="432048" cy="625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143672" y="6093296"/>
            <a:ext cx="432048" cy="625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7932776" y="6340136"/>
            <a:ext cx="1502992" cy="517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8818592" y="6773368"/>
            <a:ext cx="1502992" cy="84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8734943" y="6706684"/>
            <a:ext cx="1502992" cy="84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205" y="4907074"/>
            <a:ext cx="1600200" cy="111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4"/>
          <p:cNvSpPr>
            <a:spLocks noGrp="1" noChangeArrowheads="1"/>
          </p:cNvSpPr>
          <p:nvPr>
            <p:ph type="title"/>
          </p:nvPr>
        </p:nvSpPr>
        <p:spPr>
          <a:xfrm>
            <a:off x="5181600" y="5029200"/>
            <a:ext cx="5105400" cy="1143000"/>
          </a:xfrm>
        </p:spPr>
        <p:txBody>
          <a:bodyPr/>
          <a:lstStyle/>
          <a:p>
            <a:pPr algn="r" eaLnBrk="1" hangingPunct="1"/>
            <a:r>
              <a:rPr lang="pt-BR" sz="3300" dirty="0">
                <a:solidFill>
                  <a:schemeClr val="bg1"/>
                </a:solidFill>
              </a:rPr>
              <a:t>Contextualização</a:t>
            </a:r>
            <a:endParaRPr lang="pt-BR" sz="3300" dirty="0">
              <a:solidFill>
                <a:srgbClr val="004074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980729"/>
            <a:ext cx="4419600" cy="134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276128"/>
            <a:ext cx="4419600" cy="27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9244" y="980728"/>
            <a:ext cx="4366356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428528"/>
            <a:ext cx="439494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88447" y="4381585"/>
            <a:ext cx="4695825" cy="13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25"/>
          <p:cNvSpPr txBox="1">
            <a:spLocks/>
          </p:cNvSpPr>
          <p:nvPr/>
        </p:nvSpPr>
        <p:spPr>
          <a:xfrm>
            <a:off x="1775520" y="197768"/>
            <a:ext cx="8229600" cy="63894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Contextualização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Cenário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Nacional</a:t>
            </a:r>
            <a:endParaRPr lang="pt-BR" sz="3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177483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0855326" cy="1143000"/>
          </a:xfrm>
        </p:spPr>
        <p:txBody>
          <a:bodyPr/>
          <a:lstStyle/>
          <a:p>
            <a:r>
              <a:rPr lang="pt-BR" sz="2800" dirty="0">
                <a:solidFill>
                  <a:schemeClr val="tx1"/>
                </a:solidFill>
              </a:rPr>
              <a:t>26 de Maio, </a:t>
            </a:r>
            <a:r>
              <a:rPr lang="pt-BR" sz="2800" dirty="0" smtClean="0">
                <a:solidFill>
                  <a:schemeClr val="tx1"/>
                </a:solidFill>
              </a:rPr>
              <a:t>2015</a:t>
            </a:r>
            <a:br>
              <a:rPr lang="pt-BR" sz="2800" dirty="0" smtClean="0">
                <a:solidFill>
                  <a:schemeClr val="tx1"/>
                </a:solidFill>
              </a:rPr>
            </a:br>
            <a:r>
              <a:rPr lang="pt-BR" sz="3200" dirty="0" smtClean="0"/>
              <a:t>Crise </a:t>
            </a:r>
            <a:r>
              <a:rPr lang="pt-BR" sz="3200" dirty="0"/>
              <a:t>hídrica e mudanças climáticas são tema de painel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2292" name="Picture 4" descr="http://www.assemae.org.br/media/k2/items/cache/08f61c52357dcc6d2503bfea790efe4d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29" y="1325592"/>
            <a:ext cx="7263684" cy="442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9588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864" y="4231397"/>
            <a:ext cx="3512736" cy="162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4880" y="764705"/>
            <a:ext cx="3711521" cy="371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026693"/>
            <a:ext cx="4969144" cy="178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0068" y="826294"/>
            <a:ext cx="4289332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417094"/>
            <a:ext cx="2303020" cy="149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3071664" y="6093296"/>
            <a:ext cx="432048" cy="553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/>
        </p:nvSpPr>
        <p:spPr>
          <a:xfrm>
            <a:off x="7932776" y="6340136"/>
            <a:ext cx="1502992" cy="517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8818592" y="6773368"/>
            <a:ext cx="1502992" cy="84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21"/>
          <p:cNvSpPr/>
          <p:nvPr/>
        </p:nvSpPr>
        <p:spPr>
          <a:xfrm>
            <a:off x="8734943" y="6706684"/>
            <a:ext cx="1502992" cy="84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itle 25"/>
          <p:cNvSpPr txBox="1">
            <a:spLocks/>
          </p:cNvSpPr>
          <p:nvPr/>
        </p:nvSpPr>
        <p:spPr>
          <a:xfrm>
            <a:off x="364521" y="233777"/>
            <a:ext cx="8229600" cy="63894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Contextualização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Cenário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Local</a:t>
            </a:r>
            <a:endParaRPr lang="pt-BR" sz="3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452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Matemática da Segurança Hídrica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400" dirty="0" smtClean="0"/>
              <a:t>Produzir </a:t>
            </a:r>
            <a:endParaRPr lang="pt-BR" sz="4400" dirty="0" smtClean="0">
              <a:solidFill>
                <a:schemeClr val="accent6"/>
              </a:solidFill>
            </a:endParaRPr>
          </a:p>
          <a:p>
            <a:endParaRPr lang="pt-BR" sz="4400" dirty="0"/>
          </a:p>
          <a:p>
            <a:r>
              <a:rPr lang="pt-BR" sz="4400" dirty="0" smtClean="0"/>
              <a:t>Consumir </a:t>
            </a:r>
            <a:endParaRPr lang="pt-BR" sz="4400" dirty="0">
              <a:solidFill>
                <a:schemeClr val="accent6"/>
              </a:solidFill>
            </a:endParaRPr>
          </a:p>
          <a:p>
            <a:endParaRPr lang="pt-BR" sz="4400" dirty="0" smtClean="0">
              <a:solidFill>
                <a:schemeClr val="accent6"/>
              </a:solidFill>
            </a:endParaRPr>
          </a:p>
          <a:p>
            <a:r>
              <a:rPr lang="pt-BR" sz="4400" dirty="0"/>
              <a:t>Armazenar </a:t>
            </a:r>
            <a:endParaRPr lang="pt-BR" sz="4400" dirty="0">
              <a:solidFill>
                <a:schemeClr val="accent6"/>
              </a:solidFill>
            </a:endParaRPr>
          </a:p>
          <a:p>
            <a:endParaRPr lang="pt-BR" sz="4400" dirty="0">
              <a:solidFill>
                <a:schemeClr val="accent6"/>
              </a:solidFill>
            </a:endParaRPr>
          </a:p>
        </p:txBody>
      </p:sp>
      <p:sp>
        <p:nvSpPr>
          <p:cNvPr id="5" name="Mais 4"/>
          <p:cNvSpPr/>
          <p:nvPr/>
        </p:nvSpPr>
        <p:spPr bwMode="auto">
          <a:xfrm>
            <a:off x="4525492" y="1727119"/>
            <a:ext cx="1159098" cy="977444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Menos 5"/>
          <p:cNvSpPr/>
          <p:nvPr/>
        </p:nvSpPr>
        <p:spPr bwMode="auto">
          <a:xfrm>
            <a:off x="4525492" y="3412105"/>
            <a:ext cx="1218485" cy="592428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Igual 6"/>
          <p:cNvSpPr/>
          <p:nvPr/>
        </p:nvSpPr>
        <p:spPr bwMode="auto">
          <a:xfrm>
            <a:off x="4649272" y="4955423"/>
            <a:ext cx="1094705" cy="734096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0602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ndendo um produto ou servico">
  <a:themeElements>
    <a:clrScheme name="">
      <a:dk1>
        <a:srgbClr val="000066"/>
      </a:dk1>
      <a:lt1>
        <a:srgbClr val="FFFFFF"/>
      </a:lt1>
      <a:dk2>
        <a:srgbClr val="3333FF"/>
      </a:dk2>
      <a:lt2>
        <a:srgbClr val="3399FF"/>
      </a:lt2>
      <a:accent1>
        <a:srgbClr val="66CCFF"/>
      </a:accent1>
      <a:accent2>
        <a:srgbClr val="3366FF"/>
      </a:accent2>
      <a:accent3>
        <a:srgbClr val="FFFFFF"/>
      </a:accent3>
      <a:accent4>
        <a:srgbClr val="000056"/>
      </a:accent4>
      <a:accent5>
        <a:srgbClr val="B8E2FF"/>
      </a:accent5>
      <a:accent6>
        <a:srgbClr val="2D5CE7"/>
      </a:accent6>
      <a:hlink>
        <a:srgbClr val="0066FF"/>
      </a:hlink>
      <a:folHlink>
        <a:srgbClr val="99CCFF"/>
      </a:folHlink>
    </a:clrScheme>
    <a:fontScheme name="Vendendo um produto ou serv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endendo um produto ou servico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ndendo um produto ou servico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ndendo um produto ou servi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ndendo um produto ou servico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573</TotalTime>
  <Words>379</Words>
  <Application>Microsoft Office PowerPoint</Application>
  <PresentationFormat>Widescreen</PresentationFormat>
  <Paragraphs>87</Paragraphs>
  <Slides>26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MS PGothic</vt:lpstr>
      <vt:lpstr>Arial</vt:lpstr>
      <vt:lpstr>Calibri</vt:lpstr>
      <vt:lpstr>Tahoma</vt:lpstr>
      <vt:lpstr>Times New Roman</vt:lpstr>
      <vt:lpstr>Wingdings</vt:lpstr>
      <vt:lpstr>Vendendo um produto ou servico</vt:lpstr>
      <vt:lpstr>ID-192  </vt:lpstr>
      <vt:lpstr>Apresentação do PowerPoint</vt:lpstr>
      <vt:lpstr>Histórico da UNIFAL-MG </vt:lpstr>
      <vt:lpstr>Apresentação do PowerPoint</vt:lpstr>
      <vt:lpstr>Apresentação do PowerPoint</vt:lpstr>
      <vt:lpstr>Contextualização</vt:lpstr>
      <vt:lpstr>26 de Maio, 2015 Crise hídrica e mudanças climáticas são tema de painel </vt:lpstr>
      <vt:lpstr>Apresentação do PowerPoint</vt:lpstr>
      <vt:lpstr>Matemática da Segurança Hídrica</vt:lpstr>
      <vt:lpstr>Sistemas florestais + Boas práticas agrícolas  = Disponibilidade e qualidade das águas (mananciais)</vt:lpstr>
      <vt:lpstr>Apresentação do PowerPoint</vt:lpstr>
      <vt:lpstr>Apresentação do PowerPoint</vt:lpstr>
      <vt:lpstr>Area de abrangência </vt:lpstr>
      <vt:lpstr>Localização da área de Estudo</vt:lpstr>
      <vt:lpstr>Apresentação do PowerPoint</vt:lpstr>
      <vt:lpstr>Ponto 1</vt:lpstr>
      <vt:lpstr>Ponto  2</vt:lpstr>
      <vt:lpstr>Metodologia</vt:lpstr>
      <vt:lpstr>Apresentação do PowerPoint</vt:lpstr>
      <vt:lpstr>Principais Resultados (janeiro de 2014)</vt:lpstr>
      <vt:lpstr>Apresentação do PowerPoint</vt:lpstr>
      <vt:lpstr>Apresentação do PowerPoint</vt:lpstr>
      <vt:lpstr>Apresentação do PowerPoint</vt:lpstr>
      <vt:lpstr>Apresentação do PowerPoint</vt:lpstr>
      <vt:lpstr>Conclusões e Continuidade</vt:lpstr>
      <vt:lpstr>Obrigado pela atenção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Bibliografia Básica – Semana 12</dc:title>
  <dc:creator>Claudio Lima</dc:creator>
  <cp:lastModifiedBy>Claudio Lima</cp:lastModifiedBy>
  <cp:revision>28</cp:revision>
  <dcterms:created xsi:type="dcterms:W3CDTF">2015-05-27T02:41:16Z</dcterms:created>
  <dcterms:modified xsi:type="dcterms:W3CDTF">2015-05-27T12:14:34Z</dcterms:modified>
</cp:coreProperties>
</file>