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9" r:id="rId3"/>
    <p:sldId id="293" r:id="rId4"/>
    <p:sldId id="283" r:id="rId5"/>
    <p:sldId id="281" r:id="rId6"/>
    <p:sldId id="285" r:id="rId7"/>
    <p:sldId id="282" r:id="rId8"/>
    <p:sldId id="287" r:id="rId9"/>
    <p:sldId id="289" r:id="rId10"/>
    <p:sldId id="263" r:id="rId11"/>
    <p:sldId id="291" r:id="rId12"/>
    <p:sldId id="294" r:id="rId13"/>
    <p:sldId id="290" r:id="rId14"/>
    <p:sldId id="267" r:id="rId15"/>
    <p:sldId id="266" r:id="rId16"/>
    <p:sldId id="274" r:id="rId17"/>
    <p:sldId id="275" r:id="rId18"/>
    <p:sldId id="278" r:id="rId19"/>
    <p:sldId id="277" r:id="rId20"/>
    <p:sldId id="264" r:id="rId21"/>
    <p:sldId id="292" r:id="rId22"/>
    <p:sldId id="276" r:id="rId23"/>
    <p:sldId id="265" r:id="rId24"/>
    <p:sldId id="273" r:id="rId25"/>
    <p:sldId id="27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641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8F4E5-6D86-4F51-926E-19860E91F470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10A0F8-6BA4-4FA3-8465-46714902352C}">
      <dgm:prSet phldrT="[Texto]"/>
      <dgm:spPr/>
      <dgm:t>
        <a:bodyPr/>
        <a:lstStyle/>
        <a:p>
          <a:r>
            <a:rPr lang="pt-BR" dirty="0" smtClean="0"/>
            <a:t>Quanto a abordagem</a:t>
          </a:r>
          <a:endParaRPr lang="pt-BR" dirty="0"/>
        </a:p>
      </dgm:t>
    </dgm:pt>
    <dgm:pt modelId="{E86BA6F6-15BC-4EC4-B4EE-EDEA8B380F33}" type="parTrans" cxnId="{B71116C0-D8D9-49A0-98BF-4ECD73A9376B}">
      <dgm:prSet/>
      <dgm:spPr/>
      <dgm:t>
        <a:bodyPr/>
        <a:lstStyle/>
        <a:p>
          <a:endParaRPr lang="pt-BR"/>
        </a:p>
      </dgm:t>
    </dgm:pt>
    <dgm:pt modelId="{3A3B1282-D65C-47F4-AA69-90A54219E4C4}" type="sibTrans" cxnId="{B71116C0-D8D9-49A0-98BF-4ECD73A9376B}">
      <dgm:prSet/>
      <dgm:spPr/>
      <dgm:t>
        <a:bodyPr/>
        <a:lstStyle/>
        <a:p>
          <a:endParaRPr lang="pt-BR"/>
        </a:p>
      </dgm:t>
    </dgm:pt>
    <dgm:pt modelId="{EBC6C852-FB83-4A6B-920B-E063E42502D0}">
      <dgm:prSet phldrT="[Texto]"/>
      <dgm:spPr/>
      <dgm:t>
        <a:bodyPr/>
        <a:lstStyle/>
        <a:p>
          <a:r>
            <a:rPr lang="pt-BR" dirty="0" smtClean="0"/>
            <a:t>QUALITATIVA </a:t>
          </a:r>
          <a:endParaRPr lang="pt-BR" dirty="0"/>
        </a:p>
      </dgm:t>
    </dgm:pt>
    <dgm:pt modelId="{59D5933F-9A2A-4EA1-B769-08791C121D0B}" type="parTrans" cxnId="{3F0F5B57-A322-425D-9E47-596A6EA1D157}">
      <dgm:prSet/>
      <dgm:spPr/>
      <dgm:t>
        <a:bodyPr/>
        <a:lstStyle/>
        <a:p>
          <a:endParaRPr lang="pt-BR"/>
        </a:p>
      </dgm:t>
    </dgm:pt>
    <dgm:pt modelId="{0E08C169-0ACA-4F99-A670-7B6F077B842C}" type="sibTrans" cxnId="{3F0F5B57-A322-425D-9E47-596A6EA1D157}">
      <dgm:prSet/>
      <dgm:spPr/>
      <dgm:t>
        <a:bodyPr/>
        <a:lstStyle/>
        <a:p>
          <a:endParaRPr lang="pt-BR"/>
        </a:p>
      </dgm:t>
    </dgm:pt>
    <dgm:pt modelId="{174D5112-92BD-489F-A3A7-E5BCAAEB9CFE}">
      <dgm:prSet phldrT="[Texto]"/>
      <dgm:spPr/>
      <dgm:t>
        <a:bodyPr/>
        <a:lstStyle/>
        <a:p>
          <a:r>
            <a:rPr lang="pt-BR" dirty="0" smtClean="0"/>
            <a:t>Quanto aos objetivos</a:t>
          </a:r>
          <a:endParaRPr lang="pt-BR" dirty="0"/>
        </a:p>
      </dgm:t>
    </dgm:pt>
    <dgm:pt modelId="{C1E4EB20-72CC-44A9-B072-9AB75C917710}" type="parTrans" cxnId="{7FC1B5F1-6B96-4EA1-A4C7-D0420F21DEC7}">
      <dgm:prSet/>
      <dgm:spPr/>
      <dgm:t>
        <a:bodyPr/>
        <a:lstStyle/>
        <a:p>
          <a:endParaRPr lang="pt-BR"/>
        </a:p>
      </dgm:t>
    </dgm:pt>
    <dgm:pt modelId="{E0FD945B-4475-4685-B99A-9AD63FAE2F0B}" type="sibTrans" cxnId="{7FC1B5F1-6B96-4EA1-A4C7-D0420F21DEC7}">
      <dgm:prSet/>
      <dgm:spPr/>
      <dgm:t>
        <a:bodyPr/>
        <a:lstStyle/>
        <a:p>
          <a:endParaRPr lang="pt-BR"/>
        </a:p>
      </dgm:t>
    </dgm:pt>
    <dgm:pt modelId="{54C4C62A-D5EE-4CE6-A464-C2BF0792C4AE}">
      <dgm:prSet phldrT="[Texto]"/>
      <dgm:spPr/>
      <dgm:t>
        <a:bodyPr/>
        <a:lstStyle/>
        <a:p>
          <a:r>
            <a:rPr lang="pt-BR" dirty="0" smtClean="0"/>
            <a:t>DESCRITIVA E EXPLORATÓRIA</a:t>
          </a:r>
          <a:endParaRPr lang="pt-BR" dirty="0"/>
        </a:p>
      </dgm:t>
    </dgm:pt>
    <dgm:pt modelId="{6921711C-34C5-46EB-862F-72B680F5E2A5}" type="parTrans" cxnId="{DE768662-D727-4B13-9A2C-702E81EEB273}">
      <dgm:prSet/>
      <dgm:spPr/>
      <dgm:t>
        <a:bodyPr/>
        <a:lstStyle/>
        <a:p>
          <a:endParaRPr lang="pt-BR"/>
        </a:p>
      </dgm:t>
    </dgm:pt>
    <dgm:pt modelId="{22EBF8D8-D0FE-47C9-9BA0-99BD0812D80C}" type="sibTrans" cxnId="{DE768662-D727-4B13-9A2C-702E81EEB273}">
      <dgm:prSet/>
      <dgm:spPr/>
      <dgm:t>
        <a:bodyPr/>
        <a:lstStyle/>
        <a:p>
          <a:endParaRPr lang="pt-BR"/>
        </a:p>
      </dgm:t>
    </dgm:pt>
    <dgm:pt modelId="{2656BEB2-9649-40E1-B85B-9684EA7EC815}">
      <dgm:prSet phldrT="[Texto]"/>
      <dgm:spPr/>
      <dgm:t>
        <a:bodyPr/>
        <a:lstStyle/>
        <a:p>
          <a:r>
            <a:rPr lang="pt-BR" dirty="0" smtClean="0"/>
            <a:t>Quanto aos procedimentos</a:t>
          </a:r>
          <a:endParaRPr lang="pt-BR" dirty="0"/>
        </a:p>
      </dgm:t>
    </dgm:pt>
    <dgm:pt modelId="{1D412AE9-862C-4700-A831-75A190BAC221}" type="parTrans" cxnId="{6037BFBC-1C27-4C04-BB3D-2E24E02CF935}">
      <dgm:prSet/>
      <dgm:spPr/>
      <dgm:t>
        <a:bodyPr/>
        <a:lstStyle/>
        <a:p>
          <a:endParaRPr lang="pt-BR"/>
        </a:p>
      </dgm:t>
    </dgm:pt>
    <dgm:pt modelId="{9B71FE04-C5A6-453E-87C1-6D2F00F0662D}" type="sibTrans" cxnId="{6037BFBC-1C27-4C04-BB3D-2E24E02CF935}">
      <dgm:prSet/>
      <dgm:spPr/>
      <dgm:t>
        <a:bodyPr/>
        <a:lstStyle/>
        <a:p>
          <a:endParaRPr lang="pt-BR"/>
        </a:p>
      </dgm:t>
    </dgm:pt>
    <dgm:pt modelId="{BA4A21B3-ED43-442A-A37B-3EDD6335AC5C}">
      <dgm:prSet phldrT="[Texto]"/>
      <dgm:spPr/>
      <dgm:t>
        <a:bodyPr/>
        <a:lstStyle/>
        <a:p>
          <a:r>
            <a:rPr lang="pt-BR" dirty="0" smtClean="0"/>
            <a:t>DOCUMENTAL E</a:t>
          </a:r>
          <a:endParaRPr lang="pt-BR" dirty="0"/>
        </a:p>
      </dgm:t>
    </dgm:pt>
    <dgm:pt modelId="{FA4D18D4-2D47-425D-A384-029A3AE05BAF}" type="parTrans" cxnId="{168FFAC0-51CC-4F9D-B20B-F3C1F84D7AA3}">
      <dgm:prSet/>
      <dgm:spPr/>
      <dgm:t>
        <a:bodyPr/>
        <a:lstStyle/>
        <a:p>
          <a:endParaRPr lang="pt-BR"/>
        </a:p>
      </dgm:t>
    </dgm:pt>
    <dgm:pt modelId="{F287B03D-4ED7-4832-8417-0C2D46691FB8}" type="sibTrans" cxnId="{168FFAC0-51CC-4F9D-B20B-F3C1F84D7AA3}">
      <dgm:prSet/>
      <dgm:spPr/>
      <dgm:t>
        <a:bodyPr/>
        <a:lstStyle/>
        <a:p>
          <a:endParaRPr lang="pt-BR"/>
        </a:p>
      </dgm:t>
    </dgm:pt>
    <dgm:pt modelId="{16874149-4CFD-4402-9F22-64E3CBAA3E26}">
      <dgm:prSet phldrT="[Texto]"/>
      <dgm:spPr/>
      <dgm:t>
        <a:bodyPr/>
        <a:lstStyle/>
        <a:p>
          <a:r>
            <a:rPr lang="pt-BR" dirty="0" smtClean="0"/>
            <a:t>BIBLIOGRÁFICA</a:t>
          </a:r>
          <a:endParaRPr lang="pt-BR" dirty="0"/>
        </a:p>
      </dgm:t>
    </dgm:pt>
    <dgm:pt modelId="{4D14BD7F-4A9F-400C-9E51-A5C7BF3B8A59}" type="parTrans" cxnId="{E8E231B0-52D7-4C86-9635-911280672D7D}">
      <dgm:prSet/>
      <dgm:spPr/>
      <dgm:t>
        <a:bodyPr/>
        <a:lstStyle/>
        <a:p>
          <a:endParaRPr lang="pt-BR"/>
        </a:p>
      </dgm:t>
    </dgm:pt>
    <dgm:pt modelId="{82A04683-01E2-437A-B729-E5232ACBBE23}" type="sibTrans" cxnId="{E8E231B0-52D7-4C86-9635-911280672D7D}">
      <dgm:prSet/>
      <dgm:spPr/>
      <dgm:t>
        <a:bodyPr/>
        <a:lstStyle/>
        <a:p>
          <a:endParaRPr lang="pt-BR"/>
        </a:p>
      </dgm:t>
    </dgm:pt>
    <dgm:pt modelId="{1B4A37F9-DA9A-4BC2-A035-070F75E99F83}" type="pres">
      <dgm:prSet presAssocID="{CC78F4E5-6D86-4F51-926E-19860E91F47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9BFC01A-CAD4-4A98-B2F8-87196F0381B0}" type="pres">
      <dgm:prSet presAssocID="{3F10A0F8-6BA4-4FA3-8465-46714902352C}" presName="ParentComposite" presStyleCnt="0"/>
      <dgm:spPr/>
    </dgm:pt>
    <dgm:pt modelId="{718340DE-2201-40AD-8BB5-A2FDDF3DB760}" type="pres">
      <dgm:prSet presAssocID="{3F10A0F8-6BA4-4FA3-8465-46714902352C}" presName="Chord" presStyleLbl="bgShp" presStyleIdx="0" presStyleCnt="3"/>
      <dgm:spPr/>
    </dgm:pt>
    <dgm:pt modelId="{EA11C541-3143-4DFC-897A-C1E2C00FEB84}" type="pres">
      <dgm:prSet presAssocID="{3F10A0F8-6BA4-4FA3-8465-46714902352C}" presName="Pie" presStyleLbl="alignNode1" presStyleIdx="0" presStyleCnt="3"/>
      <dgm:spPr/>
    </dgm:pt>
    <dgm:pt modelId="{D98631CC-9260-43E4-8850-8FA4695C4A47}" type="pres">
      <dgm:prSet presAssocID="{3F10A0F8-6BA4-4FA3-8465-46714902352C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95A252-2138-4921-97D5-F0ED3423893C}" type="pres">
      <dgm:prSet presAssocID="{0E08C169-0ACA-4F99-A670-7B6F077B842C}" presName="negSibTrans" presStyleCnt="0"/>
      <dgm:spPr/>
    </dgm:pt>
    <dgm:pt modelId="{78B1C10D-A299-4A9A-8508-9CDE8326FD7A}" type="pres">
      <dgm:prSet presAssocID="{3F10A0F8-6BA4-4FA3-8465-46714902352C}" presName="composite" presStyleCnt="0"/>
      <dgm:spPr/>
    </dgm:pt>
    <dgm:pt modelId="{1FD6D41B-B49D-47A1-86AD-A53FA76DF101}" type="pres">
      <dgm:prSet presAssocID="{3F10A0F8-6BA4-4FA3-8465-46714902352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359B9-9A11-49D3-85F6-A76252AC2713}" type="pres">
      <dgm:prSet presAssocID="{3A3B1282-D65C-47F4-AA69-90A54219E4C4}" presName="sibTrans" presStyleCnt="0"/>
      <dgm:spPr/>
    </dgm:pt>
    <dgm:pt modelId="{09F56BA9-1AD6-41C6-B219-09648C1B9F63}" type="pres">
      <dgm:prSet presAssocID="{174D5112-92BD-489F-A3A7-E5BCAAEB9CFE}" presName="ParentComposite" presStyleCnt="0"/>
      <dgm:spPr/>
    </dgm:pt>
    <dgm:pt modelId="{4CF18237-1172-4F2D-99B3-0607280F49B9}" type="pres">
      <dgm:prSet presAssocID="{174D5112-92BD-489F-A3A7-E5BCAAEB9CFE}" presName="Chord" presStyleLbl="bgShp" presStyleIdx="1" presStyleCnt="3"/>
      <dgm:spPr/>
    </dgm:pt>
    <dgm:pt modelId="{7F3B5623-F11E-4D9E-83AE-58F369CC5E66}" type="pres">
      <dgm:prSet presAssocID="{174D5112-92BD-489F-A3A7-E5BCAAEB9CFE}" presName="Pie" presStyleLbl="alignNode1" presStyleIdx="1" presStyleCnt="3"/>
      <dgm:spPr/>
    </dgm:pt>
    <dgm:pt modelId="{3EA5D091-B9BA-4770-9A55-4BCA90982287}" type="pres">
      <dgm:prSet presAssocID="{174D5112-92BD-489F-A3A7-E5BCAAEB9CF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6C12C4-EE46-4147-92DD-303A2A37C778}" type="pres">
      <dgm:prSet presAssocID="{22EBF8D8-D0FE-47C9-9BA0-99BD0812D80C}" presName="negSibTrans" presStyleCnt="0"/>
      <dgm:spPr/>
    </dgm:pt>
    <dgm:pt modelId="{F4A5F10C-0328-432B-AFA4-F94B65D2314E}" type="pres">
      <dgm:prSet presAssocID="{174D5112-92BD-489F-A3A7-E5BCAAEB9CFE}" presName="composite" presStyleCnt="0"/>
      <dgm:spPr/>
    </dgm:pt>
    <dgm:pt modelId="{CCC5E1AF-7064-4C6C-8C16-55F88B03707C}" type="pres">
      <dgm:prSet presAssocID="{174D5112-92BD-489F-A3A7-E5BCAAEB9CFE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D4AF7-EC53-4320-B872-2BE56111540B}" type="pres">
      <dgm:prSet presAssocID="{E0FD945B-4475-4685-B99A-9AD63FAE2F0B}" presName="sibTrans" presStyleCnt="0"/>
      <dgm:spPr/>
    </dgm:pt>
    <dgm:pt modelId="{DE6ECA9F-9EBC-4CD9-BD01-2AD5EC239425}" type="pres">
      <dgm:prSet presAssocID="{2656BEB2-9649-40E1-B85B-9684EA7EC815}" presName="ParentComposite" presStyleCnt="0"/>
      <dgm:spPr/>
    </dgm:pt>
    <dgm:pt modelId="{C1E1FCFA-AC21-43C9-91C6-DCB0EDB760B0}" type="pres">
      <dgm:prSet presAssocID="{2656BEB2-9649-40E1-B85B-9684EA7EC815}" presName="Chord" presStyleLbl="bgShp" presStyleIdx="2" presStyleCnt="3"/>
      <dgm:spPr/>
    </dgm:pt>
    <dgm:pt modelId="{DFEA4EFF-E260-4202-A99C-9CD15318B1D6}" type="pres">
      <dgm:prSet presAssocID="{2656BEB2-9649-40E1-B85B-9684EA7EC815}" presName="Pie" presStyleLbl="alignNode1" presStyleIdx="2" presStyleCnt="3"/>
      <dgm:spPr/>
    </dgm:pt>
    <dgm:pt modelId="{FF69E4AD-1B7A-4D2B-8ED9-EAF0DBF81902}" type="pres">
      <dgm:prSet presAssocID="{2656BEB2-9649-40E1-B85B-9684EA7EC815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486594-A784-442A-898F-F59F2CCBA990}" type="pres">
      <dgm:prSet presAssocID="{F287B03D-4ED7-4832-8417-0C2D46691FB8}" presName="negSibTrans" presStyleCnt="0"/>
      <dgm:spPr/>
    </dgm:pt>
    <dgm:pt modelId="{EDFF2C61-6198-408A-8E4D-1E9C7B164818}" type="pres">
      <dgm:prSet presAssocID="{2656BEB2-9649-40E1-B85B-9684EA7EC815}" presName="composite" presStyleCnt="0"/>
      <dgm:spPr/>
    </dgm:pt>
    <dgm:pt modelId="{4142D307-2ACC-4768-9D6C-B127F5001C13}" type="pres">
      <dgm:prSet presAssocID="{2656BEB2-9649-40E1-B85B-9684EA7EC81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8FFAC0-51CC-4F9D-B20B-F3C1F84D7AA3}" srcId="{2656BEB2-9649-40E1-B85B-9684EA7EC815}" destId="{BA4A21B3-ED43-442A-A37B-3EDD6335AC5C}" srcOrd="0" destOrd="0" parTransId="{FA4D18D4-2D47-425D-A384-029A3AE05BAF}" sibTransId="{F287B03D-4ED7-4832-8417-0C2D46691FB8}"/>
    <dgm:cxn modelId="{CE0A0E3A-9FB4-4675-A002-1C43F1AF2302}" type="presOf" srcId="{54C4C62A-D5EE-4CE6-A464-C2BF0792C4AE}" destId="{CCC5E1AF-7064-4C6C-8C16-55F88B03707C}" srcOrd="0" destOrd="0" presId="urn:microsoft.com/office/officeart/2009/3/layout/PieProcess"/>
    <dgm:cxn modelId="{3F0F5B57-A322-425D-9E47-596A6EA1D157}" srcId="{3F10A0F8-6BA4-4FA3-8465-46714902352C}" destId="{EBC6C852-FB83-4A6B-920B-E063E42502D0}" srcOrd="0" destOrd="0" parTransId="{59D5933F-9A2A-4EA1-B769-08791C121D0B}" sibTransId="{0E08C169-0ACA-4F99-A670-7B6F077B842C}"/>
    <dgm:cxn modelId="{7FC1B5F1-6B96-4EA1-A4C7-D0420F21DEC7}" srcId="{CC78F4E5-6D86-4F51-926E-19860E91F470}" destId="{174D5112-92BD-489F-A3A7-E5BCAAEB9CFE}" srcOrd="1" destOrd="0" parTransId="{C1E4EB20-72CC-44A9-B072-9AB75C917710}" sibTransId="{E0FD945B-4475-4685-B99A-9AD63FAE2F0B}"/>
    <dgm:cxn modelId="{47E1279B-7A83-4A8E-8672-67931FBD7BFD}" type="presOf" srcId="{CC78F4E5-6D86-4F51-926E-19860E91F470}" destId="{1B4A37F9-DA9A-4BC2-A035-070F75E99F83}" srcOrd="0" destOrd="0" presId="urn:microsoft.com/office/officeart/2009/3/layout/PieProcess"/>
    <dgm:cxn modelId="{075641AB-CEA6-4C33-8109-6AA24C6B5F2B}" type="presOf" srcId="{3F10A0F8-6BA4-4FA3-8465-46714902352C}" destId="{D98631CC-9260-43E4-8850-8FA4695C4A47}" srcOrd="0" destOrd="0" presId="urn:microsoft.com/office/officeart/2009/3/layout/PieProcess"/>
    <dgm:cxn modelId="{D29737B6-83D4-4342-97F6-0FBEB10742F1}" type="presOf" srcId="{BA4A21B3-ED43-442A-A37B-3EDD6335AC5C}" destId="{4142D307-2ACC-4768-9D6C-B127F5001C13}" srcOrd="0" destOrd="0" presId="urn:microsoft.com/office/officeart/2009/3/layout/PieProcess"/>
    <dgm:cxn modelId="{E8E231B0-52D7-4C86-9635-911280672D7D}" srcId="{2656BEB2-9649-40E1-B85B-9684EA7EC815}" destId="{16874149-4CFD-4402-9F22-64E3CBAA3E26}" srcOrd="1" destOrd="0" parTransId="{4D14BD7F-4A9F-400C-9E51-A5C7BF3B8A59}" sibTransId="{82A04683-01E2-437A-B729-E5232ACBBE23}"/>
    <dgm:cxn modelId="{DE768662-D727-4B13-9A2C-702E81EEB273}" srcId="{174D5112-92BD-489F-A3A7-E5BCAAEB9CFE}" destId="{54C4C62A-D5EE-4CE6-A464-C2BF0792C4AE}" srcOrd="0" destOrd="0" parTransId="{6921711C-34C5-46EB-862F-72B680F5E2A5}" sibTransId="{22EBF8D8-D0FE-47C9-9BA0-99BD0812D80C}"/>
    <dgm:cxn modelId="{6037BFBC-1C27-4C04-BB3D-2E24E02CF935}" srcId="{CC78F4E5-6D86-4F51-926E-19860E91F470}" destId="{2656BEB2-9649-40E1-B85B-9684EA7EC815}" srcOrd="2" destOrd="0" parTransId="{1D412AE9-862C-4700-A831-75A190BAC221}" sibTransId="{9B71FE04-C5A6-453E-87C1-6D2F00F0662D}"/>
    <dgm:cxn modelId="{E2E64821-29D0-4DD0-8320-B9D76B04F4EC}" type="presOf" srcId="{2656BEB2-9649-40E1-B85B-9684EA7EC815}" destId="{FF69E4AD-1B7A-4D2B-8ED9-EAF0DBF81902}" srcOrd="0" destOrd="0" presId="urn:microsoft.com/office/officeart/2009/3/layout/PieProcess"/>
    <dgm:cxn modelId="{F8C530A5-CADC-4625-A6E9-D8EB85C82337}" type="presOf" srcId="{16874149-4CFD-4402-9F22-64E3CBAA3E26}" destId="{4142D307-2ACC-4768-9D6C-B127F5001C13}" srcOrd="0" destOrd="1" presId="urn:microsoft.com/office/officeart/2009/3/layout/PieProcess"/>
    <dgm:cxn modelId="{E6660438-F32E-4AC8-A28E-2495C7014349}" type="presOf" srcId="{174D5112-92BD-489F-A3A7-E5BCAAEB9CFE}" destId="{3EA5D091-B9BA-4770-9A55-4BCA90982287}" srcOrd="0" destOrd="0" presId="urn:microsoft.com/office/officeart/2009/3/layout/PieProcess"/>
    <dgm:cxn modelId="{61B366AC-5BA1-4CE0-9E7C-3B400F3A7A2C}" type="presOf" srcId="{EBC6C852-FB83-4A6B-920B-E063E42502D0}" destId="{1FD6D41B-B49D-47A1-86AD-A53FA76DF101}" srcOrd="0" destOrd="0" presId="urn:microsoft.com/office/officeart/2009/3/layout/PieProcess"/>
    <dgm:cxn modelId="{B71116C0-D8D9-49A0-98BF-4ECD73A9376B}" srcId="{CC78F4E5-6D86-4F51-926E-19860E91F470}" destId="{3F10A0F8-6BA4-4FA3-8465-46714902352C}" srcOrd="0" destOrd="0" parTransId="{E86BA6F6-15BC-4EC4-B4EE-EDEA8B380F33}" sibTransId="{3A3B1282-D65C-47F4-AA69-90A54219E4C4}"/>
    <dgm:cxn modelId="{72860964-0029-4996-A82D-B0EE8B1A0567}" type="presParOf" srcId="{1B4A37F9-DA9A-4BC2-A035-070F75E99F83}" destId="{D9BFC01A-CAD4-4A98-B2F8-87196F0381B0}" srcOrd="0" destOrd="0" presId="urn:microsoft.com/office/officeart/2009/3/layout/PieProcess"/>
    <dgm:cxn modelId="{ADC10FD7-1EBE-4AF2-AF35-47817306A694}" type="presParOf" srcId="{D9BFC01A-CAD4-4A98-B2F8-87196F0381B0}" destId="{718340DE-2201-40AD-8BB5-A2FDDF3DB760}" srcOrd="0" destOrd="0" presId="urn:microsoft.com/office/officeart/2009/3/layout/PieProcess"/>
    <dgm:cxn modelId="{6EFB8E97-725D-4EC2-9C0C-37DF79B12504}" type="presParOf" srcId="{D9BFC01A-CAD4-4A98-B2F8-87196F0381B0}" destId="{EA11C541-3143-4DFC-897A-C1E2C00FEB84}" srcOrd="1" destOrd="0" presId="urn:microsoft.com/office/officeart/2009/3/layout/PieProcess"/>
    <dgm:cxn modelId="{6DB142E9-68D8-49DC-A49E-DB210A209D65}" type="presParOf" srcId="{D9BFC01A-CAD4-4A98-B2F8-87196F0381B0}" destId="{D98631CC-9260-43E4-8850-8FA4695C4A47}" srcOrd="2" destOrd="0" presId="urn:microsoft.com/office/officeart/2009/3/layout/PieProcess"/>
    <dgm:cxn modelId="{93D0D95C-92A8-4194-AF96-05DDAE4CADF0}" type="presParOf" srcId="{1B4A37F9-DA9A-4BC2-A035-070F75E99F83}" destId="{EA95A252-2138-4921-97D5-F0ED3423893C}" srcOrd="1" destOrd="0" presId="urn:microsoft.com/office/officeart/2009/3/layout/PieProcess"/>
    <dgm:cxn modelId="{3F4270EC-B564-49BE-8ABF-D28DA815DF97}" type="presParOf" srcId="{1B4A37F9-DA9A-4BC2-A035-070F75E99F83}" destId="{78B1C10D-A299-4A9A-8508-9CDE8326FD7A}" srcOrd="2" destOrd="0" presId="urn:microsoft.com/office/officeart/2009/3/layout/PieProcess"/>
    <dgm:cxn modelId="{D720782F-2ABF-416A-ABEC-9B69D518C4DB}" type="presParOf" srcId="{78B1C10D-A299-4A9A-8508-9CDE8326FD7A}" destId="{1FD6D41B-B49D-47A1-86AD-A53FA76DF101}" srcOrd="0" destOrd="0" presId="urn:microsoft.com/office/officeart/2009/3/layout/PieProcess"/>
    <dgm:cxn modelId="{4516D24C-408F-488F-9903-D2CC5A9081F3}" type="presParOf" srcId="{1B4A37F9-DA9A-4BC2-A035-070F75E99F83}" destId="{EC7359B9-9A11-49D3-85F6-A76252AC2713}" srcOrd="3" destOrd="0" presId="urn:microsoft.com/office/officeart/2009/3/layout/PieProcess"/>
    <dgm:cxn modelId="{FDC6FB5D-F549-4312-9A5F-00A18D2C8522}" type="presParOf" srcId="{1B4A37F9-DA9A-4BC2-A035-070F75E99F83}" destId="{09F56BA9-1AD6-41C6-B219-09648C1B9F63}" srcOrd="4" destOrd="0" presId="urn:microsoft.com/office/officeart/2009/3/layout/PieProcess"/>
    <dgm:cxn modelId="{47540D0B-D5AD-4787-AC4B-5E0B430DA6E0}" type="presParOf" srcId="{09F56BA9-1AD6-41C6-B219-09648C1B9F63}" destId="{4CF18237-1172-4F2D-99B3-0607280F49B9}" srcOrd="0" destOrd="0" presId="urn:microsoft.com/office/officeart/2009/3/layout/PieProcess"/>
    <dgm:cxn modelId="{44D08774-5EC0-4BAE-93BD-ECA019BAEEB9}" type="presParOf" srcId="{09F56BA9-1AD6-41C6-B219-09648C1B9F63}" destId="{7F3B5623-F11E-4D9E-83AE-58F369CC5E66}" srcOrd="1" destOrd="0" presId="urn:microsoft.com/office/officeart/2009/3/layout/PieProcess"/>
    <dgm:cxn modelId="{5F53A731-9F70-44EB-B20C-7122599F13C3}" type="presParOf" srcId="{09F56BA9-1AD6-41C6-B219-09648C1B9F63}" destId="{3EA5D091-B9BA-4770-9A55-4BCA90982287}" srcOrd="2" destOrd="0" presId="urn:microsoft.com/office/officeart/2009/3/layout/PieProcess"/>
    <dgm:cxn modelId="{D3DEC9B8-4F9F-4B39-9786-5935F72F5870}" type="presParOf" srcId="{1B4A37F9-DA9A-4BC2-A035-070F75E99F83}" destId="{0E6C12C4-EE46-4147-92DD-303A2A37C778}" srcOrd="5" destOrd="0" presId="urn:microsoft.com/office/officeart/2009/3/layout/PieProcess"/>
    <dgm:cxn modelId="{A8A917EA-856A-4A33-94E4-6C5321834FAB}" type="presParOf" srcId="{1B4A37F9-DA9A-4BC2-A035-070F75E99F83}" destId="{F4A5F10C-0328-432B-AFA4-F94B65D2314E}" srcOrd="6" destOrd="0" presId="urn:microsoft.com/office/officeart/2009/3/layout/PieProcess"/>
    <dgm:cxn modelId="{13256866-33FA-4D09-B1E3-FCC8C495F1EE}" type="presParOf" srcId="{F4A5F10C-0328-432B-AFA4-F94B65D2314E}" destId="{CCC5E1AF-7064-4C6C-8C16-55F88B03707C}" srcOrd="0" destOrd="0" presId="urn:microsoft.com/office/officeart/2009/3/layout/PieProcess"/>
    <dgm:cxn modelId="{768CD921-5131-4937-BF57-18F00010F926}" type="presParOf" srcId="{1B4A37F9-DA9A-4BC2-A035-070F75E99F83}" destId="{E80D4AF7-EC53-4320-B872-2BE56111540B}" srcOrd="7" destOrd="0" presId="urn:microsoft.com/office/officeart/2009/3/layout/PieProcess"/>
    <dgm:cxn modelId="{23085106-53E6-498D-A411-A73D861B957F}" type="presParOf" srcId="{1B4A37F9-DA9A-4BC2-A035-070F75E99F83}" destId="{DE6ECA9F-9EBC-4CD9-BD01-2AD5EC239425}" srcOrd="8" destOrd="0" presId="urn:microsoft.com/office/officeart/2009/3/layout/PieProcess"/>
    <dgm:cxn modelId="{B9B0934D-A626-4ABE-BA3C-B14DF2DDF167}" type="presParOf" srcId="{DE6ECA9F-9EBC-4CD9-BD01-2AD5EC239425}" destId="{C1E1FCFA-AC21-43C9-91C6-DCB0EDB760B0}" srcOrd="0" destOrd="0" presId="urn:microsoft.com/office/officeart/2009/3/layout/PieProcess"/>
    <dgm:cxn modelId="{437A8BDF-779E-4C74-9F62-A630254213C0}" type="presParOf" srcId="{DE6ECA9F-9EBC-4CD9-BD01-2AD5EC239425}" destId="{DFEA4EFF-E260-4202-A99C-9CD15318B1D6}" srcOrd="1" destOrd="0" presId="urn:microsoft.com/office/officeart/2009/3/layout/PieProcess"/>
    <dgm:cxn modelId="{88E11E02-562E-4E94-9C6F-9B18BD9EFCA7}" type="presParOf" srcId="{DE6ECA9F-9EBC-4CD9-BD01-2AD5EC239425}" destId="{FF69E4AD-1B7A-4D2B-8ED9-EAF0DBF81902}" srcOrd="2" destOrd="0" presId="urn:microsoft.com/office/officeart/2009/3/layout/PieProcess"/>
    <dgm:cxn modelId="{516B75AA-2D4B-4E20-BEB2-E4617198AFE1}" type="presParOf" srcId="{1B4A37F9-DA9A-4BC2-A035-070F75E99F83}" destId="{36486594-A784-442A-898F-F59F2CCBA990}" srcOrd="9" destOrd="0" presId="urn:microsoft.com/office/officeart/2009/3/layout/PieProcess"/>
    <dgm:cxn modelId="{2DE9FAE6-FB1A-4A4E-964B-545E5240DEBB}" type="presParOf" srcId="{1B4A37F9-DA9A-4BC2-A035-070F75E99F83}" destId="{EDFF2C61-6198-408A-8E4D-1E9C7B164818}" srcOrd="10" destOrd="0" presId="urn:microsoft.com/office/officeart/2009/3/layout/PieProcess"/>
    <dgm:cxn modelId="{B59AECF0-7CCB-4D9C-AC09-570A5F0DA72E}" type="presParOf" srcId="{EDFF2C61-6198-408A-8E4D-1E9C7B164818}" destId="{4142D307-2ACC-4768-9D6C-B127F5001C1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7060E-0EC9-46F7-83AD-29AE0C9BAD80}" type="doc">
      <dgm:prSet loTypeId="urn:microsoft.com/office/officeart/2005/8/layout/process4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CD21E621-2342-4625-B661-687C0940C573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Revisão bibliográfica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F7203C83-C5A7-4288-91A6-EC1F7B3E5681}" type="parTrans" cxnId="{7795BE46-6A0E-4242-901C-B84C517666A5}">
      <dgm:prSet/>
      <dgm:spPr/>
      <dgm:t>
        <a:bodyPr/>
        <a:lstStyle/>
        <a:p>
          <a:endParaRPr lang="pt-BR"/>
        </a:p>
      </dgm:t>
    </dgm:pt>
    <dgm:pt modelId="{04A67743-CD10-46D4-9462-F7A16CFA544B}" type="sibTrans" cxnId="{7795BE46-6A0E-4242-901C-B84C517666A5}">
      <dgm:prSet/>
      <dgm:spPr/>
      <dgm:t>
        <a:bodyPr/>
        <a:lstStyle/>
        <a:p>
          <a:endParaRPr lang="pt-BR"/>
        </a:p>
      </dgm:t>
    </dgm:pt>
    <dgm:pt modelId="{508F53F1-C3B1-4DE4-B89C-6C3FA92496AF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Delimitação do objeto de estudo do trabalho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51183CC2-83C3-4F93-8E75-16BE6026E3E1}" type="parTrans" cxnId="{E600CCEB-124B-49C7-8A2C-031EDB8BEF15}">
      <dgm:prSet/>
      <dgm:spPr/>
      <dgm:t>
        <a:bodyPr/>
        <a:lstStyle/>
        <a:p>
          <a:endParaRPr lang="pt-BR"/>
        </a:p>
      </dgm:t>
    </dgm:pt>
    <dgm:pt modelId="{084F8AEF-9548-4080-9290-C714FA6A09E5}" type="sibTrans" cxnId="{E600CCEB-124B-49C7-8A2C-031EDB8BEF15}">
      <dgm:prSet/>
      <dgm:spPr/>
      <dgm:t>
        <a:bodyPr/>
        <a:lstStyle/>
        <a:p>
          <a:endParaRPr lang="pt-BR"/>
        </a:p>
      </dgm:t>
    </dgm:pt>
    <dgm:pt modelId="{8D98A2BF-85EF-44E8-BD80-381B9F597EDE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Análise das documentações obtidas nos municípios da área delimitada, assim como processos judiciais e legislações vigentes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92C8B3E0-5FAC-4AFD-8410-7D00B19F94EE}" type="parTrans" cxnId="{F3A18A26-0DD6-4701-9729-14B56BF19655}">
      <dgm:prSet/>
      <dgm:spPr/>
      <dgm:t>
        <a:bodyPr/>
        <a:lstStyle/>
        <a:p>
          <a:endParaRPr lang="pt-BR"/>
        </a:p>
      </dgm:t>
    </dgm:pt>
    <dgm:pt modelId="{40FEEC11-0780-4C3C-AD6F-981062456D3A}" type="sibTrans" cxnId="{F3A18A26-0DD6-4701-9729-14B56BF19655}">
      <dgm:prSet/>
      <dgm:spPr/>
      <dgm:t>
        <a:bodyPr/>
        <a:lstStyle/>
        <a:p>
          <a:endParaRPr lang="pt-BR"/>
        </a:p>
      </dgm:t>
    </dgm:pt>
    <dgm:pt modelId="{34E303A6-3793-4CA9-BF8A-C28718F0B0FF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Compilação das informações obtidas por meio das entrevistas concedidas e questionários respondidos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13ED23AD-AD11-45E7-926B-4046E1380B4A}" type="parTrans" cxnId="{5AC0A267-2953-4A5C-B7CB-89FC7257D005}">
      <dgm:prSet/>
      <dgm:spPr/>
      <dgm:t>
        <a:bodyPr/>
        <a:lstStyle/>
        <a:p>
          <a:endParaRPr lang="pt-BR"/>
        </a:p>
      </dgm:t>
    </dgm:pt>
    <dgm:pt modelId="{2E4217F3-5B14-4A56-BA68-F9BBD945368B}" type="sibTrans" cxnId="{5AC0A267-2953-4A5C-B7CB-89FC7257D005}">
      <dgm:prSet/>
      <dgm:spPr/>
      <dgm:t>
        <a:bodyPr/>
        <a:lstStyle/>
        <a:p>
          <a:endParaRPr lang="pt-BR"/>
        </a:p>
      </dgm:t>
    </dgm:pt>
    <dgm:pt modelId="{B69FE480-912D-409D-9018-33CDD1399953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Construção do modelo de gestão dos sistemas locais de tratamento de esgoto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FAA2EEA5-4DAD-4468-9380-566540C0DA2A}" type="parTrans" cxnId="{24EACD0E-5979-4D35-B3E7-A5980A5F8FEA}">
      <dgm:prSet/>
      <dgm:spPr/>
      <dgm:t>
        <a:bodyPr/>
        <a:lstStyle/>
        <a:p>
          <a:endParaRPr lang="pt-BR"/>
        </a:p>
      </dgm:t>
    </dgm:pt>
    <dgm:pt modelId="{F95AA9DB-B6B9-4AD7-B6A0-943DA302C340}" type="sibTrans" cxnId="{24EACD0E-5979-4D35-B3E7-A5980A5F8FEA}">
      <dgm:prSet/>
      <dgm:spPr/>
      <dgm:t>
        <a:bodyPr/>
        <a:lstStyle/>
        <a:p>
          <a:endParaRPr lang="pt-BR"/>
        </a:p>
      </dgm:t>
    </dgm:pt>
    <dgm:pt modelId="{A4D54CC0-91A8-4385-82ED-B1920F54A4E0}">
      <dgm:prSet custT="1"/>
      <dgm:spPr/>
      <dgm:t>
        <a:bodyPr/>
        <a:lstStyle/>
        <a:p>
          <a:pPr rtl="0"/>
          <a:r>
            <a:rPr lang="pt-BR" sz="1400" dirty="0" smtClean="0">
              <a:latin typeface="Arial" pitchFamily="34" charset="0"/>
              <a:cs typeface="Arial" pitchFamily="34" charset="0"/>
            </a:rPr>
            <a:t> Discutir as formas de administração desse modelo de gestão considerando implicações positivas e negativas</a:t>
          </a:r>
          <a:endParaRPr lang="pt-BR" sz="1400" dirty="0">
            <a:latin typeface="Arial" pitchFamily="34" charset="0"/>
            <a:cs typeface="Arial" pitchFamily="34" charset="0"/>
          </a:endParaRPr>
        </a:p>
      </dgm:t>
    </dgm:pt>
    <dgm:pt modelId="{6D8C3F79-7236-406A-B990-4232006FADBA}" type="parTrans" cxnId="{892B7158-DD3A-4392-9813-070DC6415CF5}">
      <dgm:prSet/>
      <dgm:spPr/>
      <dgm:t>
        <a:bodyPr/>
        <a:lstStyle/>
        <a:p>
          <a:endParaRPr lang="pt-BR"/>
        </a:p>
      </dgm:t>
    </dgm:pt>
    <dgm:pt modelId="{53D0C4AD-EBF5-4475-BBED-435C6C14CA9F}" type="sibTrans" cxnId="{892B7158-DD3A-4392-9813-070DC6415CF5}">
      <dgm:prSet/>
      <dgm:spPr/>
      <dgm:t>
        <a:bodyPr/>
        <a:lstStyle/>
        <a:p>
          <a:endParaRPr lang="pt-BR"/>
        </a:p>
      </dgm:t>
    </dgm:pt>
    <dgm:pt modelId="{096A9DA5-9775-47FD-BD40-2CEF4C6669BD}" type="pres">
      <dgm:prSet presAssocID="{BAA7060E-0EC9-46F7-83AD-29AE0C9BAD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D1FC66-9BD7-4C2B-B43F-E48AB9F5B68F}" type="pres">
      <dgm:prSet presAssocID="{A4D54CC0-91A8-4385-82ED-B1920F54A4E0}" presName="boxAndChildren" presStyleCnt="0"/>
      <dgm:spPr/>
    </dgm:pt>
    <dgm:pt modelId="{48E7AA41-00F8-4831-8873-177B340F209C}" type="pres">
      <dgm:prSet presAssocID="{A4D54CC0-91A8-4385-82ED-B1920F54A4E0}" presName="parentTextBox" presStyleLbl="node1" presStyleIdx="0" presStyleCnt="6"/>
      <dgm:spPr/>
      <dgm:t>
        <a:bodyPr/>
        <a:lstStyle/>
        <a:p>
          <a:endParaRPr lang="pt-BR"/>
        </a:p>
      </dgm:t>
    </dgm:pt>
    <dgm:pt modelId="{0D222A1E-E354-4F51-A98E-671781BC1D10}" type="pres">
      <dgm:prSet presAssocID="{F95AA9DB-B6B9-4AD7-B6A0-943DA302C340}" presName="sp" presStyleCnt="0"/>
      <dgm:spPr/>
    </dgm:pt>
    <dgm:pt modelId="{731F3A52-C7E4-4009-94D1-01B73CD6AE2B}" type="pres">
      <dgm:prSet presAssocID="{B69FE480-912D-409D-9018-33CDD1399953}" presName="arrowAndChildren" presStyleCnt="0"/>
      <dgm:spPr/>
    </dgm:pt>
    <dgm:pt modelId="{21420315-0B4A-4BB0-8F69-FF6D3EA8AFEF}" type="pres">
      <dgm:prSet presAssocID="{B69FE480-912D-409D-9018-33CDD1399953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C2AAB091-4788-46D4-89EB-F34C78ADC6A4}" type="pres">
      <dgm:prSet presAssocID="{2E4217F3-5B14-4A56-BA68-F9BBD945368B}" presName="sp" presStyleCnt="0"/>
      <dgm:spPr/>
    </dgm:pt>
    <dgm:pt modelId="{18A38091-2D76-4BED-92A3-C4F58B066452}" type="pres">
      <dgm:prSet presAssocID="{34E303A6-3793-4CA9-BF8A-C28718F0B0FF}" presName="arrowAndChildren" presStyleCnt="0"/>
      <dgm:spPr/>
    </dgm:pt>
    <dgm:pt modelId="{6AE5D7AE-8FFE-49BC-83F5-86861505407D}" type="pres">
      <dgm:prSet presAssocID="{34E303A6-3793-4CA9-BF8A-C28718F0B0FF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3943807E-9CAB-4EAC-954D-1E211A6B7407}" type="pres">
      <dgm:prSet presAssocID="{40FEEC11-0780-4C3C-AD6F-981062456D3A}" presName="sp" presStyleCnt="0"/>
      <dgm:spPr/>
    </dgm:pt>
    <dgm:pt modelId="{9087D952-82A0-4CE5-ABFE-19FD1877B4FC}" type="pres">
      <dgm:prSet presAssocID="{8D98A2BF-85EF-44E8-BD80-381B9F597EDE}" presName="arrowAndChildren" presStyleCnt="0"/>
      <dgm:spPr/>
    </dgm:pt>
    <dgm:pt modelId="{F020F895-0C8A-4D76-BEFE-3FE5C33F7DBC}" type="pres">
      <dgm:prSet presAssocID="{8D98A2BF-85EF-44E8-BD80-381B9F597EDE}" presName="parentTextArrow" presStyleLbl="node1" presStyleIdx="3" presStyleCnt="6"/>
      <dgm:spPr/>
      <dgm:t>
        <a:bodyPr/>
        <a:lstStyle/>
        <a:p>
          <a:endParaRPr lang="pt-BR"/>
        </a:p>
      </dgm:t>
    </dgm:pt>
    <dgm:pt modelId="{52B08B11-8A6C-4D81-A3E8-2874A641FD4D}" type="pres">
      <dgm:prSet presAssocID="{084F8AEF-9548-4080-9290-C714FA6A09E5}" presName="sp" presStyleCnt="0"/>
      <dgm:spPr/>
    </dgm:pt>
    <dgm:pt modelId="{5449555A-D2EA-4C83-B16E-29F7C1ADA493}" type="pres">
      <dgm:prSet presAssocID="{508F53F1-C3B1-4DE4-B89C-6C3FA92496AF}" presName="arrowAndChildren" presStyleCnt="0"/>
      <dgm:spPr/>
    </dgm:pt>
    <dgm:pt modelId="{B619B1CD-D59C-4E5E-B4EB-D1D08AAD0F68}" type="pres">
      <dgm:prSet presAssocID="{508F53F1-C3B1-4DE4-B89C-6C3FA92496AF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D54161EA-7773-4C01-BCAB-ADF519433CB7}" type="pres">
      <dgm:prSet presAssocID="{04A67743-CD10-46D4-9462-F7A16CFA544B}" presName="sp" presStyleCnt="0"/>
      <dgm:spPr/>
    </dgm:pt>
    <dgm:pt modelId="{709EC119-D376-41D0-AC69-4D5101A0EFD2}" type="pres">
      <dgm:prSet presAssocID="{CD21E621-2342-4625-B661-687C0940C573}" presName="arrowAndChildren" presStyleCnt="0"/>
      <dgm:spPr/>
    </dgm:pt>
    <dgm:pt modelId="{D81501A5-49E1-4F10-AC20-99DF68EA2D21}" type="pres">
      <dgm:prSet presAssocID="{CD21E621-2342-4625-B661-687C0940C573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02B2F1B5-00AE-4EF9-BA63-B053056CC534}" type="presOf" srcId="{34E303A6-3793-4CA9-BF8A-C28718F0B0FF}" destId="{6AE5D7AE-8FFE-49BC-83F5-86861505407D}" srcOrd="0" destOrd="0" presId="urn:microsoft.com/office/officeart/2005/8/layout/process4"/>
    <dgm:cxn modelId="{E600CCEB-124B-49C7-8A2C-031EDB8BEF15}" srcId="{BAA7060E-0EC9-46F7-83AD-29AE0C9BAD80}" destId="{508F53F1-C3B1-4DE4-B89C-6C3FA92496AF}" srcOrd="1" destOrd="0" parTransId="{51183CC2-83C3-4F93-8E75-16BE6026E3E1}" sibTransId="{084F8AEF-9548-4080-9290-C714FA6A09E5}"/>
    <dgm:cxn modelId="{F3A18A26-0DD6-4701-9729-14B56BF19655}" srcId="{BAA7060E-0EC9-46F7-83AD-29AE0C9BAD80}" destId="{8D98A2BF-85EF-44E8-BD80-381B9F597EDE}" srcOrd="2" destOrd="0" parTransId="{92C8B3E0-5FAC-4AFD-8410-7D00B19F94EE}" sibTransId="{40FEEC11-0780-4C3C-AD6F-981062456D3A}"/>
    <dgm:cxn modelId="{892B7158-DD3A-4392-9813-070DC6415CF5}" srcId="{BAA7060E-0EC9-46F7-83AD-29AE0C9BAD80}" destId="{A4D54CC0-91A8-4385-82ED-B1920F54A4E0}" srcOrd="5" destOrd="0" parTransId="{6D8C3F79-7236-406A-B990-4232006FADBA}" sibTransId="{53D0C4AD-EBF5-4475-BBED-435C6C14CA9F}"/>
    <dgm:cxn modelId="{785A9A18-925A-475F-9C5A-2C7202E3DC0C}" type="presOf" srcId="{8D98A2BF-85EF-44E8-BD80-381B9F597EDE}" destId="{F020F895-0C8A-4D76-BEFE-3FE5C33F7DBC}" srcOrd="0" destOrd="0" presId="urn:microsoft.com/office/officeart/2005/8/layout/process4"/>
    <dgm:cxn modelId="{BB51F9B9-EBEF-415B-B28B-C28446B5E0ED}" type="presOf" srcId="{A4D54CC0-91A8-4385-82ED-B1920F54A4E0}" destId="{48E7AA41-00F8-4831-8873-177B340F209C}" srcOrd="0" destOrd="0" presId="urn:microsoft.com/office/officeart/2005/8/layout/process4"/>
    <dgm:cxn modelId="{7795BE46-6A0E-4242-901C-B84C517666A5}" srcId="{BAA7060E-0EC9-46F7-83AD-29AE0C9BAD80}" destId="{CD21E621-2342-4625-B661-687C0940C573}" srcOrd="0" destOrd="0" parTransId="{F7203C83-C5A7-4288-91A6-EC1F7B3E5681}" sibTransId="{04A67743-CD10-46D4-9462-F7A16CFA544B}"/>
    <dgm:cxn modelId="{36FD14D9-F5B7-497E-902F-96D82DE9ED69}" type="presOf" srcId="{BAA7060E-0EC9-46F7-83AD-29AE0C9BAD80}" destId="{096A9DA5-9775-47FD-BD40-2CEF4C6669BD}" srcOrd="0" destOrd="0" presId="urn:microsoft.com/office/officeart/2005/8/layout/process4"/>
    <dgm:cxn modelId="{20E28B5F-FF8B-4CA0-98C6-3538700B2F54}" type="presOf" srcId="{508F53F1-C3B1-4DE4-B89C-6C3FA92496AF}" destId="{B619B1CD-D59C-4E5E-B4EB-D1D08AAD0F68}" srcOrd="0" destOrd="0" presId="urn:microsoft.com/office/officeart/2005/8/layout/process4"/>
    <dgm:cxn modelId="{70309A92-049E-4C4E-9CAB-37BCA92FFEA9}" type="presOf" srcId="{B69FE480-912D-409D-9018-33CDD1399953}" destId="{21420315-0B4A-4BB0-8F69-FF6D3EA8AFEF}" srcOrd="0" destOrd="0" presId="urn:microsoft.com/office/officeart/2005/8/layout/process4"/>
    <dgm:cxn modelId="{24EACD0E-5979-4D35-B3E7-A5980A5F8FEA}" srcId="{BAA7060E-0EC9-46F7-83AD-29AE0C9BAD80}" destId="{B69FE480-912D-409D-9018-33CDD1399953}" srcOrd="4" destOrd="0" parTransId="{FAA2EEA5-4DAD-4468-9380-566540C0DA2A}" sibTransId="{F95AA9DB-B6B9-4AD7-B6A0-943DA302C340}"/>
    <dgm:cxn modelId="{7145AB40-76E0-4BCF-87D1-1D2243D2B5B8}" type="presOf" srcId="{CD21E621-2342-4625-B661-687C0940C573}" destId="{D81501A5-49E1-4F10-AC20-99DF68EA2D21}" srcOrd="0" destOrd="0" presId="urn:microsoft.com/office/officeart/2005/8/layout/process4"/>
    <dgm:cxn modelId="{5AC0A267-2953-4A5C-B7CB-89FC7257D005}" srcId="{BAA7060E-0EC9-46F7-83AD-29AE0C9BAD80}" destId="{34E303A6-3793-4CA9-BF8A-C28718F0B0FF}" srcOrd="3" destOrd="0" parTransId="{13ED23AD-AD11-45E7-926B-4046E1380B4A}" sibTransId="{2E4217F3-5B14-4A56-BA68-F9BBD945368B}"/>
    <dgm:cxn modelId="{006B3A00-FB18-4112-9997-2F2F37833A73}" type="presParOf" srcId="{096A9DA5-9775-47FD-BD40-2CEF4C6669BD}" destId="{84D1FC66-9BD7-4C2B-B43F-E48AB9F5B68F}" srcOrd="0" destOrd="0" presId="urn:microsoft.com/office/officeart/2005/8/layout/process4"/>
    <dgm:cxn modelId="{D844861E-F2A5-4935-BA77-E17A6F64E33F}" type="presParOf" srcId="{84D1FC66-9BD7-4C2B-B43F-E48AB9F5B68F}" destId="{48E7AA41-00F8-4831-8873-177B340F209C}" srcOrd="0" destOrd="0" presId="urn:microsoft.com/office/officeart/2005/8/layout/process4"/>
    <dgm:cxn modelId="{3517E332-8C76-46D8-A73F-FCA8554DC1A3}" type="presParOf" srcId="{096A9DA5-9775-47FD-BD40-2CEF4C6669BD}" destId="{0D222A1E-E354-4F51-A98E-671781BC1D10}" srcOrd="1" destOrd="0" presId="urn:microsoft.com/office/officeart/2005/8/layout/process4"/>
    <dgm:cxn modelId="{CD27955E-0CD3-4F6B-A11F-033DADEFF34B}" type="presParOf" srcId="{096A9DA5-9775-47FD-BD40-2CEF4C6669BD}" destId="{731F3A52-C7E4-4009-94D1-01B73CD6AE2B}" srcOrd="2" destOrd="0" presId="urn:microsoft.com/office/officeart/2005/8/layout/process4"/>
    <dgm:cxn modelId="{B6EE4F0A-C362-4BDB-80EF-F68C2E85059D}" type="presParOf" srcId="{731F3A52-C7E4-4009-94D1-01B73CD6AE2B}" destId="{21420315-0B4A-4BB0-8F69-FF6D3EA8AFEF}" srcOrd="0" destOrd="0" presId="urn:microsoft.com/office/officeart/2005/8/layout/process4"/>
    <dgm:cxn modelId="{D793D479-2229-4ABF-AF53-16F82FE48712}" type="presParOf" srcId="{096A9DA5-9775-47FD-BD40-2CEF4C6669BD}" destId="{C2AAB091-4788-46D4-89EB-F34C78ADC6A4}" srcOrd="3" destOrd="0" presId="urn:microsoft.com/office/officeart/2005/8/layout/process4"/>
    <dgm:cxn modelId="{2DCDB07E-87EA-45C7-97DF-588BC47D0A9B}" type="presParOf" srcId="{096A9DA5-9775-47FD-BD40-2CEF4C6669BD}" destId="{18A38091-2D76-4BED-92A3-C4F58B066452}" srcOrd="4" destOrd="0" presId="urn:microsoft.com/office/officeart/2005/8/layout/process4"/>
    <dgm:cxn modelId="{B5E03CE3-2735-40AD-9BF3-C7751F7732B9}" type="presParOf" srcId="{18A38091-2D76-4BED-92A3-C4F58B066452}" destId="{6AE5D7AE-8FFE-49BC-83F5-86861505407D}" srcOrd="0" destOrd="0" presId="urn:microsoft.com/office/officeart/2005/8/layout/process4"/>
    <dgm:cxn modelId="{1191FA81-2548-410A-9220-FA2AEB8935F9}" type="presParOf" srcId="{096A9DA5-9775-47FD-BD40-2CEF4C6669BD}" destId="{3943807E-9CAB-4EAC-954D-1E211A6B7407}" srcOrd="5" destOrd="0" presId="urn:microsoft.com/office/officeart/2005/8/layout/process4"/>
    <dgm:cxn modelId="{A464CD28-5577-40FE-9D7F-F217D3A48E8F}" type="presParOf" srcId="{096A9DA5-9775-47FD-BD40-2CEF4C6669BD}" destId="{9087D952-82A0-4CE5-ABFE-19FD1877B4FC}" srcOrd="6" destOrd="0" presId="urn:microsoft.com/office/officeart/2005/8/layout/process4"/>
    <dgm:cxn modelId="{480D4139-CA91-449F-846B-4EF0128CE4BD}" type="presParOf" srcId="{9087D952-82A0-4CE5-ABFE-19FD1877B4FC}" destId="{F020F895-0C8A-4D76-BEFE-3FE5C33F7DBC}" srcOrd="0" destOrd="0" presId="urn:microsoft.com/office/officeart/2005/8/layout/process4"/>
    <dgm:cxn modelId="{B158B0EF-C137-4DCD-8D9B-60FEC037234D}" type="presParOf" srcId="{096A9DA5-9775-47FD-BD40-2CEF4C6669BD}" destId="{52B08B11-8A6C-4D81-A3E8-2874A641FD4D}" srcOrd="7" destOrd="0" presId="urn:microsoft.com/office/officeart/2005/8/layout/process4"/>
    <dgm:cxn modelId="{2EC1BC1E-652C-40E3-93C2-4B5E5310339A}" type="presParOf" srcId="{096A9DA5-9775-47FD-BD40-2CEF4C6669BD}" destId="{5449555A-D2EA-4C83-B16E-29F7C1ADA493}" srcOrd="8" destOrd="0" presId="urn:microsoft.com/office/officeart/2005/8/layout/process4"/>
    <dgm:cxn modelId="{0411CCF7-B789-4F7E-898B-71F365CA4C74}" type="presParOf" srcId="{5449555A-D2EA-4C83-B16E-29F7C1ADA493}" destId="{B619B1CD-D59C-4E5E-B4EB-D1D08AAD0F68}" srcOrd="0" destOrd="0" presId="urn:microsoft.com/office/officeart/2005/8/layout/process4"/>
    <dgm:cxn modelId="{55D6E053-764F-4026-B7D3-209A6A17DB2F}" type="presParOf" srcId="{096A9DA5-9775-47FD-BD40-2CEF4C6669BD}" destId="{D54161EA-7773-4C01-BCAB-ADF519433CB7}" srcOrd="9" destOrd="0" presId="urn:microsoft.com/office/officeart/2005/8/layout/process4"/>
    <dgm:cxn modelId="{3E6801CF-6038-4653-AF11-6032FEE6E9D2}" type="presParOf" srcId="{096A9DA5-9775-47FD-BD40-2CEF4C6669BD}" destId="{709EC119-D376-41D0-AC69-4D5101A0EFD2}" srcOrd="10" destOrd="0" presId="urn:microsoft.com/office/officeart/2005/8/layout/process4"/>
    <dgm:cxn modelId="{774191F9-1DE1-4171-959F-E15E13FAD68F}" type="presParOf" srcId="{709EC119-D376-41D0-AC69-4D5101A0EFD2}" destId="{D81501A5-49E1-4F10-AC20-99DF68EA2D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2D821-AF8F-4F14-A53C-81247FAF4271}" type="doc">
      <dgm:prSet loTypeId="urn:microsoft.com/office/officeart/2005/8/layout/process4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CCFA54DB-089F-4909-91C0-7CA3714B07DB}">
      <dgm:prSet phldrT="[Texto]" custT="1"/>
      <dgm:spPr/>
      <dgm:t>
        <a:bodyPr/>
        <a:lstStyle/>
        <a:p>
          <a:pPr algn="ctr"/>
          <a:r>
            <a:rPr lang="pt-BR" sz="1600" b="0" dirty="0" smtClean="0">
              <a:latin typeface="Arial" pitchFamily="34" charset="0"/>
              <a:cs typeface="Arial" pitchFamily="34" charset="0"/>
            </a:rPr>
            <a:t>As formas de prestação avaliadas neste trabalho foram baseadas nas reais condições de gestão do serviço de esgotamento sanitário existentes em municípios de pequeno porte.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C1E54F16-E427-44DD-BFC9-0F3264721D4C}" type="parTrans" cxnId="{25425A72-5B5A-4BE7-ACE5-48BB9EF5948B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4AF84128-C152-48C9-BFBA-FEABFA680D9F}" type="sibTrans" cxnId="{25425A72-5B5A-4BE7-ACE5-48BB9EF5948B}">
      <dgm:prSet custT="1"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3DDE2035-F4F4-4C6D-B7A5-90E118C41D31}">
      <dgm:prSet phldrT="[Texto]" custT="1"/>
      <dgm:spPr/>
      <dgm:t>
        <a:bodyPr/>
        <a:lstStyle/>
        <a:p>
          <a:pPr algn="ctr"/>
          <a:r>
            <a:rPr lang="pt-BR" sz="1600" b="0" dirty="0" smtClean="0">
              <a:latin typeface="Arial" pitchFamily="34" charset="0"/>
              <a:cs typeface="Arial" pitchFamily="34" charset="0"/>
            </a:rPr>
            <a:t>Em função da complexidade, as proposições foram avaliadas de forma individualizada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E2EFEC9A-6A4E-461E-B6B3-E32126EF06DD}" type="parTrans" cxnId="{89DAA837-466B-49EA-A9DB-F23F69E9D82D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1B0932A5-975F-4497-903B-BFDFEFB5BD33}" type="sibTrans" cxnId="{89DAA837-466B-49EA-A9DB-F23F69E9D82D}">
      <dgm:prSet custT="1"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6959023B-3273-439F-9B74-09C1DF0E76D8}">
      <dgm:prSet phldrT="[Texto]" custT="1"/>
      <dgm:spPr/>
      <dgm:t>
        <a:bodyPr/>
        <a:lstStyle/>
        <a:p>
          <a:pPr algn="ctr"/>
          <a:r>
            <a:rPr lang="pt-BR" sz="1600" b="0" dirty="0" smtClean="0">
              <a:latin typeface="Arial" pitchFamily="34" charset="0"/>
              <a:cs typeface="Arial" pitchFamily="34" charset="0"/>
            </a:rPr>
            <a:t>A escolha da melhor alternativa irá depender da organização institucional já empregada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60DFBE1D-6E90-49D9-B7DE-68B7F7811402}" type="parTrans" cxnId="{430C43CF-C406-40B0-8C2D-81AF88B3763C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308F3EE2-9C2F-47E0-8333-D6ADF154EB1C}" type="sibTrans" cxnId="{430C43CF-C406-40B0-8C2D-81AF88B3763C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A1A417FE-52D8-4A07-A54D-9F4EE41C467B}" type="pres">
      <dgm:prSet presAssocID="{4FC2D821-AF8F-4F14-A53C-81247FAF42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E605E3-B249-4CD9-8094-1C7C3D5B115D}" type="pres">
      <dgm:prSet presAssocID="{6959023B-3273-439F-9B74-09C1DF0E76D8}" presName="boxAndChildren" presStyleCnt="0"/>
      <dgm:spPr/>
      <dgm:t>
        <a:bodyPr/>
        <a:lstStyle/>
        <a:p>
          <a:endParaRPr lang="pt-BR"/>
        </a:p>
      </dgm:t>
    </dgm:pt>
    <dgm:pt modelId="{4D0DCD84-9E57-4A56-AA72-F151820FE230}" type="pres">
      <dgm:prSet presAssocID="{6959023B-3273-439F-9B74-09C1DF0E76D8}" presName="parentTextBox" presStyleLbl="node1" presStyleIdx="0" presStyleCnt="3"/>
      <dgm:spPr/>
      <dgm:t>
        <a:bodyPr/>
        <a:lstStyle/>
        <a:p>
          <a:endParaRPr lang="pt-BR"/>
        </a:p>
      </dgm:t>
    </dgm:pt>
    <dgm:pt modelId="{41FB6103-9D33-4F6F-99EE-F586B6C3D8F4}" type="pres">
      <dgm:prSet presAssocID="{1B0932A5-975F-4497-903B-BFDFEFB5BD33}" presName="sp" presStyleCnt="0"/>
      <dgm:spPr/>
      <dgm:t>
        <a:bodyPr/>
        <a:lstStyle/>
        <a:p>
          <a:endParaRPr lang="pt-BR"/>
        </a:p>
      </dgm:t>
    </dgm:pt>
    <dgm:pt modelId="{0EF214AD-328B-49DC-A14C-71FC39DBFADE}" type="pres">
      <dgm:prSet presAssocID="{3DDE2035-F4F4-4C6D-B7A5-90E118C41D31}" presName="arrowAndChildren" presStyleCnt="0"/>
      <dgm:spPr/>
      <dgm:t>
        <a:bodyPr/>
        <a:lstStyle/>
        <a:p>
          <a:endParaRPr lang="pt-BR"/>
        </a:p>
      </dgm:t>
    </dgm:pt>
    <dgm:pt modelId="{C11E48EE-4A3C-4340-A6EF-27F7B5BE42F1}" type="pres">
      <dgm:prSet presAssocID="{3DDE2035-F4F4-4C6D-B7A5-90E118C41D31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125AF2AD-4DAB-4661-8048-F125223614E8}" type="pres">
      <dgm:prSet presAssocID="{4AF84128-C152-48C9-BFBA-FEABFA680D9F}" presName="sp" presStyleCnt="0"/>
      <dgm:spPr/>
      <dgm:t>
        <a:bodyPr/>
        <a:lstStyle/>
        <a:p>
          <a:endParaRPr lang="pt-BR"/>
        </a:p>
      </dgm:t>
    </dgm:pt>
    <dgm:pt modelId="{51A90342-770F-4C17-8254-ED08F11C1A8C}" type="pres">
      <dgm:prSet presAssocID="{CCFA54DB-089F-4909-91C0-7CA3714B07DB}" presName="arrowAndChildren" presStyleCnt="0"/>
      <dgm:spPr/>
      <dgm:t>
        <a:bodyPr/>
        <a:lstStyle/>
        <a:p>
          <a:endParaRPr lang="pt-BR"/>
        </a:p>
      </dgm:t>
    </dgm:pt>
    <dgm:pt modelId="{36294B28-FA21-4EE3-8AF1-80B2FF2973C7}" type="pres">
      <dgm:prSet presAssocID="{CCFA54DB-089F-4909-91C0-7CA3714B07DB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C00CE3BC-7CE0-4229-B6D9-DA5DE1907EB8}" type="presOf" srcId="{3DDE2035-F4F4-4C6D-B7A5-90E118C41D31}" destId="{C11E48EE-4A3C-4340-A6EF-27F7B5BE42F1}" srcOrd="0" destOrd="0" presId="urn:microsoft.com/office/officeart/2005/8/layout/process4"/>
    <dgm:cxn modelId="{430C43CF-C406-40B0-8C2D-81AF88B3763C}" srcId="{4FC2D821-AF8F-4F14-A53C-81247FAF4271}" destId="{6959023B-3273-439F-9B74-09C1DF0E76D8}" srcOrd="2" destOrd="0" parTransId="{60DFBE1D-6E90-49D9-B7DE-68B7F7811402}" sibTransId="{308F3EE2-9C2F-47E0-8333-D6ADF154EB1C}"/>
    <dgm:cxn modelId="{89DAA837-466B-49EA-A9DB-F23F69E9D82D}" srcId="{4FC2D821-AF8F-4F14-A53C-81247FAF4271}" destId="{3DDE2035-F4F4-4C6D-B7A5-90E118C41D31}" srcOrd="1" destOrd="0" parTransId="{E2EFEC9A-6A4E-461E-B6B3-E32126EF06DD}" sibTransId="{1B0932A5-975F-4497-903B-BFDFEFB5BD33}"/>
    <dgm:cxn modelId="{EA86682B-46BB-4175-89E7-2ACA6CB05CC6}" type="presOf" srcId="{4FC2D821-AF8F-4F14-A53C-81247FAF4271}" destId="{A1A417FE-52D8-4A07-A54D-9F4EE41C467B}" srcOrd="0" destOrd="0" presId="urn:microsoft.com/office/officeart/2005/8/layout/process4"/>
    <dgm:cxn modelId="{CCCC353F-B325-443B-A19F-D8F284CF4145}" type="presOf" srcId="{CCFA54DB-089F-4909-91C0-7CA3714B07DB}" destId="{36294B28-FA21-4EE3-8AF1-80B2FF2973C7}" srcOrd="0" destOrd="0" presId="urn:microsoft.com/office/officeart/2005/8/layout/process4"/>
    <dgm:cxn modelId="{53E26269-85E2-41DB-9538-C680D4DF4631}" type="presOf" srcId="{6959023B-3273-439F-9B74-09C1DF0E76D8}" destId="{4D0DCD84-9E57-4A56-AA72-F151820FE230}" srcOrd="0" destOrd="0" presId="urn:microsoft.com/office/officeart/2005/8/layout/process4"/>
    <dgm:cxn modelId="{25425A72-5B5A-4BE7-ACE5-48BB9EF5948B}" srcId="{4FC2D821-AF8F-4F14-A53C-81247FAF4271}" destId="{CCFA54DB-089F-4909-91C0-7CA3714B07DB}" srcOrd="0" destOrd="0" parTransId="{C1E54F16-E427-44DD-BFC9-0F3264721D4C}" sibTransId="{4AF84128-C152-48C9-BFBA-FEABFA680D9F}"/>
    <dgm:cxn modelId="{DF594C38-E427-4558-9065-B2AFCE8F6C47}" type="presParOf" srcId="{A1A417FE-52D8-4A07-A54D-9F4EE41C467B}" destId="{E1E605E3-B249-4CD9-8094-1C7C3D5B115D}" srcOrd="0" destOrd="0" presId="urn:microsoft.com/office/officeart/2005/8/layout/process4"/>
    <dgm:cxn modelId="{3A32A7BF-A0DD-4A2C-BFB7-5F337988E1C9}" type="presParOf" srcId="{E1E605E3-B249-4CD9-8094-1C7C3D5B115D}" destId="{4D0DCD84-9E57-4A56-AA72-F151820FE230}" srcOrd="0" destOrd="0" presId="urn:microsoft.com/office/officeart/2005/8/layout/process4"/>
    <dgm:cxn modelId="{B56944B5-F769-4D49-B003-E7FF4F019862}" type="presParOf" srcId="{A1A417FE-52D8-4A07-A54D-9F4EE41C467B}" destId="{41FB6103-9D33-4F6F-99EE-F586B6C3D8F4}" srcOrd="1" destOrd="0" presId="urn:microsoft.com/office/officeart/2005/8/layout/process4"/>
    <dgm:cxn modelId="{48B81326-DBB6-4D1D-8877-FA4A5E40D17D}" type="presParOf" srcId="{A1A417FE-52D8-4A07-A54D-9F4EE41C467B}" destId="{0EF214AD-328B-49DC-A14C-71FC39DBFADE}" srcOrd="2" destOrd="0" presId="urn:microsoft.com/office/officeart/2005/8/layout/process4"/>
    <dgm:cxn modelId="{9E6FBC1C-DB77-45BE-8D4E-D20496478619}" type="presParOf" srcId="{0EF214AD-328B-49DC-A14C-71FC39DBFADE}" destId="{C11E48EE-4A3C-4340-A6EF-27F7B5BE42F1}" srcOrd="0" destOrd="0" presId="urn:microsoft.com/office/officeart/2005/8/layout/process4"/>
    <dgm:cxn modelId="{04A3A252-B043-4665-B022-2080F27834D9}" type="presParOf" srcId="{A1A417FE-52D8-4A07-A54D-9F4EE41C467B}" destId="{125AF2AD-4DAB-4661-8048-F125223614E8}" srcOrd="3" destOrd="0" presId="urn:microsoft.com/office/officeart/2005/8/layout/process4"/>
    <dgm:cxn modelId="{35E5990A-4A88-46AF-AE26-26CC2E4715A6}" type="presParOf" srcId="{A1A417FE-52D8-4A07-A54D-9F4EE41C467B}" destId="{51A90342-770F-4C17-8254-ED08F11C1A8C}" srcOrd="4" destOrd="0" presId="urn:microsoft.com/office/officeart/2005/8/layout/process4"/>
    <dgm:cxn modelId="{6BA58BD6-1BD7-4AF7-9CFB-D1A1D7BA9CBA}" type="presParOf" srcId="{51A90342-770F-4C17-8254-ED08F11C1A8C}" destId="{36294B28-FA21-4EE3-8AF1-80B2FF2973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2D821-AF8F-4F14-A53C-81247FAF4271}" type="doc">
      <dgm:prSet loTypeId="urn:microsoft.com/office/officeart/2005/8/layout/process4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CCFA54DB-089F-4909-91C0-7CA3714B07DB}">
      <dgm:prSet phldrT="[Texto]" custT="1"/>
      <dgm:spPr/>
      <dgm:t>
        <a:bodyPr/>
        <a:lstStyle/>
        <a:p>
          <a:pPr algn="ctr"/>
          <a:r>
            <a:rPr lang="pt-BR" sz="1600" b="0" dirty="0" smtClean="0">
              <a:latin typeface="Arial" pitchFamily="34" charset="0"/>
              <a:cs typeface="Arial" pitchFamily="34" charset="0"/>
            </a:rPr>
            <a:t>As </a:t>
          </a:r>
          <a:r>
            <a:rPr lang="pt-BR" sz="1600" dirty="0" smtClean="0">
              <a:latin typeface="Arial" pitchFamily="34" charset="0"/>
              <a:cs typeface="Arial" pitchFamily="34" charset="0"/>
            </a:rPr>
            <a:t>Instrumentos jurídicos que embasaram a formulação o Questionário/Entrevistas 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C1E54F16-E427-44DD-BFC9-0F3264721D4C}" type="parTrans" cxnId="{25425A72-5B5A-4BE7-ACE5-48BB9EF5948B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4AF84128-C152-48C9-BFBA-FEABFA680D9F}" type="sibTrans" cxnId="{25425A72-5B5A-4BE7-ACE5-48BB9EF5948B}">
      <dgm:prSet custT="1"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3DDE2035-F4F4-4C6D-B7A5-90E118C41D31}">
      <dgm:prSet phldrT="[Texto]" custT="1"/>
      <dgm:spPr/>
      <dgm:t>
        <a:bodyPr/>
        <a:lstStyle/>
        <a:p>
          <a:pPr algn="ctr"/>
          <a:r>
            <a:rPr lang="pt-BR" sz="1600" dirty="0" smtClean="0">
              <a:latin typeface="Arial" pitchFamily="34" charset="0"/>
              <a:cs typeface="Arial" pitchFamily="34" charset="0"/>
            </a:rPr>
            <a:t>Apresentavam certa redundância	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E2EFEC9A-6A4E-461E-B6B3-E32126EF06DD}" type="parTrans" cxnId="{89DAA837-466B-49EA-A9DB-F23F69E9D82D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1B0932A5-975F-4497-903B-BFDFEFB5BD33}" type="sibTrans" cxnId="{89DAA837-466B-49EA-A9DB-F23F69E9D82D}">
      <dgm:prSet custT="1"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6959023B-3273-439F-9B74-09C1DF0E76D8}">
      <dgm:prSet phldrT="[Texto]" custT="1"/>
      <dgm:spPr/>
      <dgm:t>
        <a:bodyPr/>
        <a:lstStyle/>
        <a:p>
          <a:pPr algn="ctr"/>
          <a:r>
            <a:rPr lang="pt-BR" sz="1600" dirty="0" smtClean="0">
              <a:latin typeface="Arial" pitchFamily="34" charset="0"/>
              <a:cs typeface="Arial" pitchFamily="34" charset="0"/>
            </a:rPr>
            <a:t>Estrutura viciada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60DFBE1D-6E90-49D9-B7DE-68B7F7811402}" type="parTrans" cxnId="{430C43CF-C406-40B0-8C2D-81AF88B3763C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308F3EE2-9C2F-47E0-8333-D6ADF154EB1C}" type="sibTrans" cxnId="{430C43CF-C406-40B0-8C2D-81AF88B3763C}">
      <dgm:prSet/>
      <dgm:spPr/>
      <dgm:t>
        <a:bodyPr/>
        <a:lstStyle/>
        <a:p>
          <a:pPr algn="ctr"/>
          <a:endParaRPr lang="pt-BR" sz="1600" b="0">
            <a:latin typeface="Arial" pitchFamily="34" charset="0"/>
            <a:cs typeface="Arial" pitchFamily="34" charset="0"/>
          </a:endParaRPr>
        </a:p>
      </dgm:t>
    </dgm:pt>
    <dgm:pt modelId="{01A2D37F-61B4-4DFD-BA3F-9A29428613DE}">
      <dgm:prSet phldrT="[Texto]" custT="1"/>
      <dgm:spPr/>
      <dgm:t>
        <a:bodyPr/>
        <a:lstStyle/>
        <a:p>
          <a:pPr algn="ctr"/>
          <a:r>
            <a:rPr lang="pt-BR" sz="1600" dirty="0" smtClean="0">
              <a:latin typeface="Arial" pitchFamily="34" charset="0"/>
              <a:cs typeface="Arial" pitchFamily="34" charset="0"/>
            </a:rPr>
            <a:t>Falta de habilidade</a:t>
          </a:r>
          <a:endParaRPr lang="pt-BR" sz="1600" b="0" dirty="0">
            <a:latin typeface="Arial" pitchFamily="34" charset="0"/>
            <a:cs typeface="Arial" pitchFamily="34" charset="0"/>
          </a:endParaRPr>
        </a:p>
      </dgm:t>
    </dgm:pt>
    <dgm:pt modelId="{932FB411-8EBD-4A1C-91DD-CFFCFFACA638}" type="parTrans" cxnId="{F1A4248F-D722-43E9-9866-280C836BAE8C}">
      <dgm:prSet/>
      <dgm:spPr/>
      <dgm:t>
        <a:bodyPr/>
        <a:lstStyle/>
        <a:p>
          <a:endParaRPr lang="pt-BR"/>
        </a:p>
      </dgm:t>
    </dgm:pt>
    <dgm:pt modelId="{7221C443-920F-4DB5-99B1-C03D1B815159}" type="sibTrans" cxnId="{F1A4248F-D722-43E9-9866-280C836BAE8C}">
      <dgm:prSet/>
      <dgm:spPr/>
      <dgm:t>
        <a:bodyPr/>
        <a:lstStyle/>
        <a:p>
          <a:endParaRPr lang="pt-BR"/>
        </a:p>
      </dgm:t>
    </dgm:pt>
    <dgm:pt modelId="{A1A417FE-52D8-4A07-A54D-9F4EE41C467B}" type="pres">
      <dgm:prSet presAssocID="{4FC2D821-AF8F-4F14-A53C-81247FAF42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8D45CF-D456-4784-A576-80A908FB0DAA}" type="pres">
      <dgm:prSet presAssocID="{01A2D37F-61B4-4DFD-BA3F-9A29428613DE}" presName="boxAndChildren" presStyleCnt="0"/>
      <dgm:spPr/>
    </dgm:pt>
    <dgm:pt modelId="{151FFFFC-717A-4735-9205-58AFD24857DC}" type="pres">
      <dgm:prSet presAssocID="{01A2D37F-61B4-4DFD-BA3F-9A29428613DE}" presName="parentTextBox" presStyleLbl="node1" presStyleIdx="0" presStyleCnt="4"/>
      <dgm:spPr/>
      <dgm:t>
        <a:bodyPr/>
        <a:lstStyle/>
        <a:p>
          <a:endParaRPr lang="pt-BR"/>
        </a:p>
      </dgm:t>
    </dgm:pt>
    <dgm:pt modelId="{F474CF05-8893-4D3C-997C-3221D8766D7D}" type="pres">
      <dgm:prSet presAssocID="{308F3EE2-9C2F-47E0-8333-D6ADF154EB1C}" presName="sp" presStyleCnt="0"/>
      <dgm:spPr/>
    </dgm:pt>
    <dgm:pt modelId="{89D03B24-4D2D-470F-B211-88E38F25B9D2}" type="pres">
      <dgm:prSet presAssocID="{6959023B-3273-439F-9B74-09C1DF0E76D8}" presName="arrowAndChildren" presStyleCnt="0"/>
      <dgm:spPr/>
    </dgm:pt>
    <dgm:pt modelId="{C332E93B-EDD6-4937-B38B-90B534233C8D}" type="pres">
      <dgm:prSet presAssocID="{6959023B-3273-439F-9B74-09C1DF0E76D8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41FB6103-9D33-4F6F-99EE-F586B6C3D8F4}" type="pres">
      <dgm:prSet presAssocID="{1B0932A5-975F-4497-903B-BFDFEFB5BD33}" presName="sp" presStyleCnt="0"/>
      <dgm:spPr/>
      <dgm:t>
        <a:bodyPr/>
        <a:lstStyle/>
        <a:p>
          <a:endParaRPr lang="pt-BR"/>
        </a:p>
      </dgm:t>
    </dgm:pt>
    <dgm:pt modelId="{0EF214AD-328B-49DC-A14C-71FC39DBFADE}" type="pres">
      <dgm:prSet presAssocID="{3DDE2035-F4F4-4C6D-B7A5-90E118C41D31}" presName="arrowAndChildren" presStyleCnt="0"/>
      <dgm:spPr/>
      <dgm:t>
        <a:bodyPr/>
        <a:lstStyle/>
        <a:p>
          <a:endParaRPr lang="pt-BR"/>
        </a:p>
      </dgm:t>
    </dgm:pt>
    <dgm:pt modelId="{C11E48EE-4A3C-4340-A6EF-27F7B5BE42F1}" type="pres">
      <dgm:prSet presAssocID="{3DDE2035-F4F4-4C6D-B7A5-90E118C41D31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125AF2AD-4DAB-4661-8048-F125223614E8}" type="pres">
      <dgm:prSet presAssocID="{4AF84128-C152-48C9-BFBA-FEABFA680D9F}" presName="sp" presStyleCnt="0"/>
      <dgm:spPr/>
      <dgm:t>
        <a:bodyPr/>
        <a:lstStyle/>
        <a:p>
          <a:endParaRPr lang="pt-BR"/>
        </a:p>
      </dgm:t>
    </dgm:pt>
    <dgm:pt modelId="{51A90342-770F-4C17-8254-ED08F11C1A8C}" type="pres">
      <dgm:prSet presAssocID="{CCFA54DB-089F-4909-91C0-7CA3714B07DB}" presName="arrowAndChildren" presStyleCnt="0"/>
      <dgm:spPr/>
      <dgm:t>
        <a:bodyPr/>
        <a:lstStyle/>
        <a:p>
          <a:endParaRPr lang="pt-BR"/>
        </a:p>
      </dgm:t>
    </dgm:pt>
    <dgm:pt modelId="{36294B28-FA21-4EE3-8AF1-80B2FF2973C7}" type="pres">
      <dgm:prSet presAssocID="{CCFA54DB-089F-4909-91C0-7CA3714B07DB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430C43CF-C406-40B0-8C2D-81AF88B3763C}" srcId="{4FC2D821-AF8F-4F14-A53C-81247FAF4271}" destId="{6959023B-3273-439F-9B74-09C1DF0E76D8}" srcOrd="2" destOrd="0" parTransId="{60DFBE1D-6E90-49D9-B7DE-68B7F7811402}" sibTransId="{308F3EE2-9C2F-47E0-8333-D6ADF154EB1C}"/>
    <dgm:cxn modelId="{F1A4248F-D722-43E9-9866-280C836BAE8C}" srcId="{4FC2D821-AF8F-4F14-A53C-81247FAF4271}" destId="{01A2D37F-61B4-4DFD-BA3F-9A29428613DE}" srcOrd="3" destOrd="0" parTransId="{932FB411-8EBD-4A1C-91DD-CFFCFFACA638}" sibTransId="{7221C443-920F-4DB5-99B1-C03D1B815159}"/>
    <dgm:cxn modelId="{89DAA837-466B-49EA-A9DB-F23F69E9D82D}" srcId="{4FC2D821-AF8F-4F14-A53C-81247FAF4271}" destId="{3DDE2035-F4F4-4C6D-B7A5-90E118C41D31}" srcOrd="1" destOrd="0" parTransId="{E2EFEC9A-6A4E-461E-B6B3-E32126EF06DD}" sibTransId="{1B0932A5-975F-4497-903B-BFDFEFB5BD33}"/>
    <dgm:cxn modelId="{CA863929-A363-4946-8201-BAFC67B46A17}" type="presOf" srcId="{3DDE2035-F4F4-4C6D-B7A5-90E118C41D31}" destId="{C11E48EE-4A3C-4340-A6EF-27F7B5BE42F1}" srcOrd="0" destOrd="0" presId="urn:microsoft.com/office/officeart/2005/8/layout/process4"/>
    <dgm:cxn modelId="{61D3DB0C-D68B-491F-A111-C5F7151DB6AE}" type="presOf" srcId="{4FC2D821-AF8F-4F14-A53C-81247FAF4271}" destId="{A1A417FE-52D8-4A07-A54D-9F4EE41C467B}" srcOrd="0" destOrd="0" presId="urn:microsoft.com/office/officeart/2005/8/layout/process4"/>
    <dgm:cxn modelId="{32430EE4-F3EE-4AD9-B348-69471E342248}" type="presOf" srcId="{6959023B-3273-439F-9B74-09C1DF0E76D8}" destId="{C332E93B-EDD6-4937-B38B-90B534233C8D}" srcOrd="0" destOrd="0" presId="urn:microsoft.com/office/officeart/2005/8/layout/process4"/>
    <dgm:cxn modelId="{B49C590F-275B-4922-B966-1BBB1397F9A2}" type="presOf" srcId="{CCFA54DB-089F-4909-91C0-7CA3714B07DB}" destId="{36294B28-FA21-4EE3-8AF1-80B2FF2973C7}" srcOrd="0" destOrd="0" presId="urn:microsoft.com/office/officeart/2005/8/layout/process4"/>
    <dgm:cxn modelId="{0D6702B9-F322-4249-A090-00FF14A88ED0}" type="presOf" srcId="{01A2D37F-61B4-4DFD-BA3F-9A29428613DE}" destId="{151FFFFC-717A-4735-9205-58AFD24857DC}" srcOrd="0" destOrd="0" presId="urn:microsoft.com/office/officeart/2005/8/layout/process4"/>
    <dgm:cxn modelId="{25425A72-5B5A-4BE7-ACE5-48BB9EF5948B}" srcId="{4FC2D821-AF8F-4F14-A53C-81247FAF4271}" destId="{CCFA54DB-089F-4909-91C0-7CA3714B07DB}" srcOrd="0" destOrd="0" parTransId="{C1E54F16-E427-44DD-BFC9-0F3264721D4C}" sibTransId="{4AF84128-C152-48C9-BFBA-FEABFA680D9F}"/>
    <dgm:cxn modelId="{F85B841D-93FF-4CE6-9397-A979CD23DCF6}" type="presParOf" srcId="{A1A417FE-52D8-4A07-A54D-9F4EE41C467B}" destId="{428D45CF-D456-4784-A576-80A908FB0DAA}" srcOrd="0" destOrd="0" presId="urn:microsoft.com/office/officeart/2005/8/layout/process4"/>
    <dgm:cxn modelId="{C76A5F58-9D7C-4B20-A59A-22012EFB738D}" type="presParOf" srcId="{428D45CF-D456-4784-A576-80A908FB0DAA}" destId="{151FFFFC-717A-4735-9205-58AFD24857DC}" srcOrd="0" destOrd="0" presId="urn:microsoft.com/office/officeart/2005/8/layout/process4"/>
    <dgm:cxn modelId="{081B1A1A-CE61-4E43-94FF-86C914CE788F}" type="presParOf" srcId="{A1A417FE-52D8-4A07-A54D-9F4EE41C467B}" destId="{F474CF05-8893-4D3C-997C-3221D8766D7D}" srcOrd="1" destOrd="0" presId="urn:microsoft.com/office/officeart/2005/8/layout/process4"/>
    <dgm:cxn modelId="{EBBBAF53-D02D-4632-89E9-38E4E56B9159}" type="presParOf" srcId="{A1A417FE-52D8-4A07-A54D-9F4EE41C467B}" destId="{89D03B24-4D2D-470F-B211-88E38F25B9D2}" srcOrd="2" destOrd="0" presId="urn:microsoft.com/office/officeart/2005/8/layout/process4"/>
    <dgm:cxn modelId="{90BF23F7-871A-434A-8EC6-1281F33C6976}" type="presParOf" srcId="{89D03B24-4D2D-470F-B211-88E38F25B9D2}" destId="{C332E93B-EDD6-4937-B38B-90B534233C8D}" srcOrd="0" destOrd="0" presId="urn:microsoft.com/office/officeart/2005/8/layout/process4"/>
    <dgm:cxn modelId="{29BF0B29-DA38-4B49-A6BF-1CD1E4A1B13E}" type="presParOf" srcId="{A1A417FE-52D8-4A07-A54D-9F4EE41C467B}" destId="{41FB6103-9D33-4F6F-99EE-F586B6C3D8F4}" srcOrd="3" destOrd="0" presId="urn:microsoft.com/office/officeart/2005/8/layout/process4"/>
    <dgm:cxn modelId="{587DCD90-FBBA-4734-B3C2-AA736F469A5F}" type="presParOf" srcId="{A1A417FE-52D8-4A07-A54D-9F4EE41C467B}" destId="{0EF214AD-328B-49DC-A14C-71FC39DBFADE}" srcOrd="4" destOrd="0" presId="urn:microsoft.com/office/officeart/2005/8/layout/process4"/>
    <dgm:cxn modelId="{42715B61-7BC7-4437-9489-78FDE2CF74DE}" type="presParOf" srcId="{0EF214AD-328B-49DC-A14C-71FC39DBFADE}" destId="{C11E48EE-4A3C-4340-A6EF-27F7B5BE42F1}" srcOrd="0" destOrd="0" presId="urn:microsoft.com/office/officeart/2005/8/layout/process4"/>
    <dgm:cxn modelId="{E44705FB-A1C0-4CA6-9292-704CCAD4501A}" type="presParOf" srcId="{A1A417FE-52D8-4A07-A54D-9F4EE41C467B}" destId="{125AF2AD-4DAB-4661-8048-F125223614E8}" srcOrd="5" destOrd="0" presId="urn:microsoft.com/office/officeart/2005/8/layout/process4"/>
    <dgm:cxn modelId="{8B123A8B-C63C-4939-BDF2-BF440BD6A122}" type="presParOf" srcId="{A1A417FE-52D8-4A07-A54D-9F4EE41C467B}" destId="{51A90342-770F-4C17-8254-ED08F11C1A8C}" srcOrd="6" destOrd="0" presId="urn:microsoft.com/office/officeart/2005/8/layout/process4"/>
    <dgm:cxn modelId="{BE14F395-3602-4659-BBF6-9BAC6A8F22E8}" type="presParOf" srcId="{51A90342-770F-4C17-8254-ED08F11C1A8C}" destId="{36294B28-FA21-4EE3-8AF1-80B2FF2973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9B379-3B7B-4F3A-8332-76DC80E25942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25E1648-5888-4829-8A9A-9F9B0CFF64C7}">
      <dgm:prSet phldrT="[Texto]" custT="1"/>
      <dgm:spPr/>
      <dgm:t>
        <a:bodyPr/>
        <a:lstStyle/>
        <a:p>
          <a:pPr algn="ctr"/>
          <a:r>
            <a:rPr lang="pt-BR" sz="1400" b="1" dirty="0" smtClean="0">
              <a:latin typeface="Arial" pitchFamily="34" charset="0"/>
              <a:cs typeface="Arial" pitchFamily="34" charset="0"/>
            </a:rPr>
            <a:t>Realização de um estudo ambiental completo dos impactos causados pelo uso sistemático do sistema individual</a:t>
          </a:r>
          <a:endParaRPr lang="pt-BR" sz="1400" b="1" dirty="0">
            <a:latin typeface="Arial" pitchFamily="34" charset="0"/>
            <a:cs typeface="Arial" pitchFamily="34" charset="0"/>
          </a:endParaRPr>
        </a:p>
      </dgm:t>
    </dgm:pt>
    <dgm:pt modelId="{F5913A72-B0BD-4CBC-B795-A66081EC9D08}" type="parTrans" cxnId="{8D3E91FC-190E-4EE4-92EA-FEF806203E65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ECABFCE9-480F-4558-A21A-FCF0D0AE45FB}" type="sibTrans" cxnId="{8D3E91FC-190E-4EE4-92EA-FEF806203E65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43E61202-638A-49F4-874B-39FB4F609673}">
      <dgm:prSet custT="1"/>
      <dgm:spPr/>
      <dgm:t>
        <a:bodyPr/>
        <a:lstStyle/>
        <a:p>
          <a:pPr algn="ctr"/>
          <a:r>
            <a:rPr lang="pt-BR" sz="1400" b="1" dirty="0" smtClean="0">
              <a:latin typeface="Arial" pitchFamily="34" charset="0"/>
              <a:cs typeface="Arial" pitchFamily="34" charset="0"/>
            </a:rPr>
            <a:t>Realização de estudos econômico-financeiros para detalhar custos de implantação e operação  de um sistema de monitoramento dos sistemas individuais</a:t>
          </a:r>
          <a:endParaRPr lang="pt-BR" sz="1400" b="1" dirty="0">
            <a:latin typeface="Arial" pitchFamily="34" charset="0"/>
            <a:cs typeface="Arial" pitchFamily="34" charset="0"/>
          </a:endParaRPr>
        </a:p>
      </dgm:t>
    </dgm:pt>
    <dgm:pt modelId="{3DB4204B-6ABC-4D7E-8994-1DD33A8CE2CA}" type="parTrans" cxnId="{EB473352-33F5-4D5D-AE42-B72506C9F443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846452A1-1C5E-4651-AF56-D50F0A98A2EB}" type="sibTrans" cxnId="{EB473352-33F5-4D5D-AE42-B72506C9F443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226F47FD-14BE-4469-B55E-D0547B7182CB}">
      <dgm:prSet custT="1"/>
      <dgm:spPr/>
      <dgm:t>
        <a:bodyPr/>
        <a:lstStyle/>
        <a:p>
          <a:pPr algn="ctr"/>
          <a:r>
            <a:rPr lang="pt-BR" sz="1400" b="1" dirty="0" smtClean="0">
              <a:latin typeface="Arial" pitchFamily="34" charset="0"/>
              <a:cs typeface="Arial" pitchFamily="34" charset="0"/>
            </a:rPr>
            <a:t>Realização de estudos econômico-financeiros para definição do adensamento urbano que justifique o investimento em um sistema coletivo de esgotamento sanitário</a:t>
          </a:r>
          <a:endParaRPr lang="pt-BR" sz="1400" b="1" dirty="0">
            <a:latin typeface="Arial" pitchFamily="34" charset="0"/>
            <a:cs typeface="Arial" pitchFamily="34" charset="0"/>
          </a:endParaRPr>
        </a:p>
      </dgm:t>
    </dgm:pt>
    <dgm:pt modelId="{9996EE4C-1B08-420E-9076-CE5E35C8F660}" type="sibTrans" cxnId="{4B382537-E826-454C-965B-1F22955F82B8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C8641263-EDE5-4FAB-9438-0E9BACE197D2}" type="parTrans" cxnId="{4B382537-E826-454C-965B-1F22955F82B8}">
      <dgm:prSet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D9B478F0-C949-4E17-ADCD-84D6707522BE}" type="pres">
      <dgm:prSet presAssocID="{B7E9B379-3B7B-4F3A-8332-76DC80E259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CC8622-E01A-4734-B8EF-E7978008CE7A}" type="pres">
      <dgm:prSet presAssocID="{825E1648-5888-4829-8A9A-9F9B0CFF64C7}" presName="comp" presStyleCnt="0"/>
      <dgm:spPr/>
    </dgm:pt>
    <dgm:pt modelId="{C08B88E7-1828-40A5-BB68-D6A18E195ED4}" type="pres">
      <dgm:prSet presAssocID="{825E1648-5888-4829-8A9A-9F9B0CFF64C7}" presName="rect2" presStyleLbl="node1" presStyleIdx="0" presStyleCnt="3" custScaleX="120482" custLinFactNeighborX="11780" custLinFactNeighborY="-12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E16DD-E1DD-4A38-B593-C43C49B5684E}" type="pres">
      <dgm:prSet presAssocID="{825E1648-5888-4829-8A9A-9F9B0CFF64C7}" presName="rect1" presStyleLbl="ln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EC29832-1E3F-411F-A793-2A8259B470D0}" type="pres">
      <dgm:prSet presAssocID="{ECABFCE9-480F-4558-A21A-FCF0D0AE45FB}" presName="sibTrans" presStyleCnt="0"/>
      <dgm:spPr/>
    </dgm:pt>
    <dgm:pt modelId="{AFD2BC14-A374-4C18-AF71-4963A20123D0}" type="pres">
      <dgm:prSet presAssocID="{43E61202-638A-49F4-874B-39FB4F609673}" presName="comp" presStyleCnt="0"/>
      <dgm:spPr/>
    </dgm:pt>
    <dgm:pt modelId="{F4547193-9A8E-48DA-81AB-3CF4F04FA0DD}" type="pres">
      <dgm:prSet presAssocID="{43E61202-638A-49F4-874B-39FB4F609673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3BBFB-B663-46B6-B7FC-8E22F82C2B2D}" type="pres">
      <dgm:prSet presAssocID="{43E61202-638A-49F4-874B-39FB4F609673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DD0037B-F348-4C15-9582-09481EE7A043}" type="pres">
      <dgm:prSet presAssocID="{846452A1-1C5E-4651-AF56-D50F0A98A2EB}" presName="sibTrans" presStyleCnt="0"/>
      <dgm:spPr/>
    </dgm:pt>
    <dgm:pt modelId="{961DDCA8-E4B7-4BEB-A647-F31BBB08359C}" type="pres">
      <dgm:prSet presAssocID="{226F47FD-14BE-4469-B55E-D0547B7182CB}" presName="comp" presStyleCnt="0"/>
      <dgm:spPr/>
    </dgm:pt>
    <dgm:pt modelId="{CC48F3F5-9851-48BC-81EE-37E10AD071CE}" type="pres">
      <dgm:prSet presAssocID="{226F47FD-14BE-4469-B55E-D0547B7182C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5F36D3-8141-44CB-9597-ED4C1E898A3B}" type="pres">
      <dgm:prSet presAssocID="{226F47FD-14BE-4469-B55E-D0547B7182CB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9FDAD6EE-C0D6-4AC4-A228-11D2FDD0CAD2}" type="presOf" srcId="{825E1648-5888-4829-8A9A-9F9B0CFF64C7}" destId="{C08B88E7-1828-40A5-BB68-D6A18E195ED4}" srcOrd="0" destOrd="0" presId="urn:microsoft.com/office/officeart/2008/layout/AlternatingPictureBlocks"/>
    <dgm:cxn modelId="{DE13E8E7-35AC-4BEB-BA35-A68C6761D1E5}" type="presOf" srcId="{B7E9B379-3B7B-4F3A-8332-76DC80E25942}" destId="{D9B478F0-C949-4E17-ADCD-84D6707522BE}" srcOrd="0" destOrd="0" presId="urn:microsoft.com/office/officeart/2008/layout/AlternatingPictureBlocks"/>
    <dgm:cxn modelId="{0E19289F-0EE1-42C8-9A1D-6159DD311B19}" type="presOf" srcId="{43E61202-638A-49F4-874B-39FB4F609673}" destId="{F4547193-9A8E-48DA-81AB-3CF4F04FA0DD}" srcOrd="0" destOrd="0" presId="urn:microsoft.com/office/officeart/2008/layout/AlternatingPictureBlocks"/>
    <dgm:cxn modelId="{8D3E91FC-190E-4EE4-92EA-FEF806203E65}" srcId="{B7E9B379-3B7B-4F3A-8332-76DC80E25942}" destId="{825E1648-5888-4829-8A9A-9F9B0CFF64C7}" srcOrd="0" destOrd="0" parTransId="{F5913A72-B0BD-4CBC-B795-A66081EC9D08}" sibTransId="{ECABFCE9-480F-4558-A21A-FCF0D0AE45FB}"/>
    <dgm:cxn modelId="{96047746-A460-4D63-8A52-F0794F4AF2A9}" type="presOf" srcId="{226F47FD-14BE-4469-B55E-D0547B7182CB}" destId="{CC48F3F5-9851-48BC-81EE-37E10AD071CE}" srcOrd="0" destOrd="0" presId="urn:microsoft.com/office/officeart/2008/layout/AlternatingPictureBlocks"/>
    <dgm:cxn modelId="{4B382537-E826-454C-965B-1F22955F82B8}" srcId="{B7E9B379-3B7B-4F3A-8332-76DC80E25942}" destId="{226F47FD-14BE-4469-B55E-D0547B7182CB}" srcOrd="2" destOrd="0" parTransId="{C8641263-EDE5-4FAB-9438-0E9BACE197D2}" sibTransId="{9996EE4C-1B08-420E-9076-CE5E35C8F660}"/>
    <dgm:cxn modelId="{EB473352-33F5-4D5D-AE42-B72506C9F443}" srcId="{B7E9B379-3B7B-4F3A-8332-76DC80E25942}" destId="{43E61202-638A-49F4-874B-39FB4F609673}" srcOrd="1" destOrd="0" parTransId="{3DB4204B-6ABC-4D7E-8994-1DD33A8CE2CA}" sibTransId="{846452A1-1C5E-4651-AF56-D50F0A98A2EB}"/>
    <dgm:cxn modelId="{BEDC219D-531D-4D9B-8FC5-4337DCBBDAA1}" type="presParOf" srcId="{D9B478F0-C949-4E17-ADCD-84D6707522BE}" destId="{A8CC8622-E01A-4734-B8EF-E7978008CE7A}" srcOrd="0" destOrd="0" presId="urn:microsoft.com/office/officeart/2008/layout/AlternatingPictureBlocks"/>
    <dgm:cxn modelId="{B94A0549-FA0B-449B-ADF1-230BD6EACA7A}" type="presParOf" srcId="{A8CC8622-E01A-4734-B8EF-E7978008CE7A}" destId="{C08B88E7-1828-40A5-BB68-D6A18E195ED4}" srcOrd="0" destOrd="0" presId="urn:microsoft.com/office/officeart/2008/layout/AlternatingPictureBlocks"/>
    <dgm:cxn modelId="{9D2F43C8-B2C1-41FC-A070-C64FA446124E}" type="presParOf" srcId="{A8CC8622-E01A-4734-B8EF-E7978008CE7A}" destId="{820E16DD-E1DD-4A38-B593-C43C49B5684E}" srcOrd="1" destOrd="0" presId="urn:microsoft.com/office/officeart/2008/layout/AlternatingPictureBlocks"/>
    <dgm:cxn modelId="{BB3A6E1D-F1A5-419A-901A-036C35549706}" type="presParOf" srcId="{D9B478F0-C949-4E17-ADCD-84D6707522BE}" destId="{6EC29832-1E3F-411F-A793-2A8259B470D0}" srcOrd="1" destOrd="0" presId="urn:microsoft.com/office/officeart/2008/layout/AlternatingPictureBlocks"/>
    <dgm:cxn modelId="{5B55F519-6346-45A9-B10C-A6947C68392A}" type="presParOf" srcId="{D9B478F0-C949-4E17-ADCD-84D6707522BE}" destId="{AFD2BC14-A374-4C18-AF71-4963A20123D0}" srcOrd="2" destOrd="0" presId="urn:microsoft.com/office/officeart/2008/layout/AlternatingPictureBlocks"/>
    <dgm:cxn modelId="{99F85880-E931-47B5-AE06-B3E5F97A3B48}" type="presParOf" srcId="{AFD2BC14-A374-4C18-AF71-4963A20123D0}" destId="{F4547193-9A8E-48DA-81AB-3CF4F04FA0DD}" srcOrd="0" destOrd="0" presId="urn:microsoft.com/office/officeart/2008/layout/AlternatingPictureBlocks"/>
    <dgm:cxn modelId="{1472776E-5B8E-4950-98FD-95BD5DE6F072}" type="presParOf" srcId="{AFD2BC14-A374-4C18-AF71-4963A20123D0}" destId="{4B13BBFB-B663-46B6-B7FC-8E22F82C2B2D}" srcOrd="1" destOrd="0" presId="urn:microsoft.com/office/officeart/2008/layout/AlternatingPictureBlocks"/>
    <dgm:cxn modelId="{893DB8A7-24E3-47B1-A0BF-DC198C14B2BA}" type="presParOf" srcId="{D9B478F0-C949-4E17-ADCD-84D6707522BE}" destId="{7DD0037B-F348-4C15-9582-09481EE7A043}" srcOrd="3" destOrd="0" presId="urn:microsoft.com/office/officeart/2008/layout/AlternatingPictureBlocks"/>
    <dgm:cxn modelId="{8BBA84B1-DB75-4F37-8DB2-EA50B3A23DFB}" type="presParOf" srcId="{D9B478F0-C949-4E17-ADCD-84D6707522BE}" destId="{961DDCA8-E4B7-4BEB-A647-F31BBB08359C}" srcOrd="4" destOrd="0" presId="urn:microsoft.com/office/officeart/2008/layout/AlternatingPictureBlocks"/>
    <dgm:cxn modelId="{A42A4B19-2C14-4B7F-9147-66D15DC6FA35}" type="presParOf" srcId="{961DDCA8-E4B7-4BEB-A647-F31BBB08359C}" destId="{CC48F3F5-9851-48BC-81EE-37E10AD071CE}" srcOrd="0" destOrd="0" presId="urn:microsoft.com/office/officeart/2008/layout/AlternatingPictureBlocks"/>
    <dgm:cxn modelId="{DE830953-A0D7-4119-8B2B-160EE9F84325}" type="presParOf" srcId="{961DDCA8-E4B7-4BEB-A647-F31BBB08359C}" destId="{905F36D3-8141-44CB-9597-ED4C1E898A3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E9B379-3B7B-4F3A-8332-76DC80E25942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85B2F40-35C5-4365-96BF-F8B3F07EF530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Promover eventos tais como seminários, palestras, fóruns e ou audiências públicas para discutir alternativas sustentáveis de universalização dos serviços de esgotamento sanitário em Santa Catarina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B3B3563E-34D2-434D-B23D-E6E12D1FA709}" type="parTrans" cxnId="{50BB194A-4EFE-47A9-904E-B5DE0017C54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6B33830-C44D-4825-88FE-F7C6FB75C0AD}" type="sibTrans" cxnId="{50BB194A-4EFE-47A9-904E-B5DE0017C54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893661F-EF69-4006-904A-400166EE287F}">
      <dgm:prSet custT="1"/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Aprofundar estudos sobre os impactos relacionados ao uso da alternativa proposta nos modelos de administração pública apresentados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BEC88460-5069-4DCB-8CA5-3CE63CCC12A3}" type="parTrans" cxnId="{F2962F43-1E2B-4786-9E9A-50D3FDF7AE9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66F40A-5746-4159-A1C9-618BCE08D9A5}" type="sibTrans" cxnId="{F2962F43-1E2B-4786-9E9A-50D3FDF7AE9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6327039-8DBA-4298-8CFC-967A5D6F8ADA}" type="pres">
      <dgm:prSet presAssocID="{B7E9B379-3B7B-4F3A-8332-76DC80E259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1223AB-CFC0-4329-BDDB-52B0A7D4BF61}" type="pres">
      <dgm:prSet presAssocID="{5893661F-EF69-4006-904A-400166EE287F}" presName="comp" presStyleCnt="0"/>
      <dgm:spPr/>
    </dgm:pt>
    <dgm:pt modelId="{70BBBE42-060D-4A23-AE13-C08869CED693}" type="pres">
      <dgm:prSet presAssocID="{5893661F-EF69-4006-904A-400166EE287F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2FC33E-DA03-49FA-8F1E-5E81C85E9957}" type="pres">
      <dgm:prSet presAssocID="{5893661F-EF69-4006-904A-400166EE287F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6EE896E-FC37-44CF-8603-C4165E76B8F7}" type="pres">
      <dgm:prSet presAssocID="{D766F40A-5746-4159-A1C9-618BCE08D9A5}" presName="sibTrans" presStyleCnt="0"/>
      <dgm:spPr/>
    </dgm:pt>
    <dgm:pt modelId="{4E605455-389A-448D-BF1B-6E1DA41BC697}" type="pres">
      <dgm:prSet presAssocID="{F85B2F40-35C5-4365-96BF-F8B3F07EF530}" presName="comp" presStyleCnt="0"/>
      <dgm:spPr/>
    </dgm:pt>
    <dgm:pt modelId="{16070320-70F3-4A46-95E1-389276C0AF67}" type="pres">
      <dgm:prSet presAssocID="{F85B2F40-35C5-4365-96BF-F8B3F07EF530}" presName="rect2" presStyleLbl="node1" presStyleIdx="1" presStyleCnt="2" custLinFactNeighborX="1461" custLinFactNeighborY="31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1A5B5A-C370-4872-A9D6-E8DFB3962CEA}" type="pres">
      <dgm:prSet presAssocID="{F85B2F40-35C5-4365-96BF-F8B3F07EF530}" presName="rect1" presStyleLbl="ln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761A92C1-D161-4E4C-9F90-DB2BF3E6124D}" type="presOf" srcId="{F85B2F40-35C5-4365-96BF-F8B3F07EF530}" destId="{16070320-70F3-4A46-95E1-389276C0AF67}" srcOrd="0" destOrd="0" presId="urn:microsoft.com/office/officeart/2008/layout/AlternatingPictureBlocks"/>
    <dgm:cxn modelId="{9F827C47-16CE-48DF-B568-92BA1D5A3D30}" type="presOf" srcId="{B7E9B379-3B7B-4F3A-8332-76DC80E25942}" destId="{76327039-8DBA-4298-8CFC-967A5D6F8ADA}" srcOrd="0" destOrd="0" presId="urn:microsoft.com/office/officeart/2008/layout/AlternatingPictureBlocks"/>
    <dgm:cxn modelId="{50BB194A-4EFE-47A9-904E-B5DE0017C549}" srcId="{B7E9B379-3B7B-4F3A-8332-76DC80E25942}" destId="{F85B2F40-35C5-4365-96BF-F8B3F07EF530}" srcOrd="1" destOrd="0" parTransId="{B3B3563E-34D2-434D-B23D-E6E12D1FA709}" sibTransId="{46B33830-C44D-4825-88FE-F7C6FB75C0AD}"/>
    <dgm:cxn modelId="{F2962F43-1E2B-4786-9E9A-50D3FDF7AE94}" srcId="{B7E9B379-3B7B-4F3A-8332-76DC80E25942}" destId="{5893661F-EF69-4006-904A-400166EE287F}" srcOrd="0" destOrd="0" parTransId="{BEC88460-5069-4DCB-8CA5-3CE63CCC12A3}" sibTransId="{D766F40A-5746-4159-A1C9-618BCE08D9A5}"/>
    <dgm:cxn modelId="{E7630108-BB5A-44E8-A851-C5968E15B58D}" type="presOf" srcId="{5893661F-EF69-4006-904A-400166EE287F}" destId="{70BBBE42-060D-4A23-AE13-C08869CED693}" srcOrd="0" destOrd="0" presId="urn:microsoft.com/office/officeart/2008/layout/AlternatingPictureBlocks"/>
    <dgm:cxn modelId="{78D4FB47-5EB9-470A-AFDD-ABF3FEE2BFE0}" type="presParOf" srcId="{76327039-8DBA-4298-8CFC-967A5D6F8ADA}" destId="{D01223AB-CFC0-4329-BDDB-52B0A7D4BF61}" srcOrd="0" destOrd="0" presId="urn:microsoft.com/office/officeart/2008/layout/AlternatingPictureBlocks"/>
    <dgm:cxn modelId="{4B1A6980-94D7-4894-891F-05DEA95E67BC}" type="presParOf" srcId="{D01223AB-CFC0-4329-BDDB-52B0A7D4BF61}" destId="{70BBBE42-060D-4A23-AE13-C08869CED693}" srcOrd="0" destOrd="0" presId="urn:microsoft.com/office/officeart/2008/layout/AlternatingPictureBlocks"/>
    <dgm:cxn modelId="{EE97493F-EDEA-4968-8940-1E60ED0F5B81}" type="presParOf" srcId="{D01223AB-CFC0-4329-BDDB-52B0A7D4BF61}" destId="{C62FC33E-DA03-49FA-8F1E-5E81C85E9957}" srcOrd="1" destOrd="0" presId="urn:microsoft.com/office/officeart/2008/layout/AlternatingPictureBlocks"/>
    <dgm:cxn modelId="{A02627AE-E4E6-44B9-B8F4-73A781EAE95B}" type="presParOf" srcId="{76327039-8DBA-4298-8CFC-967A5D6F8ADA}" destId="{86EE896E-FC37-44CF-8603-C4165E76B8F7}" srcOrd="1" destOrd="0" presId="urn:microsoft.com/office/officeart/2008/layout/AlternatingPictureBlocks"/>
    <dgm:cxn modelId="{A8CC375B-3D69-48A0-952E-7BD0D0416A6C}" type="presParOf" srcId="{76327039-8DBA-4298-8CFC-967A5D6F8ADA}" destId="{4E605455-389A-448D-BF1B-6E1DA41BC697}" srcOrd="2" destOrd="0" presId="urn:microsoft.com/office/officeart/2008/layout/AlternatingPictureBlocks"/>
    <dgm:cxn modelId="{DF015B8C-C648-4C3F-A1F9-5664836C468A}" type="presParOf" srcId="{4E605455-389A-448D-BF1B-6E1DA41BC697}" destId="{16070320-70F3-4A46-95E1-389276C0AF67}" srcOrd="0" destOrd="0" presId="urn:microsoft.com/office/officeart/2008/layout/AlternatingPictureBlocks"/>
    <dgm:cxn modelId="{245072A4-7A72-45AB-A64C-A1CB50233EC5}" type="presParOf" srcId="{4E605455-389A-448D-BF1B-6E1DA41BC697}" destId="{5F1A5B5A-C370-4872-A9D6-E8DFB3962CE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40DE-2201-40AD-8BB5-A2FDDF3DB760}">
      <dsp:nvSpPr>
        <dsp:cNvPr id="0" name=""/>
        <dsp:cNvSpPr/>
      </dsp:nvSpPr>
      <dsp:spPr>
        <a:xfrm>
          <a:off x="2515" y="617140"/>
          <a:ext cx="707429" cy="70742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1C541-3143-4DFC-897A-C1E2C00FEB84}">
      <dsp:nvSpPr>
        <dsp:cNvPr id="0" name=""/>
        <dsp:cNvSpPr/>
      </dsp:nvSpPr>
      <dsp:spPr>
        <a:xfrm>
          <a:off x="73258" y="687883"/>
          <a:ext cx="565943" cy="56594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31CC-9260-43E4-8850-8FA4695C4A47}">
      <dsp:nvSpPr>
        <dsp:cNvPr id="0" name=""/>
        <dsp:cNvSpPr/>
      </dsp:nvSpPr>
      <dsp:spPr>
        <a:xfrm rot="16200000">
          <a:off x="-811028" y="2208857"/>
          <a:ext cx="2051546" cy="42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Quanto a abordagem</a:t>
          </a:r>
          <a:endParaRPr lang="pt-BR" sz="1500" kern="1200" dirty="0"/>
        </a:p>
      </dsp:txBody>
      <dsp:txXfrm>
        <a:off x="-811028" y="2208857"/>
        <a:ext cx="2051546" cy="424457"/>
      </dsp:txXfrm>
    </dsp:sp>
    <dsp:sp modelId="{1FD6D41B-B49D-47A1-86AD-A53FA76DF101}">
      <dsp:nvSpPr>
        <dsp:cNvPr id="0" name=""/>
        <dsp:cNvSpPr/>
      </dsp:nvSpPr>
      <dsp:spPr>
        <a:xfrm>
          <a:off x="497715" y="617140"/>
          <a:ext cx="1414859" cy="28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QUALITATIVA </a:t>
          </a:r>
          <a:endParaRPr lang="pt-BR" sz="1500" kern="1200" dirty="0"/>
        </a:p>
      </dsp:txBody>
      <dsp:txXfrm>
        <a:off x="497715" y="617140"/>
        <a:ext cx="1414859" cy="2829718"/>
      </dsp:txXfrm>
    </dsp:sp>
    <dsp:sp modelId="{4CF18237-1172-4F2D-99B3-0607280F49B9}">
      <dsp:nvSpPr>
        <dsp:cNvPr id="0" name=""/>
        <dsp:cNvSpPr/>
      </dsp:nvSpPr>
      <dsp:spPr>
        <a:xfrm>
          <a:off x="2092969" y="617140"/>
          <a:ext cx="707429" cy="70742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B5623-F11E-4D9E-83AE-58F369CC5E66}">
      <dsp:nvSpPr>
        <dsp:cNvPr id="0" name=""/>
        <dsp:cNvSpPr/>
      </dsp:nvSpPr>
      <dsp:spPr>
        <a:xfrm>
          <a:off x="2163712" y="687883"/>
          <a:ext cx="565943" cy="56594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5D091-B9BA-4770-9A55-4BCA90982287}">
      <dsp:nvSpPr>
        <dsp:cNvPr id="0" name=""/>
        <dsp:cNvSpPr/>
      </dsp:nvSpPr>
      <dsp:spPr>
        <a:xfrm rot="16200000">
          <a:off x="1279425" y="2208857"/>
          <a:ext cx="2051546" cy="42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Quanto aos objetivos</a:t>
          </a:r>
          <a:endParaRPr lang="pt-BR" sz="1500" kern="1200" dirty="0"/>
        </a:p>
      </dsp:txBody>
      <dsp:txXfrm>
        <a:off x="1279425" y="2208857"/>
        <a:ext cx="2051546" cy="424457"/>
      </dsp:txXfrm>
    </dsp:sp>
    <dsp:sp modelId="{CCC5E1AF-7064-4C6C-8C16-55F88B03707C}">
      <dsp:nvSpPr>
        <dsp:cNvPr id="0" name=""/>
        <dsp:cNvSpPr/>
      </dsp:nvSpPr>
      <dsp:spPr>
        <a:xfrm>
          <a:off x="2588170" y="617140"/>
          <a:ext cx="1414859" cy="28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DESCRITIVA E EXPLORATÓRIA</a:t>
          </a:r>
          <a:endParaRPr lang="pt-BR" sz="1500" kern="1200" dirty="0"/>
        </a:p>
      </dsp:txBody>
      <dsp:txXfrm>
        <a:off x="2588170" y="617140"/>
        <a:ext cx="1414859" cy="2829718"/>
      </dsp:txXfrm>
    </dsp:sp>
    <dsp:sp modelId="{C1E1FCFA-AC21-43C9-91C6-DCB0EDB760B0}">
      <dsp:nvSpPr>
        <dsp:cNvPr id="0" name=""/>
        <dsp:cNvSpPr/>
      </dsp:nvSpPr>
      <dsp:spPr>
        <a:xfrm>
          <a:off x="4183424" y="617140"/>
          <a:ext cx="707429" cy="70742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A4EFF-E260-4202-A99C-9CD15318B1D6}">
      <dsp:nvSpPr>
        <dsp:cNvPr id="0" name=""/>
        <dsp:cNvSpPr/>
      </dsp:nvSpPr>
      <dsp:spPr>
        <a:xfrm>
          <a:off x="4254167" y="687883"/>
          <a:ext cx="565943" cy="5659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9E4AD-1B7A-4D2B-8ED9-EAF0DBF81902}">
      <dsp:nvSpPr>
        <dsp:cNvPr id="0" name=""/>
        <dsp:cNvSpPr/>
      </dsp:nvSpPr>
      <dsp:spPr>
        <a:xfrm rot="16200000">
          <a:off x="3369880" y="2208857"/>
          <a:ext cx="2051546" cy="42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Quanto aos procedimentos</a:t>
          </a:r>
          <a:endParaRPr lang="pt-BR" sz="1500" kern="1200" dirty="0"/>
        </a:p>
      </dsp:txBody>
      <dsp:txXfrm>
        <a:off x="3369880" y="2208857"/>
        <a:ext cx="2051546" cy="424457"/>
      </dsp:txXfrm>
    </dsp:sp>
    <dsp:sp modelId="{4142D307-2ACC-4768-9D6C-B127F5001C13}">
      <dsp:nvSpPr>
        <dsp:cNvPr id="0" name=""/>
        <dsp:cNvSpPr/>
      </dsp:nvSpPr>
      <dsp:spPr>
        <a:xfrm>
          <a:off x="4678625" y="617140"/>
          <a:ext cx="1414859" cy="2829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DOCUMENTAL E</a:t>
          </a:r>
          <a:endParaRPr lang="pt-BR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BIBLIOGRÁFICA</a:t>
          </a:r>
          <a:endParaRPr lang="pt-BR" sz="1500" kern="1200" dirty="0"/>
        </a:p>
      </dsp:txBody>
      <dsp:txXfrm>
        <a:off x="4678625" y="617140"/>
        <a:ext cx="1414859" cy="2829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7AA41-00F8-4831-8873-177B340F209C}">
      <dsp:nvSpPr>
        <dsp:cNvPr id="0" name=""/>
        <dsp:cNvSpPr/>
      </dsp:nvSpPr>
      <dsp:spPr>
        <a:xfrm>
          <a:off x="0" y="3673033"/>
          <a:ext cx="7887820" cy="482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 Discutir as formas de administração desse modelo de gestão considerando implicações positivas e negativas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>
        <a:off x="0" y="3673033"/>
        <a:ext cx="7887820" cy="482083"/>
      </dsp:txXfrm>
    </dsp:sp>
    <dsp:sp modelId="{21420315-0B4A-4BB0-8F69-FF6D3EA8AFEF}">
      <dsp:nvSpPr>
        <dsp:cNvPr id="0" name=""/>
        <dsp:cNvSpPr/>
      </dsp:nvSpPr>
      <dsp:spPr>
        <a:xfrm rot="10800000">
          <a:off x="0" y="2938820"/>
          <a:ext cx="7887820" cy="7414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Construção do modelo de gestão dos sistemas locais de tratamento de esgoto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938820"/>
        <a:ext cx="7887820" cy="481768"/>
      </dsp:txXfrm>
    </dsp:sp>
    <dsp:sp modelId="{6AE5D7AE-8FFE-49BC-83F5-86861505407D}">
      <dsp:nvSpPr>
        <dsp:cNvPr id="0" name=""/>
        <dsp:cNvSpPr/>
      </dsp:nvSpPr>
      <dsp:spPr>
        <a:xfrm rot="10800000">
          <a:off x="0" y="2204606"/>
          <a:ext cx="7887820" cy="7414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Compilação das informações obtidas por meio das entrevistas concedidas e questionários respondidos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204606"/>
        <a:ext cx="7887820" cy="481768"/>
      </dsp:txXfrm>
    </dsp:sp>
    <dsp:sp modelId="{F020F895-0C8A-4D76-BEFE-3FE5C33F7DBC}">
      <dsp:nvSpPr>
        <dsp:cNvPr id="0" name=""/>
        <dsp:cNvSpPr/>
      </dsp:nvSpPr>
      <dsp:spPr>
        <a:xfrm rot="10800000">
          <a:off x="0" y="1470393"/>
          <a:ext cx="7887820" cy="7414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Análise das documentações obtidas nos municípios da área delimitada, assim como processos judiciais e legislações vigentes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470393"/>
        <a:ext cx="7887820" cy="481768"/>
      </dsp:txXfrm>
    </dsp:sp>
    <dsp:sp modelId="{B619B1CD-D59C-4E5E-B4EB-D1D08AAD0F68}">
      <dsp:nvSpPr>
        <dsp:cNvPr id="0" name=""/>
        <dsp:cNvSpPr/>
      </dsp:nvSpPr>
      <dsp:spPr>
        <a:xfrm rot="10800000">
          <a:off x="0" y="736179"/>
          <a:ext cx="7887820" cy="7414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Delimitação do objeto de estudo do trabalho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736179"/>
        <a:ext cx="7887820" cy="481768"/>
      </dsp:txXfrm>
    </dsp:sp>
    <dsp:sp modelId="{D81501A5-49E1-4F10-AC20-99DF68EA2D21}">
      <dsp:nvSpPr>
        <dsp:cNvPr id="0" name=""/>
        <dsp:cNvSpPr/>
      </dsp:nvSpPr>
      <dsp:spPr>
        <a:xfrm rot="10800000">
          <a:off x="0" y="1966"/>
          <a:ext cx="7887820" cy="7414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itchFamily="34" charset="0"/>
              <a:cs typeface="Arial" pitchFamily="34" charset="0"/>
            </a:rPr>
            <a:t>Revisão bibliográfica</a:t>
          </a:r>
          <a:endParaRPr lang="pt-BR" sz="14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966"/>
        <a:ext cx="7887820" cy="481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DCD84-9E57-4A56-AA72-F151820FE230}">
      <dsp:nvSpPr>
        <dsp:cNvPr id="0" name=""/>
        <dsp:cNvSpPr/>
      </dsp:nvSpPr>
      <dsp:spPr>
        <a:xfrm>
          <a:off x="0" y="2473639"/>
          <a:ext cx="7834346" cy="811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itchFamily="34" charset="0"/>
              <a:cs typeface="Arial" pitchFamily="34" charset="0"/>
            </a:rPr>
            <a:t>A escolha da melhor alternativa irá depender da organização institucional já empregada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>
        <a:off x="0" y="2473639"/>
        <a:ext cx="7834346" cy="811903"/>
      </dsp:txXfrm>
    </dsp:sp>
    <dsp:sp modelId="{C11E48EE-4A3C-4340-A6EF-27F7B5BE42F1}">
      <dsp:nvSpPr>
        <dsp:cNvPr id="0" name=""/>
        <dsp:cNvSpPr/>
      </dsp:nvSpPr>
      <dsp:spPr>
        <a:xfrm rot="10800000">
          <a:off x="0" y="1237110"/>
          <a:ext cx="7834346" cy="12487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itchFamily="34" charset="0"/>
              <a:cs typeface="Arial" pitchFamily="34" charset="0"/>
            </a:rPr>
            <a:t>Em função da complexidade, as proposições foram avaliadas de forma individualizada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237110"/>
        <a:ext cx="7834346" cy="811372"/>
      </dsp:txXfrm>
    </dsp:sp>
    <dsp:sp modelId="{36294B28-FA21-4EE3-8AF1-80B2FF2973C7}">
      <dsp:nvSpPr>
        <dsp:cNvPr id="0" name=""/>
        <dsp:cNvSpPr/>
      </dsp:nvSpPr>
      <dsp:spPr>
        <a:xfrm rot="10800000">
          <a:off x="0" y="580"/>
          <a:ext cx="7834346" cy="124870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itchFamily="34" charset="0"/>
              <a:cs typeface="Arial" pitchFamily="34" charset="0"/>
            </a:rPr>
            <a:t>As formas de prestação avaliadas neste trabalho foram baseadas nas reais condições de gestão do serviço de esgotamento sanitário existentes em municípios de pequeno porte.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580"/>
        <a:ext cx="7834346" cy="811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FFFFC-717A-4735-9205-58AFD24857DC}">
      <dsp:nvSpPr>
        <dsp:cNvPr id="0" name=""/>
        <dsp:cNvSpPr/>
      </dsp:nvSpPr>
      <dsp:spPr>
        <a:xfrm>
          <a:off x="0" y="2695333"/>
          <a:ext cx="7834346" cy="589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Falta de habilidade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>
        <a:off x="0" y="2695333"/>
        <a:ext cx="7834346" cy="589673"/>
      </dsp:txXfrm>
    </dsp:sp>
    <dsp:sp modelId="{C332E93B-EDD6-4937-B38B-90B534233C8D}">
      <dsp:nvSpPr>
        <dsp:cNvPr id="0" name=""/>
        <dsp:cNvSpPr/>
      </dsp:nvSpPr>
      <dsp:spPr>
        <a:xfrm rot="10800000">
          <a:off x="0" y="1797261"/>
          <a:ext cx="7834346" cy="90691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Estrutura viciada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797261"/>
        <a:ext cx="7834346" cy="589287"/>
      </dsp:txXfrm>
    </dsp:sp>
    <dsp:sp modelId="{C11E48EE-4A3C-4340-A6EF-27F7B5BE42F1}">
      <dsp:nvSpPr>
        <dsp:cNvPr id="0" name=""/>
        <dsp:cNvSpPr/>
      </dsp:nvSpPr>
      <dsp:spPr>
        <a:xfrm rot="10800000">
          <a:off x="0" y="899189"/>
          <a:ext cx="7834346" cy="90691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Arial" pitchFamily="34" charset="0"/>
              <a:cs typeface="Arial" pitchFamily="34" charset="0"/>
            </a:rPr>
            <a:t>Apresentavam certa redundância	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899189"/>
        <a:ext cx="7834346" cy="589287"/>
      </dsp:txXfrm>
    </dsp:sp>
    <dsp:sp modelId="{36294B28-FA21-4EE3-8AF1-80B2FF2973C7}">
      <dsp:nvSpPr>
        <dsp:cNvPr id="0" name=""/>
        <dsp:cNvSpPr/>
      </dsp:nvSpPr>
      <dsp:spPr>
        <a:xfrm rot="10800000">
          <a:off x="0" y="1117"/>
          <a:ext cx="7834346" cy="90691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itchFamily="34" charset="0"/>
              <a:cs typeface="Arial" pitchFamily="34" charset="0"/>
            </a:rPr>
            <a:t>As </a:t>
          </a:r>
          <a:r>
            <a:rPr lang="pt-BR" sz="1600" kern="1200" dirty="0" smtClean="0">
              <a:latin typeface="Arial" pitchFamily="34" charset="0"/>
              <a:cs typeface="Arial" pitchFamily="34" charset="0"/>
            </a:rPr>
            <a:t>Instrumentos jurídicos que embasaram a formulação o Questionário/Entrevistas </a:t>
          </a:r>
          <a:endParaRPr lang="pt-BR" sz="1600" b="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117"/>
        <a:ext cx="7834346" cy="589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B88E7-1828-40A5-BB68-D6A18E195ED4}">
      <dsp:nvSpPr>
        <dsp:cNvPr id="0" name=""/>
        <dsp:cNvSpPr/>
      </dsp:nvSpPr>
      <dsp:spPr>
        <a:xfrm>
          <a:off x="3882124" y="0"/>
          <a:ext cx="3613892" cy="1356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Realização de um estudo ambiental completo dos impactos causados pelo uso sistemático do sistema individual</a:t>
          </a:r>
          <a:endParaRPr lang="pt-BR" sz="1400" b="1" kern="1200" dirty="0">
            <a:latin typeface="Arial" pitchFamily="34" charset="0"/>
            <a:cs typeface="Arial" pitchFamily="34" charset="0"/>
          </a:endParaRPr>
        </a:p>
      </dsp:txBody>
      <dsp:txXfrm>
        <a:off x="3882124" y="0"/>
        <a:ext cx="3613892" cy="1356639"/>
      </dsp:txXfrm>
    </dsp:sp>
    <dsp:sp modelId="{820E16DD-E1DD-4A38-B593-C43C49B5684E}">
      <dsp:nvSpPr>
        <dsp:cNvPr id="0" name=""/>
        <dsp:cNvSpPr/>
      </dsp:nvSpPr>
      <dsp:spPr>
        <a:xfrm>
          <a:off x="2358581" y="160"/>
          <a:ext cx="1343072" cy="135663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547193-9A8E-48DA-81AB-3CF4F04FA0DD}">
      <dsp:nvSpPr>
        <dsp:cNvPr id="0" name=""/>
        <dsp:cNvSpPr/>
      </dsp:nvSpPr>
      <dsp:spPr>
        <a:xfrm>
          <a:off x="2512172" y="1580645"/>
          <a:ext cx="2999529" cy="1356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Realização de estudos econômico-financeiros para detalhar custos de implantação e operação  de um sistema de monitoramento dos sistemas individuais</a:t>
          </a:r>
          <a:endParaRPr lang="pt-BR" sz="1400" b="1" kern="1200" dirty="0">
            <a:latin typeface="Arial" pitchFamily="34" charset="0"/>
            <a:cs typeface="Arial" pitchFamily="34" charset="0"/>
          </a:endParaRPr>
        </a:p>
      </dsp:txBody>
      <dsp:txXfrm>
        <a:off x="2512172" y="1580645"/>
        <a:ext cx="2999529" cy="1356639"/>
      </dsp:txXfrm>
    </dsp:sp>
    <dsp:sp modelId="{4B13BBFB-B663-46B6-B7FC-8E22F82C2B2D}">
      <dsp:nvSpPr>
        <dsp:cNvPr id="0" name=""/>
        <dsp:cNvSpPr/>
      </dsp:nvSpPr>
      <dsp:spPr>
        <a:xfrm>
          <a:off x="5646008" y="1580645"/>
          <a:ext cx="1343072" cy="13566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48F3F5-9851-48BC-81EE-37E10AD071CE}">
      <dsp:nvSpPr>
        <dsp:cNvPr id="0" name=""/>
        <dsp:cNvSpPr/>
      </dsp:nvSpPr>
      <dsp:spPr>
        <a:xfrm>
          <a:off x="3989552" y="3161130"/>
          <a:ext cx="2999529" cy="1356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itchFamily="34" charset="0"/>
              <a:cs typeface="Arial" pitchFamily="34" charset="0"/>
            </a:rPr>
            <a:t>Realização de estudos econômico-financeiros para definição do adensamento urbano que justifique o investimento em um sistema coletivo de esgotamento sanitário</a:t>
          </a:r>
          <a:endParaRPr lang="pt-BR" sz="1400" b="1" kern="1200" dirty="0">
            <a:latin typeface="Arial" pitchFamily="34" charset="0"/>
            <a:cs typeface="Arial" pitchFamily="34" charset="0"/>
          </a:endParaRPr>
        </a:p>
      </dsp:txBody>
      <dsp:txXfrm>
        <a:off x="3989552" y="3161130"/>
        <a:ext cx="2999529" cy="1356639"/>
      </dsp:txXfrm>
    </dsp:sp>
    <dsp:sp modelId="{905F36D3-8141-44CB-9597-ED4C1E898A3B}">
      <dsp:nvSpPr>
        <dsp:cNvPr id="0" name=""/>
        <dsp:cNvSpPr/>
      </dsp:nvSpPr>
      <dsp:spPr>
        <a:xfrm>
          <a:off x="2512172" y="3161130"/>
          <a:ext cx="1343072" cy="135663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BE42-060D-4A23-AE13-C08869CED693}">
      <dsp:nvSpPr>
        <dsp:cNvPr id="0" name=""/>
        <dsp:cNvSpPr/>
      </dsp:nvSpPr>
      <dsp:spPr>
        <a:xfrm>
          <a:off x="3080065" y="140"/>
          <a:ext cx="4191377" cy="189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Aprofundar estudos sobre os impactos relacionados ao uso da alternativa proposta nos modelos de administração pública apresentados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3080065" y="140"/>
        <a:ext cx="4191377" cy="1895693"/>
      </dsp:txXfrm>
    </dsp:sp>
    <dsp:sp modelId="{C62FC33E-DA03-49FA-8F1E-5E81C85E9957}">
      <dsp:nvSpPr>
        <dsp:cNvPr id="0" name=""/>
        <dsp:cNvSpPr/>
      </dsp:nvSpPr>
      <dsp:spPr>
        <a:xfrm>
          <a:off x="1015655" y="140"/>
          <a:ext cx="1876736" cy="18956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70320-70F3-4A46-95E1-389276C0AF67}">
      <dsp:nvSpPr>
        <dsp:cNvPr id="0" name=""/>
        <dsp:cNvSpPr/>
      </dsp:nvSpPr>
      <dsp:spPr>
        <a:xfrm>
          <a:off x="1076891" y="2208762"/>
          <a:ext cx="4191377" cy="18956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Promover eventos tais como seminários, palestras, fóruns e ou audiências públicas para discutir alternativas sustentáveis de universalização dos serviços de esgotamento sanitário em Santa Catarina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1076891" y="2208762"/>
        <a:ext cx="4191377" cy="1895693"/>
      </dsp:txXfrm>
    </dsp:sp>
    <dsp:sp modelId="{5F1A5B5A-C370-4872-A9D6-E8DFB3962CEA}">
      <dsp:nvSpPr>
        <dsp:cNvPr id="0" name=""/>
        <dsp:cNvSpPr/>
      </dsp:nvSpPr>
      <dsp:spPr>
        <a:xfrm>
          <a:off x="5394706" y="2208622"/>
          <a:ext cx="1876736" cy="189569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DACC-6F69-48B2-9A41-4829EE03FA02}" type="datetimeFigureOut">
              <a:rPr lang="pt-BR" smtClean="0"/>
              <a:pPr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9AC3-D566-4F10-863D-F0434C4611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saneamento básico constitui-se de um conjunto de ações que visam proporcionar níveis crescentes de salubridade ambiental em determinado espaço</a:t>
            </a:r>
            <a:b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geográfico, em benefício da população que habita essa área. Essas ações, quando implantadas de forma adequada, produzem efeitos positivos sobre o bem estar e a saúde das populações. Portanto, a prestação adequada dos serviços de saneamento é considerada direito essencial e parte constituinte do modo contemporâneo existente.</a:t>
            </a:r>
            <a:b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Entretanto, grande parte da população mundial não tem acesso à água potável e sofre com problemas relacionados a falta de saneamento. Como consequência, um número alarmante de pessoas morre ou vive em níveis inadmissíveis de qualidade de vida. Além da relação com a saúde, o lançamento de esgotos sem tratamento em mananciais acarreta na supressão da biodiversidade aquática, alterando a qualidade da água em níveis críticos.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Considerando a infraestrutura urbana brasileira, o setor de saneamento básico é o que possui maior déficit de atendimento e maiores desafios de expansão. Dentre os fatores que comprometem esse desenvolvimento, destacam-se a falta de planejamento adequado; baixa qualidade na prestação dos serviços e na elaboração de projetos técnicos; dificuldade para a obtenção de financiamentos e licenças necessárias para as obras; e deficiências de gestão em muitas companhias de saneamento (CNI, 2016). O que se observa nas políticas de saneamento básico, é que estas passaram por</a:t>
            </a:r>
            <a:b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constantes modificações provenientes das necessidades populacionais, especialmente em função do crescimento das taxas de urbanização e da estratificação social, onde na grande maioria, o suprimento das necessidades básicas era direcionado aos locais com maior adensamento urbano, uma vez que se encontravam em situação de urgência, ocasionando dentre outras problemáticas, o déficit em saneamento básico em suas periferias (SILVA, 2015).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20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i) Revisão bibliográfica: levantamento acerca do saneamento básico e legislação</a:t>
            </a:r>
            <a:br>
              <a:rPr lang="pt-BR" dirty="0" smtClean="0"/>
            </a:br>
            <a:r>
              <a:rPr lang="pt-BR" dirty="0" smtClean="0"/>
              <a:t>vigente no Brasil e no Estado de Santa Catarina, dos modelos de gestão no setor e atuação dos órgãos de gestão, operação, regulação e fiscalização dos serviços de saneamento;</a:t>
            </a:r>
          </a:p>
          <a:p>
            <a:pPr>
              <a:buNone/>
            </a:pPr>
            <a:r>
              <a:rPr lang="pt-BR" dirty="0" smtClean="0"/>
              <a:t>ii) Delimitação do objeto de estudo do trabalho: escolha da Região do Vale do Itajaí afim de fornecer acesso aos documentos relativos à apuração das responsabilidades atinentes em face do baixo índice de saneamento básico nos municípios; </a:t>
            </a:r>
          </a:p>
          <a:p>
            <a:pPr>
              <a:buNone/>
            </a:pPr>
            <a:r>
              <a:rPr lang="pt-BR" dirty="0" smtClean="0"/>
              <a:t>iii) Análise das documentações obtidas nos municípios da área delimitada, assim como processos judiciais e legislações vigentes com a finalidade de elaborar questionamentos a serem discutidos por especialistas da área do saneamento, objetivando propor diretrizes de gestão para o esgotamento sanitário;</a:t>
            </a:r>
          </a:p>
          <a:p>
            <a:pPr>
              <a:buNone/>
            </a:pPr>
            <a:r>
              <a:rPr lang="pt-BR" dirty="0" smtClean="0"/>
              <a:t>iv) Compilação das informações obtidas por meio das entrevistas concedidas e questionários respondidos, de modo a identificar as dificuldades encontradas por representantes dos serviços de saneamento e sugestões que viabilizem propostas de gestão para o setor de esgotamento sanitário.</a:t>
            </a:r>
          </a:p>
          <a:p>
            <a:pPr>
              <a:buNone/>
            </a:pPr>
            <a:r>
              <a:rPr lang="pt-BR" dirty="0" smtClean="0"/>
              <a:t>v) Construção do modelo de gestão dos sistemas locais de tratamento de esgoto considerando aspectos institucionais/legais e de infraestrutura existente.</a:t>
            </a:r>
          </a:p>
          <a:p>
            <a:pPr>
              <a:buNone/>
            </a:pPr>
            <a:r>
              <a:rPr lang="pt-BR" dirty="0" smtClean="0"/>
              <a:t>vi) Discutir as formas de administração desse modelo de gestão considerando implicações positivas e negativas, sem se desviar das soluções possíveis dentro da realidade do estado de Santa Catarina.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8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Cabe salientar que, os instrumentos jurídicos que embasaram a formulação do questionário/entrevistas apresentavam certa redundância. Esta estrutura viciada, talvez por falta de habilidade de seus idealizadores, acabou contaminando o questionário. Por conta disso, é perceptível que, inúmeras vezes, posicionamentos se repetem na discussão de diferentes questões. Outro motivo que possa ter contribuído com respostas repetitivas pode estar associado a falta de competência dos especialistas em relação a temas específicos, levando os mesmos a respostas simplificadas e ou genéricas. </a:t>
            </a:r>
          </a:p>
          <a:p>
            <a:r>
              <a:rPr lang="pt-BR" sz="1200" b="0" i="0" u="none" strike="noStrike" kern="1200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Além disto, ao contatar os especialistas para participaram do estudo, obteve-se um claro posicionamento, sobretudo dos órgãos públicos que atuam diretamente na área de saneamento básico, que não haviam pessoal técnico capacitado para responder a solicitação ou que ainda não possuíam atribuições (competências) específicas para tratar da temática, o que torna o cenário preocupante, ou no mínimo singular, uma vez que estes mesmos órgãos são os responsáveis por executar e ou fiscalizar as ações/projetos/programas que promovam as melhorias na qualidade de vida da população catarinense.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16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Como sugestões para trabalhos futuros recomendam-se: Realização de um estudo ambiental completo dos impactos causados pelo uso sistemático do sistema individual fossa séptica/filtro anaeróbio, composto por um planejamento experimental e metodologias adequadas, afim de trazer mais segurança ao modelo de gestão; Realização de estudos econômico-financeiros com objetivo de identificar com maior detalhamento os custos envolvidos na implantação e operação de um sistema de monitoramento dos sistemas individuais, bem como a definição do adensamento urbano que justifique o investimento em um sistema coletivo de esgotamento sanitário; Aprofundar estudos sobre os impactos relacionados ao uso da alternativa proposta nos modelos de administração pública apresentados; Promover eventos tais como seminários, palestras, fóruns e ou audiências públicas para discutir alternativas sustentáveis de universalização dos serviços de esgotamento sanitário em Santa Catarina.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9AC3-D566-4F10-863D-F0434C46119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4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9D3-5132-494B-90FC-95D67B027041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CA2C-0617-4D98-9157-C4CD5746E687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9D0-85B0-4208-A17C-99F55341854A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504F-E913-459F-97E5-DFF57075C348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9645-67F0-4288-AA51-9D5E30B9224C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C407-1233-47CE-8458-A1B4E2B5B811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C5EA-3211-4776-A843-565877D12EB8}" type="datetime1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068-016B-424C-8EE2-CF68F2024EA0}" type="datetime1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B3D0-0A06-471D-BBDC-E79B150D7138}" type="datetime1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B9E6-8C90-45AC-9CA2-B1A18C9CD60A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F693-EFAF-4901-90D4-99D5C884B1D3}" type="datetime1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0B6C-E200-4364-8088-92FD2546F7B9}" type="datetime1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arbas.ferrari@udesc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14348" y="1785926"/>
            <a:ext cx="7956376" cy="1785950"/>
          </a:xfrm>
        </p:spPr>
        <p:txBody>
          <a:bodyPr anchor="ctr" anchorCtr="0">
            <a:normAutofit fontScale="90000"/>
          </a:bodyPr>
          <a:lstStyle/>
          <a:p>
            <a:r>
              <a:rPr lang="pt-BR" sz="2800" b="1" dirty="0" smtClean="0">
                <a:latin typeface="Franklin Gothic Book" pitchFamily="34" charset="0"/>
                <a:cs typeface="Arial" pitchFamily="34" charset="0"/>
              </a:rPr>
              <a:t>ASPECTOS INSTITUCIONAIS DA GESTÃO DE SISTEMAS LOCAIS DE TRATAMENTO DE ESGOTO EM MUNICÍPIOS DE PEQUENO PORTE</a:t>
            </a:r>
            <a:endParaRPr lang="pt-BR" sz="2800" b="1" dirty="0"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6190"/>
            <a:ext cx="7776864" cy="1928826"/>
          </a:xfrm>
        </p:spPr>
        <p:txBody>
          <a:bodyPr>
            <a:normAutofit fontScale="40000" lnSpcReduction="20000"/>
          </a:bodyPr>
          <a:lstStyle/>
          <a:p>
            <a:pPr algn="l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Autores:</a:t>
            </a:r>
          </a:p>
          <a:p>
            <a:pPr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Jarbas Cleber Ferrari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 - Prof. do Dep. de Engenharia Civil – UDESC/Campus Ibirama SC</a:t>
            </a:r>
          </a:p>
          <a:p>
            <a:pPr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Gabriela Azevedo de Souza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- Engenheira Sanitarista – H2SA Engenharia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Ltda</a:t>
            </a:r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Willian </a:t>
            </a:r>
            <a:r>
              <a:rPr lang="pt-BR" sz="3500" b="1" dirty="0" err="1" smtClean="0">
                <a:latin typeface="Arial" pitchFamily="34" charset="0"/>
                <a:cs typeface="Arial" pitchFamily="34" charset="0"/>
              </a:rPr>
              <a:t>Jucelio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500" b="1" dirty="0" err="1" smtClean="0">
                <a:latin typeface="Arial" pitchFamily="34" charset="0"/>
                <a:cs typeface="Arial" pitchFamily="34" charset="0"/>
              </a:rPr>
              <a:t>Goetten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Prof. do Dep. de Engenharia Civil – UDESC/Campus Ibirama SC</a:t>
            </a:r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Ana Carla da Silva -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Engenheira Sanitarista – H2SA Engenharia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Ltda</a:t>
            </a: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Joice </a:t>
            </a:r>
            <a:r>
              <a:rPr lang="pt-BR" sz="3500" b="1" dirty="0" err="1" smtClean="0">
                <a:latin typeface="Arial" pitchFamily="34" charset="0"/>
                <a:cs typeface="Arial" pitchFamily="34" charset="0"/>
              </a:rPr>
              <a:t>Zink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Graduanda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em Engenharia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Sanitaria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– UDESC/Campus Ibirama SC</a:t>
            </a:r>
          </a:p>
          <a:p>
            <a:pPr>
              <a:buNone/>
            </a:pPr>
            <a:endParaRPr lang="pt-BR" sz="2700" b="1" dirty="0" smtClean="0"/>
          </a:p>
          <a:p>
            <a:pPr algn="l"/>
            <a:endParaRPr lang="pt-BR" sz="2700" dirty="0"/>
          </a:p>
        </p:txBody>
      </p:sp>
      <p:sp>
        <p:nvSpPr>
          <p:cNvPr id="7" name="Retângulo 6"/>
          <p:cNvSpPr/>
          <p:nvPr/>
        </p:nvSpPr>
        <p:spPr>
          <a:xfrm>
            <a:off x="428596" y="428604"/>
            <a:ext cx="828680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 descr="http://www1.udesc.br/imagens/id_submenu/899/cor_horizontal_ass_2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571480"/>
            <a:ext cx="4576593" cy="541064"/>
          </a:xfrm>
          <a:prstGeom prst="rect">
            <a:avLst/>
          </a:prstGeom>
          <a:noFill/>
        </p:spPr>
      </p:pic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23" y="500042"/>
            <a:ext cx="1043467" cy="79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161" y="1849747"/>
            <a:ext cx="8229600" cy="3369556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falta de critérios na construção do diagnóstico situacional dos serviços de saneamento básico dificulta o planejamento de projetos, ações e programas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Há a necessidade da estruturação de agências reguladoras mais atuantes e técnicas para garantir a fiscalização da prestação dos serviços de saneamento básico;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utilização de sistemas locais de tratamento de esgoto é percebida como viável para municípios de pequeno porte, bairros pouco adensados e ou áreas isoladas, uma vez que já se tem um consenso a respeito das normas da ABNT;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Há a necessidade da implementação de uma política regionalizada para os serviços de esgotamento sanitário, sem interferir na autonomia decisória dos municípios;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RESULTADOS E DISCUSSÕES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49325" y="1278916"/>
            <a:ext cx="715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RESUMO DA ANÁLISE DOCUMENTAL E ENTREVISTAS COM ESPECIALISTAS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45" y="1484784"/>
            <a:ext cx="8229600" cy="3942770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consenso de que o acesso a recursos financeiros para a realização das obras de infraestrutura é o principal fator limitante para que os municípios cumpram esta meta da universalização do esgotamento sanitário. Considerando que esta limitação de recursos pode estar associados a diferentes fatores: Instabilidade política e econômica do Brasil; Incapacidade técnica dos municípios para formular projetos coerentes; Carência de uma cultura organizacional que privilegia a etapa de planejamento, trazendo transtornos ainda maiores na etapa de execução dos projetos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Observa-se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conflitos entre empresa prestadora dos serviços de abastecimento de água e esgotamento sanitário e município. Faltam instrumentos legais para a responsabilização dos prestadores de serviços e percepção dos gestores públicos municipais a cerca  da necessidade de participação social no processos decisórios relacionados ao tema saneamento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0" algn="just">
              <a:buNone/>
            </a:pPr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Existem dúvidas acerca da viabilidade técnica e econômica em relação a implantação de um sistema coletivo de tratamento de esgoto em áreas com baixo adensamento urbano ou isoladas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RESULTADOS E DISCUSSÕES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RESULTADOS E DISCUSSÕES</a:t>
            </a:r>
            <a:endParaRPr lang="pt-BR" sz="24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7" y="2150369"/>
            <a:ext cx="8029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construção e efetiva aplicação de um Modelo de Gestão dos Sistemas locais de Esgotamento Sanitário deve ser precedida por: 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Ampla discussão em diferentes canais de participação social [ COMUSA, Audiências Públicas, ...]</a:t>
            </a: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Licença do órgão ambiental estadual [IMA] para a realização da atividade potencialmente poluidora</a:t>
            </a: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Regulamentação e aprovação em âmbito municipal do modelo de gestão proposto.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3265" y="1392858"/>
            <a:ext cx="586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GESTÃO DOS SISTEMAS LOCAIS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9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19"/>
          <p:cNvSpPr/>
          <p:nvPr/>
        </p:nvSpPr>
        <p:spPr>
          <a:xfrm>
            <a:off x="1429444" y="1273890"/>
            <a:ext cx="7257355" cy="642942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378341" bIns="1273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Elaboração de um diagnóstico situacional dos sistemas locais de tratamento de esgoto</a:t>
            </a:r>
            <a:endPara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1403649" y="2066548"/>
            <a:ext cx="7283151" cy="714380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484585" bIns="12734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Padronização e regulamentação dos sistemas locais de acordo com a NBR 7.229/93 e NBR 13.969/97;</a:t>
            </a:r>
            <a:endPara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rma livre 21"/>
          <p:cNvSpPr/>
          <p:nvPr/>
        </p:nvSpPr>
        <p:spPr>
          <a:xfrm>
            <a:off x="1429445" y="2931109"/>
            <a:ext cx="7283151" cy="569899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484585" bIns="1273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Cadastramento das residências a fim de propiciar o monitoramento sistemático dos sistemas; </a:t>
            </a:r>
            <a:endPara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7660460" y="1447754"/>
            <a:ext cx="421383" cy="637216"/>
          </a:xfrm>
          <a:custGeom>
            <a:avLst/>
            <a:gdLst>
              <a:gd name="connsiteX0" fmla="*/ 0 w 796813"/>
              <a:gd name="connsiteY0" fmla="*/ 438247 h 796813"/>
              <a:gd name="connsiteX1" fmla="*/ 179283 w 796813"/>
              <a:gd name="connsiteY1" fmla="*/ 438247 h 796813"/>
              <a:gd name="connsiteX2" fmla="*/ 179283 w 796813"/>
              <a:gd name="connsiteY2" fmla="*/ 0 h 796813"/>
              <a:gd name="connsiteX3" fmla="*/ 617530 w 796813"/>
              <a:gd name="connsiteY3" fmla="*/ 0 h 796813"/>
              <a:gd name="connsiteX4" fmla="*/ 617530 w 796813"/>
              <a:gd name="connsiteY4" fmla="*/ 438247 h 796813"/>
              <a:gd name="connsiteX5" fmla="*/ 796813 w 796813"/>
              <a:gd name="connsiteY5" fmla="*/ 438247 h 796813"/>
              <a:gd name="connsiteX6" fmla="*/ 398407 w 796813"/>
              <a:gd name="connsiteY6" fmla="*/ 796813 h 796813"/>
              <a:gd name="connsiteX7" fmla="*/ 0 w 796813"/>
              <a:gd name="connsiteY7" fmla="*/ 438247 h 7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13" h="796813">
                <a:moveTo>
                  <a:pt x="0" y="438247"/>
                </a:moveTo>
                <a:lnTo>
                  <a:pt x="179283" y="438247"/>
                </a:lnTo>
                <a:lnTo>
                  <a:pt x="179283" y="0"/>
                </a:lnTo>
                <a:lnTo>
                  <a:pt x="617530" y="0"/>
                </a:lnTo>
                <a:lnTo>
                  <a:pt x="617530" y="438247"/>
                </a:lnTo>
                <a:lnTo>
                  <a:pt x="796813" y="438247"/>
                </a:lnTo>
                <a:lnTo>
                  <a:pt x="398407" y="796813"/>
                </a:lnTo>
                <a:lnTo>
                  <a:pt x="0" y="43824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>
                <a:lumMod val="40000"/>
                <a:lumOff val="60000"/>
                <a:alpha val="9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763" tIns="30480" rIns="209763" bIns="22769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7660460" y="2259661"/>
            <a:ext cx="380924" cy="647958"/>
          </a:xfrm>
          <a:custGeom>
            <a:avLst/>
            <a:gdLst>
              <a:gd name="connsiteX0" fmla="*/ 0 w 796813"/>
              <a:gd name="connsiteY0" fmla="*/ 438247 h 796813"/>
              <a:gd name="connsiteX1" fmla="*/ 179283 w 796813"/>
              <a:gd name="connsiteY1" fmla="*/ 438247 h 796813"/>
              <a:gd name="connsiteX2" fmla="*/ 179283 w 796813"/>
              <a:gd name="connsiteY2" fmla="*/ 0 h 796813"/>
              <a:gd name="connsiteX3" fmla="*/ 617530 w 796813"/>
              <a:gd name="connsiteY3" fmla="*/ 0 h 796813"/>
              <a:gd name="connsiteX4" fmla="*/ 617530 w 796813"/>
              <a:gd name="connsiteY4" fmla="*/ 438247 h 796813"/>
              <a:gd name="connsiteX5" fmla="*/ 796813 w 796813"/>
              <a:gd name="connsiteY5" fmla="*/ 438247 h 796813"/>
              <a:gd name="connsiteX6" fmla="*/ 398407 w 796813"/>
              <a:gd name="connsiteY6" fmla="*/ 796813 h 796813"/>
              <a:gd name="connsiteX7" fmla="*/ 0 w 796813"/>
              <a:gd name="connsiteY7" fmla="*/ 438247 h 7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13" h="796813">
                <a:moveTo>
                  <a:pt x="0" y="438247"/>
                </a:moveTo>
                <a:lnTo>
                  <a:pt x="179283" y="438247"/>
                </a:lnTo>
                <a:lnTo>
                  <a:pt x="179283" y="0"/>
                </a:lnTo>
                <a:lnTo>
                  <a:pt x="617530" y="0"/>
                </a:lnTo>
                <a:lnTo>
                  <a:pt x="617530" y="438247"/>
                </a:lnTo>
                <a:lnTo>
                  <a:pt x="796813" y="438247"/>
                </a:lnTo>
                <a:lnTo>
                  <a:pt x="398407" y="796813"/>
                </a:lnTo>
                <a:lnTo>
                  <a:pt x="0" y="43824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5">
                <a:lumMod val="40000"/>
                <a:lumOff val="60000"/>
                <a:alpha val="9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763" tIns="30480" rIns="209763" bIns="22769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06973" y="1346266"/>
            <a:ext cx="610033" cy="5705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06973" y="2177339"/>
            <a:ext cx="610033" cy="5315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Elipse 26"/>
          <p:cNvSpPr/>
          <p:nvPr/>
        </p:nvSpPr>
        <p:spPr>
          <a:xfrm>
            <a:off x="616690" y="2851226"/>
            <a:ext cx="642942" cy="5777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1442743" y="3676351"/>
            <a:ext cx="7283151" cy="472729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484585" bIns="1273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Credenciamento e regularização dos caminhões “limpa fossa”;</a:t>
            </a:r>
            <a:endPara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06973" y="3652984"/>
            <a:ext cx="623671" cy="568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7660460" y="2980822"/>
            <a:ext cx="367924" cy="628521"/>
          </a:xfrm>
          <a:custGeom>
            <a:avLst/>
            <a:gdLst>
              <a:gd name="connsiteX0" fmla="*/ 0 w 796813"/>
              <a:gd name="connsiteY0" fmla="*/ 438247 h 796813"/>
              <a:gd name="connsiteX1" fmla="*/ 179283 w 796813"/>
              <a:gd name="connsiteY1" fmla="*/ 438247 h 796813"/>
              <a:gd name="connsiteX2" fmla="*/ 179283 w 796813"/>
              <a:gd name="connsiteY2" fmla="*/ 0 h 796813"/>
              <a:gd name="connsiteX3" fmla="*/ 617530 w 796813"/>
              <a:gd name="connsiteY3" fmla="*/ 0 h 796813"/>
              <a:gd name="connsiteX4" fmla="*/ 617530 w 796813"/>
              <a:gd name="connsiteY4" fmla="*/ 438247 h 796813"/>
              <a:gd name="connsiteX5" fmla="*/ 796813 w 796813"/>
              <a:gd name="connsiteY5" fmla="*/ 438247 h 796813"/>
              <a:gd name="connsiteX6" fmla="*/ 398407 w 796813"/>
              <a:gd name="connsiteY6" fmla="*/ 796813 h 796813"/>
              <a:gd name="connsiteX7" fmla="*/ 0 w 796813"/>
              <a:gd name="connsiteY7" fmla="*/ 438247 h 7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13" h="796813">
                <a:moveTo>
                  <a:pt x="0" y="438247"/>
                </a:moveTo>
                <a:lnTo>
                  <a:pt x="179283" y="438247"/>
                </a:lnTo>
                <a:lnTo>
                  <a:pt x="179283" y="0"/>
                </a:lnTo>
                <a:lnTo>
                  <a:pt x="617530" y="0"/>
                </a:lnTo>
                <a:lnTo>
                  <a:pt x="617530" y="438247"/>
                </a:lnTo>
                <a:lnTo>
                  <a:pt x="796813" y="438247"/>
                </a:lnTo>
                <a:lnTo>
                  <a:pt x="398407" y="796813"/>
                </a:lnTo>
                <a:lnTo>
                  <a:pt x="0" y="43824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5">
                <a:lumMod val="40000"/>
                <a:lumOff val="60000"/>
                <a:alpha val="9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763" tIns="30480" rIns="209763" bIns="22769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1429445" y="4332969"/>
            <a:ext cx="7283152" cy="631948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484585" bIns="1273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Constituir uma estrutura administrativa e operacional para a realização da fiscalização e limpeza dos sistemas locais;</a:t>
            </a:r>
            <a:endPara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58092" y="4332969"/>
            <a:ext cx="572552" cy="578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7660460" y="3758267"/>
            <a:ext cx="375808" cy="604604"/>
          </a:xfrm>
          <a:custGeom>
            <a:avLst/>
            <a:gdLst>
              <a:gd name="connsiteX0" fmla="*/ 0 w 796813"/>
              <a:gd name="connsiteY0" fmla="*/ 438247 h 796813"/>
              <a:gd name="connsiteX1" fmla="*/ 179283 w 796813"/>
              <a:gd name="connsiteY1" fmla="*/ 438247 h 796813"/>
              <a:gd name="connsiteX2" fmla="*/ 179283 w 796813"/>
              <a:gd name="connsiteY2" fmla="*/ 0 h 796813"/>
              <a:gd name="connsiteX3" fmla="*/ 617530 w 796813"/>
              <a:gd name="connsiteY3" fmla="*/ 0 h 796813"/>
              <a:gd name="connsiteX4" fmla="*/ 617530 w 796813"/>
              <a:gd name="connsiteY4" fmla="*/ 438247 h 796813"/>
              <a:gd name="connsiteX5" fmla="*/ 796813 w 796813"/>
              <a:gd name="connsiteY5" fmla="*/ 438247 h 796813"/>
              <a:gd name="connsiteX6" fmla="*/ 398407 w 796813"/>
              <a:gd name="connsiteY6" fmla="*/ 796813 h 796813"/>
              <a:gd name="connsiteX7" fmla="*/ 0 w 796813"/>
              <a:gd name="connsiteY7" fmla="*/ 438247 h 7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13" h="796813">
                <a:moveTo>
                  <a:pt x="0" y="438247"/>
                </a:moveTo>
                <a:lnTo>
                  <a:pt x="179283" y="438247"/>
                </a:lnTo>
                <a:lnTo>
                  <a:pt x="179283" y="0"/>
                </a:lnTo>
                <a:lnTo>
                  <a:pt x="617530" y="0"/>
                </a:lnTo>
                <a:lnTo>
                  <a:pt x="617530" y="438247"/>
                </a:lnTo>
                <a:lnTo>
                  <a:pt x="796813" y="438247"/>
                </a:lnTo>
                <a:lnTo>
                  <a:pt x="398407" y="796813"/>
                </a:lnTo>
                <a:lnTo>
                  <a:pt x="0" y="43824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5">
                <a:lumMod val="40000"/>
                <a:lumOff val="60000"/>
                <a:alpha val="9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763" tIns="30480" rIns="209763" bIns="22769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644454" y="5058909"/>
            <a:ext cx="572552" cy="578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7660460" y="4725144"/>
            <a:ext cx="375808" cy="655235"/>
          </a:xfrm>
          <a:custGeom>
            <a:avLst/>
            <a:gdLst>
              <a:gd name="connsiteX0" fmla="*/ 0 w 796813"/>
              <a:gd name="connsiteY0" fmla="*/ 438247 h 796813"/>
              <a:gd name="connsiteX1" fmla="*/ 179283 w 796813"/>
              <a:gd name="connsiteY1" fmla="*/ 438247 h 796813"/>
              <a:gd name="connsiteX2" fmla="*/ 179283 w 796813"/>
              <a:gd name="connsiteY2" fmla="*/ 0 h 796813"/>
              <a:gd name="connsiteX3" fmla="*/ 617530 w 796813"/>
              <a:gd name="connsiteY3" fmla="*/ 0 h 796813"/>
              <a:gd name="connsiteX4" fmla="*/ 617530 w 796813"/>
              <a:gd name="connsiteY4" fmla="*/ 438247 h 796813"/>
              <a:gd name="connsiteX5" fmla="*/ 796813 w 796813"/>
              <a:gd name="connsiteY5" fmla="*/ 438247 h 796813"/>
              <a:gd name="connsiteX6" fmla="*/ 398407 w 796813"/>
              <a:gd name="connsiteY6" fmla="*/ 796813 h 796813"/>
              <a:gd name="connsiteX7" fmla="*/ 0 w 796813"/>
              <a:gd name="connsiteY7" fmla="*/ 438247 h 7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13" h="796813">
                <a:moveTo>
                  <a:pt x="0" y="438247"/>
                </a:moveTo>
                <a:lnTo>
                  <a:pt x="179283" y="438247"/>
                </a:lnTo>
                <a:lnTo>
                  <a:pt x="179283" y="0"/>
                </a:lnTo>
                <a:lnTo>
                  <a:pt x="617530" y="0"/>
                </a:lnTo>
                <a:lnTo>
                  <a:pt x="617530" y="438247"/>
                </a:lnTo>
                <a:lnTo>
                  <a:pt x="796813" y="438247"/>
                </a:lnTo>
                <a:lnTo>
                  <a:pt x="398407" y="796813"/>
                </a:lnTo>
                <a:lnTo>
                  <a:pt x="0" y="43824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6350" cap="flat" cmpd="sng" algn="ctr">
            <a:solidFill>
              <a:schemeClr val="accent5">
                <a:lumMod val="40000"/>
                <a:lumOff val="60000"/>
                <a:alpha val="9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763" tIns="30480" rIns="209763" bIns="22769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1403649" y="5152900"/>
            <a:ext cx="7308948" cy="490677"/>
          </a:xfrm>
          <a:custGeom>
            <a:avLst/>
            <a:gdLst>
              <a:gd name="connsiteX0" fmla="*/ 0 w 6351507"/>
              <a:gd name="connsiteY0" fmla="*/ 122587 h 1225867"/>
              <a:gd name="connsiteX1" fmla="*/ 122587 w 6351507"/>
              <a:gd name="connsiteY1" fmla="*/ 0 h 1225867"/>
              <a:gd name="connsiteX2" fmla="*/ 6228920 w 6351507"/>
              <a:gd name="connsiteY2" fmla="*/ 0 h 1225867"/>
              <a:gd name="connsiteX3" fmla="*/ 6351507 w 6351507"/>
              <a:gd name="connsiteY3" fmla="*/ 122587 h 1225867"/>
              <a:gd name="connsiteX4" fmla="*/ 6351507 w 6351507"/>
              <a:gd name="connsiteY4" fmla="*/ 1103280 h 1225867"/>
              <a:gd name="connsiteX5" fmla="*/ 6228920 w 6351507"/>
              <a:gd name="connsiteY5" fmla="*/ 1225867 h 1225867"/>
              <a:gd name="connsiteX6" fmla="*/ 122587 w 6351507"/>
              <a:gd name="connsiteY6" fmla="*/ 1225867 h 1225867"/>
              <a:gd name="connsiteX7" fmla="*/ 0 w 6351507"/>
              <a:gd name="connsiteY7" fmla="*/ 1103280 h 1225867"/>
              <a:gd name="connsiteX8" fmla="*/ 0 w 6351507"/>
              <a:gd name="connsiteY8" fmla="*/ 122587 h 122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507" h="1225867">
                <a:moveTo>
                  <a:pt x="0" y="122587"/>
                </a:moveTo>
                <a:cubicBezTo>
                  <a:pt x="0" y="54884"/>
                  <a:pt x="54884" y="0"/>
                  <a:pt x="122587" y="0"/>
                </a:cubicBezTo>
                <a:lnTo>
                  <a:pt x="6228920" y="0"/>
                </a:lnTo>
                <a:cubicBezTo>
                  <a:pt x="6296623" y="0"/>
                  <a:pt x="6351507" y="54884"/>
                  <a:pt x="6351507" y="122587"/>
                </a:cubicBezTo>
                <a:lnTo>
                  <a:pt x="6351507" y="1103280"/>
                </a:lnTo>
                <a:cubicBezTo>
                  <a:pt x="6351507" y="1170983"/>
                  <a:pt x="6296623" y="1225867"/>
                  <a:pt x="6228920" y="1225867"/>
                </a:cubicBezTo>
                <a:lnTo>
                  <a:pt x="122587" y="1225867"/>
                </a:lnTo>
                <a:cubicBezTo>
                  <a:pt x="54884" y="1225867"/>
                  <a:pt x="0" y="1170983"/>
                  <a:pt x="0" y="1103280"/>
                </a:cubicBezTo>
                <a:lnTo>
                  <a:pt x="0" y="122587"/>
                </a:lnTo>
                <a:close/>
              </a:path>
            </a:pathLst>
          </a:cu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344" tIns="127344" rIns="1484585" bIns="12734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Realização do gerenciamento e disposição final do efluente proveniente das limpezas dos sistemas locais. </a:t>
            </a: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MODELO DE GESTÃO </a:t>
            </a:r>
            <a:endParaRPr lang="pt-BR" sz="2400" dirty="0"/>
          </a:p>
        </p:txBody>
      </p:sp>
      <p:cxnSp>
        <p:nvCxnSpPr>
          <p:cNvPr id="38" name="Conector reto 3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64766" y="1753492"/>
            <a:ext cx="66529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t-BR" sz="2100" kern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Administração direta pelo Município, através de Secretarias ou Departamentos;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28662" y="1746970"/>
            <a:ext cx="575188" cy="54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64766" y="2518853"/>
            <a:ext cx="8769444" cy="531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sz="2100" dirty="0" smtClean="0">
                <a:solidFill>
                  <a:sysClr val="windowText" lastClr="000000"/>
                </a:solidFill>
              </a:rPr>
              <a:t>Administração Indireta através de Consórcios Públicos;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928662" y="2446275"/>
            <a:ext cx="575188" cy="54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864766" y="3193652"/>
            <a:ext cx="9417516" cy="4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sz="2100" dirty="0" smtClean="0"/>
              <a:t>Administração Indireta através de uma Autarquia Municipal;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928662" y="3145580"/>
            <a:ext cx="575188" cy="54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785918" y="3857628"/>
            <a:ext cx="6439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sz="2100" dirty="0" smtClean="0"/>
              <a:t>Administração Indireta através da Companhia Catarinense de Águas e Saneamento – CASAN;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28662" y="3844885"/>
            <a:ext cx="575188" cy="54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785918" y="4693280"/>
            <a:ext cx="8409404" cy="52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t-BR" sz="2100" dirty="0" smtClean="0">
                <a:latin typeface="Times New Roman"/>
                <a:ea typeface="Calibri"/>
              </a:rPr>
              <a:t>Administração Indireta através de Empresa Privada.</a:t>
            </a:r>
            <a:endParaRPr kumimoji="0" lang="pt-BR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928662" y="4544190"/>
            <a:ext cx="575188" cy="54138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79678"/>
              </p:ext>
            </p:extLst>
          </p:nvPr>
        </p:nvGraphicFramePr>
        <p:xfrm>
          <a:off x="523518" y="1700808"/>
          <a:ext cx="8163282" cy="4065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32658"/>
                <a:gridCol w="2530624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CRÍTICA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CONCLUSÃO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1587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Considerando a Lei de Responsabilidade Fiscal, observa-se que, segundo o Tribunal de Contas do Estado de Santa Catarina – TCE/SC, inúmeros municípios catarinenses tem dificuldades em cumprir as exigências legais do comprometimento de, no máximo, 54% da sua receita líquida com folha de pagamento. Por conta disso, a contratação de uma nova equipe para gerenciar e operar este serviço poderia ser inviável em muitos dos municípios catarinenses.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 - A vinculação do serviço a um departamento municipal, da forma como estes são geridos hoje nos municípios de pequeno porte, dificultaria a contabilização dos custos vinculados exclusivamente a este serviço. Tal situação, prejudica a definição de uma política tarifária que propiciasse a sustentabilidade do serviço como previsto na Lei n° 11.445/07.</a:t>
                      </a:r>
                    </a:p>
                    <a:p>
                      <a:pPr algn="just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 limpeza sistemática do sistema individual iria gerar uma quantidade significativa de lodo, que por exigência de resoluções como a CONAMA n° 377/2006, precisam passar por um processo de tratamento específico. Considerando a infra-estrutura dos municípios de pequeno porte e capacidade técnica dos servidores, assumir esta responsabilidade seria tecnicamente inviável.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Neste contexto, a gestão dos sistemas locais de tratamento de esgoto diretamente por uma secretaria municipal se mostra inviável dentro do contexto atual. 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40229" y="121134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ADMINISTRAÇÃO DIRETA PELO MUNICÍPIO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12987"/>
              </p:ext>
            </p:extLst>
          </p:nvPr>
        </p:nvGraphicFramePr>
        <p:xfrm>
          <a:off x="585763" y="1844824"/>
          <a:ext cx="8101037" cy="3744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44617"/>
                <a:gridCol w="2556420"/>
              </a:tblGrid>
              <a:tr h="433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CRÍTICA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CONCLUSÃO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3106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 Lei n° 11.107/05 estabelece as diretrizes para a constituição de Consórcios Públicos entre entes federados. Este modelo de gestão apresenta vantagens como: melhorar o relacionamento dos municípios com outras esferas de governo, possibilitando que os recursos cheguem mais rápida e facilmente; permite o intercâmbio de ideias, projetos e experiências; assegura agilidade na elaboração de diagnósticos e ações de governo, necessária para enfrentamento dos problemas e prioridades regionais; ajuda na economia de recursos, valorizando os poucos recursos de que dispõe cada município.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 constituição de um Consórcio Público apresenta-se complexa, exigindo a elaboração de um diagnóstico situacional e estudos de viabilidade, elaboração de protocolo de intenções, definição do contrato de rateio, definição do contrato de programa e estruturação administrativa e operacional do órgão.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As experiências de Consórcios Públicos voltados para a prestação de serviços de esgotamento sanitários são raros ainda no Brasil. 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Neste contexto, a gestão através de Consórcios Públicos apresentam inúmeras vantagens conceituais. No entanto, os </a:t>
                      </a:r>
                      <a:r>
                        <a:rPr lang="pt-BR" sz="1200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cases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sucesso na prestação de serviços de esgotamento sanitário são raros. Portanto, no panorama atual, a adoção desse estratégia precisa ser aprimorada.</a:t>
                      </a: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Cases de sucesso: termo em inglês usado para descrever um caso bem sucedido de negócio que merece ser estudado, servindo como modelo.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0229" y="121134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ADMINISTRAÇÃO POR CONSÓRCIO PÚBLICO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17572"/>
              </p:ext>
            </p:extLst>
          </p:nvPr>
        </p:nvGraphicFramePr>
        <p:xfrm>
          <a:off x="611560" y="1844824"/>
          <a:ext cx="8001056" cy="36558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608"/>
                <a:gridCol w="2528448"/>
              </a:tblGrid>
              <a:tr h="469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CRÍTICA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CONCLUSÃO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1859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 constituição de uma autarquia municipal exigiria o aporte de considerável recursos financeiros (equipe administrativa e técnica, infra-estrutura e equipamentos).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Uma autarquia municipal, quando respeitada a autonomia administrativa, pode alcançar uma maior eficiência na gestão dos serviços, visto que a mesma poderá valer-se de ferramentas organizacionais específicas do mercado privado.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 - Nos municípios que já contam com uma autarquia municipal que trate, mesmo que parcialmente, dos serviços de esgotamento sanitário, o modelo de gestão dos sistemas locais poderia ser viável, sendo necessário o credenciamento das empresas “limpa fossa” através de edital específico. Neste caso, a implementação de uma política tarifária ficaria facilitada através da cobrança combinada a tarifa relativa ao serviço de abastecimento de água.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Neste contexto, a gestão dos sistemas locais de tratamento de esgoto através de autarquia municipal se mostra interessante, se e somente se, em casos em que o município já conta com uma autarquia municipal com estrutura para realizar os serviços de abastecimento de água e, mesmo que parcialmente, os serviços de esgotamento sanitário. No entanto, quase que a totalidade dos municípios de pequeno porte catarinense não possuem autarquia municipal de água e esgoto.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0228" y="1211341"/>
            <a:ext cx="49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ADMINISTRAÇÃO POR AUTARQUIA MUNICIPAL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84478"/>
              </p:ext>
            </p:extLst>
          </p:nvPr>
        </p:nvGraphicFramePr>
        <p:xfrm>
          <a:off x="457200" y="1700808"/>
          <a:ext cx="8286808" cy="39744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42992"/>
                <a:gridCol w="2443816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CRÍTICA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CONCLUSÃO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5164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 décadas de serviços prestados a população catarinense, a CASAN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é uma empresa pública que possui </a:t>
                      </a:r>
                      <a:r>
                        <a:rPr lang="pt-BR" sz="1200" i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know</a:t>
                      </a:r>
                      <a:r>
                        <a:rPr lang="pt-BR" sz="1200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t-BR" sz="1200" i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how</a:t>
                      </a: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para realizar com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eficiência a gestão do tratamento e disposição final dos lodos oriundos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 sistemas locais.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Por se tratar de empresa pública, a sua contratação por parte do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município, poderia ser realizada por convênio, ficando dispensada a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realização de processo licitatório. Todavia, a fim de evitar conflitos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futuros, é extremamente importante a clareza na definição das diretrizes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Contrato de Programa estabelecido entre Município e CASAN,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considerando inclusive os mecanismos de controle social.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 arranjo administrativo e jurídico para o estabelecimento das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responsabilidades e política tarifária poderia ser mais simplificado, visto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que a CASAN já atua na maioria absoluta dos municípios de pequeno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porte realizando o serviço de abastecimento de água.</a:t>
                      </a:r>
                      <a:br>
                        <a:rPr lang="pt-BR" sz="12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Neste contexto, a gestão dos sistemas locais de tratamento de esgoto através da CASAN, no</a:t>
                      </a:r>
                      <a:b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panorama atual, seria o mais adequado, desde que as responsabilidades da empresa fossem</a:t>
                      </a:r>
                      <a:b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devidamente estabelecidas no Contrato de Programa.</a:t>
                      </a:r>
                      <a:b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0228" y="1211341"/>
            <a:ext cx="672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ADMINISTRAÇÃO PELA COMPANHIA ESTADUAL DE ÁGUA E ESGOTO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26276"/>
              </p:ext>
            </p:extLst>
          </p:nvPr>
        </p:nvGraphicFramePr>
        <p:xfrm>
          <a:off x="440229" y="1580673"/>
          <a:ext cx="8286808" cy="4192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8976"/>
                <a:gridCol w="2587832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CRÍTICA</a:t>
                      </a:r>
                      <a:endParaRPr lang="pt-BR" sz="1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CONCLUSÃO</a:t>
                      </a:r>
                      <a:endParaRPr lang="pt-BR" sz="1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1587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Em se tratando de contratos de prestação de serviço com o administração pública, a Lei n° 8.666/93 prevê a necessidade da realização de licitação para a contratação de empresa privada, devidamente habilitada e respeitando os princípios da economicidade e eficiência. Observa-se que, a prestação do serviço de gestão dos sistemas de tratamento local envolve etapas complexas, com responsabilidades ambientais e sociais. Tal complexidade poderia dificultar a elaboração do Termo de Referência do edital de licitação, principalmente quando o município não contar com equipe técnica qualificada.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As empresas prestadoras de serviço de “limpa fossa” estão organizadas para realizar serviços individualizados, a readequação </a:t>
                      </a: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dessa </a:t>
                      </a: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empresas para prestar um serviço mais abrangente em todo o município ou ainda em vários municípios, poderia levar um tempo.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A prestação do serviço através de uma empresa privada poderia favorecer a redução dos custos de gerenciamento e operação do sistema.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- O arranjo administrativo e jurídico para o estabelecimento das responsabilidades e política tarifária poderia ser mais complexo, principalmente nos municípios onde não estão claras as diretrizes do Contrato de Programa com a Companhia Catarinense de Águas e Saneamento.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Neste contexto, a gestão dos sistemas locais de tratamento de esgoto através de empresa privada poderia ser considerada uma boa alternativa aos municípios. A dúvida que permanece é em relação a capacidade de organização das empresas existentes e de como o município poderia realizar a fiscalização eficiente do serviço </a:t>
                      </a: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prestado.</a:t>
                      </a: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</a:t>
                      </a: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entanto, diante do atual cenário político-institucional brasileiro, observa-se um fortalecimento da possibilidade de implementação de parcerias público privadas no setor do saneamento, como prevê a MP nº 868 de 2018.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FORMAS DE ADMINISTRAÇÃO 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40229" y="121134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ADMINISTRAÇÃO POR EMPRESA PRIVADA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8009" y="398357"/>
            <a:ext cx="5834167" cy="653988"/>
          </a:xfrm>
        </p:spPr>
        <p:txBody>
          <a:bodyPr>
            <a:normAutofit/>
          </a:bodyPr>
          <a:lstStyle/>
          <a:p>
            <a:r>
              <a:rPr lang="pt-BR" sz="2400" dirty="0"/>
              <a:t>O CENÁRIO DO SANEAMENTO </a:t>
            </a:r>
            <a:r>
              <a:rPr lang="pt-BR" sz="2400" dirty="0" smtClean="0"/>
              <a:t>BRASILEIRO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110" y="1523370"/>
            <a:ext cx="4608511" cy="339877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4445" y="152337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GESTÃO POR DEMANDA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84061" y="427581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INSEGURANÇA JURÍDICA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12053" y="152936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INCAPACIDADE TÉCNICA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3042" y="4275817"/>
            <a:ext cx="177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PROCESSOS BUROCRÁTICOS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47730" y="1046429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0237418"/>
              </p:ext>
            </p:extLst>
          </p:nvPr>
        </p:nvGraphicFramePr>
        <p:xfrm>
          <a:off x="714348" y="1785926"/>
          <a:ext cx="7834346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CONCLUSÕES 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32189684"/>
              </p:ext>
            </p:extLst>
          </p:nvPr>
        </p:nvGraphicFramePr>
        <p:xfrm>
          <a:off x="714348" y="1785926"/>
          <a:ext cx="7834346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CONCLUSÕES 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130564"/>
              </p:ext>
            </p:extLst>
          </p:nvPr>
        </p:nvGraphicFramePr>
        <p:xfrm>
          <a:off x="3066" y="1196752"/>
          <a:ext cx="9501254" cy="451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CONCLUSÕES </a:t>
            </a:r>
            <a:endParaRPr lang="pt-BR" sz="2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9243056"/>
              </p:ext>
            </p:extLst>
          </p:nvPr>
        </p:nvGraphicFramePr>
        <p:xfrm>
          <a:off x="30604" y="1412776"/>
          <a:ext cx="828709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CONCLUSÕES </a:t>
            </a:r>
            <a:endParaRPr lang="pt-BR" sz="2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357718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CONFEDERAÇÃO NACIONAL DA INDÚSTRIA – CNI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. Burocracia e Entraves ao Setor de Saneamento.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Brasília: Confederação Nacional da Indústria, 2016. 36 p. Disponível em: &lt;http://www.tratabrasil.org.br/uploads/2015-12-08-Burocracia-e-Entraves-saneamentoFinal.pdf&gt;. Acesso em: 07 mar. 2018.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GIL, Antonio Carlos.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Como elaborar projetos de pesquisa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6. ed. São Paulo: GEN  ׀Atlas, 2016.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MARCONI, Marina de Andrade; LAKATOS, Eva Maria.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Metodologia Científica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7. ed. São Paulo: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׀Atlas, 2017. 373 p.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MORAES, LRS.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Avaliação do impacto sobre a saúde das ações de saneamento ambiental em áreas pauperizadas de Salvador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- Projeto AISAM. P-260-281. In: Heller L., et. al. (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Orgs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).  Saneamento e saúde nos países em desenvolvimento. Rio de Janeiro: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CC&amp;P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,1997. 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ROSA, A. H.; FRACETO, L. F.; MOSCHINI-CARLOS, V. (Org.).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Meio ambiente e sustentabilidade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Porto Alegre: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Bookman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2012. 412p. Disponível em: &lt;https://books.google.com.br/books?id=Zj4DiVHXtIQC&amp;pg=PA47&amp;dq=Sustentabilidade+NO+SANEAMENTO&amp;hl=ptBR&amp;sa=X&amp;ved=0ahUKEwjAturnzuraAhUBE5AKHW0_DdkQ6AEIQzAG v=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onepage&amp;q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&amp;f=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true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&gt; . Acesso em: 07 de mai. 2018.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SNIS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Sistema Nacional de Informações sobre o Saneamento. Diagnóstico dos Serviços de Água e Esgotos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– 2016. Brasília: SNSA/MCIDADES, 2018. Disponível em: &lt;http://www.snis.gov.br/diagnostico-agua-e-esgotos/diagnostico-ae-2016&gt;. Acesso em: 28 de fev. 2018.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SOUZA. Gabriela Azevedo de.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Gestão Do Serviço de Esgotamento  Sanitário em Municípios de Pequeno Porte .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2018. 139 p. TCC (Graduação) – Curso de Engenharia Sanitária. Universidade do Estado de Santa Catarina, Ibirama, 2018.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REFERÊNCIAS </a:t>
            </a:r>
            <a:endParaRPr lang="pt-BR" sz="2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6972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lang="pt-BR" sz="5400" b="1" dirty="0" smtClean="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rPr>
              <a:t>OBRIGADO!</a:t>
            </a:r>
            <a:endParaRPr lang="pt-BR" sz="5400" b="1" dirty="0">
              <a:solidFill>
                <a:schemeClr val="tx1"/>
              </a:solidFill>
              <a:latin typeface="Franklin Gothic Book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Jarbas Cleber Ferrari</a:t>
            </a:r>
          </a:p>
          <a:p>
            <a:pPr algn="ctr"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jarbas.ferrari@udesc.br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DO ESTADO DE SANTA CATARINA</a:t>
            </a:r>
          </a:p>
          <a:p>
            <a:pPr algn="ctr"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Endereço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Rua Dr. Getúlio Vargas 2822, Bela Vista – Ibirama/SC. </a:t>
            </a:r>
          </a:p>
          <a:p>
            <a:pPr algn="ctr">
              <a:buNone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CEP 89140-000 - BRASIL.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(47) 33578484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>
              <a:buNone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endParaRPr lang="pt-B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3949136"/>
            <a:ext cx="821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ea typeface="Times New Roman" panose="02020603050405020304" pitchFamily="18" charset="0"/>
              </a:rPr>
              <a:t>O estado de Santa Catarina é o 7º maior PIB do Brasil,  mas </a:t>
            </a:r>
            <a:r>
              <a:rPr lang="pt-BR" sz="1600" dirty="0">
                <a:ea typeface="Times New Roman" panose="02020603050405020304" pitchFamily="18" charset="0"/>
              </a:rPr>
              <a:t>apenas 28% da </a:t>
            </a:r>
            <a:r>
              <a:rPr lang="pt-BR" sz="1600" dirty="0" smtClean="0">
                <a:ea typeface="Times New Roman" panose="02020603050405020304" pitchFamily="18" charset="0"/>
              </a:rPr>
              <a:t>população tem </a:t>
            </a:r>
            <a:r>
              <a:rPr lang="pt-BR" sz="1600" dirty="0">
                <a:ea typeface="Times New Roman" panose="02020603050405020304" pitchFamily="18" charset="0"/>
              </a:rPr>
              <a:t>acesso à rede coletora de esgoto (SNIS, 2018</a:t>
            </a:r>
            <a:r>
              <a:rPr lang="pt-BR" sz="1600" dirty="0" smtClean="0">
                <a:ea typeface="Times New Roman" panose="02020603050405020304" pitchFamily="18" charset="0"/>
              </a:rPr>
              <a:t>).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Cerca de 90% dos municípios de Santa Catarina são considerados de pequeno porte                        ( até 20.000 hab.)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20206"/>
            <a:ext cx="3687278" cy="22651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365733" y="1277009"/>
            <a:ext cx="4321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dirty="0"/>
              <a:t>Segundo a ANA (2017), as redes coletoras de esgotos alcançam </a:t>
            </a:r>
            <a:r>
              <a:rPr lang="pt-BR" sz="1600" b="1" dirty="0"/>
              <a:t>61,4% DA POPULAÇÃO URBANA</a:t>
            </a:r>
            <a:r>
              <a:rPr lang="pt-BR" sz="1600" dirty="0"/>
              <a:t> brasileira, restando 65,1 milhões de pessoas nas cidades que não dispõem de sistema coletivo para afastamento dos esgotos </a:t>
            </a:r>
            <a:r>
              <a:rPr lang="pt-BR" sz="1600" dirty="0" smtClean="0"/>
              <a:t>sanitários. </a:t>
            </a:r>
            <a:r>
              <a:rPr lang="pt-BR" sz="1600" dirty="0"/>
              <a:t>De todo esgoto coletado, </a:t>
            </a:r>
            <a:r>
              <a:rPr lang="pt-BR" sz="1600" dirty="0" smtClean="0"/>
              <a:t>somente </a:t>
            </a:r>
            <a:r>
              <a:rPr lang="pt-BR" sz="1600" b="1" dirty="0" smtClean="0"/>
              <a:t>42,6% É CONDUZIDO A UMA ESTAÇÃO DE TRATAMENTO. </a:t>
            </a:r>
            <a:r>
              <a:rPr lang="pt-BR" sz="1600" dirty="0"/>
              <a:t>Desse modo, 96,7 milhões de pessoas não dispõem do serviço de tratamento de esgotos.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69604" y="423429"/>
            <a:ext cx="5834167" cy="653988"/>
          </a:xfrm>
        </p:spPr>
        <p:txBody>
          <a:bodyPr>
            <a:normAutofit/>
          </a:bodyPr>
          <a:lstStyle/>
          <a:p>
            <a:r>
              <a:rPr lang="pt-BR" sz="2400" dirty="0"/>
              <a:t>O CENÁRIO DO SANEAMENTO </a:t>
            </a:r>
            <a:r>
              <a:rPr lang="pt-BR" sz="2400" dirty="0" smtClean="0"/>
              <a:t>BRASILEIRO</a:t>
            </a:r>
            <a:endParaRPr lang="pt-BR" sz="24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2910" y="714356"/>
            <a:ext cx="7877204" cy="5127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Resultado de imagem para BONECO PENS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25" y="2358859"/>
            <a:ext cx="2143108" cy="3137511"/>
          </a:xfrm>
          <a:prstGeom prst="rect">
            <a:avLst/>
          </a:prstGeom>
          <a:noFill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69604" y="423429"/>
            <a:ext cx="5834167" cy="65398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PROBLEMA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763688" y="1774037"/>
            <a:ext cx="611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Existe uma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alternativa </a:t>
            </a: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universalização do serviço de esgotamento sanitário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municípios de pequeno porte, observando princípios como equidade, integralidade, sustentabilidade..?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smtClean="0"/>
              <a:t>PROBLEMA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45197" y="1077417"/>
            <a:ext cx="835444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possibilidade de adoção de um modelo institucional de gestão dos sistemas locais de tratamento de esgoto em municípios de pequeno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</a:p>
          <a:p>
            <a:pPr algn="ctr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com especialistas as principais dificuldades e potencialidades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gestão, operação, regulação e fiscalização dos serviços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esgotamento sanitário;</a:t>
            </a: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Propor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uma alternativa de gestão sustentável dos serviços de esgotamento sanitário em municípios de pequeno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porte, baseado em soluções locais.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Discutir formas de administração desse modelo alternativo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gestão dos serviços de esgotamento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sanitário em municípios de pequeno porte.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28662" y="3000372"/>
            <a:ext cx="7786742" cy="249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JUSTIFICATIVA</a:t>
            </a:r>
            <a:endParaRPr lang="pt-BR" sz="2400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67543" y="1340768"/>
            <a:ext cx="8245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Considerando a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INFRAESTRUTURA URBANA brasileira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o setor de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SANEAMENTO BÁSICO é o que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possui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MAIOR DÉFICIT de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atendimento e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MAIORES DESAFIOS DE EXPANSÃO. Dentre os fatores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que comprometem esse desenvolvimento, destacam-se a falta de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planejamento adequado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; baixa qualidade na prestação dos serviços e na elaboração de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projetos técnicos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; dificuldade para a obtenção de financiamentos e licenças necessárias para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 obras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; e deficiências de gestão em muitas companhias de saneamento (CNI, 2016).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27518"/>
            <a:ext cx="2402060" cy="245088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3" name="Seta para a direita 12"/>
          <p:cNvSpPr/>
          <p:nvPr/>
        </p:nvSpPr>
        <p:spPr>
          <a:xfrm>
            <a:off x="3593131" y="3877057"/>
            <a:ext cx="792088" cy="35180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54266" y="3729793"/>
            <a:ext cx="359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ARRANJO INSTITUCIONAL E EMBASAMENTO LEGAL </a:t>
            </a:r>
            <a:endParaRPr lang="pt-BR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METODOLOGIA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140959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68066"/>
              </p:ext>
            </p:extLst>
          </p:nvPr>
        </p:nvGraphicFramePr>
        <p:xfrm>
          <a:off x="611560" y="1340768"/>
          <a:ext cx="7887820" cy="415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METODOLOGIA</a:t>
            </a:r>
            <a:endParaRPr lang="pt-BR" sz="2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1643050"/>
            <a:ext cx="1937271" cy="1240867"/>
          </a:xfrm>
          <a:prstGeom prst="rect">
            <a:avLst/>
          </a:prstGeom>
        </p:spPr>
      </p:pic>
      <p:pic>
        <p:nvPicPr>
          <p:cNvPr id="5" name="Picture 2" descr="logo ARE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714488"/>
            <a:ext cx="1049993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fecam.com.br/images/associacoes/logo/ammv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000372"/>
            <a:ext cx="1909768" cy="13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m para associacao dos municipios do alto vale do itaj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3143248"/>
            <a:ext cx="1808326" cy="12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19606" r="18795"/>
          <a:stretch/>
        </p:blipFill>
        <p:spPr>
          <a:xfrm>
            <a:off x="7286644" y="1643050"/>
            <a:ext cx="1143008" cy="1192885"/>
          </a:xfrm>
          <a:prstGeom prst="rect">
            <a:avLst/>
          </a:prstGeom>
        </p:spPr>
      </p:pic>
      <p:pic>
        <p:nvPicPr>
          <p:cNvPr id="10" name="Picture 12" descr="Imagem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r="29375" b="2070"/>
          <a:stretch/>
        </p:blipFill>
        <p:spPr bwMode="auto">
          <a:xfrm>
            <a:off x="5500694" y="3071810"/>
            <a:ext cx="1143573" cy="13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1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6644" y="4632437"/>
            <a:ext cx="1428760" cy="1011141"/>
          </a:xfrm>
          <a:prstGeom prst="rect">
            <a:avLst/>
          </a:prstGeom>
        </p:spPr>
      </p:pic>
      <p:pic>
        <p:nvPicPr>
          <p:cNvPr id="12" name="image2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86644" y="3214686"/>
            <a:ext cx="1027895" cy="1032543"/>
          </a:xfrm>
          <a:prstGeom prst="rect">
            <a:avLst/>
          </a:prstGeom>
        </p:spPr>
      </p:pic>
      <p:pic>
        <p:nvPicPr>
          <p:cNvPr id="13" name="Picture 14" descr="Resultado de imagem para sds/s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362382"/>
            <a:ext cx="1550059" cy="15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869604" y="423429"/>
            <a:ext cx="5834167" cy="65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smtClean="0"/>
              <a:t>METODOLOGIA</a:t>
            </a:r>
            <a:endParaRPr lang="pt-BR" sz="24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49325" y="1071501"/>
            <a:ext cx="8363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1228" y="4835396"/>
            <a:ext cx="3014931" cy="69117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95" y="4676048"/>
            <a:ext cx="20764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2888</Words>
  <Application>Microsoft Office PowerPoint</Application>
  <PresentationFormat>Apresentação na tela (4:3)</PresentationFormat>
  <Paragraphs>222</Paragraphs>
  <Slides>25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Agency FB</vt:lpstr>
      <vt:lpstr>Arial</vt:lpstr>
      <vt:lpstr>Calibri</vt:lpstr>
      <vt:lpstr>Franklin Gothic Book</vt:lpstr>
      <vt:lpstr>Times New Roman</vt:lpstr>
      <vt:lpstr>Wingdings</vt:lpstr>
      <vt:lpstr>Tema do Office</vt:lpstr>
      <vt:lpstr>ASPECTOS INSTITUCIONAIS DA GESTÃO DE SISTEMAS LOCAIS DE TRATAMENTO DE ESGOTO EM MUNICÍPIOS DE PEQUENO PORTE</vt:lpstr>
      <vt:lpstr>O CENÁRIO DO SANEAMENTO BRASILEIRO</vt:lpstr>
      <vt:lpstr>O CENÁRIO DO SANEAMENTO BRASILEIRO</vt:lpstr>
      <vt:lpstr>PROBLEMA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user</cp:lastModifiedBy>
  <cp:revision>96</cp:revision>
  <dcterms:created xsi:type="dcterms:W3CDTF">2018-05-02T19:43:05Z</dcterms:created>
  <dcterms:modified xsi:type="dcterms:W3CDTF">2019-05-08T14:44:34Z</dcterms:modified>
</cp:coreProperties>
</file>