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9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071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251520" y="1473448"/>
            <a:ext cx="8568952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EFICIÊNCIA </a:t>
            </a:r>
            <a:r>
              <a:rPr lang="pt-BR" b="1" dirty="0"/>
              <a:t>ENERGÉTICA COM APLICAÇÃO DE CONTROLE REGULATÓRIO EM CONJUNTOS MOTOBOMBAS OPERANDO EM PARALELO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4221510"/>
            <a:ext cx="7776864" cy="1655762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Autores: </a:t>
            </a:r>
          </a:p>
          <a:p>
            <a:pPr lvl="1"/>
            <a:r>
              <a:rPr lang="pt-BR" sz="2400" b="1" dirty="0" smtClean="0"/>
              <a:t>Sérgio </a:t>
            </a:r>
            <a:r>
              <a:rPr lang="pt-BR" sz="2400" b="1" dirty="0"/>
              <a:t>Queiroz de </a:t>
            </a:r>
            <a:r>
              <a:rPr lang="pt-BR" sz="2400" b="1" dirty="0" smtClean="0"/>
              <a:t>Almeida</a:t>
            </a:r>
          </a:p>
          <a:p>
            <a:pPr lvl="1"/>
            <a:r>
              <a:rPr lang="pt-BR" sz="2400" b="1" dirty="0"/>
              <a:t>Frederico Kneipp Carvalho Ribeiro</a:t>
            </a:r>
            <a:endParaRPr lang="pt-BR" sz="2400" b="1" dirty="0" smtClean="0"/>
          </a:p>
          <a:p>
            <a:pPr algn="l"/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66854"/>
            <a:ext cx="2154714" cy="90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7" y="-27776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58570" cy="361243"/>
          </a:xfrm>
          <a:prstGeom prst="rect">
            <a:avLst/>
          </a:prstGeom>
        </p:spPr>
      </p:pic>
      <p:sp>
        <p:nvSpPr>
          <p:cNvPr id="8" name="Título 2"/>
          <p:cNvSpPr txBox="1">
            <a:spLocks/>
          </p:cNvSpPr>
          <p:nvPr/>
        </p:nvSpPr>
        <p:spPr>
          <a:xfrm>
            <a:off x="457200" y="16004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dirty="0" smtClean="0">
                <a:latin typeface="Arial" pitchFamily="34" charset="0"/>
                <a:cs typeface="Arial" pitchFamily="34" charset="0"/>
              </a:rPr>
              <a:t>Resultado 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do sistema com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duas bombas</a:t>
            </a:r>
            <a:endParaRPr lang="pt-BR" sz="3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107" y="1493087"/>
            <a:ext cx="9157107" cy="54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58570" cy="361243"/>
          </a:xfrm>
          <a:prstGeom prst="rect">
            <a:avLst/>
          </a:prstGeom>
        </p:spPr>
      </p:pic>
      <p:sp>
        <p:nvSpPr>
          <p:cNvPr id="8" name="Título 2"/>
          <p:cNvSpPr txBox="1">
            <a:spLocks/>
          </p:cNvSpPr>
          <p:nvPr/>
        </p:nvSpPr>
        <p:spPr>
          <a:xfrm>
            <a:off x="457200" y="16004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Resultados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do sistema com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duas bombas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601" y="1412776"/>
            <a:ext cx="9134434" cy="547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58570" cy="361243"/>
          </a:xfrm>
          <a:prstGeom prst="rect">
            <a:avLst/>
          </a:prstGeom>
        </p:spPr>
      </p:pic>
      <p:sp>
        <p:nvSpPr>
          <p:cNvPr id="8" name="Título 2"/>
          <p:cNvSpPr txBox="1">
            <a:spLocks/>
          </p:cNvSpPr>
          <p:nvPr/>
        </p:nvSpPr>
        <p:spPr>
          <a:xfrm>
            <a:off x="457200" y="16004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Resultados obtidos nas faturas de energia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602" y="1420194"/>
            <a:ext cx="9153275" cy="54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58570" cy="361243"/>
          </a:xfrm>
          <a:prstGeom prst="rect">
            <a:avLst/>
          </a:prstGeom>
        </p:spPr>
      </p:pic>
      <p:sp>
        <p:nvSpPr>
          <p:cNvPr id="8" name="Título 2"/>
          <p:cNvSpPr txBox="1">
            <a:spLocks/>
          </p:cNvSpPr>
          <p:nvPr/>
        </p:nvSpPr>
        <p:spPr>
          <a:xfrm>
            <a:off x="457200" y="16004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Resumo das informações do projeto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9889" y="2060847"/>
            <a:ext cx="11305519" cy="34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82254"/>
            <a:ext cx="2156682" cy="907423"/>
          </a:xfrm>
          <a:prstGeom prst="rect">
            <a:avLst/>
          </a:prstGeom>
        </p:spPr>
      </p:pic>
      <p:sp>
        <p:nvSpPr>
          <p:cNvPr id="8" name="Título 2"/>
          <p:cNvSpPr txBox="1">
            <a:spLocks/>
          </p:cNvSpPr>
          <p:nvPr/>
        </p:nvSpPr>
        <p:spPr>
          <a:xfrm>
            <a:off x="457200" y="764704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Obrigado !!!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Gerência de Automação e Telecomunicações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Diretoria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Operacional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620688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601" y="1140"/>
            <a:ext cx="9172601" cy="691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620688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MOTIVAÇÃO:</a:t>
            </a:r>
          </a:p>
          <a:p>
            <a:endParaRPr lang="pt-BR" sz="28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/>
              <a:t>Obter ganhos energéticos e operacionais;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/>
              <a:t>Sem necessidade de investimentos imediatos;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/>
              <a:t>Elaboração de uma nova metodologia de funcionamento de conjuntos motobombas;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58570" cy="36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620688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METODOLOGIA:</a:t>
            </a:r>
          </a:p>
          <a:p>
            <a:endParaRPr lang="pt-BR" sz="2800" b="1" dirty="0" smtClean="0"/>
          </a:p>
          <a:p>
            <a:pPr algn="just"/>
            <a:r>
              <a:rPr lang="pt-BR" sz="2800" dirty="0"/>
              <a:t>A metodologia desse trabalho foi baseada em  estudos de campo coletando dados quantitativos e qualitativos em tempo real com </a:t>
            </a:r>
            <a:r>
              <a:rPr lang="pt-BR" sz="2800" dirty="0" smtClean="0"/>
              <a:t>o centro </a:t>
            </a:r>
            <a:r>
              <a:rPr lang="pt-BR" sz="2800" dirty="0"/>
              <a:t>de controle operacional “</a:t>
            </a:r>
            <a:r>
              <a:rPr lang="pt-BR" sz="2800" dirty="0" err="1"/>
              <a:t>CCO</a:t>
            </a:r>
            <a:r>
              <a:rPr lang="pt-BR" sz="2800" dirty="0"/>
              <a:t>” </a:t>
            </a:r>
            <a:r>
              <a:rPr lang="pt-BR" sz="2800" dirty="0" smtClean="0"/>
              <a:t>da Companhia de Saneamento Municipal de Juiz de Fora - CESAMA</a:t>
            </a:r>
            <a:r>
              <a:rPr lang="pt-BR" sz="28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58570" cy="36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620688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CONJUNTOS MOTOBOMBAS EM PARALELO:</a:t>
            </a:r>
          </a:p>
          <a:p>
            <a:endParaRPr lang="pt-BR" sz="28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99" y="1106222"/>
            <a:ext cx="8425402" cy="46455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58570" cy="36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620688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BOOSTER PARQUE DE EXPOSIÇÕES:</a:t>
            </a:r>
          </a:p>
          <a:p>
            <a:r>
              <a:rPr lang="pt-BR" sz="2800" dirty="0"/>
              <a:t>O </a:t>
            </a:r>
            <a:r>
              <a:rPr lang="pt-BR" sz="2800" dirty="0" smtClean="0"/>
              <a:t>Sistema </a:t>
            </a:r>
            <a:r>
              <a:rPr lang="pt-BR" sz="2800" dirty="0"/>
              <a:t>de </a:t>
            </a:r>
            <a:r>
              <a:rPr lang="pt-BR" sz="2800" dirty="0" smtClean="0"/>
              <a:t>Controle Regulatório </a:t>
            </a:r>
            <a:r>
              <a:rPr lang="pt-BR" sz="2800" dirty="0" err="1" smtClean="0"/>
              <a:t>PID</a:t>
            </a:r>
            <a:r>
              <a:rPr lang="pt-BR" sz="2800" dirty="0" smtClean="0"/>
              <a:t>. </a:t>
            </a:r>
            <a:endParaRPr lang="pt-BR" sz="2800" dirty="0"/>
          </a:p>
          <a:p>
            <a:endParaRPr lang="pt-BR" sz="28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58570" cy="36124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5" y="1628800"/>
            <a:ext cx="7031329" cy="41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58570" cy="3612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1"/>
              <p:cNvSpPr txBox="1">
                <a:spLocks/>
              </p:cNvSpPr>
              <p:nvPr/>
            </p:nvSpPr>
            <p:spPr>
              <a:xfrm>
                <a:off x="251520" y="836712"/>
                <a:ext cx="8640959" cy="54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3600" u="sng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Booster parque de exposições</a:t>
                </a:r>
              </a:p>
              <a:p>
                <a:r>
                  <a:rPr lang="pt-BR" sz="29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Motor= 600cv</a:t>
                </a:r>
              </a:p>
              <a:p>
                <a:r>
                  <a:rPr lang="pt-BR" sz="29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Rotação Nominal= 1790 RPM</a:t>
                </a:r>
                <a:endParaRPr lang="pt-BR" sz="2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pt-BR" sz="29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Potência Nominal = 600 x 0,735=441KW</a:t>
                </a:r>
              </a:p>
              <a:p>
                <a:endParaRPr lang="pt-BR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pt-BR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pt-BR" b="1" u="sng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Aplicando a lei da similaridade mecânica</a:t>
                </a:r>
              </a:p>
              <a:p>
                <a:r>
                  <a:rPr lang="pt-BR" dirty="0">
                    <a:latin typeface="Arial" pitchFamily="34" charset="0"/>
                    <a:cs typeface="Arial" pitchFamily="34" charset="0"/>
                  </a:rPr>
                  <a:t> </a:t>
                </a:r>
              </a:p>
              <a:p>
                <a:r>
                  <a:rPr lang="pt-BR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den>
                    </m:f>
                    <m:r>
                      <a:rPr lang="pt-BR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BR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= P1=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pt-BR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pt-BR" i="1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pt-BR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pt-BR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 </a:t>
                </a:r>
              </a:p>
              <a:p>
                <a:r>
                  <a:rPr lang="pt-BR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    </a:t>
                </a:r>
                <a:r>
                  <a:rPr lang="pt-BR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P1 </a:t>
                </a:r>
                <a:r>
                  <a:rPr lang="pt-BR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1250</m:t>
                                </m:r>
                              </m:num>
                              <m:den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17</m:t>
                                </m:r>
                                <m:r>
                                  <a:rPr lang="pt-BR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pt-BR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pt-BR" i="1">
                        <a:solidFill>
                          <a:schemeClr val="tx1"/>
                        </a:solidFill>
                        <a:latin typeface="Cambria Math"/>
                      </a:rPr>
                      <m:t>41=1</m:t>
                    </m:r>
                    <m:r>
                      <a:rPr lang="pt-B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𝑘𝑊</m:t>
                    </m:r>
                  </m:oMath>
                </a14:m>
                <a:endParaRPr lang="pt-BR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pt-BR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pt-BR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  </a:t>
                </a:r>
                <a:r>
                  <a:rPr lang="pt-BR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150 </a:t>
                </a:r>
                <a:r>
                  <a:rPr lang="pt-BR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x 2 = </a:t>
                </a:r>
                <a:r>
                  <a:rPr lang="pt-BR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288 kW</a:t>
                </a:r>
                <a:endParaRPr lang="pt-BR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pt-BR" dirty="0"/>
                  <a:t> 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7" name="Espaço Reservado para Conteúd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36712"/>
                <a:ext cx="8640959" cy="5400600"/>
              </a:xfrm>
              <a:prstGeom prst="rect">
                <a:avLst/>
              </a:prstGeom>
              <a:blipFill rotWithShape="0">
                <a:blip r:embed="rId4"/>
                <a:stretch>
                  <a:fillRect t="-27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2"/>
          <p:cNvSpPr txBox="1">
            <a:spLocks/>
          </p:cNvSpPr>
          <p:nvPr/>
        </p:nvSpPr>
        <p:spPr>
          <a:xfrm>
            <a:off x="457200" y="-27384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Lei da Similaridade Mecânica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58570" cy="361243"/>
          </a:xfrm>
          <a:prstGeom prst="rect">
            <a:avLst/>
          </a:prstGeom>
        </p:spPr>
      </p:pic>
      <p:sp>
        <p:nvSpPr>
          <p:cNvPr id="8" name="Título 2"/>
          <p:cNvSpPr txBox="1">
            <a:spLocks/>
          </p:cNvSpPr>
          <p:nvPr/>
        </p:nvSpPr>
        <p:spPr>
          <a:xfrm>
            <a:off x="457200" y="16004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Resultado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do sistema com uma bomba</a:t>
            </a:r>
          </a:p>
        </p:txBody>
      </p:sp>
      <p:pic>
        <p:nvPicPr>
          <p:cNvPr id="9" name="Espaço Reservado para Conteúdo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01" y="1556792"/>
            <a:ext cx="9153275" cy="536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58570" cy="361243"/>
          </a:xfrm>
          <a:prstGeom prst="rect">
            <a:avLst/>
          </a:prstGeom>
        </p:spPr>
      </p:pic>
      <p:sp>
        <p:nvSpPr>
          <p:cNvPr id="8" name="Título 2"/>
          <p:cNvSpPr txBox="1">
            <a:spLocks/>
          </p:cNvSpPr>
          <p:nvPr/>
        </p:nvSpPr>
        <p:spPr>
          <a:xfrm>
            <a:off x="457200" y="16004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Resultados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do sistema com uma bomba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96" y="1052736"/>
            <a:ext cx="6787872" cy="58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165</Words>
  <Application>Microsoft Office PowerPoint</Application>
  <PresentationFormat>Apresentação na tela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Tema do Office</vt:lpstr>
      <vt:lpstr> EFICIÊNCIA ENERGÉTICA COM APLICAÇÃO DE CONTROLE REGULATÓRIO EM CONJUNTOS MOTOBOMBAS OPERANDO EM PARALELO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Sérgio Queiroz</cp:lastModifiedBy>
  <cp:revision>44</cp:revision>
  <dcterms:created xsi:type="dcterms:W3CDTF">2018-05-02T19:43:05Z</dcterms:created>
  <dcterms:modified xsi:type="dcterms:W3CDTF">2019-05-08T03:06:58Z</dcterms:modified>
</cp:coreProperties>
</file>