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33"/>
  </p:notesMasterIdLst>
  <p:sldIdLst>
    <p:sldId id="635" r:id="rId2"/>
    <p:sldId id="634" r:id="rId3"/>
    <p:sldId id="651" r:id="rId4"/>
    <p:sldId id="631" r:id="rId5"/>
    <p:sldId id="629" r:id="rId6"/>
    <p:sldId id="632" r:id="rId7"/>
    <p:sldId id="609" r:id="rId8"/>
    <p:sldId id="611" r:id="rId9"/>
    <p:sldId id="628" r:id="rId10"/>
    <p:sldId id="615" r:id="rId11"/>
    <p:sldId id="633" r:id="rId12"/>
    <p:sldId id="616" r:id="rId13"/>
    <p:sldId id="624" r:id="rId14"/>
    <p:sldId id="617" r:id="rId15"/>
    <p:sldId id="618" r:id="rId16"/>
    <p:sldId id="622" r:id="rId17"/>
    <p:sldId id="645" r:id="rId18"/>
    <p:sldId id="646" r:id="rId19"/>
    <p:sldId id="644" r:id="rId20"/>
    <p:sldId id="652" r:id="rId21"/>
    <p:sldId id="653" r:id="rId22"/>
    <p:sldId id="647" r:id="rId23"/>
    <p:sldId id="642" r:id="rId24"/>
    <p:sldId id="654" r:id="rId25"/>
    <p:sldId id="643" r:id="rId26"/>
    <p:sldId id="656" r:id="rId27"/>
    <p:sldId id="655" r:id="rId28"/>
    <p:sldId id="648" r:id="rId29"/>
    <p:sldId id="649" r:id="rId30"/>
    <p:sldId id="650" r:id="rId31"/>
    <p:sldId id="60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906B0-CD21-48B6-AC3B-03848FFFE386}" type="datetimeFigureOut">
              <a:rPr lang="pt-BR" smtClean="0"/>
              <a:t>13/05/2019</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F5E76-E46D-4C84-878C-980DB2FC895D}" type="slidenum">
              <a:rPr lang="pt-BR" smtClean="0"/>
              <a:t>‹nº›</a:t>
            </a:fld>
            <a:endParaRPr lang="pt-BR"/>
          </a:p>
        </p:txBody>
      </p:sp>
    </p:spTree>
    <p:extLst>
      <p:ext uri="{BB962C8B-B14F-4D97-AF65-F5344CB8AC3E}">
        <p14:creationId xmlns:p14="http://schemas.microsoft.com/office/powerpoint/2010/main" val="3621031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1457EC4C-2A62-4EE6-9DA6-FF13A551F8D1}" type="slidenum">
              <a:rPr lang="pt-BR" altLang="pt-BR">
                <a:solidFill>
                  <a:srgbClr val="000000"/>
                </a:solidFill>
                <a:latin typeface="Times New Roman" panose="02020603050405020304" pitchFamily="18" charset="0"/>
              </a:rPr>
              <a:pPr eaLnBrk="1"/>
              <a:t>5</a:t>
            </a:fld>
            <a:endParaRPr lang="pt-BR" altLang="pt-BR" dirty="0">
              <a:solidFill>
                <a:srgbClr val="000000"/>
              </a:solidFill>
              <a:latin typeface="Times New Roman" panose="02020603050405020304" pitchFamily="18" charset="0"/>
            </a:endParaRPr>
          </a:p>
        </p:txBody>
      </p:sp>
      <p:sp>
        <p:nvSpPr>
          <p:cNvPr id="542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dirty="0"/>
          </a:p>
        </p:txBody>
      </p:sp>
    </p:spTree>
    <p:extLst>
      <p:ext uri="{BB962C8B-B14F-4D97-AF65-F5344CB8AC3E}">
        <p14:creationId xmlns:p14="http://schemas.microsoft.com/office/powerpoint/2010/main" val="267015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1457EC4C-2A62-4EE6-9DA6-FF13A551F8D1}" type="slidenum">
              <a:rPr lang="pt-BR" altLang="pt-BR">
                <a:solidFill>
                  <a:srgbClr val="000000"/>
                </a:solidFill>
                <a:latin typeface="Times New Roman" panose="02020603050405020304" pitchFamily="18" charset="0"/>
              </a:rPr>
              <a:pPr eaLnBrk="1"/>
              <a:t>14</a:t>
            </a:fld>
            <a:endParaRPr lang="pt-BR" altLang="pt-BR" dirty="0">
              <a:solidFill>
                <a:srgbClr val="000000"/>
              </a:solidFill>
              <a:latin typeface="Times New Roman" panose="02020603050405020304" pitchFamily="18" charset="0"/>
            </a:endParaRPr>
          </a:p>
        </p:txBody>
      </p:sp>
      <p:sp>
        <p:nvSpPr>
          <p:cNvPr id="542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dirty="0"/>
          </a:p>
        </p:txBody>
      </p:sp>
    </p:spTree>
    <p:extLst>
      <p:ext uri="{BB962C8B-B14F-4D97-AF65-F5344CB8AC3E}">
        <p14:creationId xmlns:p14="http://schemas.microsoft.com/office/powerpoint/2010/main" val="1520075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1457EC4C-2A62-4EE6-9DA6-FF13A551F8D1}" type="slidenum">
              <a:rPr lang="pt-BR" altLang="pt-BR">
                <a:solidFill>
                  <a:srgbClr val="000000"/>
                </a:solidFill>
                <a:latin typeface="Times New Roman" panose="02020603050405020304" pitchFamily="18" charset="0"/>
              </a:rPr>
              <a:pPr eaLnBrk="1"/>
              <a:t>15</a:t>
            </a:fld>
            <a:endParaRPr lang="pt-BR" altLang="pt-BR" dirty="0">
              <a:solidFill>
                <a:srgbClr val="000000"/>
              </a:solidFill>
              <a:latin typeface="Times New Roman" panose="02020603050405020304" pitchFamily="18" charset="0"/>
            </a:endParaRPr>
          </a:p>
        </p:txBody>
      </p:sp>
      <p:sp>
        <p:nvSpPr>
          <p:cNvPr id="542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dirty="0"/>
          </a:p>
        </p:txBody>
      </p:sp>
    </p:spTree>
    <p:extLst>
      <p:ext uri="{BB962C8B-B14F-4D97-AF65-F5344CB8AC3E}">
        <p14:creationId xmlns:p14="http://schemas.microsoft.com/office/powerpoint/2010/main" val="3816104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1457EC4C-2A62-4EE6-9DA6-FF13A551F8D1}" type="slidenum">
              <a:rPr lang="pt-BR" altLang="pt-BR">
                <a:solidFill>
                  <a:srgbClr val="000000"/>
                </a:solidFill>
                <a:latin typeface="Times New Roman" panose="02020603050405020304" pitchFamily="18" charset="0"/>
              </a:rPr>
              <a:pPr eaLnBrk="1"/>
              <a:t>16</a:t>
            </a:fld>
            <a:endParaRPr lang="pt-BR" altLang="pt-BR" dirty="0">
              <a:solidFill>
                <a:srgbClr val="000000"/>
              </a:solidFill>
              <a:latin typeface="Times New Roman" panose="02020603050405020304" pitchFamily="18" charset="0"/>
            </a:endParaRPr>
          </a:p>
        </p:txBody>
      </p:sp>
      <p:sp>
        <p:nvSpPr>
          <p:cNvPr id="542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dirty="0"/>
          </a:p>
        </p:txBody>
      </p:sp>
    </p:spTree>
    <p:extLst>
      <p:ext uri="{BB962C8B-B14F-4D97-AF65-F5344CB8AC3E}">
        <p14:creationId xmlns:p14="http://schemas.microsoft.com/office/powerpoint/2010/main" val="3777781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1457EC4C-2A62-4EE6-9DA6-FF13A551F8D1}" type="slidenum">
              <a:rPr lang="pt-BR" altLang="pt-BR">
                <a:solidFill>
                  <a:srgbClr val="000000"/>
                </a:solidFill>
                <a:latin typeface="Times New Roman" panose="02020603050405020304" pitchFamily="18" charset="0"/>
              </a:rPr>
              <a:pPr eaLnBrk="1"/>
              <a:t>31</a:t>
            </a:fld>
            <a:endParaRPr lang="pt-BR" altLang="pt-BR" dirty="0">
              <a:solidFill>
                <a:srgbClr val="000000"/>
              </a:solidFill>
              <a:latin typeface="Times New Roman" panose="02020603050405020304" pitchFamily="18" charset="0"/>
            </a:endParaRPr>
          </a:p>
        </p:txBody>
      </p:sp>
      <p:sp>
        <p:nvSpPr>
          <p:cNvPr id="542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dirty="0"/>
          </a:p>
        </p:txBody>
      </p:sp>
    </p:spTree>
    <p:extLst>
      <p:ext uri="{BB962C8B-B14F-4D97-AF65-F5344CB8AC3E}">
        <p14:creationId xmlns:p14="http://schemas.microsoft.com/office/powerpoint/2010/main" val="363848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1457EC4C-2A62-4EE6-9DA6-FF13A551F8D1}" type="slidenum">
              <a:rPr lang="pt-BR" altLang="pt-BR">
                <a:solidFill>
                  <a:srgbClr val="000000"/>
                </a:solidFill>
                <a:latin typeface="Times New Roman" panose="02020603050405020304" pitchFamily="18" charset="0"/>
              </a:rPr>
              <a:pPr eaLnBrk="1"/>
              <a:t>6</a:t>
            </a:fld>
            <a:endParaRPr lang="pt-BR" altLang="pt-BR" dirty="0">
              <a:solidFill>
                <a:srgbClr val="000000"/>
              </a:solidFill>
              <a:latin typeface="Times New Roman" panose="02020603050405020304" pitchFamily="18" charset="0"/>
            </a:endParaRPr>
          </a:p>
        </p:txBody>
      </p:sp>
      <p:sp>
        <p:nvSpPr>
          <p:cNvPr id="542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dirty="0"/>
          </a:p>
        </p:txBody>
      </p:sp>
    </p:spTree>
    <p:extLst>
      <p:ext uri="{BB962C8B-B14F-4D97-AF65-F5344CB8AC3E}">
        <p14:creationId xmlns:p14="http://schemas.microsoft.com/office/powerpoint/2010/main" val="1989697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1457EC4C-2A62-4EE6-9DA6-FF13A551F8D1}" type="slidenum">
              <a:rPr lang="pt-BR" altLang="pt-BR">
                <a:solidFill>
                  <a:srgbClr val="000000"/>
                </a:solidFill>
                <a:latin typeface="Times New Roman" panose="02020603050405020304" pitchFamily="18" charset="0"/>
              </a:rPr>
              <a:pPr eaLnBrk="1"/>
              <a:t>7</a:t>
            </a:fld>
            <a:endParaRPr lang="pt-BR" altLang="pt-BR" dirty="0">
              <a:solidFill>
                <a:srgbClr val="000000"/>
              </a:solidFill>
              <a:latin typeface="Times New Roman" panose="02020603050405020304" pitchFamily="18" charset="0"/>
            </a:endParaRPr>
          </a:p>
        </p:txBody>
      </p:sp>
      <p:sp>
        <p:nvSpPr>
          <p:cNvPr id="542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dirty="0"/>
          </a:p>
        </p:txBody>
      </p:sp>
    </p:spTree>
    <p:extLst>
      <p:ext uri="{BB962C8B-B14F-4D97-AF65-F5344CB8AC3E}">
        <p14:creationId xmlns:p14="http://schemas.microsoft.com/office/powerpoint/2010/main" val="289928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1457EC4C-2A62-4EE6-9DA6-FF13A551F8D1}" type="slidenum">
              <a:rPr lang="pt-BR" altLang="pt-BR">
                <a:solidFill>
                  <a:srgbClr val="000000"/>
                </a:solidFill>
                <a:latin typeface="Times New Roman" panose="02020603050405020304" pitchFamily="18" charset="0"/>
              </a:rPr>
              <a:pPr eaLnBrk="1"/>
              <a:t>8</a:t>
            </a:fld>
            <a:endParaRPr lang="pt-BR" altLang="pt-BR" dirty="0">
              <a:solidFill>
                <a:srgbClr val="000000"/>
              </a:solidFill>
              <a:latin typeface="Times New Roman" panose="02020603050405020304" pitchFamily="18" charset="0"/>
            </a:endParaRPr>
          </a:p>
        </p:txBody>
      </p:sp>
      <p:sp>
        <p:nvSpPr>
          <p:cNvPr id="542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dirty="0"/>
          </a:p>
        </p:txBody>
      </p:sp>
    </p:spTree>
    <p:extLst>
      <p:ext uri="{BB962C8B-B14F-4D97-AF65-F5344CB8AC3E}">
        <p14:creationId xmlns:p14="http://schemas.microsoft.com/office/powerpoint/2010/main" val="501424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1457EC4C-2A62-4EE6-9DA6-FF13A551F8D1}" type="slidenum">
              <a:rPr lang="pt-BR" altLang="pt-BR">
                <a:solidFill>
                  <a:srgbClr val="000000"/>
                </a:solidFill>
                <a:latin typeface="Times New Roman" panose="02020603050405020304" pitchFamily="18" charset="0"/>
              </a:rPr>
              <a:pPr eaLnBrk="1"/>
              <a:t>9</a:t>
            </a:fld>
            <a:endParaRPr lang="pt-BR" altLang="pt-BR" dirty="0">
              <a:solidFill>
                <a:srgbClr val="000000"/>
              </a:solidFill>
              <a:latin typeface="Times New Roman" panose="02020603050405020304" pitchFamily="18" charset="0"/>
            </a:endParaRPr>
          </a:p>
        </p:txBody>
      </p:sp>
      <p:sp>
        <p:nvSpPr>
          <p:cNvPr id="542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dirty="0"/>
          </a:p>
        </p:txBody>
      </p:sp>
    </p:spTree>
    <p:extLst>
      <p:ext uri="{BB962C8B-B14F-4D97-AF65-F5344CB8AC3E}">
        <p14:creationId xmlns:p14="http://schemas.microsoft.com/office/powerpoint/2010/main" val="341319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1457EC4C-2A62-4EE6-9DA6-FF13A551F8D1}" type="slidenum">
              <a:rPr lang="pt-BR" altLang="pt-BR">
                <a:solidFill>
                  <a:srgbClr val="000000"/>
                </a:solidFill>
                <a:latin typeface="Times New Roman" panose="02020603050405020304" pitchFamily="18" charset="0"/>
              </a:rPr>
              <a:pPr eaLnBrk="1"/>
              <a:t>10</a:t>
            </a:fld>
            <a:endParaRPr lang="pt-BR" altLang="pt-BR" dirty="0">
              <a:solidFill>
                <a:srgbClr val="000000"/>
              </a:solidFill>
              <a:latin typeface="Times New Roman" panose="02020603050405020304" pitchFamily="18" charset="0"/>
            </a:endParaRPr>
          </a:p>
        </p:txBody>
      </p:sp>
      <p:sp>
        <p:nvSpPr>
          <p:cNvPr id="542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dirty="0"/>
          </a:p>
        </p:txBody>
      </p:sp>
    </p:spTree>
    <p:extLst>
      <p:ext uri="{BB962C8B-B14F-4D97-AF65-F5344CB8AC3E}">
        <p14:creationId xmlns:p14="http://schemas.microsoft.com/office/powerpoint/2010/main" val="3888508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1457EC4C-2A62-4EE6-9DA6-FF13A551F8D1}" type="slidenum">
              <a:rPr lang="pt-BR" altLang="pt-BR">
                <a:solidFill>
                  <a:srgbClr val="000000"/>
                </a:solidFill>
                <a:latin typeface="Times New Roman" panose="02020603050405020304" pitchFamily="18" charset="0"/>
              </a:rPr>
              <a:pPr eaLnBrk="1"/>
              <a:t>11</a:t>
            </a:fld>
            <a:endParaRPr lang="pt-BR" altLang="pt-BR" dirty="0">
              <a:solidFill>
                <a:srgbClr val="000000"/>
              </a:solidFill>
              <a:latin typeface="Times New Roman" panose="02020603050405020304" pitchFamily="18" charset="0"/>
            </a:endParaRPr>
          </a:p>
        </p:txBody>
      </p:sp>
      <p:sp>
        <p:nvSpPr>
          <p:cNvPr id="542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dirty="0"/>
          </a:p>
        </p:txBody>
      </p:sp>
    </p:spTree>
    <p:extLst>
      <p:ext uri="{BB962C8B-B14F-4D97-AF65-F5344CB8AC3E}">
        <p14:creationId xmlns:p14="http://schemas.microsoft.com/office/powerpoint/2010/main" val="16710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1457EC4C-2A62-4EE6-9DA6-FF13A551F8D1}" type="slidenum">
              <a:rPr lang="pt-BR" altLang="pt-BR">
                <a:solidFill>
                  <a:srgbClr val="000000"/>
                </a:solidFill>
                <a:latin typeface="Times New Roman" panose="02020603050405020304" pitchFamily="18" charset="0"/>
              </a:rPr>
              <a:pPr eaLnBrk="1"/>
              <a:t>12</a:t>
            </a:fld>
            <a:endParaRPr lang="pt-BR" altLang="pt-BR" dirty="0">
              <a:solidFill>
                <a:srgbClr val="000000"/>
              </a:solidFill>
              <a:latin typeface="Times New Roman" panose="02020603050405020304" pitchFamily="18" charset="0"/>
            </a:endParaRPr>
          </a:p>
        </p:txBody>
      </p:sp>
      <p:sp>
        <p:nvSpPr>
          <p:cNvPr id="542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dirty="0"/>
          </a:p>
        </p:txBody>
      </p:sp>
    </p:spTree>
    <p:extLst>
      <p:ext uri="{BB962C8B-B14F-4D97-AF65-F5344CB8AC3E}">
        <p14:creationId xmlns:p14="http://schemas.microsoft.com/office/powerpoint/2010/main" val="354919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1457EC4C-2A62-4EE6-9DA6-FF13A551F8D1}" type="slidenum">
              <a:rPr lang="pt-BR" altLang="pt-BR">
                <a:solidFill>
                  <a:srgbClr val="000000"/>
                </a:solidFill>
                <a:latin typeface="Times New Roman" panose="02020603050405020304" pitchFamily="18" charset="0"/>
              </a:rPr>
              <a:pPr eaLnBrk="1"/>
              <a:t>13</a:t>
            </a:fld>
            <a:endParaRPr lang="pt-BR" altLang="pt-BR" dirty="0">
              <a:solidFill>
                <a:srgbClr val="000000"/>
              </a:solidFill>
              <a:latin typeface="Times New Roman" panose="02020603050405020304" pitchFamily="18" charset="0"/>
            </a:endParaRPr>
          </a:p>
        </p:txBody>
      </p:sp>
      <p:sp>
        <p:nvSpPr>
          <p:cNvPr id="542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dirty="0"/>
          </a:p>
        </p:txBody>
      </p:sp>
    </p:spTree>
    <p:extLst>
      <p:ext uri="{BB962C8B-B14F-4D97-AF65-F5344CB8AC3E}">
        <p14:creationId xmlns:p14="http://schemas.microsoft.com/office/powerpoint/2010/main" val="364963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pt-BR"/>
              <a:t>Clique para editar o título Mestre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3AB188AC-E563-4A88-B50E-A299408C0A02}" type="datetimeFigureOut">
              <a:rPr lang="pt-BR" smtClean="0"/>
              <a:t>13/05/2019</a:t>
            </a:fld>
            <a:endParaRPr lang="pt-BR"/>
          </a:p>
        </p:txBody>
      </p:sp>
      <p:sp>
        <p:nvSpPr>
          <p:cNvPr id="5" name="Footer Placeholder 4"/>
          <p:cNvSpPr>
            <a:spLocks noGrp="1"/>
          </p:cNvSpPr>
          <p:nvPr>
            <p:ph type="ftr" sz="quarter" idx="11"/>
          </p:nvPr>
        </p:nvSpPr>
        <p:spPr>
          <a:xfrm>
            <a:off x="2396319" y="329308"/>
            <a:ext cx="3086292" cy="309201"/>
          </a:xfrm>
        </p:spPr>
        <p:txBody>
          <a:bodyPr/>
          <a:lstStyle/>
          <a:p>
            <a:endParaRPr lang="pt-BR"/>
          </a:p>
        </p:txBody>
      </p:sp>
      <p:sp>
        <p:nvSpPr>
          <p:cNvPr id="6" name="Slide Number Placeholder 5"/>
          <p:cNvSpPr>
            <a:spLocks noGrp="1"/>
          </p:cNvSpPr>
          <p:nvPr>
            <p:ph type="sldNum" sz="quarter" idx="12"/>
          </p:nvPr>
        </p:nvSpPr>
        <p:spPr>
          <a:xfrm>
            <a:off x="1434703" y="798973"/>
            <a:ext cx="802005" cy="503578"/>
          </a:xfrm>
        </p:spPr>
        <p:txBody>
          <a:bodyPr/>
          <a:lstStyle/>
          <a:p>
            <a:fld id="{C07DB27D-E66F-4C3F-957C-FBCF433E570B}" type="slidenum">
              <a:rPr lang="pt-BR" smtClean="0"/>
              <a:t>‹nº›</a:t>
            </a:fld>
            <a:endParaRPr lang="pt-B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7653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AB188AC-E563-4A88-B50E-A299408C0A02}" type="datetimeFigureOut">
              <a:rPr lang="pt-BR" smtClean="0"/>
              <a:t>13/05/2019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07DB27D-E66F-4C3F-957C-FBCF433E570B}" type="slidenum">
              <a:rPr lang="pt-BR" smtClean="0"/>
              <a:t>‹nº›</a:t>
            </a:fld>
            <a:endParaRPr lang="pt-BR"/>
          </a:p>
        </p:txBody>
      </p:sp>
    </p:spTree>
    <p:extLst>
      <p:ext uri="{BB962C8B-B14F-4D97-AF65-F5344CB8AC3E}">
        <p14:creationId xmlns:p14="http://schemas.microsoft.com/office/powerpoint/2010/main" val="253899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AB188AC-E563-4A88-B50E-A299408C0A02}" type="datetimeFigureOut">
              <a:rPr lang="pt-BR" smtClean="0"/>
              <a:t>13/05/2019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07DB27D-E66F-4C3F-957C-FBCF433E570B}" type="slidenum">
              <a:rPr lang="pt-BR" smtClean="0"/>
              <a:t>‹nº›</a:t>
            </a:fld>
            <a:endParaRPr lang="pt-B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678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AB188AC-E563-4A88-B50E-A299408C0A02}" type="datetimeFigureOut">
              <a:rPr lang="pt-BR" smtClean="0"/>
              <a:t>13/05/2019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07DB27D-E66F-4C3F-957C-FBCF433E570B}" type="slidenum">
              <a:rPr lang="pt-BR" smtClean="0"/>
              <a:t>‹nº›</a:t>
            </a:fld>
            <a:endParaRPr lang="pt-B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923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pt-BR"/>
              <a:t>Clique para editar o título Mestre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3AB188AC-E563-4A88-B50E-A299408C0A02}" type="datetimeFigureOut">
              <a:rPr lang="pt-BR" smtClean="0"/>
              <a:t>13/05/2019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07DB27D-E66F-4C3F-957C-FBCF433E570B}" type="slidenum">
              <a:rPr lang="pt-BR" smtClean="0"/>
              <a:t>‹nº›</a:t>
            </a:fld>
            <a:endParaRPr lang="pt-B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49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3AB188AC-E563-4A88-B50E-A299408C0A02}" type="datetimeFigureOut">
              <a:rPr lang="pt-BR" smtClean="0"/>
              <a:t>13/05/2019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07DB27D-E66F-4C3F-957C-FBCF433E570B}" type="slidenum">
              <a:rPr lang="pt-BR" smtClean="0"/>
              <a:t>‹nº›</a:t>
            </a:fld>
            <a:endParaRPr lang="pt-B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82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Content Placeholder 3"/>
          <p:cNvSpPr>
            <a:spLocks noGrp="1"/>
          </p:cNvSpPr>
          <p:nvPr>
            <p:ph sz="half" idx="2"/>
          </p:nvPr>
        </p:nvSpPr>
        <p:spPr>
          <a:xfrm>
            <a:off x="1443491" y="2824270"/>
            <a:ext cx="3125766" cy="264445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Content Placeholder 5"/>
          <p:cNvSpPr>
            <a:spLocks noGrp="1"/>
          </p:cNvSpPr>
          <p:nvPr>
            <p:ph sz="quarter" idx="4"/>
          </p:nvPr>
        </p:nvSpPr>
        <p:spPr>
          <a:xfrm>
            <a:off x="4889182" y="2821491"/>
            <a:ext cx="3125652" cy="2637371"/>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3AB188AC-E563-4A88-B50E-A299408C0A02}" type="datetimeFigureOut">
              <a:rPr lang="pt-BR" smtClean="0"/>
              <a:t>13/05/2019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07DB27D-E66F-4C3F-957C-FBCF433E570B}" type="slidenum">
              <a:rPr lang="pt-BR" smtClean="0"/>
              <a:t>‹nº›</a:t>
            </a:fld>
            <a:endParaRPr lang="pt-BR"/>
          </a:p>
        </p:txBody>
      </p:sp>
    </p:spTree>
    <p:extLst>
      <p:ext uri="{BB962C8B-B14F-4D97-AF65-F5344CB8AC3E}">
        <p14:creationId xmlns:p14="http://schemas.microsoft.com/office/powerpoint/2010/main" val="111152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3AB188AC-E563-4A88-B50E-A299408C0A02}" type="datetimeFigureOut">
              <a:rPr lang="pt-BR" smtClean="0"/>
              <a:t>13/05/2019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07DB27D-E66F-4C3F-957C-FBCF433E570B}" type="slidenum">
              <a:rPr lang="pt-BR" smtClean="0"/>
              <a:t>‹nº›</a:t>
            </a:fld>
            <a:endParaRPr lang="pt-BR"/>
          </a:p>
        </p:txBody>
      </p:sp>
    </p:spTree>
    <p:extLst>
      <p:ext uri="{BB962C8B-B14F-4D97-AF65-F5344CB8AC3E}">
        <p14:creationId xmlns:p14="http://schemas.microsoft.com/office/powerpoint/2010/main" val="371631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188AC-E563-4A88-B50E-A299408C0A02}" type="datetimeFigureOut">
              <a:rPr lang="pt-BR" smtClean="0"/>
              <a:t>13/05/2019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07DB27D-E66F-4C3F-957C-FBCF433E570B}" type="slidenum">
              <a:rPr lang="pt-BR" smtClean="0"/>
              <a:t>‹nº›</a:t>
            </a:fld>
            <a:endParaRPr lang="pt-BR"/>
          </a:p>
        </p:txBody>
      </p:sp>
    </p:spTree>
    <p:extLst>
      <p:ext uri="{BB962C8B-B14F-4D97-AF65-F5344CB8AC3E}">
        <p14:creationId xmlns:p14="http://schemas.microsoft.com/office/powerpoint/2010/main" val="344240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pt-BR"/>
              <a:t>Clique para editar o título Mestre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Editar estilos de texto Mestre</a:t>
            </a:r>
          </a:p>
        </p:txBody>
      </p:sp>
      <p:sp>
        <p:nvSpPr>
          <p:cNvPr id="5" name="Date Placeholder 4"/>
          <p:cNvSpPr>
            <a:spLocks noGrp="1"/>
          </p:cNvSpPr>
          <p:nvPr>
            <p:ph type="dt" sz="half" idx="10"/>
          </p:nvPr>
        </p:nvSpPr>
        <p:spPr/>
        <p:txBody>
          <a:bodyPr/>
          <a:lstStyle/>
          <a:p>
            <a:fld id="{3AB188AC-E563-4A88-B50E-A299408C0A02}" type="datetimeFigureOut">
              <a:rPr lang="pt-BR" smtClean="0"/>
              <a:t>13/05/2019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07DB27D-E66F-4C3F-957C-FBCF433E570B}" type="slidenum">
              <a:rPr lang="pt-BR" smtClean="0"/>
              <a:t>‹nº›</a:t>
            </a:fld>
            <a:endParaRPr lang="pt-B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946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Editar estilos de texto Mestre</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3AB188AC-E563-4A88-B50E-A299408C0A02}" type="datetimeFigureOut">
              <a:rPr lang="pt-BR" smtClean="0"/>
              <a:t>13/05/2019</a:t>
            </a:fld>
            <a:endParaRPr lang="pt-BR"/>
          </a:p>
        </p:txBody>
      </p:sp>
      <p:sp>
        <p:nvSpPr>
          <p:cNvPr id="6" name="Footer Placeholder 5"/>
          <p:cNvSpPr>
            <a:spLocks noGrp="1"/>
          </p:cNvSpPr>
          <p:nvPr>
            <p:ph type="ftr" sz="quarter" idx="11"/>
          </p:nvPr>
        </p:nvSpPr>
        <p:spPr>
          <a:xfrm>
            <a:off x="1437530" y="318641"/>
            <a:ext cx="3251553" cy="320931"/>
          </a:xfrm>
        </p:spPr>
        <p:txBody>
          <a:bodyPr/>
          <a:lstStyle/>
          <a:p>
            <a:endParaRPr lang="pt-BR"/>
          </a:p>
        </p:txBody>
      </p:sp>
      <p:sp>
        <p:nvSpPr>
          <p:cNvPr id="7" name="Slide Number Placeholder 6"/>
          <p:cNvSpPr>
            <a:spLocks noGrp="1"/>
          </p:cNvSpPr>
          <p:nvPr>
            <p:ph type="sldNum" sz="quarter" idx="12"/>
          </p:nvPr>
        </p:nvSpPr>
        <p:spPr/>
        <p:txBody>
          <a:bodyPr/>
          <a:lstStyle/>
          <a:p>
            <a:fld id="{C07DB27D-E66F-4C3F-957C-FBCF433E570B}" type="slidenum">
              <a:rPr lang="pt-BR" smtClean="0"/>
              <a:t>‹nº›</a:t>
            </a:fld>
            <a:endParaRPr lang="pt-B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1371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AB188AC-E563-4A88-B50E-A299408C0A02}" type="datetimeFigureOut">
              <a:rPr lang="pt-BR" smtClean="0"/>
              <a:t>13/05/2019</a:t>
            </a:fld>
            <a:endParaRPr lang="pt-B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C07DB27D-E66F-4C3F-957C-FBCF433E570B}" type="slidenum">
              <a:rPr lang="pt-BR" smtClean="0"/>
              <a:t>‹nº›</a:t>
            </a:fld>
            <a:endParaRPr lang="pt-BR"/>
          </a:p>
        </p:txBody>
      </p:sp>
    </p:spTree>
    <p:extLst>
      <p:ext uri="{BB962C8B-B14F-4D97-AF65-F5344CB8AC3E}">
        <p14:creationId xmlns:p14="http://schemas.microsoft.com/office/powerpoint/2010/main" val="29952049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e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jpe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png"/><Relationship Id="rId7"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jpe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jpe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39.jpeg"/></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2.png"/><Relationship Id="rId7"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jpe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4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2.png"/><Relationship Id="rId7"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emf"/><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7CCA36-CC08-415F-9B66-FD20C128CD28}"/>
              </a:ext>
            </a:extLst>
          </p:cNvPr>
          <p:cNvSpPr>
            <a:spLocks noGrp="1"/>
          </p:cNvSpPr>
          <p:nvPr>
            <p:ph type="title"/>
          </p:nvPr>
        </p:nvSpPr>
        <p:spPr>
          <a:xfrm>
            <a:off x="628650" y="1080086"/>
            <a:ext cx="7886700" cy="621124"/>
          </a:xfrm>
        </p:spPr>
        <p:txBody>
          <a:bodyPr>
            <a:normAutofit/>
          </a:bodyPr>
          <a:lstStyle/>
          <a:p>
            <a:pPr algn="ctr"/>
            <a:r>
              <a:rPr lang="pt-BR" sz="3600" b="1" dirty="0"/>
              <a:t>Saneamento Rural</a:t>
            </a:r>
          </a:p>
        </p:txBody>
      </p:sp>
      <p:sp>
        <p:nvSpPr>
          <p:cNvPr id="3" name="Espaço Reservado para Conteúdo 2">
            <a:extLst>
              <a:ext uri="{FF2B5EF4-FFF2-40B4-BE49-F238E27FC236}">
                <a16:creationId xmlns:a16="http://schemas.microsoft.com/office/drawing/2014/main" id="{BC727E3B-DBB3-419A-96C3-C6D490B9FD09}"/>
              </a:ext>
            </a:extLst>
          </p:cNvPr>
          <p:cNvSpPr>
            <a:spLocks noGrp="1"/>
          </p:cNvSpPr>
          <p:nvPr>
            <p:ph idx="1"/>
          </p:nvPr>
        </p:nvSpPr>
        <p:spPr>
          <a:xfrm>
            <a:off x="914400" y="3069936"/>
            <a:ext cx="7240772" cy="718128"/>
          </a:xfrm>
        </p:spPr>
        <p:txBody>
          <a:bodyPr/>
          <a:lstStyle/>
          <a:p>
            <a:pPr algn="ctr"/>
            <a:r>
              <a:rPr lang="pt-BR" dirty="0"/>
              <a:t>Nossa experiência</a:t>
            </a:r>
          </a:p>
        </p:txBody>
      </p:sp>
    </p:spTree>
    <p:extLst>
      <p:ext uri="{BB962C8B-B14F-4D97-AF65-F5344CB8AC3E}">
        <p14:creationId xmlns:p14="http://schemas.microsoft.com/office/powerpoint/2010/main" val="738553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AutoShape 3"/>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1" name="AutoShape 4"/>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2" name="AutoShape 5"/>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4" name="AutoShape 7"/>
          <p:cNvSpPr>
            <a:spLocks noChangeArrowheads="1"/>
          </p:cNvSpPr>
          <p:nvPr/>
        </p:nvSpPr>
        <p:spPr bwMode="auto">
          <a:xfrm>
            <a:off x="6715125" y="6357938"/>
            <a:ext cx="2428875" cy="500062"/>
          </a:xfrm>
          <a:custGeom>
            <a:avLst/>
            <a:gdLst>
              <a:gd name="T0" fmla="*/ 2428875 w 2428875"/>
              <a:gd name="T1" fmla="*/ 250031 h 500062"/>
              <a:gd name="T2" fmla="*/ 1214438 w 2428875"/>
              <a:gd name="T3" fmla="*/ 500062 h 500062"/>
              <a:gd name="T4" fmla="*/ 0 w 2428875"/>
              <a:gd name="T5" fmla="*/ 250031 h 500062"/>
              <a:gd name="T6" fmla="*/ 1214438 w 2428875"/>
              <a:gd name="T7" fmla="*/ 0 h 500062"/>
              <a:gd name="T8" fmla="*/ 0 60000 65536"/>
              <a:gd name="T9" fmla="*/ 5898240 60000 65536"/>
              <a:gd name="T10" fmla="*/ 11796480 60000 65536"/>
              <a:gd name="T11" fmla="*/ 17694720 60000 65536"/>
              <a:gd name="T12" fmla="*/ 0 w 2428875"/>
              <a:gd name="T13" fmla="*/ 0 h 500062"/>
              <a:gd name="T14" fmla="*/ 2428875 w 2428875"/>
              <a:gd name="T15" fmla="*/ 500062 h 500062"/>
            </a:gdLst>
            <a:ahLst/>
            <a:cxnLst>
              <a:cxn ang="T8">
                <a:pos x="T0" y="T1"/>
              </a:cxn>
              <a:cxn ang="T9">
                <a:pos x="T2" y="T3"/>
              </a:cxn>
              <a:cxn ang="T10">
                <a:pos x="T4" y="T5"/>
              </a:cxn>
              <a:cxn ang="T11">
                <a:pos x="T6" y="T7"/>
              </a:cxn>
            </a:cxnLst>
            <a:rect l="T12" t="T13" r="T14" b="T15"/>
            <a:pathLst>
              <a:path w="2428875" h="500062">
                <a:moveTo>
                  <a:pt x="0" y="0"/>
                </a:moveTo>
                <a:lnTo>
                  <a:pt x="6747" y="0"/>
                </a:lnTo>
                <a:lnTo>
                  <a:pt x="6747" y="1389"/>
                </a:lnTo>
                <a:lnTo>
                  <a:pt x="0" y="1389"/>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11" name="Título 1"/>
          <p:cNvSpPr>
            <a:spLocks noGrp="1"/>
          </p:cNvSpPr>
          <p:nvPr>
            <p:ph type="title"/>
          </p:nvPr>
        </p:nvSpPr>
        <p:spPr>
          <a:xfrm>
            <a:off x="1840605" y="300134"/>
            <a:ext cx="5462790" cy="512207"/>
          </a:xfrm>
        </p:spPr>
        <p:txBody>
          <a:bodyPr>
            <a:normAutofit/>
          </a:bodyPr>
          <a:lstStyle/>
          <a:p>
            <a:pPr algn="ctr"/>
            <a:r>
              <a:rPr lang="pt-BR" sz="2400" b="1" dirty="0">
                <a:solidFill>
                  <a:srgbClr val="002060"/>
                </a:solidFill>
                <a:latin typeface="Arial" panose="020B0604020202020204" pitchFamily="34" charset="0"/>
                <a:cs typeface="Arial" panose="020B0604020202020204" pitchFamily="34" charset="0"/>
              </a:rPr>
              <a:t>Realidade</a:t>
            </a:r>
          </a:p>
        </p:txBody>
      </p:sp>
      <p:pic>
        <p:nvPicPr>
          <p:cNvPr id="2" name="Imagem 1"/>
          <p:cNvPicPr>
            <a:picLocks noChangeAspect="1"/>
          </p:cNvPicPr>
          <p:nvPr/>
        </p:nvPicPr>
        <p:blipFill>
          <a:blip r:embed="rId4" cstate="screen">
            <a:extLst>
              <a:ext uri="{BEBA8EAE-BF5A-486C-A8C5-ECC9F3942E4B}">
                <a14:imgProps xmlns:a14="http://schemas.microsoft.com/office/drawing/2010/main">
                  <a14:imgLayer r:embed="rId5">
                    <a14:imgEffect>
                      <a14:backgroundRemoval t="1596" b="99468" l="0" r="100000"/>
                    </a14:imgEffect>
                  </a14:imgLayer>
                </a14:imgProps>
              </a:ext>
              <a:ext uri="{28A0092B-C50C-407E-A947-70E740481C1C}">
                <a14:useLocalDpi xmlns:a14="http://schemas.microsoft.com/office/drawing/2010/main"/>
              </a:ext>
            </a:extLst>
          </a:blip>
          <a:stretch>
            <a:fillRect/>
          </a:stretch>
        </p:blipFill>
        <p:spPr>
          <a:xfrm>
            <a:off x="155575" y="55584"/>
            <a:ext cx="1090979" cy="1090979"/>
          </a:xfrm>
          <a:prstGeom prst="rect">
            <a:avLst/>
          </a:prstGeom>
        </p:spPr>
      </p:pic>
      <p:sp>
        <p:nvSpPr>
          <p:cNvPr id="3" name="CaixaDeTexto 2"/>
          <p:cNvSpPr txBox="1"/>
          <p:nvPr/>
        </p:nvSpPr>
        <p:spPr>
          <a:xfrm>
            <a:off x="982740" y="916388"/>
            <a:ext cx="7178520" cy="584775"/>
          </a:xfrm>
          <a:prstGeom prst="rect">
            <a:avLst/>
          </a:prstGeom>
          <a:noFill/>
        </p:spPr>
        <p:txBody>
          <a:bodyPr wrap="square" rtlCol="0">
            <a:spAutoFit/>
          </a:bodyPr>
          <a:lstStyle/>
          <a:p>
            <a:pPr algn="ctr"/>
            <a:r>
              <a:rPr lang="pt-BR" sz="3200" b="1" dirty="0">
                <a:solidFill>
                  <a:schemeClr val="accent1">
                    <a:lumMod val="75000"/>
                  </a:schemeClr>
                </a:solidFill>
                <a:latin typeface="Times New Roman" panose="02020603050405020304" pitchFamily="18" charset="0"/>
                <a:cs typeface="Times New Roman" panose="02020603050405020304" pitchFamily="18" charset="0"/>
              </a:rPr>
              <a:t>Abastecimento de Água - individual</a:t>
            </a:r>
          </a:p>
        </p:txBody>
      </p:sp>
      <p:pic>
        <p:nvPicPr>
          <p:cNvPr id="4" name="Imagem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036" y="1910560"/>
            <a:ext cx="3507747" cy="2044752"/>
          </a:xfrm>
          <a:prstGeom prst="rect">
            <a:avLst/>
          </a:prstGeom>
          <a:ln w="12700">
            <a:solidFill>
              <a:schemeClr val="tx1"/>
            </a:solidFill>
          </a:ln>
        </p:spPr>
      </p:pic>
      <p:pic>
        <p:nvPicPr>
          <p:cNvPr id="5" name="Image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8326" y="1910560"/>
            <a:ext cx="3507747" cy="2044752"/>
          </a:xfrm>
          <a:prstGeom prst="rect">
            <a:avLst/>
          </a:prstGeom>
          <a:ln w="12700">
            <a:solidFill>
              <a:schemeClr val="tx1"/>
            </a:solidFill>
          </a:ln>
        </p:spPr>
      </p:pic>
      <p:pic>
        <p:nvPicPr>
          <p:cNvPr id="7" name="Imagem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53513" y="4113904"/>
            <a:ext cx="3507747" cy="2144084"/>
          </a:xfrm>
          <a:prstGeom prst="rect">
            <a:avLst/>
          </a:prstGeom>
          <a:ln w="12700">
            <a:solidFill>
              <a:schemeClr val="tx1"/>
            </a:solidFill>
          </a:ln>
        </p:spPr>
      </p:pic>
      <p:pic>
        <p:nvPicPr>
          <p:cNvPr id="8" name="Imagem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5104" y="4085646"/>
            <a:ext cx="3507746" cy="2172342"/>
          </a:xfrm>
          <a:prstGeom prst="rect">
            <a:avLst/>
          </a:prstGeom>
          <a:ln w="12700">
            <a:solidFill>
              <a:schemeClr val="tx1"/>
            </a:solidFill>
          </a:ln>
        </p:spPr>
      </p:pic>
    </p:spTree>
    <p:extLst>
      <p:ext uri="{BB962C8B-B14F-4D97-AF65-F5344CB8AC3E}">
        <p14:creationId xmlns:p14="http://schemas.microsoft.com/office/powerpoint/2010/main" val="3376420688"/>
      </p:ext>
    </p:extLst>
  </p:cSld>
  <p:clrMapOvr>
    <a:overrideClrMapping bg1="lt1" tx1="dk1" bg2="lt2" tx2="dk2" accent1="accent1" accent2="accent2" accent3="accent3" accent4="accent4" accent5="accent5" accent6="accent6" hlink="hlink" folHlink="folHlink"/>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AutoShape 3"/>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1" name="AutoShape 4"/>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2" name="AutoShape 5"/>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4" name="AutoShape 7"/>
          <p:cNvSpPr>
            <a:spLocks noChangeArrowheads="1"/>
          </p:cNvSpPr>
          <p:nvPr/>
        </p:nvSpPr>
        <p:spPr bwMode="auto">
          <a:xfrm>
            <a:off x="6715125" y="6357938"/>
            <a:ext cx="2428875" cy="500062"/>
          </a:xfrm>
          <a:custGeom>
            <a:avLst/>
            <a:gdLst>
              <a:gd name="T0" fmla="*/ 2428875 w 2428875"/>
              <a:gd name="T1" fmla="*/ 250031 h 500062"/>
              <a:gd name="T2" fmla="*/ 1214438 w 2428875"/>
              <a:gd name="T3" fmla="*/ 500062 h 500062"/>
              <a:gd name="T4" fmla="*/ 0 w 2428875"/>
              <a:gd name="T5" fmla="*/ 250031 h 500062"/>
              <a:gd name="T6" fmla="*/ 1214438 w 2428875"/>
              <a:gd name="T7" fmla="*/ 0 h 500062"/>
              <a:gd name="T8" fmla="*/ 0 60000 65536"/>
              <a:gd name="T9" fmla="*/ 5898240 60000 65536"/>
              <a:gd name="T10" fmla="*/ 11796480 60000 65536"/>
              <a:gd name="T11" fmla="*/ 17694720 60000 65536"/>
              <a:gd name="T12" fmla="*/ 0 w 2428875"/>
              <a:gd name="T13" fmla="*/ 0 h 500062"/>
              <a:gd name="T14" fmla="*/ 2428875 w 2428875"/>
              <a:gd name="T15" fmla="*/ 500062 h 500062"/>
            </a:gdLst>
            <a:ahLst/>
            <a:cxnLst>
              <a:cxn ang="T8">
                <a:pos x="T0" y="T1"/>
              </a:cxn>
              <a:cxn ang="T9">
                <a:pos x="T2" y="T3"/>
              </a:cxn>
              <a:cxn ang="T10">
                <a:pos x="T4" y="T5"/>
              </a:cxn>
              <a:cxn ang="T11">
                <a:pos x="T6" y="T7"/>
              </a:cxn>
            </a:cxnLst>
            <a:rect l="T12" t="T13" r="T14" b="T15"/>
            <a:pathLst>
              <a:path w="2428875" h="500062">
                <a:moveTo>
                  <a:pt x="0" y="0"/>
                </a:moveTo>
                <a:lnTo>
                  <a:pt x="6747" y="0"/>
                </a:lnTo>
                <a:lnTo>
                  <a:pt x="6747" y="1389"/>
                </a:lnTo>
                <a:lnTo>
                  <a:pt x="0" y="1389"/>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11" name="Título 1"/>
          <p:cNvSpPr>
            <a:spLocks noGrp="1"/>
          </p:cNvSpPr>
          <p:nvPr>
            <p:ph type="title"/>
          </p:nvPr>
        </p:nvSpPr>
        <p:spPr>
          <a:xfrm>
            <a:off x="1840605" y="302118"/>
            <a:ext cx="5462790" cy="491557"/>
          </a:xfrm>
        </p:spPr>
        <p:txBody>
          <a:bodyPr>
            <a:normAutofit/>
          </a:bodyPr>
          <a:lstStyle/>
          <a:p>
            <a:pPr algn="ctr"/>
            <a:r>
              <a:rPr lang="pt-BR" sz="2400" b="1" dirty="0">
                <a:solidFill>
                  <a:srgbClr val="002060"/>
                </a:solidFill>
                <a:latin typeface="Arial" panose="020B0604020202020204" pitchFamily="34" charset="0"/>
                <a:cs typeface="Arial" panose="020B0604020202020204" pitchFamily="34" charset="0"/>
              </a:rPr>
              <a:t>Realidade</a:t>
            </a:r>
          </a:p>
        </p:txBody>
      </p:sp>
      <p:pic>
        <p:nvPicPr>
          <p:cNvPr id="2" name="Imagem 1"/>
          <p:cNvPicPr>
            <a:picLocks noChangeAspect="1"/>
          </p:cNvPicPr>
          <p:nvPr/>
        </p:nvPicPr>
        <p:blipFill>
          <a:blip r:embed="rId4" cstate="screen">
            <a:extLst>
              <a:ext uri="{BEBA8EAE-BF5A-486C-A8C5-ECC9F3942E4B}">
                <a14:imgProps xmlns:a14="http://schemas.microsoft.com/office/drawing/2010/main">
                  <a14:imgLayer r:embed="rId5">
                    <a14:imgEffect>
                      <a14:backgroundRemoval t="1596" b="99468" l="0" r="100000"/>
                    </a14:imgEffect>
                  </a14:imgLayer>
                </a14:imgProps>
              </a:ext>
              <a:ext uri="{28A0092B-C50C-407E-A947-70E740481C1C}">
                <a14:useLocalDpi xmlns:a14="http://schemas.microsoft.com/office/drawing/2010/main"/>
              </a:ext>
            </a:extLst>
          </a:blip>
          <a:stretch>
            <a:fillRect/>
          </a:stretch>
        </p:blipFill>
        <p:spPr>
          <a:xfrm>
            <a:off x="155575" y="55584"/>
            <a:ext cx="1090979" cy="1090979"/>
          </a:xfrm>
          <a:prstGeom prst="rect">
            <a:avLst/>
          </a:prstGeom>
        </p:spPr>
      </p:pic>
      <p:sp>
        <p:nvSpPr>
          <p:cNvPr id="3" name="CaixaDeTexto 2"/>
          <p:cNvSpPr txBox="1"/>
          <p:nvPr/>
        </p:nvSpPr>
        <p:spPr>
          <a:xfrm>
            <a:off x="1626781" y="916388"/>
            <a:ext cx="5462790" cy="523220"/>
          </a:xfrm>
          <a:prstGeom prst="rect">
            <a:avLst/>
          </a:prstGeom>
          <a:noFill/>
        </p:spPr>
        <p:txBody>
          <a:bodyPr wrap="square" rtlCol="0">
            <a:spAutoFit/>
          </a:bodyPr>
          <a:lstStyle/>
          <a:p>
            <a:pPr algn="ctr"/>
            <a:r>
              <a:rPr lang="pt-BR" sz="2800" b="1" dirty="0">
                <a:solidFill>
                  <a:schemeClr val="accent1">
                    <a:lumMod val="75000"/>
                  </a:schemeClr>
                </a:solidFill>
                <a:latin typeface="Times New Roman" panose="02020603050405020304" pitchFamily="18" charset="0"/>
                <a:cs typeface="Times New Roman" panose="02020603050405020304" pitchFamily="18" charset="0"/>
              </a:rPr>
              <a:t>Abastecimento de Água coletivo</a:t>
            </a:r>
          </a:p>
        </p:txBody>
      </p:sp>
      <p:sp>
        <p:nvSpPr>
          <p:cNvPr id="14" name="CaixaDeTexto 13"/>
          <p:cNvSpPr txBox="1"/>
          <p:nvPr/>
        </p:nvSpPr>
        <p:spPr>
          <a:xfrm>
            <a:off x="6862761" y="1453232"/>
            <a:ext cx="1449965" cy="369332"/>
          </a:xfrm>
          <a:prstGeom prst="rect">
            <a:avLst/>
          </a:prstGeom>
          <a:noFill/>
        </p:spPr>
        <p:txBody>
          <a:bodyPr wrap="square" rtlCol="0">
            <a:spAutoFit/>
          </a:bodyPr>
          <a:lstStyle/>
          <a:p>
            <a:r>
              <a:rPr lang="pt-BR" dirty="0"/>
              <a:t>Marcelândia</a:t>
            </a:r>
          </a:p>
        </p:txBody>
      </p:sp>
      <p:pic>
        <p:nvPicPr>
          <p:cNvPr id="7" name="Image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978" y="1934294"/>
            <a:ext cx="3475022" cy="2151401"/>
          </a:xfrm>
          <a:prstGeom prst="rect">
            <a:avLst/>
          </a:prstGeom>
          <a:ln w="12700">
            <a:solidFill>
              <a:schemeClr val="tx1"/>
            </a:solidFill>
          </a:ln>
        </p:spPr>
      </p:pic>
      <p:pic>
        <p:nvPicPr>
          <p:cNvPr id="8" name="Image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71407" y="1934295"/>
            <a:ext cx="3240000" cy="2155956"/>
          </a:xfrm>
          <a:prstGeom prst="rect">
            <a:avLst/>
          </a:prstGeom>
          <a:ln w="12700">
            <a:solidFill>
              <a:schemeClr val="tx1"/>
            </a:solidFill>
          </a:ln>
        </p:spPr>
      </p:pic>
      <p:pic>
        <p:nvPicPr>
          <p:cNvPr id="9" name="Imagem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2109" y="4256848"/>
            <a:ext cx="3240000" cy="2430000"/>
          </a:xfrm>
          <a:prstGeom prst="rect">
            <a:avLst/>
          </a:prstGeom>
          <a:ln w="12700">
            <a:solidFill>
              <a:schemeClr val="tx1"/>
            </a:solidFill>
          </a:ln>
        </p:spPr>
      </p:pic>
      <p:pic>
        <p:nvPicPr>
          <p:cNvPr id="10" name="Imagem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73426" y="4223595"/>
            <a:ext cx="3240000" cy="2430000"/>
          </a:xfrm>
          <a:prstGeom prst="rect">
            <a:avLst/>
          </a:prstGeom>
          <a:ln w="12700">
            <a:solidFill>
              <a:schemeClr val="tx1"/>
            </a:solidFill>
          </a:ln>
        </p:spPr>
      </p:pic>
    </p:spTree>
    <p:extLst>
      <p:ext uri="{BB962C8B-B14F-4D97-AF65-F5344CB8AC3E}">
        <p14:creationId xmlns:p14="http://schemas.microsoft.com/office/powerpoint/2010/main" val="148604558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128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AutoShape 3"/>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1" name="AutoShape 4"/>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2" name="AutoShape 5"/>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4" name="AutoShape 7"/>
          <p:cNvSpPr>
            <a:spLocks noChangeArrowheads="1"/>
          </p:cNvSpPr>
          <p:nvPr/>
        </p:nvSpPr>
        <p:spPr bwMode="auto">
          <a:xfrm>
            <a:off x="6715125" y="6357938"/>
            <a:ext cx="2428875" cy="500062"/>
          </a:xfrm>
          <a:custGeom>
            <a:avLst/>
            <a:gdLst>
              <a:gd name="T0" fmla="*/ 2428875 w 2428875"/>
              <a:gd name="T1" fmla="*/ 250031 h 500062"/>
              <a:gd name="T2" fmla="*/ 1214438 w 2428875"/>
              <a:gd name="T3" fmla="*/ 500062 h 500062"/>
              <a:gd name="T4" fmla="*/ 0 w 2428875"/>
              <a:gd name="T5" fmla="*/ 250031 h 500062"/>
              <a:gd name="T6" fmla="*/ 1214438 w 2428875"/>
              <a:gd name="T7" fmla="*/ 0 h 500062"/>
              <a:gd name="T8" fmla="*/ 0 60000 65536"/>
              <a:gd name="T9" fmla="*/ 5898240 60000 65536"/>
              <a:gd name="T10" fmla="*/ 11796480 60000 65536"/>
              <a:gd name="T11" fmla="*/ 17694720 60000 65536"/>
              <a:gd name="T12" fmla="*/ 0 w 2428875"/>
              <a:gd name="T13" fmla="*/ 0 h 500062"/>
              <a:gd name="T14" fmla="*/ 2428875 w 2428875"/>
              <a:gd name="T15" fmla="*/ 500062 h 500062"/>
            </a:gdLst>
            <a:ahLst/>
            <a:cxnLst>
              <a:cxn ang="T8">
                <a:pos x="T0" y="T1"/>
              </a:cxn>
              <a:cxn ang="T9">
                <a:pos x="T2" y="T3"/>
              </a:cxn>
              <a:cxn ang="T10">
                <a:pos x="T4" y="T5"/>
              </a:cxn>
              <a:cxn ang="T11">
                <a:pos x="T6" y="T7"/>
              </a:cxn>
            </a:cxnLst>
            <a:rect l="T12" t="T13" r="T14" b="T15"/>
            <a:pathLst>
              <a:path w="2428875" h="500062">
                <a:moveTo>
                  <a:pt x="0" y="0"/>
                </a:moveTo>
                <a:lnTo>
                  <a:pt x="6747" y="0"/>
                </a:lnTo>
                <a:lnTo>
                  <a:pt x="6747" y="1389"/>
                </a:lnTo>
                <a:lnTo>
                  <a:pt x="0" y="1389"/>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11" name="Título 1"/>
          <p:cNvSpPr>
            <a:spLocks noGrp="1"/>
          </p:cNvSpPr>
          <p:nvPr>
            <p:ph type="title"/>
          </p:nvPr>
        </p:nvSpPr>
        <p:spPr>
          <a:xfrm>
            <a:off x="1840605" y="56340"/>
            <a:ext cx="5462790" cy="994172"/>
          </a:xfrm>
        </p:spPr>
        <p:txBody>
          <a:bodyPr>
            <a:normAutofit/>
          </a:bodyPr>
          <a:lstStyle/>
          <a:p>
            <a:pPr algn="ctr"/>
            <a:r>
              <a:rPr lang="pt-BR" sz="2400" b="1" dirty="0">
                <a:solidFill>
                  <a:srgbClr val="002060"/>
                </a:solidFill>
                <a:latin typeface="Arial" panose="020B0604020202020204" pitchFamily="34" charset="0"/>
                <a:cs typeface="Arial" panose="020B0604020202020204" pitchFamily="34" charset="0"/>
              </a:rPr>
              <a:t>Realidade</a:t>
            </a:r>
          </a:p>
        </p:txBody>
      </p:sp>
      <p:pic>
        <p:nvPicPr>
          <p:cNvPr id="2" name="Imagem 1"/>
          <p:cNvPicPr>
            <a:picLocks noChangeAspect="1"/>
          </p:cNvPicPr>
          <p:nvPr/>
        </p:nvPicPr>
        <p:blipFill>
          <a:blip r:embed="rId4" cstate="screen">
            <a:extLst>
              <a:ext uri="{BEBA8EAE-BF5A-486C-A8C5-ECC9F3942E4B}">
                <a14:imgProps xmlns:a14="http://schemas.microsoft.com/office/drawing/2010/main">
                  <a14:imgLayer r:embed="rId5">
                    <a14:imgEffect>
                      <a14:backgroundRemoval t="1596" b="99468" l="0" r="100000"/>
                    </a14:imgEffect>
                  </a14:imgLayer>
                </a14:imgProps>
              </a:ext>
              <a:ext uri="{28A0092B-C50C-407E-A947-70E740481C1C}">
                <a14:useLocalDpi xmlns:a14="http://schemas.microsoft.com/office/drawing/2010/main"/>
              </a:ext>
            </a:extLst>
          </a:blip>
          <a:stretch>
            <a:fillRect/>
          </a:stretch>
        </p:blipFill>
        <p:spPr>
          <a:xfrm>
            <a:off x="155575" y="55584"/>
            <a:ext cx="1090979" cy="1090979"/>
          </a:xfrm>
          <a:prstGeom prst="rect">
            <a:avLst/>
          </a:prstGeom>
        </p:spPr>
      </p:pic>
      <p:sp>
        <p:nvSpPr>
          <p:cNvPr id="3" name="CaixaDeTexto 2"/>
          <p:cNvSpPr txBox="1"/>
          <p:nvPr/>
        </p:nvSpPr>
        <p:spPr>
          <a:xfrm>
            <a:off x="2121055" y="944096"/>
            <a:ext cx="4901891" cy="523220"/>
          </a:xfrm>
          <a:prstGeom prst="rect">
            <a:avLst/>
          </a:prstGeom>
          <a:noFill/>
        </p:spPr>
        <p:txBody>
          <a:bodyPr wrap="square" rtlCol="0">
            <a:spAutoFit/>
          </a:bodyPr>
          <a:lstStyle/>
          <a:p>
            <a:pPr algn="ctr"/>
            <a:r>
              <a:rPr lang="pt-BR" sz="2800" b="1" dirty="0">
                <a:solidFill>
                  <a:schemeClr val="accent1">
                    <a:lumMod val="75000"/>
                  </a:schemeClr>
                </a:solidFill>
                <a:latin typeface="Times New Roman" panose="02020603050405020304" pitchFamily="18" charset="0"/>
                <a:cs typeface="Times New Roman" panose="02020603050405020304" pitchFamily="18" charset="0"/>
              </a:rPr>
              <a:t>Esgotamento Sanitário</a:t>
            </a:r>
          </a:p>
        </p:txBody>
      </p:sp>
      <p:pic>
        <p:nvPicPr>
          <p:cNvPr id="6" name="Image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818" y="1842649"/>
            <a:ext cx="3240000" cy="2430000"/>
          </a:xfrm>
          <a:prstGeom prst="rect">
            <a:avLst/>
          </a:prstGeom>
          <a:ln w="12700">
            <a:solidFill>
              <a:schemeClr val="tx1"/>
            </a:solidFill>
          </a:ln>
        </p:spPr>
      </p:pic>
      <p:pic>
        <p:nvPicPr>
          <p:cNvPr id="8" name="Image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6909" y="1842649"/>
            <a:ext cx="3240000" cy="2430000"/>
          </a:xfrm>
          <a:prstGeom prst="rect">
            <a:avLst/>
          </a:prstGeom>
          <a:ln w="12700">
            <a:solidFill>
              <a:schemeClr val="tx1"/>
            </a:solidFill>
          </a:ln>
        </p:spPr>
      </p:pic>
      <p:pic>
        <p:nvPicPr>
          <p:cNvPr id="12" name="Imagem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8549" y="4272649"/>
            <a:ext cx="3240000" cy="2430000"/>
          </a:xfrm>
          <a:prstGeom prst="rect">
            <a:avLst/>
          </a:prstGeom>
          <a:ln w="12700">
            <a:solidFill>
              <a:schemeClr val="tx1"/>
            </a:solidFill>
          </a:ln>
        </p:spPr>
      </p:pic>
      <p:pic>
        <p:nvPicPr>
          <p:cNvPr id="13" name="Imagem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55640" y="4272649"/>
            <a:ext cx="3240000" cy="2430000"/>
          </a:xfrm>
          <a:prstGeom prst="rect">
            <a:avLst/>
          </a:prstGeom>
          <a:ln w="12700">
            <a:solidFill>
              <a:schemeClr val="tx1"/>
            </a:solidFill>
          </a:ln>
        </p:spPr>
      </p:pic>
    </p:spTree>
    <p:extLst>
      <p:ext uri="{BB962C8B-B14F-4D97-AF65-F5344CB8AC3E}">
        <p14:creationId xmlns:p14="http://schemas.microsoft.com/office/powerpoint/2010/main" val="11423965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AutoShape 3"/>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1" name="AutoShape 4"/>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2" name="AutoShape 5"/>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4" name="AutoShape 7"/>
          <p:cNvSpPr>
            <a:spLocks noChangeArrowheads="1"/>
          </p:cNvSpPr>
          <p:nvPr/>
        </p:nvSpPr>
        <p:spPr bwMode="auto">
          <a:xfrm>
            <a:off x="6715125" y="6357938"/>
            <a:ext cx="2428875" cy="500062"/>
          </a:xfrm>
          <a:custGeom>
            <a:avLst/>
            <a:gdLst>
              <a:gd name="T0" fmla="*/ 2428875 w 2428875"/>
              <a:gd name="T1" fmla="*/ 250031 h 500062"/>
              <a:gd name="T2" fmla="*/ 1214438 w 2428875"/>
              <a:gd name="T3" fmla="*/ 500062 h 500062"/>
              <a:gd name="T4" fmla="*/ 0 w 2428875"/>
              <a:gd name="T5" fmla="*/ 250031 h 500062"/>
              <a:gd name="T6" fmla="*/ 1214438 w 2428875"/>
              <a:gd name="T7" fmla="*/ 0 h 500062"/>
              <a:gd name="T8" fmla="*/ 0 60000 65536"/>
              <a:gd name="T9" fmla="*/ 5898240 60000 65536"/>
              <a:gd name="T10" fmla="*/ 11796480 60000 65536"/>
              <a:gd name="T11" fmla="*/ 17694720 60000 65536"/>
              <a:gd name="T12" fmla="*/ 0 w 2428875"/>
              <a:gd name="T13" fmla="*/ 0 h 500062"/>
              <a:gd name="T14" fmla="*/ 2428875 w 2428875"/>
              <a:gd name="T15" fmla="*/ 500062 h 500062"/>
            </a:gdLst>
            <a:ahLst/>
            <a:cxnLst>
              <a:cxn ang="T8">
                <a:pos x="T0" y="T1"/>
              </a:cxn>
              <a:cxn ang="T9">
                <a:pos x="T2" y="T3"/>
              </a:cxn>
              <a:cxn ang="T10">
                <a:pos x="T4" y="T5"/>
              </a:cxn>
              <a:cxn ang="T11">
                <a:pos x="T6" y="T7"/>
              </a:cxn>
            </a:cxnLst>
            <a:rect l="T12" t="T13" r="T14" b="T15"/>
            <a:pathLst>
              <a:path w="2428875" h="500062">
                <a:moveTo>
                  <a:pt x="0" y="0"/>
                </a:moveTo>
                <a:lnTo>
                  <a:pt x="6747" y="0"/>
                </a:lnTo>
                <a:lnTo>
                  <a:pt x="6747" y="1389"/>
                </a:lnTo>
                <a:lnTo>
                  <a:pt x="0" y="1389"/>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11" name="Título 1"/>
          <p:cNvSpPr>
            <a:spLocks noGrp="1"/>
          </p:cNvSpPr>
          <p:nvPr>
            <p:ph type="title"/>
          </p:nvPr>
        </p:nvSpPr>
        <p:spPr>
          <a:xfrm>
            <a:off x="1840604" y="160338"/>
            <a:ext cx="5462790" cy="527389"/>
          </a:xfrm>
        </p:spPr>
        <p:txBody>
          <a:bodyPr>
            <a:normAutofit/>
          </a:bodyPr>
          <a:lstStyle/>
          <a:p>
            <a:pPr algn="ctr"/>
            <a:r>
              <a:rPr lang="pt-BR" sz="2400" b="1" dirty="0">
                <a:solidFill>
                  <a:srgbClr val="002060"/>
                </a:solidFill>
                <a:latin typeface="Arial" panose="020B0604020202020204" pitchFamily="34" charset="0"/>
                <a:cs typeface="Arial" panose="020B0604020202020204" pitchFamily="34" charset="0"/>
              </a:rPr>
              <a:t>Realidade</a:t>
            </a:r>
          </a:p>
        </p:txBody>
      </p:sp>
      <p:pic>
        <p:nvPicPr>
          <p:cNvPr id="2" name="Imagem 1"/>
          <p:cNvPicPr>
            <a:picLocks noChangeAspect="1"/>
          </p:cNvPicPr>
          <p:nvPr/>
        </p:nvPicPr>
        <p:blipFill>
          <a:blip r:embed="rId4" cstate="screen">
            <a:extLst>
              <a:ext uri="{BEBA8EAE-BF5A-486C-A8C5-ECC9F3942E4B}">
                <a14:imgProps xmlns:a14="http://schemas.microsoft.com/office/drawing/2010/main">
                  <a14:imgLayer r:embed="rId5">
                    <a14:imgEffect>
                      <a14:backgroundRemoval t="1596" b="99468" l="0" r="100000"/>
                    </a14:imgEffect>
                  </a14:imgLayer>
                </a14:imgProps>
              </a:ext>
              <a:ext uri="{28A0092B-C50C-407E-A947-70E740481C1C}">
                <a14:useLocalDpi xmlns:a14="http://schemas.microsoft.com/office/drawing/2010/main"/>
              </a:ext>
            </a:extLst>
          </a:blip>
          <a:stretch>
            <a:fillRect/>
          </a:stretch>
        </p:blipFill>
        <p:spPr>
          <a:xfrm>
            <a:off x="155575" y="55584"/>
            <a:ext cx="1090979" cy="1090979"/>
          </a:xfrm>
          <a:prstGeom prst="rect">
            <a:avLst/>
          </a:prstGeom>
        </p:spPr>
      </p:pic>
      <p:sp>
        <p:nvSpPr>
          <p:cNvPr id="3" name="CaixaDeTexto 2"/>
          <p:cNvSpPr txBox="1"/>
          <p:nvPr/>
        </p:nvSpPr>
        <p:spPr>
          <a:xfrm>
            <a:off x="2121055" y="791695"/>
            <a:ext cx="4901891" cy="523220"/>
          </a:xfrm>
          <a:prstGeom prst="rect">
            <a:avLst/>
          </a:prstGeom>
          <a:noFill/>
        </p:spPr>
        <p:txBody>
          <a:bodyPr wrap="square" rtlCol="0">
            <a:spAutoFit/>
          </a:bodyPr>
          <a:lstStyle/>
          <a:p>
            <a:pPr algn="ctr"/>
            <a:r>
              <a:rPr lang="pt-BR" sz="2800" b="1" dirty="0">
                <a:solidFill>
                  <a:schemeClr val="accent1">
                    <a:lumMod val="75000"/>
                  </a:schemeClr>
                </a:solidFill>
                <a:latin typeface="Times New Roman" panose="02020603050405020304" pitchFamily="18" charset="0"/>
                <a:cs typeface="Times New Roman" panose="02020603050405020304" pitchFamily="18" charset="0"/>
              </a:rPr>
              <a:t>Esgotamento Sanitário</a:t>
            </a:r>
          </a:p>
        </p:txBody>
      </p:sp>
      <p:pic>
        <p:nvPicPr>
          <p:cNvPr id="4" name="Imagem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672" y="1828800"/>
            <a:ext cx="3588327" cy="1998407"/>
          </a:xfrm>
          <a:prstGeom prst="rect">
            <a:avLst/>
          </a:prstGeom>
          <a:ln w="12700">
            <a:solidFill>
              <a:schemeClr val="tx1"/>
            </a:solidFill>
          </a:ln>
        </p:spPr>
      </p:pic>
      <p:pic>
        <p:nvPicPr>
          <p:cNvPr id="5" name="Image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9019" y="1828800"/>
            <a:ext cx="3588327" cy="2014770"/>
          </a:xfrm>
          <a:prstGeom prst="rect">
            <a:avLst/>
          </a:prstGeom>
          <a:ln w="12700">
            <a:solidFill>
              <a:schemeClr val="tx1"/>
            </a:solidFill>
          </a:ln>
        </p:spPr>
      </p:pic>
      <p:pic>
        <p:nvPicPr>
          <p:cNvPr id="7" name="Imagem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3673" y="4051535"/>
            <a:ext cx="3588326" cy="2014770"/>
          </a:xfrm>
          <a:prstGeom prst="rect">
            <a:avLst/>
          </a:prstGeom>
          <a:ln w="12700">
            <a:solidFill>
              <a:schemeClr val="tx1"/>
            </a:solidFill>
          </a:ln>
        </p:spPr>
      </p:pic>
      <p:pic>
        <p:nvPicPr>
          <p:cNvPr id="8" name="Imagem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59019" y="4051536"/>
            <a:ext cx="3588327" cy="2014770"/>
          </a:xfrm>
          <a:prstGeom prst="rect">
            <a:avLst/>
          </a:prstGeom>
          <a:ln w="12700">
            <a:solidFill>
              <a:schemeClr val="tx1"/>
            </a:solidFill>
          </a:ln>
        </p:spPr>
      </p:pic>
      <p:sp>
        <p:nvSpPr>
          <p:cNvPr id="14" name="CaixaDeTexto 13"/>
          <p:cNvSpPr txBox="1"/>
          <p:nvPr/>
        </p:nvSpPr>
        <p:spPr>
          <a:xfrm>
            <a:off x="6401016" y="1462591"/>
            <a:ext cx="2156547" cy="369332"/>
          </a:xfrm>
          <a:prstGeom prst="rect">
            <a:avLst/>
          </a:prstGeom>
          <a:noFill/>
        </p:spPr>
        <p:txBody>
          <a:bodyPr wrap="square" rtlCol="0">
            <a:spAutoFit/>
          </a:bodyPr>
          <a:lstStyle/>
          <a:p>
            <a:r>
              <a:rPr lang="pt-BR" dirty="0"/>
              <a:t>Vila Bela SS Trindade</a:t>
            </a:r>
          </a:p>
        </p:txBody>
      </p:sp>
    </p:spTree>
    <p:extLst>
      <p:ext uri="{BB962C8B-B14F-4D97-AF65-F5344CB8AC3E}">
        <p14:creationId xmlns:p14="http://schemas.microsoft.com/office/powerpoint/2010/main" val="48978035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AutoShape 3"/>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1" name="AutoShape 4"/>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2" name="AutoShape 5"/>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4" name="AutoShape 7"/>
          <p:cNvSpPr>
            <a:spLocks noChangeArrowheads="1"/>
          </p:cNvSpPr>
          <p:nvPr/>
        </p:nvSpPr>
        <p:spPr bwMode="auto">
          <a:xfrm>
            <a:off x="6715125" y="6357938"/>
            <a:ext cx="2428875" cy="500062"/>
          </a:xfrm>
          <a:custGeom>
            <a:avLst/>
            <a:gdLst>
              <a:gd name="T0" fmla="*/ 2428875 w 2428875"/>
              <a:gd name="T1" fmla="*/ 250031 h 500062"/>
              <a:gd name="T2" fmla="*/ 1214438 w 2428875"/>
              <a:gd name="T3" fmla="*/ 500062 h 500062"/>
              <a:gd name="T4" fmla="*/ 0 w 2428875"/>
              <a:gd name="T5" fmla="*/ 250031 h 500062"/>
              <a:gd name="T6" fmla="*/ 1214438 w 2428875"/>
              <a:gd name="T7" fmla="*/ 0 h 500062"/>
              <a:gd name="T8" fmla="*/ 0 60000 65536"/>
              <a:gd name="T9" fmla="*/ 5898240 60000 65536"/>
              <a:gd name="T10" fmla="*/ 11796480 60000 65536"/>
              <a:gd name="T11" fmla="*/ 17694720 60000 65536"/>
              <a:gd name="T12" fmla="*/ 0 w 2428875"/>
              <a:gd name="T13" fmla="*/ 0 h 500062"/>
              <a:gd name="T14" fmla="*/ 2428875 w 2428875"/>
              <a:gd name="T15" fmla="*/ 500062 h 500062"/>
            </a:gdLst>
            <a:ahLst/>
            <a:cxnLst>
              <a:cxn ang="T8">
                <a:pos x="T0" y="T1"/>
              </a:cxn>
              <a:cxn ang="T9">
                <a:pos x="T2" y="T3"/>
              </a:cxn>
              <a:cxn ang="T10">
                <a:pos x="T4" y="T5"/>
              </a:cxn>
              <a:cxn ang="T11">
                <a:pos x="T6" y="T7"/>
              </a:cxn>
            </a:cxnLst>
            <a:rect l="T12" t="T13" r="T14" b="T15"/>
            <a:pathLst>
              <a:path w="2428875" h="500062">
                <a:moveTo>
                  <a:pt x="0" y="0"/>
                </a:moveTo>
                <a:lnTo>
                  <a:pt x="6747" y="0"/>
                </a:lnTo>
                <a:lnTo>
                  <a:pt x="6747" y="1389"/>
                </a:lnTo>
                <a:lnTo>
                  <a:pt x="0" y="1389"/>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11" name="Título 1"/>
          <p:cNvSpPr>
            <a:spLocks noGrp="1"/>
          </p:cNvSpPr>
          <p:nvPr>
            <p:ph type="title"/>
          </p:nvPr>
        </p:nvSpPr>
        <p:spPr>
          <a:xfrm>
            <a:off x="1804847" y="381126"/>
            <a:ext cx="5462790" cy="581612"/>
          </a:xfrm>
        </p:spPr>
        <p:txBody>
          <a:bodyPr>
            <a:normAutofit/>
          </a:bodyPr>
          <a:lstStyle/>
          <a:p>
            <a:pPr algn="ctr"/>
            <a:r>
              <a:rPr lang="pt-BR" sz="2400" b="1" dirty="0">
                <a:solidFill>
                  <a:srgbClr val="002060"/>
                </a:solidFill>
                <a:latin typeface="Arial" panose="020B0604020202020204" pitchFamily="34" charset="0"/>
                <a:cs typeface="Arial" panose="020B0604020202020204" pitchFamily="34" charset="0"/>
              </a:rPr>
              <a:t>Realidade</a:t>
            </a:r>
          </a:p>
        </p:txBody>
      </p:sp>
      <p:pic>
        <p:nvPicPr>
          <p:cNvPr id="2" name="Imagem 1"/>
          <p:cNvPicPr>
            <a:picLocks noChangeAspect="1"/>
          </p:cNvPicPr>
          <p:nvPr/>
        </p:nvPicPr>
        <p:blipFill>
          <a:blip r:embed="rId4" cstate="screen">
            <a:extLst>
              <a:ext uri="{BEBA8EAE-BF5A-486C-A8C5-ECC9F3942E4B}">
                <a14:imgProps xmlns:a14="http://schemas.microsoft.com/office/drawing/2010/main">
                  <a14:imgLayer r:embed="rId5">
                    <a14:imgEffect>
                      <a14:backgroundRemoval t="1596" b="99468" l="0" r="100000"/>
                    </a14:imgEffect>
                  </a14:imgLayer>
                </a14:imgProps>
              </a:ext>
              <a:ext uri="{28A0092B-C50C-407E-A947-70E740481C1C}">
                <a14:useLocalDpi xmlns:a14="http://schemas.microsoft.com/office/drawing/2010/main"/>
              </a:ext>
            </a:extLst>
          </a:blip>
          <a:stretch>
            <a:fillRect/>
          </a:stretch>
        </p:blipFill>
        <p:spPr>
          <a:xfrm>
            <a:off x="155575" y="55584"/>
            <a:ext cx="1090979" cy="1090979"/>
          </a:xfrm>
          <a:prstGeom prst="rect">
            <a:avLst/>
          </a:prstGeom>
        </p:spPr>
      </p:pic>
      <p:sp>
        <p:nvSpPr>
          <p:cNvPr id="3" name="CaixaDeTexto 2"/>
          <p:cNvSpPr txBox="1"/>
          <p:nvPr/>
        </p:nvSpPr>
        <p:spPr>
          <a:xfrm>
            <a:off x="2633019" y="1096499"/>
            <a:ext cx="3877963" cy="523220"/>
          </a:xfrm>
          <a:prstGeom prst="rect">
            <a:avLst/>
          </a:prstGeom>
          <a:noFill/>
        </p:spPr>
        <p:txBody>
          <a:bodyPr wrap="square" rtlCol="0">
            <a:spAutoFit/>
          </a:bodyPr>
          <a:lstStyle/>
          <a:p>
            <a:r>
              <a:rPr lang="pt-BR" sz="2800" b="1" dirty="0">
                <a:solidFill>
                  <a:schemeClr val="accent1">
                    <a:lumMod val="75000"/>
                  </a:schemeClr>
                </a:solidFill>
                <a:latin typeface="Times New Roman" panose="02020603050405020304" pitchFamily="18" charset="0"/>
                <a:cs typeface="Times New Roman" panose="02020603050405020304" pitchFamily="18" charset="0"/>
              </a:rPr>
              <a:t>Drenagem Urbana</a:t>
            </a:r>
          </a:p>
        </p:txBody>
      </p:sp>
      <p:pic>
        <p:nvPicPr>
          <p:cNvPr id="4" name="Imagem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3019" y="1925478"/>
            <a:ext cx="3523223" cy="2220901"/>
          </a:xfrm>
          <a:prstGeom prst="rect">
            <a:avLst/>
          </a:prstGeom>
          <a:ln w="12700">
            <a:solidFill>
              <a:schemeClr val="tx1"/>
            </a:solidFill>
          </a:ln>
        </p:spPr>
      </p:pic>
      <p:pic>
        <p:nvPicPr>
          <p:cNvPr id="5" name="Image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5284" y="1925480"/>
            <a:ext cx="3523225" cy="2220900"/>
          </a:xfrm>
          <a:prstGeom prst="rect">
            <a:avLst/>
          </a:prstGeom>
          <a:ln w="12700">
            <a:solidFill>
              <a:schemeClr val="tx1"/>
            </a:solidFill>
          </a:ln>
        </p:spPr>
      </p:pic>
      <p:pic>
        <p:nvPicPr>
          <p:cNvPr id="6" name="Imagem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17" y="4242432"/>
            <a:ext cx="3523225" cy="1977616"/>
          </a:xfrm>
          <a:prstGeom prst="rect">
            <a:avLst/>
          </a:prstGeom>
          <a:ln w="12700">
            <a:solidFill>
              <a:schemeClr val="tx1"/>
            </a:solidFill>
          </a:ln>
        </p:spPr>
      </p:pic>
      <p:pic>
        <p:nvPicPr>
          <p:cNvPr id="8" name="Imagem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95284" y="4242431"/>
            <a:ext cx="3523225" cy="1932857"/>
          </a:xfrm>
          <a:prstGeom prst="rect">
            <a:avLst/>
          </a:prstGeom>
          <a:ln w="12700">
            <a:solidFill>
              <a:schemeClr val="tx1"/>
            </a:solidFill>
          </a:ln>
        </p:spPr>
      </p:pic>
    </p:spTree>
    <p:extLst>
      <p:ext uri="{BB962C8B-B14F-4D97-AF65-F5344CB8AC3E}">
        <p14:creationId xmlns:p14="http://schemas.microsoft.com/office/powerpoint/2010/main" val="339902171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AutoShape 3"/>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1" name="AutoShape 4"/>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2" name="AutoShape 5"/>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4" name="AutoShape 7"/>
          <p:cNvSpPr>
            <a:spLocks noChangeArrowheads="1"/>
          </p:cNvSpPr>
          <p:nvPr/>
        </p:nvSpPr>
        <p:spPr bwMode="auto">
          <a:xfrm>
            <a:off x="6715125" y="6357938"/>
            <a:ext cx="2428875" cy="500062"/>
          </a:xfrm>
          <a:custGeom>
            <a:avLst/>
            <a:gdLst>
              <a:gd name="T0" fmla="*/ 2428875 w 2428875"/>
              <a:gd name="T1" fmla="*/ 250031 h 500062"/>
              <a:gd name="T2" fmla="*/ 1214438 w 2428875"/>
              <a:gd name="T3" fmla="*/ 500062 h 500062"/>
              <a:gd name="T4" fmla="*/ 0 w 2428875"/>
              <a:gd name="T5" fmla="*/ 250031 h 500062"/>
              <a:gd name="T6" fmla="*/ 1214438 w 2428875"/>
              <a:gd name="T7" fmla="*/ 0 h 500062"/>
              <a:gd name="T8" fmla="*/ 0 60000 65536"/>
              <a:gd name="T9" fmla="*/ 5898240 60000 65536"/>
              <a:gd name="T10" fmla="*/ 11796480 60000 65536"/>
              <a:gd name="T11" fmla="*/ 17694720 60000 65536"/>
              <a:gd name="T12" fmla="*/ 0 w 2428875"/>
              <a:gd name="T13" fmla="*/ 0 h 500062"/>
              <a:gd name="T14" fmla="*/ 2428875 w 2428875"/>
              <a:gd name="T15" fmla="*/ 500062 h 500062"/>
            </a:gdLst>
            <a:ahLst/>
            <a:cxnLst>
              <a:cxn ang="T8">
                <a:pos x="T0" y="T1"/>
              </a:cxn>
              <a:cxn ang="T9">
                <a:pos x="T2" y="T3"/>
              </a:cxn>
              <a:cxn ang="T10">
                <a:pos x="T4" y="T5"/>
              </a:cxn>
              <a:cxn ang="T11">
                <a:pos x="T6" y="T7"/>
              </a:cxn>
            </a:cxnLst>
            <a:rect l="T12" t="T13" r="T14" b="T15"/>
            <a:pathLst>
              <a:path w="2428875" h="500062">
                <a:moveTo>
                  <a:pt x="0" y="0"/>
                </a:moveTo>
                <a:lnTo>
                  <a:pt x="6747" y="0"/>
                </a:lnTo>
                <a:lnTo>
                  <a:pt x="6747" y="1389"/>
                </a:lnTo>
                <a:lnTo>
                  <a:pt x="0" y="1389"/>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11" name="Título 1"/>
          <p:cNvSpPr>
            <a:spLocks noGrp="1"/>
          </p:cNvSpPr>
          <p:nvPr>
            <p:ph type="title"/>
          </p:nvPr>
        </p:nvSpPr>
        <p:spPr>
          <a:xfrm>
            <a:off x="1840605" y="532477"/>
            <a:ext cx="5462790" cy="454023"/>
          </a:xfrm>
        </p:spPr>
        <p:txBody>
          <a:bodyPr>
            <a:normAutofit/>
          </a:bodyPr>
          <a:lstStyle/>
          <a:p>
            <a:pPr algn="ctr"/>
            <a:r>
              <a:rPr lang="pt-BR" sz="2400" b="1" dirty="0">
                <a:solidFill>
                  <a:srgbClr val="002060"/>
                </a:solidFill>
                <a:latin typeface="Arial" panose="020B0604020202020204" pitchFamily="34" charset="0"/>
                <a:cs typeface="Arial" panose="020B0604020202020204" pitchFamily="34" charset="0"/>
              </a:rPr>
              <a:t>Realidade</a:t>
            </a:r>
          </a:p>
        </p:txBody>
      </p:sp>
      <p:pic>
        <p:nvPicPr>
          <p:cNvPr id="2" name="Imagem 1"/>
          <p:cNvPicPr>
            <a:picLocks noChangeAspect="1"/>
          </p:cNvPicPr>
          <p:nvPr/>
        </p:nvPicPr>
        <p:blipFill>
          <a:blip r:embed="rId4" cstate="screen">
            <a:extLst>
              <a:ext uri="{BEBA8EAE-BF5A-486C-A8C5-ECC9F3942E4B}">
                <a14:imgProps xmlns:a14="http://schemas.microsoft.com/office/drawing/2010/main">
                  <a14:imgLayer r:embed="rId5">
                    <a14:imgEffect>
                      <a14:backgroundRemoval t="1596" b="99468" l="0" r="100000"/>
                    </a14:imgEffect>
                  </a14:imgLayer>
                </a14:imgProps>
              </a:ext>
              <a:ext uri="{28A0092B-C50C-407E-A947-70E740481C1C}">
                <a14:useLocalDpi xmlns:a14="http://schemas.microsoft.com/office/drawing/2010/main"/>
              </a:ext>
            </a:extLst>
          </a:blip>
          <a:stretch>
            <a:fillRect/>
          </a:stretch>
        </p:blipFill>
        <p:spPr>
          <a:xfrm>
            <a:off x="155575" y="55584"/>
            <a:ext cx="1090979" cy="1090979"/>
          </a:xfrm>
          <a:prstGeom prst="rect">
            <a:avLst/>
          </a:prstGeom>
        </p:spPr>
      </p:pic>
      <p:sp>
        <p:nvSpPr>
          <p:cNvPr id="3" name="CaixaDeTexto 2"/>
          <p:cNvSpPr txBox="1"/>
          <p:nvPr/>
        </p:nvSpPr>
        <p:spPr>
          <a:xfrm>
            <a:off x="901200" y="1096499"/>
            <a:ext cx="7341600" cy="523220"/>
          </a:xfrm>
          <a:prstGeom prst="rect">
            <a:avLst/>
          </a:prstGeom>
          <a:noFill/>
        </p:spPr>
        <p:txBody>
          <a:bodyPr wrap="square" rtlCol="0">
            <a:spAutoFit/>
          </a:bodyPr>
          <a:lstStyle/>
          <a:p>
            <a:pPr algn="ctr"/>
            <a:r>
              <a:rPr lang="pt-BR" sz="2800" b="1" dirty="0">
                <a:solidFill>
                  <a:schemeClr val="accent1">
                    <a:lumMod val="75000"/>
                  </a:schemeClr>
                </a:solidFill>
                <a:latin typeface="Times New Roman" panose="02020603050405020304" pitchFamily="18" charset="0"/>
                <a:cs typeface="Times New Roman" panose="02020603050405020304" pitchFamily="18" charset="0"/>
              </a:rPr>
              <a:t>Limpeza Urbana e Resíduos Sólidos</a:t>
            </a:r>
          </a:p>
        </p:txBody>
      </p:sp>
      <p:pic>
        <p:nvPicPr>
          <p:cNvPr id="4" name="Imagem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1200" y="1963969"/>
            <a:ext cx="3240000" cy="2430000"/>
          </a:xfrm>
          <a:prstGeom prst="rect">
            <a:avLst/>
          </a:prstGeom>
          <a:ln w="12700">
            <a:solidFill>
              <a:schemeClr val="tx1"/>
            </a:solidFill>
          </a:ln>
        </p:spPr>
      </p:pic>
      <p:pic>
        <p:nvPicPr>
          <p:cNvPr id="6" name="Imagem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200" y="4379911"/>
            <a:ext cx="3240000" cy="2430000"/>
          </a:xfrm>
          <a:prstGeom prst="rect">
            <a:avLst/>
          </a:prstGeom>
          <a:ln w="12700">
            <a:solidFill>
              <a:schemeClr val="tx1"/>
            </a:solidFill>
          </a:ln>
        </p:spPr>
      </p:pic>
      <p:pic>
        <p:nvPicPr>
          <p:cNvPr id="7" name="Imagem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3041" y="4379911"/>
            <a:ext cx="3240000" cy="2430000"/>
          </a:xfrm>
          <a:prstGeom prst="rect">
            <a:avLst/>
          </a:prstGeom>
          <a:ln w="12700">
            <a:solidFill>
              <a:schemeClr val="tx1"/>
            </a:solidFill>
          </a:ln>
        </p:spPr>
      </p:pic>
      <p:pic>
        <p:nvPicPr>
          <p:cNvPr id="14" name="Imagem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73041" y="1963969"/>
            <a:ext cx="3240000" cy="2430000"/>
          </a:xfrm>
          <a:prstGeom prst="rect">
            <a:avLst/>
          </a:prstGeom>
          <a:ln w="12700">
            <a:solidFill>
              <a:schemeClr val="tx1"/>
            </a:solidFill>
          </a:ln>
        </p:spPr>
      </p:pic>
    </p:spTree>
    <p:extLst>
      <p:ext uri="{BB962C8B-B14F-4D97-AF65-F5344CB8AC3E}">
        <p14:creationId xmlns:p14="http://schemas.microsoft.com/office/powerpoint/2010/main" val="232101790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AutoShape 3"/>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1" name="AutoShape 4"/>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2" name="AutoShape 5"/>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4" name="AutoShape 7"/>
          <p:cNvSpPr>
            <a:spLocks noChangeArrowheads="1"/>
          </p:cNvSpPr>
          <p:nvPr/>
        </p:nvSpPr>
        <p:spPr bwMode="auto">
          <a:xfrm>
            <a:off x="6715125" y="6357938"/>
            <a:ext cx="2428875" cy="500062"/>
          </a:xfrm>
          <a:custGeom>
            <a:avLst/>
            <a:gdLst>
              <a:gd name="T0" fmla="*/ 2428875 w 2428875"/>
              <a:gd name="T1" fmla="*/ 250031 h 500062"/>
              <a:gd name="T2" fmla="*/ 1214438 w 2428875"/>
              <a:gd name="T3" fmla="*/ 500062 h 500062"/>
              <a:gd name="T4" fmla="*/ 0 w 2428875"/>
              <a:gd name="T5" fmla="*/ 250031 h 500062"/>
              <a:gd name="T6" fmla="*/ 1214438 w 2428875"/>
              <a:gd name="T7" fmla="*/ 0 h 500062"/>
              <a:gd name="T8" fmla="*/ 0 60000 65536"/>
              <a:gd name="T9" fmla="*/ 5898240 60000 65536"/>
              <a:gd name="T10" fmla="*/ 11796480 60000 65536"/>
              <a:gd name="T11" fmla="*/ 17694720 60000 65536"/>
              <a:gd name="T12" fmla="*/ 0 w 2428875"/>
              <a:gd name="T13" fmla="*/ 0 h 500062"/>
              <a:gd name="T14" fmla="*/ 2428875 w 2428875"/>
              <a:gd name="T15" fmla="*/ 500062 h 500062"/>
            </a:gdLst>
            <a:ahLst/>
            <a:cxnLst>
              <a:cxn ang="T8">
                <a:pos x="T0" y="T1"/>
              </a:cxn>
              <a:cxn ang="T9">
                <a:pos x="T2" y="T3"/>
              </a:cxn>
              <a:cxn ang="T10">
                <a:pos x="T4" y="T5"/>
              </a:cxn>
              <a:cxn ang="T11">
                <a:pos x="T6" y="T7"/>
              </a:cxn>
            </a:cxnLst>
            <a:rect l="T12" t="T13" r="T14" b="T15"/>
            <a:pathLst>
              <a:path w="2428875" h="500062">
                <a:moveTo>
                  <a:pt x="0" y="0"/>
                </a:moveTo>
                <a:lnTo>
                  <a:pt x="6747" y="0"/>
                </a:lnTo>
                <a:lnTo>
                  <a:pt x="6747" y="1389"/>
                </a:lnTo>
                <a:lnTo>
                  <a:pt x="0" y="1389"/>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11" name="Título 1"/>
          <p:cNvSpPr>
            <a:spLocks noGrp="1"/>
          </p:cNvSpPr>
          <p:nvPr>
            <p:ph type="title"/>
          </p:nvPr>
        </p:nvSpPr>
        <p:spPr>
          <a:xfrm>
            <a:off x="1840605" y="326215"/>
            <a:ext cx="5462790" cy="549716"/>
          </a:xfrm>
        </p:spPr>
        <p:txBody>
          <a:bodyPr>
            <a:normAutofit/>
          </a:bodyPr>
          <a:lstStyle/>
          <a:p>
            <a:pPr algn="ctr"/>
            <a:r>
              <a:rPr lang="pt-BR" sz="2400" b="1" dirty="0">
                <a:solidFill>
                  <a:srgbClr val="002060"/>
                </a:solidFill>
                <a:latin typeface="Arial" panose="020B0604020202020204" pitchFamily="34" charset="0"/>
                <a:cs typeface="Arial" panose="020B0604020202020204" pitchFamily="34" charset="0"/>
              </a:rPr>
              <a:t>Realidade</a:t>
            </a:r>
          </a:p>
        </p:txBody>
      </p:sp>
      <p:pic>
        <p:nvPicPr>
          <p:cNvPr id="2" name="Imagem 1"/>
          <p:cNvPicPr>
            <a:picLocks noChangeAspect="1"/>
          </p:cNvPicPr>
          <p:nvPr/>
        </p:nvPicPr>
        <p:blipFill>
          <a:blip r:embed="rId4" cstate="screen">
            <a:extLst>
              <a:ext uri="{BEBA8EAE-BF5A-486C-A8C5-ECC9F3942E4B}">
                <a14:imgProps xmlns:a14="http://schemas.microsoft.com/office/drawing/2010/main">
                  <a14:imgLayer r:embed="rId5">
                    <a14:imgEffect>
                      <a14:backgroundRemoval t="1596" b="99468" l="0" r="100000"/>
                    </a14:imgEffect>
                  </a14:imgLayer>
                </a14:imgProps>
              </a:ext>
              <a:ext uri="{28A0092B-C50C-407E-A947-70E740481C1C}">
                <a14:useLocalDpi xmlns:a14="http://schemas.microsoft.com/office/drawing/2010/main"/>
              </a:ext>
            </a:extLst>
          </a:blip>
          <a:stretch>
            <a:fillRect/>
          </a:stretch>
        </p:blipFill>
        <p:spPr>
          <a:xfrm>
            <a:off x="155575" y="55584"/>
            <a:ext cx="1090979" cy="1090979"/>
          </a:xfrm>
          <a:prstGeom prst="rect">
            <a:avLst/>
          </a:prstGeom>
        </p:spPr>
      </p:pic>
      <p:sp>
        <p:nvSpPr>
          <p:cNvPr id="3" name="CaixaDeTexto 2"/>
          <p:cNvSpPr txBox="1"/>
          <p:nvPr/>
        </p:nvSpPr>
        <p:spPr>
          <a:xfrm>
            <a:off x="901200" y="1096499"/>
            <a:ext cx="7341600" cy="523220"/>
          </a:xfrm>
          <a:prstGeom prst="rect">
            <a:avLst/>
          </a:prstGeom>
          <a:noFill/>
        </p:spPr>
        <p:txBody>
          <a:bodyPr wrap="square" rtlCol="0">
            <a:spAutoFit/>
          </a:bodyPr>
          <a:lstStyle/>
          <a:p>
            <a:pPr algn="ctr"/>
            <a:r>
              <a:rPr lang="pt-BR" sz="2800" b="1" dirty="0">
                <a:solidFill>
                  <a:schemeClr val="accent1">
                    <a:lumMod val="75000"/>
                  </a:schemeClr>
                </a:solidFill>
                <a:latin typeface="Times New Roman" panose="02020603050405020304" pitchFamily="18" charset="0"/>
                <a:cs typeface="Times New Roman" panose="02020603050405020304" pitchFamily="18" charset="0"/>
              </a:rPr>
              <a:t>Limpeza Urbana e Resíduos Sólidos</a:t>
            </a:r>
          </a:p>
        </p:txBody>
      </p:sp>
      <p:pic>
        <p:nvPicPr>
          <p:cNvPr id="7" name="Image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7272" y="1870415"/>
            <a:ext cx="3487137" cy="2223120"/>
          </a:xfrm>
          <a:prstGeom prst="rect">
            <a:avLst/>
          </a:prstGeom>
          <a:ln w="12700">
            <a:solidFill>
              <a:schemeClr val="tx1"/>
            </a:solidFill>
          </a:ln>
        </p:spPr>
      </p:pic>
      <p:pic>
        <p:nvPicPr>
          <p:cNvPr id="8" name="Image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9591" y="1870415"/>
            <a:ext cx="3543209" cy="2223120"/>
          </a:xfrm>
          <a:prstGeom prst="rect">
            <a:avLst/>
          </a:prstGeom>
          <a:ln w="12700">
            <a:solidFill>
              <a:schemeClr val="tx1"/>
            </a:solidFill>
          </a:ln>
        </p:spPr>
      </p:pic>
      <p:pic>
        <p:nvPicPr>
          <p:cNvPr id="9" name="Imagem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7272" y="4218706"/>
            <a:ext cx="3487136" cy="1926913"/>
          </a:xfrm>
          <a:prstGeom prst="rect">
            <a:avLst/>
          </a:prstGeom>
          <a:ln w="12700">
            <a:solidFill>
              <a:schemeClr val="tx1"/>
            </a:solidFill>
          </a:ln>
        </p:spPr>
      </p:pic>
      <p:pic>
        <p:nvPicPr>
          <p:cNvPr id="10" name="Imagem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9591" y="4218706"/>
            <a:ext cx="3543209" cy="1926913"/>
          </a:xfrm>
          <a:prstGeom prst="rect">
            <a:avLst/>
          </a:prstGeom>
          <a:ln w="12700">
            <a:solidFill>
              <a:schemeClr val="tx1"/>
            </a:solidFill>
          </a:ln>
        </p:spPr>
      </p:pic>
    </p:spTree>
    <p:extLst>
      <p:ext uri="{BB962C8B-B14F-4D97-AF65-F5344CB8AC3E}">
        <p14:creationId xmlns:p14="http://schemas.microsoft.com/office/powerpoint/2010/main" val="283327287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9702EB-3689-4D30-A23F-0FC3E36F7F9F}"/>
              </a:ext>
            </a:extLst>
          </p:cNvPr>
          <p:cNvSpPr>
            <a:spLocks noGrp="1"/>
          </p:cNvSpPr>
          <p:nvPr>
            <p:ph type="title"/>
          </p:nvPr>
        </p:nvSpPr>
        <p:spPr>
          <a:xfrm>
            <a:off x="1368251" y="2701606"/>
            <a:ext cx="6798735" cy="488161"/>
          </a:xfrm>
        </p:spPr>
        <p:txBody>
          <a:bodyPr>
            <a:normAutofit/>
          </a:bodyPr>
          <a:lstStyle/>
          <a:p>
            <a:r>
              <a:rPr lang="pt-BR" sz="2400" dirty="0">
                <a:latin typeface="Times New Roman" panose="02020603050405020304" pitchFamily="18" charset="0"/>
                <a:cs typeface="Times New Roman" panose="02020603050405020304" pitchFamily="18" charset="0"/>
              </a:rPr>
              <a:t>Indicadores de Salubridade Ambiental</a:t>
            </a:r>
            <a:endParaRPr lang="pt-BR" sz="2400" dirty="0"/>
          </a:p>
        </p:txBody>
      </p:sp>
    </p:spTree>
    <p:extLst>
      <p:ext uri="{BB962C8B-B14F-4D97-AF65-F5344CB8AC3E}">
        <p14:creationId xmlns:p14="http://schemas.microsoft.com/office/powerpoint/2010/main" val="1776587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4C273-4183-45E5-817F-3FF382CC5DB1}"/>
              </a:ext>
            </a:extLst>
          </p:cNvPr>
          <p:cNvSpPr>
            <a:spLocks noGrp="1"/>
          </p:cNvSpPr>
          <p:nvPr>
            <p:ph type="title"/>
          </p:nvPr>
        </p:nvSpPr>
        <p:spPr>
          <a:xfrm>
            <a:off x="1251293" y="2595281"/>
            <a:ext cx="6798735" cy="955993"/>
          </a:xfrm>
        </p:spPr>
        <p:txBody>
          <a:bodyPr>
            <a:normAutofit/>
          </a:bodyPr>
          <a:lstStyle/>
          <a:p>
            <a:pPr algn="ctr"/>
            <a:r>
              <a:rPr lang="pt-BR" sz="2400" dirty="0">
                <a:latin typeface="Times New Roman" panose="02020603050405020304" pitchFamily="18" charset="0"/>
                <a:cs typeface="Times New Roman" panose="02020603050405020304" pitchFamily="18" charset="0"/>
              </a:rPr>
              <a:t>Variedade de indicadores básicos ou indicador único?</a:t>
            </a:r>
            <a:endParaRPr lang="pt-BR" sz="2400" dirty="0"/>
          </a:p>
        </p:txBody>
      </p:sp>
    </p:spTree>
    <p:extLst>
      <p:ext uri="{BB962C8B-B14F-4D97-AF65-F5344CB8AC3E}">
        <p14:creationId xmlns:p14="http://schemas.microsoft.com/office/powerpoint/2010/main" val="1179322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7FCFF-9B22-43DC-AEBD-B9EC15164816}"/>
              </a:ext>
            </a:extLst>
          </p:cNvPr>
          <p:cNvSpPr>
            <a:spLocks noGrp="1"/>
          </p:cNvSpPr>
          <p:nvPr>
            <p:ph type="title"/>
          </p:nvPr>
        </p:nvSpPr>
        <p:spPr>
          <a:xfrm>
            <a:off x="2304465" y="915336"/>
            <a:ext cx="3934047" cy="615752"/>
          </a:xfrm>
        </p:spPr>
        <p:txBody>
          <a:bodyPr>
            <a:normAutofit fontScale="90000"/>
          </a:bodyPr>
          <a:lstStyle/>
          <a:p>
            <a:r>
              <a:rPr lang="pt-BR" dirty="0"/>
              <a:t>Índice e indicador </a:t>
            </a:r>
            <a:br>
              <a:rPr lang="pt-BR" dirty="0"/>
            </a:br>
            <a:endParaRPr lang="pt-BR" dirty="0"/>
          </a:p>
        </p:txBody>
      </p:sp>
      <p:pic>
        <p:nvPicPr>
          <p:cNvPr id="6" name="Espaço Reservado para Conteúdo 5">
            <a:extLst>
              <a:ext uri="{FF2B5EF4-FFF2-40B4-BE49-F238E27FC236}">
                <a16:creationId xmlns:a16="http://schemas.microsoft.com/office/drawing/2014/main" id="{B57840D9-C2EA-4A0D-8532-9A8137C1008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7899" y="1912747"/>
            <a:ext cx="5428201" cy="3269511"/>
          </a:xfrm>
          <a:prstGeom prst="rect">
            <a:avLst/>
          </a:prstGeom>
          <a:noFill/>
          <a:ln>
            <a:noFill/>
          </a:ln>
        </p:spPr>
      </p:pic>
      <p:sp>
        <p:nvSpPr>
          <p:cNvPr id="5" name="CaixaDeTexto 4">
            <a:extLst>
              <a:ext uri="{FF2B5EF4-FFF2-40B4-BE49-F238E27FC236}">
                <a16:creationId xmlns:a16="http://schemas.microsoft.com/office/drawing/2014/main" id="{6BD407AC-7829-4DC0-8495-0D063D563492}"/>
              </a:ext>
            </a:extLst>
          </p:cNvPr>
          <p:cNvSpPr txBox="1"/>
          <p:nvPr/>
        </p:nvSpPr>
        <p:spPr>
          <a:xfrm>
            <a:off x="1857899" y="5197093"/>
            <a:ext cx="5428201" cy="461665"/>
          </a:xfrm>
          <a:prstGeom prst="rect">
            <a:avLst/>
          </a:prstGeom>
          <a:noFill/>
        </p:spPr>
        <p:txBody>
          <a:bodyPr wrap="square" rtlCol="0">
            <a:spAutoFit/>
          </a:bodyPr>
          <a:lstStyle/>
          <a:p>
            <a:r>
              <a:rPr lang="pt-BR" sz="1200" dirty="0">
                <a:latin typeface="Times New Roman" panose="02020603050405020304" pitchFamily="18" charset="0"/>
                <a:cs typeface="Times New Roman" panose="02020603050405020304" pitchFamily="18" charset="0"/>
              </a:rPr>
              <a:t>Imagem extraída de: </a:t>
            </a:r>
            <a:r>
              <a:rPr lang="pt-BR" sz="1200" dirty="0" err="1">
                <a:latin typeface="Times New Roman" panose="02020603050405020304" pitchFamily="18" charset="0"/>
                <a:cs typeface="Times New Roman" panose="02020603050405020304" pitchFamily="18" charset="0"/>
              </a:rPr>
              <a:t>Siche</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Raúl</a:t>
            </a:r>
            <a:r>
              <a:rPr lang="pt-BR" sz="1200" dirty="0">
                <a:latin typeface="Times New Roman" panose="02020603050405020304" pitchFamily="18" charset="0"/>
                <a:cs typeface="Times New Roman" panose="02020603050405020304" pitchFamily="18" charset="0"/>
              </a:rPr>
              <a:t> et al. Índices versus indicadores (2007)- Adaptada de Shields </a:t>
            </a:r>
            <a:r>
              <a:rPr lang="pt-BR" sz="1200" dirty="0" err="1">
                <a:latin typeface="Times New Roman" panose="02020603050405020304" pitchFamily="18" charset="0"/>
                <a:cs typeface="Times New Roman" panose="02020603050405020304" pitchFamily="18" charset="0"/>
              </a:rPr>
              <a:t>Ecological</a:t>
            </a:r>
            <a:r>
              <a:rPr lang="pt-BR" sz="1200" dirty="0">
                <a:latin typeface="Times New Roman" panose="02020603050405020304" pitchFamily="18" charset="0"/>
                <a:cs typeface="Times New Roman" panose="02020603050405020304" pitchFamily="18" charset="0"/>
              </a:rPr>
              <a:t> </a:t>
            </a:r>
            <a:r>
              <a:rPr lang="pt-BR" sz="1200" dirty="0" err="1">
                <a:latin typeface="Times New Roman" panose="02020603050405020304" pitchFamily="18" charset="0"/>
                <a:cs typeface="Times New Roman" panose="02020603050405020304" pitchFamily="18" charset="0"/>
              </a:rPr>
              <a:t>Indicator</a:t>
            </a:r>
            <a:r>
              <a:rPr lang="pt-BR" sz="1200" dirty="0">
                <a:latin typeface="Times New Roman" panose="02020603050405020304" pitchFamily="18" charset="0"/>
                <a:cs typeface="Times New Roman" panose="02020603050405020304" pitchFamily="18" charset="0"/>
              </a:rPr>
              <a:t> (2002) </a:t>
            </a:r>
          </a:p>
        </p:txBody>
      </p:sp>
    </p:spTree>
    <p:extLst>
      <p:ext uri="{BB962C8B-B14F-4D97-AF65-F5344CB8AC3E}">
        <p14:creationId xmlns:p14="http://schemas.microsoft.com/office/powerpoint/2010/main" val="219658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8684" y="7318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ítulo 1"/>
          <p:cNvSpPr>
            <a:spLocks noGrp="1"/>
          </p:cNvSpPr>
          <p:nvPr>
            <p:ph type="ctrTitle"/>
          </p:nvPr>
        </p:nvSpPr>
        <p:spPr>
          <a:xfrm>
            <a:off x="289084" y="284740"/>
            <a:ext cx="8565833" cy="567927"/>
          </a:xfrm>
        </p:spPr>
        <p:txBody>
          <a:bodyPr>
            <a:noAutofit/>
          </a:bodyPr>
          <a:lstStyle/>
          <a:p>
            <a:r>
              <a:rPr lang="pt-B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Adobe Heiti Std R" panose="020B0400000000000000" pitchFamily="34" charset="-128"/>
                <a:cs typeface="Times New Roman" panose="02020603050405020304" pitchFamily="18" charset="0"/>
              </a:rPr>
              <a:t>SANEAMENTO RURAL</a:t>
            </a:r>
          </a:p>
        </p:txBody>
      </p:sp>
      <p:sp>
        <p:nvSpPr>
          <p:cNvPr id="10" name="Título 1"/>
          <p:cNvSpPr txBox="1">
            <a:spLocks/>
          </p:cNvSpPr>
          <p:nvPr/>
        </p:nvSpPr>
        <p:spPr>
          <a:xfrm>
            <a:off x="5313067" y="1351484"/>
            <a:ext cx="3830934" cy="33489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5400" b="1" i="0" u="none" strike="noStrike" kern="1200" cap="none" spc="0" normalizeH="0" baseline="0" noProof="0" dirty="0">
                <a:ln>
                  <a:noFill/>
                </a:ln>
                <a:solidFill>
                  <a:srgbClr val="002060"/>
                </a:solidFill>
                <a:effectLst/>
                <a:uLnTx/>
                <a:uFillTx/>
                <a:latin typeface="Arial" panose="020B0604020202020204" pitchFamily="34" charset="0"/>
                <a:ea typeface="Adobe Heiti Std R" panose="020B0400000000000000" pitchFamily="34" charset="-128"/>
                <a:cs typeface="Arial" panose="020B0604020202020204" pitchFamily="34" charset="0"/>
              </a:rPr>
              <a:t>P</a:t>
            </a:r>
            <a:r>
              <a:rPr kumimoji="0" lang="pt-BR" sz="3200" b="0" i="0" u="none" strike="noStrike" kern="1200" cap="none" spc="0" normalizeH="0" baseline="0" noProof="0" dirty="0">
                <a:ln>
                  <a:noFill/>
                </a:ln>
                <a:solidFill>
                  <a:srgbClr val="002060"/>
                </a:solidFill>
                <a:effectLst/>
                <a:uLnTx/>
                <a:uFillTx/>
                <a:latin typeface="Arial" panose="020B0604020202020204" pitchFamily="34" charset="0"/>
                <a:ea typeface="Adobe Heiti Std R" panose="020B0400000000000000" pitchFamily="34" charset="-128"/>
                <a:cs typeface="Arial" panose="020B0604020202020204" pitchFamily="34" charset="0"/>
              </a:rPr>
              <a:t>LANO</a:t>
            </a:r>
            <a:r>
              <a:rPr kumimoji="0" lang="pt-BR" sz="5400" b="0" i="0" u="none" strike="noStrike" kern="1200" cap="none" spc="0" normalizeH="0" baseline="0" noProof="0" dirty="0">
                <a:ln>
                  <a:noFill/>
                </a:ln>
                <a:solidFill>
                  <a:srgbClr val="002060"/>
                </a:solidFill>
                <a:effectLst/>
                <a:uLnTx/>
                <a:uFillTx/>
                <a:latin typeface="Arial" panose="020B0604020202020204" pitchFamily="34" charset="0"/>
                <a:ea typeface="Adobe Heiti Std R" panose="020B0400000000000000" pitchFamily="34" charset="-128"/>
                <a:cs typeface="Arial" panose="020B0604020202020204" pitchFamily="34" charset="0"/>
              </a:rPr>
              <a:t> </a:t>
            </a:r>
            <a:r>
              <a:rPr kumimoji="0" lang="pt-BR" sz="5400" b="1" i="0" u="none" strike="noStrike" kern="1200" cap="none" spc="0" normalizeH="0" baseline="0" noProof="0" dirty="0">
                <a:ln>
                  <a:noFill/>
                </a:ln>
                <a:solidFill>
                  <a:srgbClr val="002060"/>
                </a:solidFill>
                <a:effectLst/>
                <a:uLnTx/>
                <a:uFillTx/>
                <a:latin typeface="Arial" panose="020B0604020202020204" pitchFamily="34" charset="0"/>
                <a:ea typeface="Adobe Heiti Std R" panose="020B0400000000000000" pitchFamily="34" charset="-128"/>
                <a:cs typeface="Arial" panose="020B0604020202020204" pitchFamily="34" charset="0"/>
              </a:rPr>
              <a:t>M</a:t>
            </a:r>
            <a:r>
              <a:rPr kumimoji="0" lang="pt-BR" sz="3400" b="0" i="0" u="none" strike="noStrike" kern="1200" cap="none" spc="0" normalizeH="0" baseline="0" noProof="0" dirty="0">
                <a:ln>
                  <a:noFill/>
                </a:ln>
                <a:solidFill>
                  <a:srgbClr val="002060"/>
                </a:solidFill>
                <a:effectLst/>
                <a:uLnTx/>
                <a:uFillTx/>
                <a:latin typeface="Arial" panose="020B0604020202020204" pitchFamily="34" charset="0"/>
                <a:ea typeface="Adobe Heiti Std R" panose="020B0400000000000000" pitchFamily="34" charset="-128"/>
                <a:cs typeface="Arial" panose="020B0604020202020204" pitchFamily="34" charset="0"/>
              </a:rPr>
              <a:t>UNICIPAL</a:t>
            </a:r>
            <a:r>
              <a:rPr kumimoji="0" lang="pt-BR" sz="5400" b="0" i="0" u="none" strike="noStrike" kern="1200" cap="none" spc="0" normalizeH="0" baseline="0" noProof="0" dirty="0">
                <a:ln>
                  <a:noFill/>
                </a:ln>
                <a:solidFill>
                  <a:srgbClr val="002060"/>
                </a:solidFill>
                <a:effectLst/>
                <a:uLnTx/>
                <a:uFillTx/>
                <a:latin typeface="Arial" panose="020B0604020202020204" pitchFamily="34" charset="0"/>
                <a:ea typeface="Adobe Heiti Std R" panose="020B0400000000000000" pitchFamily="34" charset="-128"/>
                <a:cs typeface="Arial" panose="020B0604020202020204" pitchFamily="34" charset="0"/>
              </a:rPr>
              <a:t> </a:t>
            </a:r>
            <a:r>
              <a:rPr kumimoji="0" lang="pt-BR" sz="3400" b="0" i="0" u="none" strike="noStrike" kern="1200" cap="none" spc="0" normalizeH="0" baseline="0" noProof="0" dirty="0">
                <a:ln>
                  <a:noFill/>
                </a:ln>
                <a:solidFill>
                  <a:srgbClr val="002060"/>
                </a:solidFill>
                <a:effectLst/>
                <a:uLnTx/>
                <a:uFillTx/>
                <a:latin typeface="Arial" panose="020B0604020202020204" pitchFamily="34" charset="0"/>
                <a:ea typeface="Adobe Heiti Std R" panose="020B0400000000000000" pitchFamily="34" charset="-128"/>
                <a:cs typeface="Arial" panose="020B0604020202020204" pitchFamily="34" charset="0"/>
              </a:rPr>
              <a:t>DE</a:t>
            </a:r>
            <a:r>
              <a:rPr kumimoji="0" lang="pt-BR" sz="3200" b="0" i="0" u="none" strike="noStrike" kern="1200" cap="none" spc="0" normalizeH="0" baseline="0" noProof="0" dirty="0">
                <a:ln>
                  <a:noFill/>
                </a:ln>
                <a:solidFill>
                  <a:srgbClr val="002060"/>
                </a:solidFill>
                <a:effectLst/>
                <a:uLnTx/>
                <a:uFillTx/>
                <a:latin typeface="Arial" panose="020B0604020202020204" pitchFamily="34" charset="0"/>
                <a:ea typeface="Adobe Heiti Std R" panose="020B0400000000000000" pitchFamily="34" charset="-128"/>
                <a:cs typeface="Arial" panose="020B0604020202020204" pitchFamily="34" charset="0"/>
              </a:rPr>
              <a:t> </a:t>
            </a:r>
            <a:r>
              <a:rPr kumimoji="0" lang="pt-BR" sz="5400" b="1" i="0" u="none" strike="noStrike" kern="1200" cap="none" spc="0" normalizeH="0" baseline="0" noProof="0" dirty="0">
                <a:ln>
                  <a:noFill/>
                </a:ln>
                <a:solidFill>
                  <a:srgbClr val="002060"/>
                </a:solidFill>
                <a:effectLst/>
                <a:uLnTx/>
                <a:uFillTx/>
                <a:latin typeface="Arial" panose="020B0604020202020204" pitchFamily="34" charset="0"/>
                <a:ea typeface="Adobe Heiti Std R" panose="020B0400000000000000" pitchFamily="34" charset="-128"/>
                <a:cs typeface="Arial" panose="020B0604020202020204" pitchFamily="34" charset="0"/>
              </a:rPr>
              <a:t>S</a:t>
            </a:r>
            <a:r>
              <a:rPr kumimoji="0" lang="pt-BR" sz="3600" b="0" i="0" u="none" strike="noStrike" kern="1200" cap="none" spc="0" normalizeH="0" baseline="0" noProof="0" dirty="0">
                <a:ln>
                  <a:noFill/>
                </a:ln>
                <a:solidFill>
                  <a:srgbClr val="002060"/>
                </a:solidFill>
                <a:effectLst/>
                <a:uLnTx/>
                <a:uFillTx/>
                <a:latin typeface="Arial" panose="020B0604020202020204" pitchFamily="34" charset="0"/>
                <a:ea typeface="Adobe Heiti Std R" panose="020B0400000000000000" pitchFamily="34" charset="-128"/>
                <a:cs typeface="Arial" panose="020B0604020202020204" pitchFamily="34" charset="0"/>
              </a:rPr>
              <a:t>ANEAMENTO</a:t>
            </a:r>
            <a:br>
              <a:rPr kumimoji="0" lang="pt-BR" sz="3600" b="0" i="0" u="none" strike="noStrike" kern="1200" cap="none" spc="0" normalizeH="0" baseline="0" noProof="0" dirty="0">
                <a:ln>
                  <a:noFill/>
                </a:ln>
                <a:solidFill>
                  <a:srgbClr val="002060"/>
                </a:solidFill>
                <a:effectLst/>
                <a:uLnTx/>
                <a:uFillTx/>
                <a:latin typeface="Arial" panose="020B0604020202020204" pitchFamily="34" charset="0"/>
                <a:ea typeface="Adobe Heiti Std R" panose="020B0400000000000000" pitchFamily="34" charset="-128"/>
                <a:cs typeface="Arial" panose="020B0604020202020204" pitchFamily="34" charset="0"/>
              </a:rPr>
            </a:br>
            <a:r>
              <a:rPr kumimoji="0" lang="pt-BR" sz="5400" b="1" i="0" u="none" strike="noStrike" kern="1200" cap="none" spc="0" normalizeH="0" baseline="0" noProof="0" dirty="0">
                <a:ln>
                  <a:noFill/>
                </a:ln>
                <a:solidFill>
                  <a:srgbClr val="002060"/>
                </a:solidFill>
                <a:effectLst/>
                <a:uLnTx/>
                <a:uFillTx/>
                <a:latin typeface="Arial" panose="020B0604020202020204" pitchFamily="34" charset="0"/>
                <a:ea typeface="Adobe Heiti Std R" panose="020B0400000000000000" pitchFamily="34" charset="-128"/>
                <a:cs typeface="Arial" panose="020B0604020202020204" pitchFamily="34" charset="0"/>
              </a:rPr>
              <a:t>B</a:t>
            </a:r>
            <a:r>
              <a:rPr kumimoji="0" lang="pt-BR" sz="4600" b="0" i="0" u="none" strike="noStrike" kern="1200" cap="none" spc="0" normalizeH="0" baseline="0" noProof="0" dirty="0">
                <a:ln>
                  <a:noFill/>
                </a:ln>
                <a:solidFill>
                  <a:srgbClr val="002060"/>
                </a:solidFill>
                <a:effectLst/>
                <a:uLnTx/>
                <a:uFillTx/>
                <a:latin typeface="Arial" panose="020B0604020202020204" pitchFamily="34" charset="0"/>
                <a:ea typeface="Adobe Heiti Std R" panose="020B0400000000000000" pitchFamily="34" charset="-128"/>
                <a:cs typeface="Arial" panose="020B0604020202020204" pitchFamily="34" charset="0"/>
              </a:rPr>
              <a:t>ÁSICO</a:t>
            </a:r>
          </a:p>
        </p:txBody>
      </p:sp>
      <p:pic>
        <p:nvPicPr>
          <p:cNvPr id="11"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t="19972" b="19597"/>
          <a:stretch>
            <a:fillRect/>
          </a:stretch>
        </p:blipFill>
        <p:spPr bwMode="auto">
          <a:xfrm>
            <a:off x="259748" y="1137407"/>
            <a:ext cx="4967785" cy="4268530"/>
          </a:xfrm>
          <a:prstGeom prst="rect">
            <a:avLst/>
          </a:prstGeom>
          <a:noFill/>
          <a:ln w="19050">
            <a:solidFill>
              <a:srgbClr val="002060"/>
            </a:solidFill>
            <a:round/>
            <a:headEnd/>
            <a:tailEnd/>
          </a:ln>
          <a:effectLst/>
          <a:extLst>
            <a:ext uri="{909E8E84-426E-40DD-AFC4-6F175D3DCCD1}">
              <a14:hiddenFill xmlns:a14="http://schemas.microsoft.com/office/drawing/2010/main">
                <a:blipFill dpi="0" rotWithShape="0">
                  <a:blip/>
                  <a:srcRect t="19972" b="19597"/>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a:ext>
            </a:extLst>
          </a:blip>
          <a:srcRect l="13193" r="11472"/>
          <a:stretch/>
        </p:blipFill>
        <p:spPr bwMode="auto">
          <a:xfrm>
            <a:off x="248444" y="5690677"/>
            <a:ext cx="8565833" cy="99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186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4296D1B-A778-43C0-B0B4-0332389CF748}"/>
              </a:ext>
            </a:extLst>
          </p:cNvPr>
          <p:cNvSpPr/>
          <p:nvPr/>
        </p:nvSpPr>
        <p:spPr>
          <a:xfrm>
            <a:off x="0" y="264160"/>
            <a:ext cx="9144000" cy="4031873"/>
          </a:xfrm>
          <a:prstGeom prst="rect">
            <a:avLst/>
          </a:prstGeom>
        </p:spPr>
        <p:txBody>
          <a:bodyPr wrap="square">
            <a:spAutoFit/>
          </a:bodyPr>
          <a:lstStyle/>
          <a:p>
            <a:pPr algn="just"/>
            <a:r>
              <a:rPr lang="pt-BR" sz="3200" dirty="0">
                <a:latin typeface="Times New Roman" panose="02020603050405020304" pitchFamily="18" charset="0"/>
                <a:ea typeface="Calibri" panose="020F0502020204030204" pitchFamily="34" charset="0"/>
              </a:rPr>
              <a:t>	Numa análise superficial índice e indicador possuem o mesmo significado. Entretanto, há diferença significativa entre ambos: enquanto um indicador simples pode ser construído com emprego de apenas duas variáveis, um índice é construído com o valor agregado final de todo um procedimento de cálculo onde se utilizam, inclusive, indicadores como variáveis que o compõem. </a:t>
            </a:r>
            <a:endParaRPr lang="pt-BR" sz="3200" dirty="0"/>
          </a:p>
        </p:txBody>
      </p:sp>
    </p:spTree>
    <p:extLst>
      <p:ext uri="{BB962C8B-B14F-4D97-AF65-F5344CB8AC3E}">
        <p14:creationId xmlns:p14="http://schemas.microsoft.com/office/powerpoint/2010/main" val="64917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3E68770-F934-438C-964A-67BC7C07BB24}"/>
              </a:ext>
            </a:extLst>
          </p:cNvPr>
          <p:cNvSpPr/>
          <p:nvPr/>
        </p:nvSpPr>
        <p:spPr>
          <a:xfrm>
            <a:off x="264160" y="671579"/>
            <a:ext cx="8656320" cy="3477042"/>
          </a:xfrm>
          <a:prstGeom prst="rect">
            <a:avLst/>
          </a:prstGeom>
        </p:spPr>
        <p:txBody>
          <a:bodyPr wrap="square">
            <a:spAutoFit/>
          </a:bodyPr>
          <a:lstStyle/>
          <a:p>
            <a:pPr algn="just">
              <a:lnSpc>
                <a:spcPct val="107000"/>
              </a:lnSpc>
              <a:spcAft>
                <a:spcPts val="800"/>
              </a:spcAft>
            </a:pPr>
            <a:r>
              <a:rPr lang="pt-BR" dirty="0">
                <a:latin typeface="Times New Roman" panose="02020603050405020304" pitchFamily="18" charset="0"/>
                <a:ea typeface="Calibri" panose="020F0502020204030204" pitchFamily="34" charset="0"/>
                <a:cs typeface="Times New Roman" panose="02020603050405020304" pitchFamily="18" charset="0"/>
              </a:rPr>
              <a:t>	COMO NÃO PODEMOS DETERMINAR NÍVEIS DE SALUBRIDADE NOS REFERINDO A UM ÚNICO ASPECTO, O IDEAL É UTILIZARMOS UM CONJUNTO DE FATORES (AMBIENTAIS, SOCIAIS E ECONÔMICOS) COM OS CORRESPONDENTES INDICADORES, COMO OCORREU NA FORMULAÇÃO DO IDH (ÍNDICE SINTÉTICO)</a:t>
            </a:r>
          </a:p>
          <a:p>
            <a:pPr algn="just">
              <a:lnSpc>
                <a:spcPct val="107000"/>
              </a:lnSpc>
              <a:spcAft>
                <a:spcPts val="800"/>
              </a:spcAft>
            </a:pP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Times New Roman" panose="02020603050405020304" pitchFamily="18" charset="0"/>
                <a:ea typeface="Calibri" panose="020F0502020204030204" pitchFamily="34" charset="0"/>
                <a:cs typeface="Times New Roman" panose="02020603050405020304" pitchFamily="18" charset="0"/>
              </a:rPr>
              <a:t>	VALE LEMBRAR QUE A CONSTRUÇÃO DE UM ÍNDICE SINTÉTICO VISA, A PRINCÍPIO, PERMITIR A ORDENAÇÃO OU COMPARAÇÃO ENTRE COMUNIDADES QUANDO SÃO CONSIDERADOS DIFERENTES ASPECTOS  DE SUAS RESPECTIVAS REALIDADES, RETRATADAS POR DIVERSOS INDICADORES.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8625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C7CAC1-63EE-4CD1-B151-850BDF7A617C}"/>
              </a:ext>
            </a:extLst>
          </p:cNvPr>
          <p:cNvSpPr>
            <a:spLocks noGrp="1"/>
          </p:cNvSpPr>
          <p:nvPr>
            <p:ph type="title"/>
          </p:nvPr>
        </p:nvSpPr>
        <p:spPr>
          <a:xfrm>
            <a:off x="1176866" y="915338"/>
            <a:ext cx="6798734" cy="817770"/>
          </a:xfrm>
        </p:spPr>
        <p:txBody>
          <a:bodyPr>
            <a:normAutofit/>
          </a:bodyPr>
          <a:lstStyle/>
          <a:p>
            <a:pPr algn="ctr"/>
            <a:r>
              <a:rPr lang="pt-BR" sz="1800" b="1" dirty="0">
                <a:latin typeface="Times New Roman" panose="02020603050405020304" pitchFamily="18" charset="0"/>
                <a:cs typeface="Times New Roman" panose="02020603050405020304" pitchFamily="18" charset="0"/>
              </a:rPr>
              <a:t>Construção de dois importantes índices de sustentabilidade ambiental</a:t>
            </a:r>
          </a:p>
        </p:txBody>
      </p:sp>
      <p:sp>
        <p:nvSpPr>
          <p:cNvPr id="3" name="Espaço Reservado para Conteúdo 2">
            <a:extLst>
              <a:ext uri="{FF2B5EF4-FFF2-40B4-BE49-F238E27FC236}">
                <a16:creationId xmlns:a16="http://schemas.microsoft.com/office/drawing/2014/main" id="{71928410-3B02-462E-9497-1186E48DD9FC}"/>
              </a:ext>
            </a:extLst>
          </p:cNvPr>
          <p:cNvSpPr>
            <a:spLocks noGrp="1"/>
          </p:cNvSpPr>
          <p:nvPr>
            <p:ph idx="1"/>
          </p:nvPr>
        </p:nvSpPr>
        <p:spPr>
          <a:xfrm>
            <a:off x="1232784" y="1860698"/>
            <a:ext cx="6798736" cy="3490207"/>
          </a:xfrm>
        </p:spPr>
        <p:txBody>
          <a:bodyPr>
            <a:normAutofit/>
          </a:bodyPr>
          <a:lstStyle/>
          <a:p>
            <a:pPr marL="0" indent="0">
              <a:buNone/>
            </a:pPr>
            <a:r>
              <a:rPr lang="pt-BR" sz="1400" dirty="0">
                <a:latin typeface="Times New Roman" panose="02020603050405020304" pitchFamily="18" charset="0"/>
                <a:cs typeface="Times New Roman" panose="02020603050405020304" pitchFamily="18" charset="0"/>
              </a:rPr>
              <a:t>1. Pegada Ecológica (EF – </a:t>
            </a:r>
            <a:r>
              <a:rPr lang="pt-BR" sz="1400" dirty="0" err="1">
                <a:latin typeface="Times New Roman" panose="02020603050405020304" pitchFamily="18" charset="0"/>
                <a:cs typeface="Times New Roman" panose="02020603050405020304" pitchFamily="18" charset="0"/>
              </a:rPr>
              <a:t>Ecological</a:t>
            </a:r>
            <a:r>
              <a:rPr lang="pt-BR" sz="1400" dirty="0">
                <a:latin typeface="Times New Roman" panose="02020603050405020304" pitchFamily="18" charset="0"/>
                <a:cs typeface="Times New Roman" panose="02020603050405020304" pitchFamily="18" charset="0"/>
              </a:rPr>
              <a:t> </a:t>
            </a:r>
            <a:r>
              <a:rPr lang="pt-BR" sz="1400" dirty="0" err="1">
                <a:latin typeface="Times New Roman" panose="02020603050405020304" pitchFamily="18" charset="0"/>
                <a:cs typeface="Times New Roman" panose="02020603050405020304" pitchFamily="18" charset="0"/>
              </a:rPr>
              <a:t>Footprint</a:t>
            </a:r>
            <a:r>
              <a:rPr lang="pt-BR" sz="1400" dirty="0">
                <a:latin typeface="Times New Roman" panose="02020603050405020304" pitchFamily="18" charset="0"/>
                <a:cs typeface="Times New Roman" panose="02020603050405020304" pitchFamily="18" charset="0"/>
              </a:rPr>
              <a:t>) (Rio 92)</a:t>
            </a:r>
          </a:p>
          <a:p>
            <a:pPr marL="0" indent="0">
              <a:buNone/>
            </a:pPr>
            <a:r>
              <a:rPr lang="pt-BR" sz="1400" dirty="0">
                <a:latin typeface="Times New Roman" panose="02020603050405020304" pitchFamily="18" charset="0"/>
                <a:cs typeface="Times New Roman" panose="02020603050405020304" pitchFamily="18" charset="0"/>
              </a:rPr>
              <a:t>2. Índice de Sustentabilidade Ambiental (ESI – Environmental </a:t>
            </a:r>
            <a:r>
              <a:rPr lang="pt-BR" sz="1400" dirty="0" err="1">
                <a:latin typeface="Times New Roman" panose="02020603050405020304" pitchFamily="18" charset="0"/>
                <a:cs typeface="Times New Roman" panose="02020603050405020304" pitchFamily="18" charset="0"/>
              </a:rPr>
              <a:t>Sustainability</a:t>
            </a:r>
            <a:r>
              <a:rPr lang="pt-BR" sz="1400" dirty="0">
                <a:latin typeface="Times New Roman" panose="02020603050405020304" pitchFamily="18" charset="0"/>
                <a:cs typeface="Times New Roman" panose="02020603050405020304" pitchFamily="18" charset="0"/>
              </a:rPr>
              <a:t> Index)</a:t>
            </a:r>
          </a:p>
          <a:p>
            <a:pPr marL="0" indent="0">
              <a:buNone/>
            </a:pPr>
            <a:endParaRPr lang="pt-BR" sz="1400" dirty="0">
              <a:latin typeface="Times New Roman" panose="02020603050405020304" pitchFamily="18" charset="0"/>
              <a:cs typeface="Times New Roman" panose="02020603050405020304" pitchFamily="18" charset="0"/>
            </a:endParaRPr>
          </a:p>
          <a:p>
            <a:pPr marL="0" indent="0">
              <a:buNone/>
            </a:pPr>
            <a:endParaRPr lang="pt-BR" sz="1400" dirty="0">
              <a:latin typeface="Times New Roman" panose="02020603050405020304" pitchFamily="18" charset="0"/>
              <a:cs typeface="Times New Roman" panose="02020603050405020304" pitchFamily="18" charset="0"/>
            </a:endParaRPr>
          </a:p>
        </p:txBody>
      </p:sp>
      <p:graphicFrame>
        <p:nvGraphicFramePr>
          <p:cNvPr id="5" name="Tabela 4">
            <a:extLst>
              <a:ext uri="{FF2B5EF4-FFF2-40B4-BE49-F238E27FC236}">
                <a16:creationId xmlns:a16="http://schemas.microsoft.com/office/drawing/2014/main" id="{6C0BBB3A-BE6F-4222-8072-B1C02FE938AE}"/>
              </a:ext>
            </a:extLst>
          </p:cNvPr>
          <p:cNvGraphicFramePr>
            <a:graphicFrameLocks noGrp="1"/>
          </p:cNvGraphicFramePr>
          <p:nvPr>
            <p:extLst>
              <p:ext uri="{D42A27DB-BD31-4B8C-83A1-F6EECF244321}">
                <p14:modId xmlns:p14="http://schemas.microsoft.com/office/powerpoint/2010/main" val="875418012"/>
              </p:ext>
            </p:extLst>
          </p:nvPr>
        </p:nvGraphicFramePr>
        <p:xfrm>
          <a:off x="1297170" y="2690036"/>
          <a:ext cx="6669963" cy="3252628"/>
        </p:xfrm>
        <a:graphic>
          <a:graphicData uri="http://schemas.openxmlformats.org/drawingml/2006/table">
            <a:tbl>
              <a:tblPr firstRow="1" bandRow="1">
                <a:tableStyleId>{5C22544A-7EE6-4342-B048-85BDC9FD1C3A}</a:tableStyleId>
              </a:tblPr>
              <a:tblGrid>
                <a:gridCol w="2264685">
                  <a:extLst>
                    <a:ext uri="{9D8B030D-6E8A-4147-A177-3AD203B41FA5}">
                      <a16:colId xmlns:a16="http://schemas.microsoft.com/office/drawing/2014/main" val="3985534683"/>
                    </a:ext>
                  </a:extLst>
                </a:gridCol>
                <a:gridCol w="2181957">
                  <a:extLst>
                    <a:ext uri="{9D8B030D-6E8A-4147-A177-3AD203B41FA5}">
                      <a16:colId xmlns:a16="http://schemas.microsoft.com/office/drawing/2014/main" val="2537247593"/>
                    </a:ext>
                  </a:extLst>
                </a:gridCol>
                <a:gridCol w="2223321">
                  <a:extLst>
                    <a:ext uri="{9D8B030D-6E8A-4147-A177-3AD203B41FA5}">
                      <a16:colId xmlns:a16="http://schemas.microsoft.com/office/drawing/2014/main" val="326138321"/>
                    </a:ext>
                  </a:extLst>
                </a:gridCol>
              </a:tblGrid>
              <a:tr h="403050">
                <a:tc>
                  <a:txBody>
                    <a:bodyPr/>
                    <a:lstStyle/>
                    <a:p>
                      <a:r>
                        <a:rPr lang="pt-BR" dirty="0"/>
                        <a:t>Pirâmide</a:t>
                      </a:r>
                    </a:p>
                  </a:txBody>
                  <a:tcPr/>
                </a:tc>
                <a:tc>
                  <a:txBody>
                    <a:bodyPr/>
                    <a:lstStyle/>
                    <a:p>
                      <a:r>
                        <a:rPr lang="pt-BR" dirty="0"/>
                        <a:t>Pegada Ecológica</a:t>
                      </a:r>
                    </a:p>
                  </a:txBody>
                  <a:tcPr/>
                </a:tc>
                <a:tc>
                  <a:txBody>
                    <a:bodyPr/>
                    <a:lstStyle/>
                    <a:p>
                      <a:r>
                        <a:rPr lang="pt-BR" dirty="0"/>
                        <a:t>Índice </a:t>
                      </a:r>
                      <a:r>
                        <a:rPr lang="pt-BR" dirty="0" err="1"/>
                        <a:t>Sust</a:t>
                      </a:r>
                      <a:r>
                        <a:rPr lang="pt-BR" dirty="0"/>
                        <a:t>. </a:t>
                      </a:r>
                      <a:r>
                        <a:rPr lang="pt-BR" dirty="0" err="1"/>
                        <a:t>Amb</a:t>
                      </a:r>
                      <a:r>
                        <a:rPr lang="pt-BR" dirty="0"/>
                        <a:t>.</a:t>
                      </a:r>
                    </a:p>
                  </a:txBody>
                  <a:tcPr/>
                </a:tc>
                <a:extLst>
                  <a:ext uri="{0D108BD9-81ED-4DB2-BD59-A6C34878D82A}">
                    <a16:rowId xmlns:a16="http://schemas.microsoft.com/office/drawing/2014/main" val="309236906"/>
                  </a:ext>
                </a:extLst>
              </a:tr>
              <a:tr h="403050">
                <a:tc>
                  <a:txBody>
                    <a:bodyPr/>
                    <a:lstStyle/>
                    <a:p>
                      <a:r>
                        <a:rPr lang="pt-BR" dirty="0"/>
                        <a:t>Índice</a:t>
                      </a:r>
                    </a:p>
                  </a:txBody>
                  <a:tcPr/>
                </a:tc>
                <a:tc>
                  <a:txBody>
                    <a:bodyPr/>
                    <a:lstStyle/>
                    <a:p>
                      <a:pPr algn="ctr"/>
                      <a:r>
                        <a:rPr lang="pt-BR" dirty="0"/>
                        <a:t>EF</a:t>
                      </a:r>
                    </a:p>
                  </a:txBody>
                  <a:tcPr/>
                </a:tc>
                <a:tc>
                  <a:txBody>
                    <a:bodyPr/>
                    <a:lstStyle/>
                    <a:p>
                      <a:pPr algn="ctr"/>
                      <a:r>
                        <a:rPr lang="pt-BR" dirty="0"/>
                        <a:t>ESI</a:t>
                      </a:r>
                    </a:p>
                  </a:txBody>
                  <a:tcPr/>
                </a:tc>
                <a:extLst>
                  <a:ext uri="{0D108BD9-81ED-4DB2-BD59-A6C34878D82A}">
                    <a16:rowId xmlns:a16="http://schemas.microsoft.com/office/drawing/2014/main" val="2755601915"/>
                  </a:ext>
                </a:extLst>
              </a:tr>
              <a:tr h="403050">
                <a:tc>
                  <a:txBody>
                    <a:bodyPr/>
                    <a:lstStyle/>
                    <a:p>
                      <a:r>
                        <a:rPr lang="pt-BR" sz="1400" dirty="0" err="1">
                          <a:latin typeface="Times New Roman" panose="02020603050405020304" pitchFamily="18" charset="0"/>
                          <a:cs typeface="Times New Roman" panose="02020603050405020304" pitchFamily="18" charset="0"/>
                        </a:rPr>
                        <a:t>Sub-índice</a:t>
                      </a:r>
                      <a:r>
                        <a:rPr lang="pt-BR" sz="1400" dirty="0">
                          <a:latin typeface="Times New Roman" panose="02020603050405020304" pitchFamily="18" charset="0"/>
                          <a:cs typeface="Times New Roman" panose="02020603050405020304" pitchFamily="18" charset="0"/>
                        </a:rPr>
                        <a:t>/dimensões</a:t>
                      </a:r>
                    </a:p>
                  </a:txBody>
                  <a:tcPr/>
                </a:tc>
                <a:tc>
                  <a:txBody>
                    <a:bodyPr/>
                    <a:lstStyle/>
                    <a:p>
                      <a:r>
                        <a:rPr lang="pt-BR" sz="1400" dirty="0">
                          <a:latin typeface="Times New Roman" panose="02020603050405020304" pitchFamily="18" charset="0"/>
                          <a:cs typeface="Times New Roman" panose="02020603050405020304" pitchFamily="18" charset="0"/>
                        </a:rPr>
                        <a:t>Não utiliza</a:t>
                      </a:r>
                    </a:p>
                  </a:txBody>
                  <a:tcPr/>
                </a:tc>
                <a:tc>
                  <a:txBody>
                    <a:bodyPr/>
                    <a:lstStyle/>
                    <a:p>
                      <a:r>
                        <a:rPr lang="pt-BR" sz="1400" dirty="0">
                          <a:latin typeface="Times New Roman" panose="02020603050405020304" pitchFamily="18" charset="0"/>
                          <a:cs typeface="Times New Roman" panose="02020603050405020304" pitchFamily="18" charset="0"/>
                        </a:rPr>
                        <a:t>5 dimensões</a:t>
                      </a:r>
                    </a:p>
                  </a:txBody>
                  <a:tcPr/>
                </a:tc>
                <a:extLst>
                  <a:ext uri="{0D108BD9-81ED-4DB2-BD59-A6C34878D82A}">
                    <a16:rowId xmlns:a16="http://schemas.microsoft.com/office/drawing/2014/main" val="1220905647"/>
                  </a:ext>
                </a:extLst>
              </a:tr>
              <a:tr h="403050">
                <a:tc>
                  <a:txBody>
                    <a:bodyPr/>
                    <a:lstStyle/>
                    <a:p>
                      <a:r>
                        <a:rPr lang="pt-BR" sz="1400" dirty="0">
                          <a:latin typeface="Times New Roman" panose="02020603050405020304" pitchFamily="18" charset="0"/>
                          <a:cs typeface="Times New Roman" panose="02020603050405020304" pitchFamily="18" charset="0"/>
                        </a:rPr>
                        <a:t>Indicadores</a:t>
                      </a:r>
                    </a:p>
                  </a:txBody>
                  <a:tcPr/>
                </a:tc>
                <a:tc>
                  <a:txBody>
                    <a:bodyPr/>
                    <a:lstStyle/>
                    <a:p>
                      <a:r>
                        <a:rPr lang="pt-BR" sz="1400" dirty="0">
                          <a:latin typeface="Times New Roman" panose="02020603050405020304" pitchFamily="18" charset="0"/>
                          <a:cs typeface="Times New Roman" panose="02020603050405020304" pitchFamily="18" charset="0"/>
                        </a:rPr>
                        <a:t>Não utiliza</a:t>
                      </a:r>
                    </a:p>
                  </a:txBody>
                  <a:tcPr/>
                </a:tc>
                <a:tc>
                  <a:txBody>
                    <a:bodyPr/>
                    <a:lstStyle/>
                    <a:p>
                      <a:r>
                        <a:rPr lang="pt-BR" sz="1400" dirty="0">
                          <a:latin typeface="Times New Roman" panose="02020603050405020304" pitchFamily="18" charset="0"/>
                          <a:cs typeface="Times New Roman" panose="02020603050405020304" pitchFamily="18" charset="0"/>
                        </a:rPr>
                        <a:t>21 indicadores</a:t>
                      </a:r>
                    </a:p>
                  </a:txBody>
                  <a:tcPr/>
                </a:tc>
                <a:extLst>
                  <a:ext uri="{0D108BD9-81ED-4DB2-BD59-A6C34878D82A}">
                    <a16:rowId xmlns:a16="http://schemas.microsoft.com/office/drawing/2014/main" val="4243844644"/>
                  </a:ext>
                </a:extLst>
              </a:tr>
              <a:tr h="403050">
                <a:tc>
                  <a:txBody>
                    <a:bodyPr/>
                    <a:lstStyle/>
                    <a:p>
                      <a:r>
                        <a:rPr lang="pt-BR" sz="1400" dirty="0" err="1">
                          <a:latin typeface="Times New Roman" panose="02020603050405020304" pitchFamily="18" charset="0"/>
                          <a:cs typeface="Times New Roman" panose="02020603050405020304" pitchFamily="18" charset="0"/>
                        </a:rPr>
                        <a:t>Sub-índicadores</a:t>
                      </a:r>
                      <a:r>
                        <a:rPr lang="pt-BR" sz="1400" dirty="0">
                          <a:latin typeface="Times New Roman" panose="02020603050405020304" pitchFamily="18" charset="0"/>
                          <a:cs typeface="Times New Roman" panose="02020603050405020304" pitchFamily="18" charset="0"/>
                        </a:rPr>
                        <a:t>/variáveis</a:t>
                      </a:r>
                    </a:p>
                  </a:txBody>
                  <a:tcPr/>
                </a:tc>
                <a:tc>
                  <a:txBody>
                    <a:bodyPr/>
                    <a:lstStyle/>
                    <a:p>
                      <a:r>
                        <a:rPr lang="pt-BR" sz="1400" dirty="0">
                          <a:latin typeface="Times New Roman" panose="02020603050405020304" pitchFamily="18" charset="0"/>
                          <a:cs typeface="Times New Roman" panose="02020603050405020304" pitchFamily="18" charset="0"/>
                        </a:rPr>
                        <a:t>Não utiliza</a:t>
                      </a:r>
                    </a:p>
                  </a:txBody>
                  <a:tcPr/>
                </a:tc>
                <a:tc>
                  <a:txBody>
                    <a:bodyPr/>
                    <a:lstStyle/>
                    <a:p>
                      <a:r>
                        <a:rPr lang="pt-BR" sz="1400" dirty="0">
                          <a:latin typeface="Times New Roman" panose="02020603050405020304" pitchFamily="18" charset="0"/>
                          <a:cs typeface="Times New Roman" panose="02020603050405020304" pitchFamily="18" charset="0"/>
                        </a:rPr>
                        <a:t>146 variáveis</a:t>
                      </a:r>
                    </a:p>
                  </a:txBody>
                  <a:tcPr/>
                </a:tc>
                <a:extLst>
                  <a:ext uri="{0D108BD9-81ED-4DB2-BD59-A6C34878D82A}">
                    <a16:rowId xmlns:a16="http://schemas.microsoft.com/office/drawing/2014/main" val="1309169766"/>
                  </a:ext>
                </a:extLst>
              </a:tr>
              <a:tr h="403050">
                <a:tc>
                  <a:txBody>
                    <a:bodyPr/>
                    <a:lstStyle/>
                    <a:p>
                      <a:r>
                        <a:rPr lang="pt-BR" sz="1400" dirty="0">
                          <a:latin typeface="Times New Roman" panose="02020603050405020304" pitchFamily="18" charset="0"/>
                          <a:cs typeface="Times New Roman" panose="02020603050405020304" pitchFamily="18" charset="0"/>
                        </a:rPr>
                        <a:t>Dados agregados</a:t>
                      </a:r>
                    </a:p>
                  </a:txBody>
                  <a:tcPr/>
                </a:tc>
                <a:tc>
                  <a:txBody>
                    <a:bodyPr/>
                    <a:lstStyle/>
                    <a:p>
                      <a:r>
                        <a:rPr lang="pt-BR" sz="1400" dirty="0">
                          <a:latin typeface="Times New Roman" panose="02020603050405020304" pitchFamily="18" charset="0"/>
                          <a:cs typeface="Times New Roman" panose="02020603050405020304" pitchFamily="18" charset="0"/>
                        </a:rPr>
                        <a:t>Consumo e </a:t>
                      </a:r>
                      <a:r>
                        <a:rPr lang="pt-BR" sz="1400" dirty="0" err="1">
                          <a:latin typeface="Times New Roman" panose="02020603050405020304" pitchFamily="18" charset="0"/>
                          <a:cs typeface="Times New Roman" panose="02020603050405020304" pitchFamily="18" charset="0"/>
                        </a:rPr>
                        <a:t>biocapacidade</a:t>
                      </a:r>
                      <a:endParaRPr lang="pt-BR" sz="1400" dirty="0">
                        <a:latin typeface="Times New Roman" panose="02020603050405020304" pitchFamily="18" charset="0"/>
                        <a:cs typeface="Times New Roman" panose="02020603050405020304" pitchFamily="18" charset="0"/>
                      </a:endParaRPr>
                    </a:p>
                  </a:txBody>
                  <a:tcPr/>
                </a:tc>
                <a:tc>
                  <a:txBody>
                    <a:bodyPr/>
                    <a:lstStyle/>
                    <a:p>
                      <a:r>
                        <a:rPr lang="pt-BR" sz="1400" dirty="0">
                          <a:latin typeface="Times New Roman" panose="02020603050405020304" pitchFamily="18" charset="0"/>
                          <a:cs typeface="Times New Roman" panose="02020603050405020304" pitchFamily="18" charset="0"/>
                        </a:rPr>
                        <a:t>Não utiliza</a:t>
                      </a:r>
                    </a:p>
                  </a:txBody>
                  <a:tcPr/>
                </a:tc>
                <a:extLst>
                  <a:ext uri="{0D108BD9-81ED-4DB2-BD59-A6C34878D82A}">
                    <a16:rowId xmlns:a16="http://schemas.microsoft.com/office/drawing/2014/main" val="2702368738"/>
                  </a:ext>
                </a:extLst>
              </a:tr>
              <a:tr h="834328">
                <a:tc>
                  <a:txBody>
                    <a:bodyPr/>
                    <a:lstStyle/>
                    <a:p>
                      <a:r>
                        <a:rPr lang="pt-BR" sz="1400" dirty="0">
                          <a:latin typeface="Times New Roman" panose="02020603050405020304" pitchFamily="18" charset="0"/>
                          <a:cs typeface="Times New Roman" panose="02020603050405020304" pitchFamily="18" charset="0"/>
                        </a:rPr>
                        <a:t>Dados primários</a:t>
                      </a:r>
                    </a:p>
                  </a:txBody>
                  <a:tcPr/>
                </a:tc>
                <a:tc>
                  <a:txBody>
                    <a:bodyPr/>
                    <a:lstStyle/>
                    <a:p>
                      <a:r>
                        <a:rPr lang="pt-BR" sz="1400" dirty="0">
                          <a:latin typeface="Times New Roman" panose="02020603050405020304" pitchFamily="18" charset="0"/>
                          <a:cs typeface="Times New Roman" panose="02020603050405020304" pitchFamily="18" charset="0"/>
                        </a:rPr>
                        <a:t>Fluxos de matéria e energia</a:t>
                      </a:r>
                    </a:p>
                  </a:txBody>
                  <a:tcPr/>
                </a:tc>
                <a:tc>
                  <a:txBody>
                    <a:bodyPr/>
                    <a:lstStyle/>
                    <a:p>
                      <a:r>
                        <a:rPr lang="pt-BR" sz="1400" dirty="0">
                          <a:latin typeface="Times New Roman" panose="02020603050405020304" pitchFamily="18" charset="0"/>
                          <a:cs typeface="Times New Roman" panose="02020603050405020304" pitchFamily="18" charset="0"/>
                        </a:rPr>
                        <a:t>Todo dado disponível, incluindo outros índices (utiliza o EF) ou indicadores</a:t>
                      </a:r>
                    </a:p>
                  </a:txBody>
                  <a:tcPr/>
                </a:tc>
                <a:extLst>
                  <a:ext uri="{0D108BD9-81ED-4DB2-BD59-A6C34878D82A}">
                    <a16:rowId xmlns:a16="http://schemas.microsoft.com/office/drawing/2014/main" val="3767409216"/>
                  </a:ext>
                </a:extLst>
              </a:tr>
            </a:tbl>
          </a:graphicData>
        </a:graphic>
      </p:graphicFrame>
    </p:spTree>
    <p:extLst>
      <p:ext uri="{BB962C8B-B14F-4D97-AF65-F5344CB8AC3E}">
        <p14:creationId xmlns:p14="http://schemas.microsoft.com/office/powerpoint/2010/main" val="436311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4701E-5B34-4C54-A985-C4882B06BED5}"/>
              </a:ext>
            </a:extLst>
          </p:cNvPr>
          <p:cNvSpPr>
            <a:spLocks noGrp="1"/>
          </p:cNvSpPr>
          <p:nvPr>
            <p:ph type="title"/>
          </p:nvPr>
        </p:nvSpPr>
        <p:spPr>
          <a:xfrm>
            <a:off x="1176866" y="915338"/>
            <a:ext cx="6798734" cy="457200"/>
          </a:xfrm>
        </p:spPr>
        <p:txBody>
          <a:bodyPr>
            <a:normAutofit/>
          </a:bodyPr>
          <a:lstStyle/>
          <a:p>
            <a:pPr algn="ctr"/>
            <a:r>
              <a:rPr lang="pt-BR" sz="2000" dirty="0">
                <a:latin typeface="Times New Roman" panose="02020603050405020304" pitchFamily="18" charset="0"/>
                <a:cs typeface="Times New Roman" panose="02020603050405020304" pitchFamily="18" charset="0"/>
              </a:rPr>
              <a:t>O problema do uso da média aritmética</a:t>
            </a:r>
          </a:p>
        </p:txBody>
      </p:sp>
      <p:sp>
        <p:nvSpPr>
          <p:cNvPr id="3" name="Espaço Reservado para Conteúdo 2">
            <a:extLst>
              <a:ext uri="{FF2B5EF4-FFF2-40B4-BE49-F238E27FC236}">
                <a16:creationId xmlns:a16="http://schemas.microsoft.com/office/drawing/2014/main" id="{25767A07-B5F0-41A0-8866-DB251EDAA657}"/>
              </a:ext>
            </a:extLst>
          </p:cNvPr>
          <p:cNvSpPr>
            <a:spLocks noGrp="1"/>
          </p:cNvSpPr>
          <p:nvPr>
            <p:ph idx="1"/>
          </p:nvPr>
        </p:nvSpPr>
        <p:spPr>
          <a:xfrm>
            <a:off x="766209" y="2360434"/>
            <a:ext cx="7611582" cy="3189761"/>
          </a:xfrm>
        </p:spPr>
        <p:txBody>
          <a:bodyPr/>
          <a:lstStyle/>
          <a:p>
            <a:pPr marL="0" indent="0" algn="just">
              <a:buNone/>
            </a:pPr>
            <a:endParaRPr lang="pt-BR" sz="1800" dirty="0">
              <a:latin typeface="Times New Roman" panose="02020603050405020304" pitchFamily="18" charset="0"/>
              <a:cs typeface="Times New Roman" panose="02020603050405020304" pitchFamily="18" charset="0"/>
            </a:endParaRPr>
          </a:p>
          <a:p>
            <a:pPr marL="0" indent="0" algn="just">
              <a:buNone/>
            </a:pPr>
            <a:endParaRPr lang="pt-BR" sz="1800" dirty="0">
              <a:latin typeface="Times New Roman" panose="02020603050405020304" pitchFamily="18" charset="0"/>
              <a:cs typeface="Times New Roman" panose="02020603050405020304" pitchFamily="18" charset="0"/>
            </a:endParaRPr>
          </a:p>
          <a:p>
            <a:pPr marL="0" indent="0" algn="just">
              <a:buNone/>
            </a:pPr>
            <a:endParaRPr lang="pt-BR" sz="1800" dirty="0">
              <a:latin typeface="Times New Roman" panose="02020603050405020304" pitchFamily="18" charset="0"/>
              <a:cs typeface="Times New Roman" panose="02020603050405020304" pitchFamily="18" charset="0"/>
            </a:endParaRPr>
          </a:p>
          <a:p>
            <a:pPr marL="0" indent="0" algn="just">
              <a:buNone/>
            </a:pPr>
            <a:endParaRPr lang="pt-BR" sz="1800" dirty="0">
              <a:latin typeface="Times New Roman" panose="02020603050405020304" pitchFamily="18" charset="0"/>
              <a:cs typeface="Times New Roman" panose="02020603050405020304" pitchFamily="18" charset="0"/>
            </a:endParaRPr>
          </a:p>
          <a:p>
            <a:pPr marL="0" indent="0" algn="just">
              <a:buNone/>
            </a:pPr>
            <a:endParaRPr lang="pt-BR" sz="1800" dirty="0">
              <a:latin typeface="Times New Roman" panose="02020603050405020304" pitchFamily="18" charset="0"/>
              <a:cs typeface="Times New Roman" panose="02020603050405020304" pitchFamily="18" charset="0"/>
            </a:endParaRPr>
          </a:p>
          <a:p>
            <a:pPr marL="0" indent="0" algn="just">
              <a:buNone/>
            </a:pPr>
            <a:r>
              <a:rPr lang="pt-BR" sz="1800" dirty="0">
                <a:latin typeface="Times New Roman" panose="02020603050405020304" pitchFamily="18" charset="0"/>
                <a:cs typeface="Times New Roman" panose="02020603050405020304" pitchFamily="18" charset="0"/>
              </a:rPr>
              <a:t>	</a:t>
            </a:r>
          </a:p>
          <a:p>
            <a:pPr marL="0" indent="0" algn="just">
              <a:buNone/>
            </a:pPr>
            <a:endParaRPr lang="pt-BR" dirty="0"/>
          </a:p>
        </p:txBody>
      </p:sp>
      <p:sp>
        <p:nvSpPr>
          <p:cNvPr id="8" name="Rectangle 8">
            <a:extLst>
              <a:ext uri="{FF2B5EF4-FFF2-40B4-BE49-F238E27FC236}">
                <a16:creationId xmlns:a16="http://schemas.microsoft.com/office/drawing/2014/main" id="{8F03698C-2A5C-41EE-A201-8F783B0F9BA7}"/>
              </a:ext>
            </a:extLst>
          </p:cNvPr>
          <p:cNvSpPr>
            <a:spLocks noChangeArrowheads="1"/>
          </p:cNvSpPr>
          <p:nvPr/>
        </p:nvSpPr>
        <p:spPr bwMode="auto">
          <a:xfrm>
            <a:off x="255182" y="92503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100" b="0" i="0" u="none" strike="noStrike" cap="none" normalizeH="0" baseline="0" dirty="0">
                <a:ln>
                  <a:noFill/>
                </a:ln>
                <a:solidFill>
                  <a:srgbClr val="333333"/>
                </a:solidFill>
                <a:effectLst/>
                <a:latin typeface="Helvetica" panose="020B0604020202020204" pitchFamily="34" charset="0"/>
                <a:ea typeface="Calibri" panose="020F0502020204030204" pitchFamily="34" charset="0"/>
                <a:cs typeface="Times New Roman" panose="02020603050405020304" pitchFamily="18" charset="0"/>
              </a:rPr>
              <a:t> (</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C19E254A-CCF4-4ECC-A62C-1D051AE38A07}"/>
              </a:ext>
            </a:extLst>
          </p:cNvPr>
          <p:cNvSpPr>
            <a:spLocks noChangeArrowheads="1"/>
          </p:cNvSpPr>
          <p:nvPr/>
        </p:nvSpPr>
        <p:spPr bwMode="auto">
          <a:xfrm>
            <a:off x="255182" y="16013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100" b="0" i="0" u="none" strike="noStrike" cap="none" normalizeH="0" baseline="0">
                <a:ln>
                  <a:noFill/>
                </a:ln>
                <a:solidFill>
                  <a:srgbClr val="333333"/>
                </a:solidFill>
                <a:effectLst/>
                <a:latin typeface="Helvetica" panose="020B0604020202020204" pitchFamily="34" charset="0"/>
                <a:ea typeface="Calibri" panose="020F0502020204030204" pitchFamily="34" charset="0"/>
                <a:cs typeface="Times New Roman" panose="02020603050405020304" pitchFamily="18" charset="0"/>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4" name="Retângulo 3">
            <a:extLst>
              <a:ext uri="{FF2B5EF4-FFF2-40B4-BE49-F238E27FC236}">
                <a16:creationId xmlns:a16="http://schemas.microsoft.com/office/drawing/2014/main" id="{A979C3F8-6B49-4033-9D7D-274AAF6B4F67}"/>
              </a:ext>
            </a:extLst>
          </p:cNvPr>
          <p:cNvSpPr/>
          <p:nvPr/>
        </p:nvSpPr>
        <p:spPr>
          <a:xfrm>
            <a:off x="1015999" y="2017968"/>
            <a:ext cx="7611581" cy="399084"/>
          </a:xfrm>
          <a:prstGeom prst="rect">
            <a:avLst/>
          </a:prstGeom>
        </p:spPr>
        <p:txBody>
          <a:bodyPr wrap="square">
            <a:spAutoFit/>
          </a:bodyPr>
          <a:lstStyle/>
          <a:p>
            <a:pPr algn="ctr">
              <a:lnSpc>
                <a:spcPct val="107000"/>
              </a:lnSpc>
              <a:spcAft>
                <a:spcPts val="800"/>
              </a:spcAft>
            </a:pPr>
            <a:r>
              <a:rPr lang="pt-BR" sz="2000" dirty="0">
                <a:latin typeface="Times New Roman" panose="02020603050405020304" pitchFamily="18" charset="0"/>
                <a:ea typeface="Calibri" panose="020F0502020204030204" pitchFamily="34" charset="0"/>
                <a:cs typeface="Times New Roman" panose="02020603050405020304" pitchFamily="18" charset="0"/>
              </a:rPr>
              <a:t>𝐼𝑆𝐴/SP = 0,25𝐼𝑎𝑏 + 0,25𝐼𝑒𝑠 + 0,25𝐼𝑟𝑠 + 0,10𝐼𝑐𝑣 + 0,10𝐼𝑟ℎ + 0,05𝐼𝑠𝑒 </a:t>
            </a:r>
          </a:p>
        </p:txBody>
      </p:sp>
      <p:sp>
        <p:nvSpPr>
          <p:cNvPr id="5" name="Retângulo 4">
            <a:extLst>
              <a:ext uri="{FF2B5EF4-FFF2-40B4-BE49-F238E27FC236}">
                <a16:creationId xmlns:a16="http://schemas.microsoft.com/office/drawing/2014/main" id="{0F492B4C-B779-49FB-8F09-375DB8672609}"/>
              </a:ext>
            </a:extLst>
          </p:cNvPr>
          <p:cNvSpPr/>
          <p:nvPr/>
        </p:nvSpPr>
        <p:spPr>
          <a:xfrm>
            <a:off x="766208" y="2629908"/>
            <a:ext cx="8093311" cy="3735318"/>
          </a:xfrm>
          <a:prstGeom prst="rect">
            <a:avLst/>
          </a:prstGeom>
        </p:spPr>
        <p:txBody>
          <a:bodyPr wrap="square">
            <a:spAutoFit/>
          </a:bodyPr>
          <a:lstStyle/>
          <a:p>
            <a:pPr algn="just">
              <a:lnSpc>
                <a:spcPct val="107000"/>
              </a:lnSpc>
              <a:spcAft>
                <a:spcPts val="800"/>
              </a:spcAft>
            </a:pPr>
            <a:r>
              <a:rPr lang="pt-BR" sz="2400" dirty="0">
                <a:latin typeface="Times New Roman" panose="02020603050405020304" pitchFamily="18" charset="0"/>
                <a:ea typeface="Calibri" panose="020F0502020204030204" pitchFamily="34" charset="0"/>
                <a:cs typeface="Times New Roman" panose="02020603050405020304" pitchFamily="18" charset="0"/>
              </a:rPr>
              <a:t>Compensação linear entre diferentes dimensões</a:t>
            </a:r>
          </a:p>
          <a:p>
            <a:pPr algn="just">
              <a:lnSpc>
                <a:spcPct val="107000"/>
              </a:lnSpc>
              <a:spcAft>
                <a:spcPts val="800"/>
              </a:spcAft>
            </a:pPr>
            <a:r>
              <a:rPr lang="pt-BR" sz="2400" dirty="0">
                <a:latin typeface="Times New Roman" panose="02020603050405020304" pitchFamily="18" charset="0"/>
                <a:cs typeface="Times New Roman" panose="02020603050405020304" pitchFamily="18" charset="0"/>
              </a:rPr>
              <a:t>No cálculo do índice pela média aritmética, o fraco desempenho em uma dimensão pode ser compensado por um desempenho melhor em outra. Por exemplo, uma localidade que apresente baixa esperança de vida, mas alta renda municipal, pode ter IDHM semelhante às localidades que estejam com equilíbrio no desempenho concomitantes entre as três dimensões utilizadas para cálculo do índice.</a:t>
            </a:r>
          </a:p>
          <a:p>
            <a:pPr algn="ctr">
              <a:lnSpc>
                <a:spcPct val="107000"/>
              </a:lnSpc>
              <a:spcAft>
                <a:spcPts val="800"/>
              </a:spcAft>
            </a:pPr>
            <a:endParaRPr lang="pt-BR"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134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93A6149-67D7-4438-B762-30BA1B7E58CE}"/>
              </a:ext>
            </a:extLst>
          </p:cNvPr>
          <p:cNvSpPr/>
          <p:nvPr/>
        </p:nvSpPr>
        <p:spPr>
          <a:xfrm>
            <a:off x="568960" y="678361"/>
            <a:ext cx="7945120" cy="2677656"/>
          </a:xfrm>
          <a:prstGeom prst="rect">
            <a:avLst/>
          </a:prstGeom>
        </p:spPr>
        <p:txBody>
          <a:bodyPr wrap="square">
            <a:spAutoFit/>
          </a:bodyPr>
          <a:lstStyle/>
          <a:p>
            <a:pPr algn="just"/>
            <a:r>
              <a:rPr lang="pt-BR" dirty="0"/>
              <a:t>	</a:t>
            </a:r>
            <a:r>
              <a:rPr lang="pt-BR" sz="2400" dirty="0">
                <a:latin typeface="Times New Roman" panose="02020603050405020304" pitchFamily="18" charset="0"/>
                <a:cs typeface="Times New Roman" panose="02020603050405020304" pitchFamily="18" charset="0"/>
              </a:rPr>
              <a:t>Na busca de reduzir o nível de substituição entre as dimensões, adotou-se no IDHM do Atlas Brasil o uso da média geométrica. Nessa nova forma de cálculo um baixo desempenho em uma dimensão não é mais linearmente compensado pelo elevado desempenho em outra, tornando o desempenho das localidades, tanto na renda, quanto na saúde e na educação, mais harmonioso</a:t>
            </a:r>
            <a:r>
              <a:rPr lang="pt-BR" dirty="0"/>
              <a:t>.</a:t>
            </a:r>
          </a:p>
        </p:txBody>
      </p:sp>
      <mc:AlternateContent xmlns:mc="http://schemas.openxmlformats.org/markup-compatibility/2006">
        <mc:Choice xmlns:a14="http://schemas.microsoft.com/office/drawing/2010/main" Requires="a14">
          <p:sp>
            <p:nvSpPr>
              <p:cNvPr id="3" name="Retângulo 2">
                <a:extLst>
                  <a:ext uri="{FF2B5EF4-FFF2-40B4-BE49-F238E27FC236}">
                    <a16:creationId xmlns:a16="http://schemas.microsoft.com/office/drawing/2014/main" id="{CDB533B5-DE17-4C70-9F29-6F593012EB86}"/>
                  </a:ext>
                </a:extLst>
              </p:cNvPr>
              <p:cNvSpPr/>
              <p:nvPr/>
            </p:nvSpPr>
            <p:spPr>
              <a:xfrm>
                <a:off x="1127760" y="3659303"/>
                <a:ext cx="6888480" cy="5125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ad>
                        <m:radPr>
                          <m:ctrlPr>
                            <a:rPr lang="pt-BR" sz="2400" i="1" smtClean="0">
                              <a:latin typeface="Cambria Math" panose="02040503050406030204" pitchFamily="18" charset="0"/>
                            </a:rPr>
                          </m:ctrlPr>
                        </m:radPr>
                        <m:deg>
                          <m:r>
                            <m:rPr>
                              <m:sty m:val="p"/>
                            </m:rPr>
                            <a:rPr lang="pt-BR" sz="2400" b="0" i="0" smtClean="0">
                              <a:latin typeface="Cambria Math" panose="02040503050406030204" pitchFamily="18" charset="0"/>
                            </a:rPr>
                            <m:t>n</m:t>
                          </m:r>
                        </m:deg>
                        <m:e>
                          <m:r>
                            <a:rPr lang="pt-BR" sz="2400">
                              <a:latin typeface="Cambria Math" panose="02040503050406030204" pitchFamily="18" charset="0"/>
                            </a:rPr>
                            <m:t> </m:t>
                          </m:r>
                          <m:r>
                            <a:rPr lang="pt-BR" sz="2400" i="1">
                              <a:latin typeface="Cambria Math" panose="02040503050406030204" pitchFamily="18" charset="0"/>
                            </a:rPr>
                            <m:t>𝐷𝑖𝑚𝑒𝑛𝑠</m:t>
                          </m:r>
                          <m:r>
                            <a:rPr lang="pt-BR" sz="2400" i="0">
                              <a:latin typeface="Cambria Math" panose="02040503050406030204" pitchFamily="18" charset="0"/>
                            </a:rPr>
                            <m:t>ã</m:t>
                          </m:r>
                          <m:r>
                            <a:rPr lang="pt-BR" sz="2400" i="1">
                              <a:latin typeface="Cambria Math" panose="02040503050406030204" pitchFamily="18" charset="0"/>
                            </a:rPr>
                            <m:t>𝑜</m:t>
                          </m:r>
                          <m:r>
                            <a:rPr lang="pt-BR" sz="2400" i="0">
                              <a:latin typeface="Cambria Math" panose="02040503050406030204" pitchFamily="18" charset="0"/>
                            </a:rPr>
                            <m:t> </m:t>
                          </m:r>
                          <m:r>
                            <a:rPr lang="pt-BR" sz="2400" i="0" smtClean="0">
                              <a:latin typeface="Cambria Math" panose="02040503050406030204" pitchFamily="18" charset="0"/>
                            </a:rPr>
                            <m:t>1</m:t>
                          </m:r>
                          <m:r>
                            <a:rPr lang="pt-BR" sz="2400" b="0" i="1" smtClean="0">
                              <a:latin typeface="Cambria Math" panose="02040503050406030204" pitchFamily="18" charset="0"/>
                            </a:rPr>
                            <m:t>𝑥</m:t>
                          </m:r>
                          <m:r>
                            <a:rPr lang="pt-BR" sz="2400" i="1">
                              <a:latin typeface="Cambria Math" panose="02040503050406030204" pitchFamily="18" charset="0"/>
                            </a:rPr>
                            <m:t>𝐷𝑖𝑚𝑒𝑛𝑠</m:t>
                          </m:r>
                          <m:r>
                            <a:rPr lang="pt-BR" sz="2400" i="0">
                              <a:latin typeface="Cambria Math" panose="02040503050406030204" pitchFamily="18" charset="0"/>
                            </a:rPr>
                            <m:t>ã</m:t>
                          </m:r>
                          <m:r>
                            <a:rPr lang="pt-BR" sz="2400" i="1">
                              <a:latin typeface="Cambria Math" panose="02040503050406030204" pitchFamily="18" charset="0"/>
                            </a:rPr>
                            <m:t>𝑜</m:t>
                          </m:r>
                          <m:r>
                            <a:rPr lang="pt-BR" sz="2400" i="0">
                              <a:latin typeface="Cambria Math" panose="02040503050406030204" pitchFamily="18" charset="0"/>
                            </a:rPr>
                            <m:t> 2</m:t>
                          </m:r>
                          <m:r>
                            <a:rPr lang="pt-BR" sz="2400" b="0" i="0" smtClean="0">
                              <a:latin typeface="Cambria Math" panose="02040503050406030204" pitchFamily="18" charset="0"/>
                            </a:rPr>
                            <m:t> </m:t>
                          </m:r>
                          <m:r>
                            <m:rPr>
                              <m:sty m:val="p"/>
                            </m:rPr>
                            <a:rPr lang="pt-BR" sz="2400" b="0" i="0" smtClean="0">
                              <a:latin typeface="Cambria Math" panose="02040503050406030204" pitchFamily="18" charset="0"/>
                            </a:rPr>
                            <m:t>x</m:t>
                          </m:r>
                          <m:r>
                            <a:rPr lang="pt-BR" sz="2400" i="0">
                              <a:latin typeface="Cambria Math" panose="02040503050406030204" pitchFamily="18" charset="0"/>
                            </a:rPr>
                            <m:t> ……</m:t>
                          </m:r>
                          <m:r>
                            <a:rPr lang="pt-BR" sz="2400" b="0" i="1" smtClean="0">
                              <a:latin typeface="Cambria Math" panose="02040503050406030204" pitchFamily="18" charset="0"/>
                            </a:rPr>
                            <m:t>𝑥</m:t>
                          </m:r>
                          <m:r>
                            <a:rPr lang="pt-BR" sz="2400" b="0" i="1" smtClean="0">
                              <a:latin typeface="Cambria Math" panose="02040503050406030204" pitchFamily="18" charset="0"/>
                            </a:rPr>
                            <m:t> </m:t>
                          </m:r>
                          <m:r>
                            <a:rPr lang="pt-BR" sz="2400" i="1">
                              <a:latin typeface="Cambria Math" panose="02040503050406030204" pitchFamily="18" charset="0"/>
                            </a:rPr>
                            <m:t>𝑑𝑖𝑚𝑒𝑛𝑠</m:t>
                          </m:r>
                          <m:r>
                            <a:rPr lang="pt-BR" sz="2400" i="0">
                              <a:latin typeface="Cambria Math" panose="02040503050406030204" pitchFamily="18" charset="0"/>
                            </a:rPr>
                            <m:t>ã</m:t>
                          </m:r>
                          <m:r>
                            <a:rPr lang="pt-BR" sz="2400" i="1">
                              <a:latin typeface="Cambria Math" panose="02040503050406030204" pitchFamily="18" charset="0"/>
                            </a:rPr>
                            <m:t>𝑜</m:t>
                          </m:r>
                          <m:r>
                            <a:rPr lang="pt-BR" sz="2400" i="0">
                              <a:latin typeface="Cambria Math" panose="02040503050406030204" pitchFamily="18" charset="0"/>
                            </a:rPr>
                            <m:t> </m:t>
                          </m:r>
                          <m:r>
                            <a:rPr lang="pt-BR" sz="2400" i="1">
                              <a:latin typeface="Cambria Math" panose="02040503050406030204" pitchFamily="18" charset="0"/>
                            </a:rPr>
                            <m:t>𝑛</m:t>
                          </m:r>
                          <m:r>
                            <a:rPr lang="pt-BR" sz="2400" i="0">
                              <a:latin typeface="Cambria Math" panose="02040503050406030204" pitchFamily="18" charset="0"/>
                            </a:rPr>
                            <m:t>         </m:t>
                          </m:r>
                        </m:e>
                      </m:rad>
                    </m:oMath>
                  </m:oMathPara>
                </a14:m>
                <a:endParaRPr lang="pt-BR" sz="2400" dirty="0">
                  <a:latin typeface="Arial" panose="020B0604020202020204" pitchFamily="34" charset="0"/>
                  <a:cs typeface="Arial" panose="020B0604020202020204" pitchFamily="34" charset="0"/>
                </a:endParaRPr>
              </a:p>
            </p:txBody>
          </p:sp>
        </mc:Choice>
        <mc:Fallback>
          <p:sp>
            <p:nvSpPr>
              <p:cNvPr id="3" name="Retângulo 2">
                <a:extLst>
                  <a:ext uri="{FF2B5EF4-FFF2-40B4-BE49-F238E27FC236}">
                    <a16:creationId xmlns:a16="http://schemas.microsoft.com/office/drawing/2014/main" id="{CDB533B5-DE17-4C70-9F29-6F593012EB86}"/>
                  </a:ext>
                </a:extLst>
              </p:cNvPr>
              <p:cNvSpPr>
                <a:spLocks noRot="1" noChangeAspect="1" noMove="1" noResize="1" noEditPoints="1" noAdjustHandles="1" noChangeArrowheads="1" noChangeShapeType="1" noTextEdit="1"/>
              </p:cNvSpPr>
              <p:nvPr/>
            </p:nvSpPr>
            <p:spPr>
              <a:xfrm>
                <a:off x="1127760" y="3659303"/>
                <a:ext cx="6888480" cy="512576"/>
              </a:xfrm>
              <a:prstGeom prst="rect">
                <a:avLst/>
              </a:prstGeom>
              <a:blipFill>
                <a:blip r:embed="rId2"/>
                <a:stretch>
                  <a:fillRect r="-1947"/>
                </a:stretch>
              </a:blipFill>
            </p:spPr>
            <p:txBody>
              <a:bodyPr/>
              <a:lstStyle/>
              <a:p>
                <a:r>
                  <a:rPr lang="pt-BR">
                    <a:noFill/>
                  </a:rPr>
                  <a:t> </a:t>
                </a:r>
              </a:p>
            </p:txBody>
          </p:sp>
        </mc:Fallback>
      </mc:AlternateContent>
    </p:spTree>
    <p:extLst>
      <p:ext uri="{BB962C8B-B14F-4D97-AF65-F5344CB8AC3E}">
        <p14:creationId xmlns:p14="http://schemas.microsoft.com/office/powerpoint/2010/main" val="184441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E9312E-703A-4AEF-BB6B-0647D1DB0F53}"/>
              </a:ext>
            </a:extLst>
          </p:cNvPr>
          <p:cNvSpPr>
            <a:spLocks noGrp="1"/>
          </p:cNvSpPr>
          <p:nvPr>
            <p:ph type="title"/>
          </p:nvPr>
        </p:nvSpPr>
        <p:spPr/>
        <p:txBody>
          <a:bodyPr>
            <a:normAutofit/>
          </a:bodyPr>
          <a:lstStyle/>
          <a:p>
            <a:pPr algn="ctr"/>
            <a:r>
              <a:rPr lang="pt-BR" sz="2400" dirty="0">
                <a:latin typeface="Times New Roman" panose="02020603050405020304" pitchFamily="18" charset="0"/>
                <a:cs typeface="Times New Roman" panose="02020603050405020304" pitchFamily="18" charset="0"/>
              </a:rPr>
              <a:t>Número de indicadores/variáveis</a:t>
            </a:r>
          </a:p>
        </p:txBody>
      </p:sp>
      <p:sp>
        <p:nvSpPr>
          <p:cNvPr id="3" name="Espaço Reservado para Conteúdo 2">
            <a:extLst>
              <a:ext uri="{FF2B5EF4-FFF2-40B4-BE49-F238E27FC236}">
                <a16:creationId xmlns:a16="http://schemas.microsoft.com/office/drawing/2014/main" id="{0C9B141C-4040-485A-BD93-D0FA98D1B176}"/>
              </a:ext>
            </a:extLst>
          </p:cNvPr>
          <p:cNvSpPr>
            <a:spLocks noGrp="1"/>
          </p:cNvSpPr>
          <p:nvPr>
            <p:ph idx="1"/>
          </p:nvPr>
        </p:nvSpPr>
        <p:spPr>
          <a:xfrm>
            <a:off x="1443491" y="1374250"/>
            <a:ext cx="6765789" cy="4679230"/>
          </a:xfrm>
        </p:spPr>
        <p:txBody>
          <a:bodyPr>
            <a:normAutofit fontScale="85000" lnSpcReduction="10000"/>
          </a:bodyPr>
          <a:lstStyle/>
          <a:p>
            <a:pPr marL="0" indent="0">
              <a:buNone/>
            </a:pPr>
            <a:r>
              <a:rPr lang="pt-BR" sz="2400" dirty="0">
                <a:latin typeface="Times New Roman" panose="02020603050405020304" pitchFamily="18" charset="0"/>
                <a:cs typeface="Times New Roman" panose="02020603050405020304" pitchFamily="18" charset="0"/>
              </a:rPr>
              <a:t>Quantidade ou qualidade?</a:t>
            </a:r>
          </a:p>
          <a:p>
            <a:pPr marL="0" indent="0" algn="just">
              <a:buNone/>
            </a:pPr>
            <a:r>
              <a:rPr lang="pt-BR" sz="2400" dirty="0">
                <a:latin typeface="Times New Roman" panose="02020603050405020304" pitchFamily="18" charset="0"/>
                <a:cs typeface="Times New Roman" panose="02020603050405020304" pitchFamily="18" charset="0"/>
              </a:rPr>
              <a:t>A estratégia de empregar uma variedade de indicadores em avaliações tem duas faces (antagônicas): o empego de grande número de indicadores é uma opção metodológica desejável porque permite enriquecer a análise, por outro lado, dificulta a comparação entre comunidades (ao comparar duas comunidades, pode ocorrer de uma delas ser melhor em alguns indicadores básicos, mas pior em outros; não há como dizer se uma é melhor ou pior que a outra). A construção de um único índice, a princípio, permite a ordenação e a comparação entre comunidades, quando são considerados diferentes aspectos de suas respectivas realidades, retratadas  por diversos indicadores.</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buNone/>
            </a:pPr>
            <a:endParaRPr lang="pt-BR" dirty="0"/>
          </a:p>
          <a:p>
            <a:pPr marL="0" indent="0">
              <a:buNone/>
            </a:pPr>
            <a:endParaRPr lang="pt-BR" dirty="0"/>
          </a:p>
          <a:p>
            <a:pPr marL="0" indent="0">
              <a:buNone/>
            </a:pPr>
            <a:endParaRPr lang="pt-BR" dirty="0"/>
          </a:p>
        </p:txBody>
      </p:sp>
    </p:spTree>
    <p:extLst>
      <p:ext uri="{BB962C8B-B14F-4D97-AF65-F5344CB8AC3E}">
        <p14:creationId xmlns:p14="http://schemas.microsoft.com/office/powerpoint/2010/main" val="1440265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E7629F82-8B59-422D-B368-9E79EB8CD79C}"/>
              </a:ext>
            </a:extLst>
          </p:cNvPr>
          <p:cNvSpPr/>
          <p:nvPr/>
        </p:nvSpPr>
        <p:spPr>
          <a:xfrm>
            <a:off x="1137920" y="797510"/>
            <a:ext cx="7762240" cy="5262979"/>
          </a:xfrm>
          <a:prstGeom prst="rect">
            <a:avLst/>
          </a:prstGeom>
        </p:spPr>
        <p:txBody>
          <a:bodyPr wrap="square">
            <a:spAutoFit/>
          </a:bodyPr>
          <a:lstStyle/>
          <a:p>
            <a:pPr algn="just"/>
            <a:r>
              <a:rPr lang="pt-BR" sz="2400" dirty="0">
                <a:latin typeface="Times New Roman" panose="02020603050405020304" pitchFamily="18" charset="0"/>
                <a:cs typeface="Times New Roman" panose="02020603050405020304" pitchFamily="18" charset="0"/>
              </a:rPr>
              <a:t>Os Índices agregados nos dão uma visão global (macro) da realidade e permitem comparações no tempo e espaço. Auxiliam nas decisões estratégicas globais mas, podem transmitir mensagens em direções equivocadas ou não robusta, se são pobremente construídos ou mal interpretados. Os indicadores, com foco em determinados eventos específicos, em geral, podem ser considerados como um processo de </a:t>
            </a:r>
            <a:r>
              <a:rPr lang="pt-BR" sz="2400" dirty="0" err="1">
                <a:latin typeface="Times New Roman" panose="02020603050405020304" pitchFamily="18" charset="0"/>
                <a:cs typeface="Times New Roman" panose="02020603050405020304" pitchFamily="18" charset="0"/>
              </a:rPr>
              <a:t>pré</a:t>
            </a:r>
            <a:r>
              <a:rPr lang="pt-BR" sz="2400" dirty="0">
                <a:latin typeface="Times New Roman" panose="02020603050405020304" pitchFamily="18" charset="0"/>
                <a:cs typeface="Times New Roman" panose="02020603050405020304" pitchFamily="18" charset="0"/>
              </a:rPr>
              <a:t>-tratamento de dados originais.  São mais indicados para comparação temporal, (numa mesma localidade) e auxiliam na tomada de decisões, em especial no estabelecimento de prioridades e/ou redefinição de objetivos.</a:t>
            </a:r>
          </a:p>
          <a:p>
            <a:pPr algn="just"/>
            <a:r>
              <a:rPr lang="pt-BR" sz="2400" dirty="0">
                <a:latin typeface="Times New Roman" panose="02020603050405020304" pitchFamily="18" charset="0"/>
                <a:cs typeface="Times New Roman" panose="02020603050405020304" pitchFamily="18" charset="0"/>
              </a:rPr>
              <a:t>Vale lembrar que tanto índices quanto indicadores são valores estáticos, ou seja, nos dão um retrato do momento em que são construídos.</a:t>
            </a:r>
          </a:p>
        </p:txBody>
      </p:sp>
    </p:spTree>
    <p:extLst>
      <p:ext uri="{BB962C8B-B14F-4D97-AF65-F5344CB8AC3E}">
        <p14:creationId xmlns:p14="http://schemas.microsoft.com/office/powerpoint/2010/main" val="480287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E9312E-703A-4AEF-BB6B-0647D1DB0F53}"/>
              </a:ext>
            </a:extLst>
          </p:cNvPr>
          <p:cNvSpPr>
            <a:spLocks noGrp="1"/>
          </p:cNvSpPr>
          <p:nvPr>
            <p:ph type="title"/>
          </p:nvPr>
        </p:nvSpPr>
        <p:spPr/>
        <p:txBody>
          <a:bodyPr>
            <a:normAutofit/>
          </a:bodyPr>
          <a:lstStyle/>
          <a:p>
            <a:pPr algn="ctr"/>
            <a:r>
              <a:rPr lang="pt-BR" sz="2400" dirty="0">
                <a:latin typeface="Times New Roman" panose="02020603050405020304" pitchFamily="18" charset="0"/>
                <a:cs typeface="Times New Roman" panose="02020603050405020304" pitchFamily="18" charset="0"/>
              </a:rPr>
              <a:t>Duas questões para debate</a:t>
            </a:r>
          </a:p>
        </p:txBody>
      </p:sp>
      <p:sp>
        <p:nvSpPr>
          <p:cNvPr id="3" name="Espaço Reservado para Conteúdo 2">
            <a:extLst>
              <a:ext uri="{FF2B5EF4-FFF2-40B4-BE49-F238E27FC236}">
                <a16:creationId xmlns:a16="http://schemas.microsoft.com/office/drawing/2014/main" id="{0C9B141C-4040-485A-BD93-D0FA98D1B176}"/>
              </a:ext>
            </a:extLst>
          </p:cNvPr>
          <p:cNvSpPr>
            <a:spLocks noGrp="1"/>
          </p:cNvSpPr>
          <p:nvPr>
            <p:ph idx="1"/>
          </p:nvPr>
        </p:nvSpPr>
        <p:spPr>
          <a:xfrm>
            <a:off x="711201" y="2035039"/>
            <a:ext cx="7303634" cy="3738440"/>
          </a:xfrm>
        </p:spPr>
        <p:txBody>
          <a:bodyPr/>
          <a:lstStyle/>
          <a:p>
            <a:pPr marL="0" indent="0">
              <a:buNone/>
            </a:pPr>
            <a:endParaRPr lang="pt-BR" dirty="0"/>
          </a:p>
          <a:p>
            <a:pPr marL="0" indent="0">
              <a:buNone/>
            </a:pPr>
            <a:endParaRPr lang="pt-BR" dirty="0"/>
          </a:p>
          <a:p>
            <a:pPr marL="0" indent="0">
              <a:buNone/>
            </a:pPr>
            <a:endParaRPr lang="pt-BR" dirty="0"/>
          </a:p>
        </p:txBody>
      </p:sp>
      <p:sp>
        <p:nvSpPr>
          <p:cNvPr id="7" name="CaixaDeTexto 6">
            <a:extLst>
              <a:ext uri="{FF2B5EF4-FFF2-40B4-BE49-F238E27FC236}">
                <a16:creationId xmlns:a16="http://schemas.microsoft.com/office/drawing/2014/main" id="{64DC4C7A-6BFB-4C52-ACA7-911C5409358C}"/>
              </a:ext>
            </a:extLst>
          </p:cNvPr>
          <p:cNvSpPr txBox="1"/>
          <p:nvPr/>
        </p:nvSpPr>
        <p:spPr>
          <a:xfrm>
            <a:off x="1089503" y="2021353"/>
            <a:ext cx="4297167" cy="369332"/>
          </a:xfrm>
          <a:prstGeom prst="rect">
            <a:avLst/>
          </a:prstGeom>
          <a:noFill/>
        </p:spPr>
        <p:txBody>
          <a:bodyPr wrap="square" rtlCol="0">
            <a:spAutoFit/>
          </a:bodyPr>
          <a:lstStyle/>
          <a:p>
            <a:r>
              <a:rPr lang="pt-BR" dirty="0">
                <a:latin typeface="Arial" panose="020B0604020202020204" pitchFamily="34" charset="0"/>
                <a:ea typeface="Calibri" panose="020F0502020204030204" pitchFamily="34" charset="0"/>
                <a:cs typeface="Arial" panose="020B0604020202020204" pitchFamily="34" charset="0"/>
              </a:rPr>
              <a:t>𝐼𝑆𝐴/SP = 0,25𝐼𝑎𝑏 + 0,25𝐼𝑒𝑠 + 0,25𝐼𝑟𝑠 +</a:t>
            </a:r>
            <a:endParaRPr lang="pt-BR" dirty="0"/>
          </a:p>
        </p:txBody>
      </p:sp>
      <p:sp>
        <p:nvSpPr>
          <p:cNvPr id="8" name="CaixaDeTexto 7">
            <a:extLst>
              <a:ext uri="{FF2B5EF4-FFF2-40B4-BE49-F238E27FC236}">
                <a16:creationId xmlns:a16="http://schemas.microsoft.com/office/drawing/2014/main" id="{D4DDEE70-2527-40C6-8BA7-9FE5F171DC34}"/>
              </a:ext>
            </a:extLst>
          </p:cNvPr>
          <p:cNvSpPr txBox="1"/>
          <p:nvPr/>
        </p:nvSpPr>
        <p:spPr>
          <a:xfrm>
            <a:off x="5079414" y="2020507"/>
            <a:ext cx="1143535" cy="400110"/>
          </a:xfrm>
          <a:prstGeom prst="rect">
            <a:avLst/>
          </a:prstGeom>
          <a:noFill/>
        </p:spPr>
        <p:txBody>
          <a:bodyPr wrap="square" rtlCol="0">
            <a:spAutoFit/>
          </a:bodyPr>
          <a:lstStyle/>
          <a:p>
            <a:r>
              <a:rPr lang="pt-BR" sz="2000" dirty="0">
                <a:solidFill>
                  <a:srgbClr val="FF0000"/>
                </a:solidFill>
                <a:latin typeface="Arial" panose="020B0604020202020204" pitchFamily="34" charset="0"/>
                <a:ea typeface="Calibri" panose="020F0502020204030204" pitchFamily="34" charset="0"/>
                <a:cs typeface="Arial" panose="020B0604020202020204" pitchFamily="34" charset="0"/>
              </a:rPr>
              <a:t>0,10𝐼𝑐𝑣</a:t>
            </a:r>
            <a:endParaRPr lang="pt-BR" sz="2000" dirty="0">
              <a:solidFill>
                <a:srgbClr val="FF0000"/>
              </a:solidFill>
            </a:endParaRPr>
          </a:p>
        </p:txBody>
      </p:sp>
      <p:sp>
        <p:nvSpPr>
          <p:cNvPr id="9" name="CaixaDeTexto 8">
            <a:extLst>
              <a:ext uri="{FF2B5EF4-FFF2-40B4-BE49-F238E27FC236}">
                <a16:creationId xmlns:a16="http://schemas.microsoft.com/office/drawing/2014/main" id="{97D54156-DD24-4625-B626-E7076F04DDDF}"/>
              </a:ext>
            </a:extLst>
          </p:cNvPr>
          <p:cNvSpPr txBox="1"/>
          <p:nvPr/>
        </p:nvSpPr>
        <p:spPr>
          <a:xfrm>
            <a:off x="5987733" y="2023687"/>
            <a:ext cx="2445066"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+ 0,10𝐼𝑟ℎ + 0,05𝐼𝑠𝑒</a:t>
            </a:r>
          </a:p>
        </p:txBody>
      </p:sp>
      <p:sp>
        <p:nvSpPr>
          <p:cNvPr id="11" name="CaixaDeTexto 10">
            <a:extLst>
              <a:ext uri="{FF2B5EF4-FFF2-40B4-BE49-F238E27FC236}">
                <a16:creationId xmlns:a16="http://schemas.microsoft.com/office/drawing/2014/main" id="{9825FE17-2FCF-4ED6-AB1C-3CA42D19304A}"/>
              </a:ext>
            </a:extLst>
          </p:cNvPr>
          <p:cNvSpPr txBox="1"/>
          <p:nvPr/>
        </p:nvSpPr>
        <p:spPr>
          <a:xfrm>
            <a:off x="2490238" y="2358228"/>
            <a:ext cx="5178352" cy="461665"/>
          </a:xfrm>
          <a:prstGeom prst="rect">
            <a:avLst/>
          </a:prstGeom>
          <a:noFill/>
        </p:spPr>
        <p:txBody>
          <a:bodyPr wrap="square" rtlCol="0">
            <a:spAutoFit/>
          </a:bodyPr>
          <a:lstStyle/>
          <a:p>
            <a:r>
              <a:rPr lang="pt-BR" sz="2400" dirty="0" err="1"/>
              <a:t>Icv</a:t>
            </a:r>
            <a:r>
              <a:rPr lang="pt-BR" dirty="0"/>
              <a:t> = </a:t>
            </a:r>
            <a:r>
              <a:rPr lang="pt-BR" sz="2000" dirty="0">
                <a:latin typeface="Arial" panose="020B0604020202020204" pitchFamily="34" charset="0"/>
                <a:cs typeface="Arial" panose="020B0604020202020204" pitchFamily="34" charset="0"/>
              </a:rPr>
              <a:t>Indicador</a:t>
            </a:r>
            <a:r>
              <a:rPr lang="pt-BR" dirty="0"/>
              <a:t> </a:t>
            </a:r>
            <a:r>
              <a:rPr lang="pt-BR" sz="2000" dirty="0">
                <a:latin typeface="Arial" panose="020B0604020202020204" pitchFamily="34" charset="0"/>
                <a:cs typeface="Arial" panose="020B0604020202020204" pitchFamily="34" charset="0"/>
              </a:rPr>
              <a:t>de Controle de Vetores </a:t>
            </a:r>
          </a:p>
        </p:txBody>
      </p:sp>
      <p:sp>
        <p:nvSpPr>
          <p:cNvPr id="12" name="CaixaDeTexto 11">
            <a:extLst>
              <a:ext uri="{FF2B5EF4-FFF2-40B4-BE49-F238E27FC236}">
                <a16:creationId xmlns:a16="http://schemas.microsoft.com/office/drawing/2014/main" id="{6390084C-C138-4094-AA68-C66D6314DB44}"/>
              </a:ext>
            </a:extLst>
          </p:cNvPr>
          <p:cNvSpPr txBox="1"/>
          <p:nvPr/>
        </p:nvSpPr>
        <p:spPr>
          <a:xfrm>
            <a:off x="4119178" y="2870833"/>
            <a:ext cx="4958080" cy="1292662"/>
          </a:xfrm>
          <a:prstGeom prst="rect">
            <a:avLst/>
          </a:prstGeom>
          <a:noFill/>
        </p:spPr>
        <p:txBody>
          <a:bodyPr wrap="square" rtlCol="0">
            <a:spAutoFit/>
          </a:bodyPr>
          <a:lstStyle/>
          <a:p>
            <a:r>
              <a:rPr lang="pt-BR" sz="2000" dirty="0">
                <a:latin typeface="Arial" panose="020B0604020202020204" pitchFamily="34" charset="0"/>
                <a:cs typeface="Arial" panose="020B0604020202020204" pitchFamily="34" charset="0"/>
              </a:rPr>
              <a:t>- Indicador de Dengue (</a:t>
            </a:r>
            <a:r>
              <a:rPr lang="pt-BR" sz="2000" dirty="0" err="1">
                <a:latin typeface="Arial" panose="020B0604020202020204" pitchFamily="34" charset="0"/>
                <a:cs typeface="Arial" panose="020B0604020202020204" pitchFamily="34" charset="0"/>
              </a:rPr>
              <a:t>Ivd</a:t>
            </a:r>
            <a:r>
              <a:rPr lang="pt-BR" sz="2000" dirty="0">
                <a:latin typeface="Arial" panose="020B0604020202020204" pitchFamily="34" charset="0"/>
                <a:cs typeface="Arial" panose="020B0604020202020204" pitchFamily="34" charset="0"/>
              </a:rPr>
              <a:t>); </a:t>
            </a:r>
          </a:p>
          <a:p>
            <a:r>
              <a:rPr lang="pt-BR" sz="2000" dirty="0">
                <a:latin typeface="Arial" panose="020B0604020202020204" pitchFamily="34" charset="0"/>
                <a:cs typeface="Arial" panose="020B0604020202020204" pitchFamily="34" charset="0"/>
              </a:rPr>
              <a:t>- Indicador de Esquistossomose (</a:t>
            </a:r>
            <a:r>
              <a:rPr lang="pt-BR" sz="2000" dirty="0" err="1">
                <a:latin typeface="Arial" panose="020B0604020202020204" pitchFamily="34" charset="0"/>
                <a:cs typeface="Arial" panose="020B0604020202020204" pitchFamily="34" charset="0"/>
              </a:rPr>
              <a:t>Ive</a:t>
            </a:r>
            <a:r>
              <a:rPr lang="pt-BR" sz="2000" dirty="0">
                <a:latin typeface="Arial" panose="020B0604020202020204" pitchFamily="34" charset="0"/>
                <a:cs typeface="Arial" panose="020B0604020202020204" pitchFamily="34" charset="0"/>
              </a:rPr>
              <a:t>); </a:t>
            </a:r>
          </a:p>
          <a:p>
            <a:r>
              <a:rPr lang="pt-BR" sz="2000" dirty="0">
                <a:latin typeface="Arial" panose="020B0604020202020204" pitchFamily="34" charset="0"/>
                <a:cs typeface="Arial" panose="020B0604020202020204" pitchFamily="34" charset="0"/>
              </a:rPr>
              <a:t>- Indicador de Leptospirose (</a:t>
            </a:r>
            <a:r>
              <a:rPr lang="pt-BR" sz="2000" dirty="0" err="1">
                <a:latin typeface="Arial" panose="020B0604020202020204" pitchFamily="34" charset="0"/>
                <a:cs typeface="Arial" panose="020B0604020202020204" pitchFamily="34" charset="0"/>
              </a:rPr>
              <a:t>Ivl</a:t>
            </a:r>
            <a:r>
              <a:rPr lang="pt-BR" sz="2000" dirty="0">
                <a:latin typeface="Arial" panose="020B0604020202020204" pitchFamily="34" charset="0"/>
                <a:cs typeface="Arial" panose="020B0604020202020204" pitchFamily="34" charset="0"/>
              </a:rPr>
              <a:t>);</a:t>
            </a:r>
          </a:p>
          <a:p>
            <a:endParaRPr lang="pt-BR" dirty="0"/>
          </a:p>
        </p:txBody>
      </p:sp>
      <p:sp>
        <p:nvSpPr>
          <p:cNvPr id="14" name="CaixaDeTexto 13">
            <a:extLst>
              <a:ext uri="{FF2B5EF4-FFF2-40B4-BE49-F238E27FC236}">
                <a16:creationId xmlns:a16="http://schemas.microsoft.com/office/drawing/2014/main" id="{1100B729-07DE-417D-B312-39CACB5309DD}"/>
              </a:ext>
            </a:extLst>
          </p:cNvPr>
          <p:cNvSpPr txBox="1"/>
          <p:nvPr/>
        </p:nvSpPr>
        <p:spPr>
          <a:xfrm>
            <a:off x="2032000" y="3161367"/>
            <a:ext cx="2066858" cy="400110"/>
          </a:xfrm>
          <a:prstGeom prst="rect">
            <a:avLst/>
          </a:prstGeom>
          <a:noFill/>
        </p:spPr>
        <p:txBody>
          <a:bodyPr wrap="square" rtlCol="0">
            <a:spAutoFit/>
          </a:bodyPr>
          <a:lstStyle/>
          <a:p>
            <a:r>
              <a:rPr lang="pt-BR" sz="2000" dirty="0" err="1">
                <a:latin typeface="Arial" panose="020B0604020202020204" pitchFamily="34" charset="0"/>
                <a:cs typeface="Arial" panose="020B0604020202020204" pitchFamily="34" charset="0"/>
              </a:rPr>
              <a:t>Sub-indicadores</a:t>
            </a:r>
            <a:endParaRPr lang="pt-BR" sz="2000" dirty="0">
              <a:latin typeface="Arial" panose="020B0604020202020204" pitchFamily="34" charset="0"/>
              <a:cs typeface="Arial" panose="020B0604020202020204" pitchFamily="34" charset="0"/>
            </a:endParaRPr>
          </a:p>
        </p:txBody>
      </p:sp>
      <p:sp>
        <p:nvSpPr>
          <p:cNvPr id="10" name="CaixaDeTexto 9">
            <a:extLst>
              <a:ext uri="{FF2B5EF4-FFF2-40B4-BE49-F238E27FC236}">
                <a16:creationId xmlns:a16="http://schemas.microsoft.com/office/drawing/2014/main" id="{AF28BE38-AEB0-4748-AF6D-7E4CD0A795D1}"/>
              </a:ext>
            </a:extLst>
          </p:cNvPr>
          <p:cNvSpPr txBox="1"/>
          <p:nvPr/>
        </p:nvSpPr>
        <p:spPr>
          <a:xfrm>
            <a:off x="814289" y="3880980"/>
            <a:ext cx="7721598" cy="2246769"/>
          </a:xfrm>
          <a:prstGeom prst="rect">
            <a:avLst/>
          </a:prstGeom>
          <a:noFill/>
        </p:spPr>
        <p:txBody>
          <a:bodyPr wrap="square" rtlCol="0">
            <a:spAutoFit/>
          </a:bodyPr>
          <a:lstStyle/>
          <a:p>
            <a:pPr algn="just"/>
            <a:r>
              <a:rPr lang="pt-BR" sz="2000" dirty="0">
                <a:latin typeface="Arial" panose="020B0604020202020204" pitchFamily="34" charset="0"/>
                <a:cs typeface="Arial" panose="020B0604020202020204" pitchFamily="34" charset="0"/>
              </a:rPr>
              <a:t>O uso direto do </a:t>
            </a:r>
            <a:r>
              <a:rPr lang="pt-BR" sz="2000" dirty="0" err="1">
                <a:latin typeface="Arial" panose="020B0604020202020204" pitchFamily="34" charset="0"/>
                <a:cs typeface="Arial" panose="020B0604020202020204" pitchFamily="34" charset="0"/>
              </a:rPr>
              <a:t>Icv</a:t>
            </a:r>
            <a:r>
              <a:rPr lang="pt-BR" sz="2000" dirty="0">
                <a:latin typeface="Arial" panose="020B0604020202020204" pitchFamily="34" charset="0"/>
                <a:cs typeface="Arial" panose="020B0604020202020204" pitchFamily="34" charset="0"/>
              </a:rPr>
              <a:t> (calculado em percentuais de casos ocorridos) na composição do ISA, pode estar influenciando negativamente no resultado esperado. Ademais, indicadores de ocorrência de doenças não parece plausíveis para construção de um índice de salubridade, pois espera-se que esses sejam muito próximos de zero, enquanto que o valor esperado do ISA deverá ser próximo do máximo da escala de valores arbitrada.</a:t>
            </a:r>
          </a:p>
        </p:txBody>
      </p:sp>
    </p:spTree>
    <p:extLst>
      <p:ext uri="{BB962C8B-B14F-4D97-AF65-F5344CB8AC3E}">
        <p14:creationId xmlns:p14="http://schemas.microsoft.com/office/powerpoint/2010/main" val="305295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268865-22B3-4E51-95F9-6FAE8FE902D8}"/>
              </a:ext>
            </a:extLst>
          </p:cNvPr>
          <p:cNvSpPr>
            <a:spLocks noGrp="1"/>
          </p:cNvSpPr>
          <p:nvPr>
            <p:ph type="title"/>
          </p:nvPr>
        </p:nvSpPr>
        <p:spPr>
          <a:xfrm>
            <a:off x="1336353" y="1051444"/>
            <a:ext cx="6798734" cy="420697"/>
          </a:xfrm>
        </p:spPr>
        <p:txBody>
          <a:bodyPr>
            <a:noAutofit/>
          </a:bodyPr>
          <a:lstStyle/>
          <a:p>
            <a:pPr algn="ctr"/>
            <a:r>
              <a:rPr lang="pt-BR" sz="2000" dirty="0">
                <a:latin typeface="Times New Roman" panose="02020603050405020304" pitchFamily="18" charset="0"/>
                <a:cs typeface="Times New Roman" panose="02020603050405020304" pitchFamily="18" charset="0"/>
              </a:rPr>
              <a:t>Doenças por saneamento inadequado</a:t>
            </a:r>
          </a:p>
        </p:txBody>
      </p:sp>
      <p:sp>
        <p:nvSpPr>
          <p:cNvPr id="3" name="Espaço Reservado para Conteúdo 2">
            <a:extLst>
              <a:ext uri="{FF2B5EF4-FFF2-40B4-BE49-F238E27FC236}">
                <a16:creationId xmlns:a16="http://schemas.microsoft.com/office/drawing/2014/main" id="{9A7DC7F6-8F6E-4847-B802-659C0BAD3B52}"/>
              </a:ext>
            </a:extLst>
          </p:cNvPr>
          <p:cNvSpPr>
            <a:spLocks noGrp="1"/>
          </p:cNvSpPr>
          <p:nvPr>
            <p:ph idx="1"/>
          </p:nvPr>
        </p:nvSpPr>
        <p:spPr>
          <a:xfrm>
            <a:off x="1076960" y="1875463"/>
            <a:ext cx="7762240" cy="4104639"/>
          </a:xfrm>
        </p:spPr>
        <p:txBody>
          <a:bodyPr>
            <a:normAutofit fontScale="77500" lnSpcReduction="20000"/>
          </a:bodyPr>
          <a:lstStyle/>
          <a:p>
            <a:pPr marL="0" indent="0">
              <a:spcBef>
                <a:spcPts val="0"/>
              </a:spcBef>
              <a:spcAft>
                <a:spcPts val="0"/>
              </a:spcAft>
              <a:buNone/>
            </a:pPr>
            <a:r>
              <a:rPr lang="pt-BR" sz="2300" dirty="0">
                <a:latin typeface="Times New Roman" panose="02020603050405020304" pitchFamily="18" charset="0"/>
                <a:cs typeface="Times New Roman" panose="02020603050405020304" pitchFamily="18" charset="0"/>
              </a:rPr>
              <a:t>O ISA deixa de considerar outras doenças que têm como causa a ausência do saneamento básico ou sua insuficiência.</a:t>
            </a:r>
          </a:p>
          <a:p>
            <a:pPr marL="0" indent="0">
              <a:spcBef>
                <a:spcPts val="0"/>
              </a:spcBef>
              <a:spcAft>
                <a:spcPts val="0"/>
              </a:spcAft>
              <a:buNone/>
            </a:pPr>
            <a:endParaRPr lang="pt-BR" sz="1400"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pt-BR" sz="1700" dirty="0">
                <a:latin typeface="Times New Roman" panose="02020603050405020304" pitchFamily="18" charset="0"/>
                <a:cs typeface="Times New Roman" panose="02020603050405020304" pitchFamily="18" charset="0"/>
              </a:rPr>
              <a:t>Transmissão </a:t>
            </a:r>
            <a:r>
              <a:rPr lang="pt-BR" sz="1700" dirty="0" err="1">
                <a:latin typeface="Times New Roman" panose="02020603050405020304" pitchFamily="18" charset="0"/>
                <a:cs typeface="Times New Roman" panose="02020603050405020304" pitchFamily="18" charset="0"/>
              </a:rPr>
              <a:t>Feco</a:t>
            </a:r>
            <a:r>
              <a:rPr lang="pt-BR" sz="1700" dirty="0">
                <a:latin typeface="Times New Roman" panose="02020603050405020304" pitchFamily="18" charset="0"/>
                <a:cs typeface="Times New Roman" panose="02020603050405020304" pitchFamily="18" charset="0"/>
              </a:rPr>
              <a:t> oral</a:t>
            </a:r>
          </a:p>
          <a:p>
            <a:pPr marL="0" indent="0">
              <a:spcBef>
                <a:spcPts val="0"/>
              </a:spcBef>
              <a:spcAft>
                <a:spcPts val="0"/>
              </a:spcAft>
              <a:buNone/>
            </a:pPr>
            <a:r>
              <a:rPr lang="pt-BR" sz="1700" dirty="0">
                <a:latin typeface="Times New Roman" panose="02020603050405020304" pitchFamily="18" charset="0"/>
                <a:cs typeface="Times New Roman" panose="02020603050405020304" pitchFamily="18" charset="0"/>
              </a:rPr>
              <a:t>	Diarreias: a cólera, a salmonela, a amebíase, outras doenças intestinais</a:t>
            </a:r>
          </a:p>
          <a:p>
            <a:pPr marL="0" indent="0">
              <a:spcBef>
                <a:spcPts val="0"/>
              </a:spcBef>
              <a:spcAft>
                <a:spcPts val="0"/>
              </a:spcAft>
              <a:buNone/>
            </a:pPr>
            <a:r>
              <a:rPr lang="pt-BR" sz="1700" dirty="0">
                <a:latin typeface="Times New Roman" panose="02020603050405020304" pitchFamily="18" charset="0"/>
                <a:cs typeface="Times New Roman" panose="02020603050405020304" pitchFamily="18" charset="0"/>
              </a:rPr>
              <a:t>	Febres entéricas: febre tifoide e paratifoide</a:t>
            </a:r>
          </a:p>
          <a:p>
            <a:pPr marL="0" indent="0">
              <a:spcBef>
                <a:spcPts val="0"/>
              </a:spcBef>
              <a:spcAft>
                <a:spcPts val="0"/>
              </a:spcAft>
              <a:buNone/>
            </a:pPr>
            <a:r>
              <a:rPr lang="pt-BR" sz="1700" dirty="0">
                <a:latin typeface="Times New Roman" panose="02020603050405020304" pitchFamily="18" charset="0"/>
                <a:cs typeface="Times New Roman" panose="02020603050405020304" pitchFamily="18" charset="0"/>
              </a:rPr>
              <a:t>	Hepatite A</a:t>
            </a:r>
          </a:p>
          <a:p>
            <a:pPr marL="0" indent="0">
              <a:spcBef>
                <a:spcPts val="0"/>
              </a:spcBef>
              <a:spcAft>
                <a:spcPts val="0"/>
              </a:spcAft>
              <a:buNone/>
            </a:pPr>
            <a:r>
              <a:rPr lang="pt-BR" sz="1700" dirty="0">
                <a:latin typeface="Times New Roman" panose="02020603050405020304" pitchFamily="18" charset="0"/>
                <a:cs typeface="Times New Roman" panose="02020603050405020304" pitchFamily="18" charset="0"/>
              </a:rPr>
              <a:t>Por insetos</a:t>
            </a:r>
          </a:p>
          <a:p>
            <a:pPr marL="0" indent="0">
              <a:spcBef>
                <a:spcPts val="0"/>
              </a:spcBef>
              <a:spcAft>
                <a:spcPts val="0"/>
              </a:spcAft>
              <a:buNone/>
            </a:pPr>
            <a:r>
              <a:rPr lang="pt-BR" sz="1700" dirty="0">
                <a:latin typeface="Times New Roman" panose="02020603050405020304" pitchFamily="18" charset="0"/>
                <a:cs typeface="Times New Roman" panose="02020603050405020304" pitchFamily="18" charset="0"/>
              </a:rPr>
              <a:t>	</a:t>
            </a:r>
            <a:r>
              <a:rPr lang="pt-BR" sz="1700" b="1" dirty="0">
                <a:latin typeface="Times New Roman" panose="02020603050405020304" pitchFamily="18" charset="0"/>
                <a:cs typeface="Times New Roman" panose="02020603050405020304" pitchFamily="18" charset="0"/>
              </a:rPr>
              <a:t>Dengue</a:t>
            </a:r>
          </a:p>
          <a:p>
            <a:pPr marL="0" indent="0">
              <a:spcBef>
                <a:spcPts val="0"/>
              </a:spcBef>
              <a:spcAft>
                <a:spcPts val="0"/>
              </a:spcAft>
              <a:buNone/>
            </a:pPr>
            <a:r>
              <a:rPr lang="pt-BR" sz="1700" dirty="0">
                <a:latin typeface="Times New Roman" panose="02020603050405020304" pitchFamily="18" charset="0"/>
                <a:cs typeface="Times New Roman" panose="02020603050405020304" pitchFamily="18" charset="0"/>
              </a:rPr>
              <a:t>	Febre amarela</a:t>
            </a:r>
          </a:p>
          <a:p>
            <a:pPr marL="0" indent="0">
              <a:spcBef>
                <a:spcPts val="0"/>
              </a:spcBef>
              <a:spcAft>
                <a:spcPts val="0"/>
              </a:spcAft>
              <a:buNone/>
            </a:pPr>
            <a:r>
              <a:rPr lang="pt-BR" sz="1700" dirty="0">
                <a:latin typeface="Times New Roman" panose="02020603050405020304" pitchFamily="18" charset="0"/>
                <a:cs typeface="Times New Roman" panose="02020603050405020304" pitchFamily="18" charset="0"/>
              </a:rPr>
              <a:t>	Malária</a:t>
            </a:r>
          </a:p>
          <a:p>
            <a:pPr marL="0" indent="0">
              <a:spcBef>
                <a:spcPts val="0"/>
              </a:spcBef>
              <a:spcAft>
                <a:spcPts val="0"/>
              </a:spcAft>
              <a:buNone/>
            </a:pPr>
            <a:r>
              <a:rPr lang="pt-BR" sz="1700" dirty="0">
                <a:latin typeface="Times New Roman" panose="02020603050405020304" pitchFamily="18" charset="0"/>
                <a:cs typeface="Times New Roman" panose="02020603050405020304" pitchFamily="18" charset="0"/>
              </a:rPr>
              <a:t>	Leishmaniose</a:t>
            </a:r>
          </a:p>
          <a:p>
            <a:pPr marL="0" indent="0">
              <a:spcBef>
                <a:spcPts val="0"/>
              </a:spcBef>
              <a:spcAft>
                <a:spcPts val="0"/>
              </a:spcAft>
              <a:buNone/>
            </a:pPr>
            <a:r>
              <a:rPr lang="pt-BR" sz="1700" dirty="0">
                <a:latin typeface="Times New Roman" panose="02020603050405020304" pitchFamily="18" charset="0"/>
                <a:cs typeface="Times New Roman" panose="02020603050405020304" pitchFamily="18" charset="0"/>
              </a:rPr>
              <a:t>	Doença de Chagas</a:t>
            </a:r>
          </a:p>
          <a:p>
            <a:pPr marL="0" indent="0">
              <a:spcBef>
                <a:spcPts val="0"/>
              </a:spcBef>
              <a:spcAft>
                <a:spcPts val="0"/>
              </a:spcAft>
              <a:buNone/>
            </a:pPr>
            <a:r>
              <a:rPr lang="pt-BR" sz="1700" b="1" dirty="0">
                <a:latin typeface="Times New Roman" panose="02020603050405020304" pitchFamily="18" charset="0"/>
                <a:cs typeface="Times New Roman" panose="02020603050405020304" pitchFamily="18" charset="0"/>
              </a:rPr>
              <a:t>Pelo contato com a água</a:t>
            </a:r>
          </a:p>
          <a:p>
            <a:pPr marL="0" indent="0">
              <a:spcBef>
                <a:spcPts val="0"/>
              </a:spcBef>
              <a:spcAft>
                <a:spcPts val="0"/>
              </a:spcAft>
              <a:buNone/>
            </a:pPr>
            <a:r>
              <a:rPr lang="pt-BR" sz="1700" b="1" dirty="0">
                <a:latin typeface="Times New Roman" panose="02020603050405020304" pitchFamily="18" charset="0"/>
                <a:cs typeface="Times New Roman" panose="02020603050405020304" pitchFamily="18" charset="0"/>
              </a:rPr>
              <a:t>	Leptospirose</a:t>
            </a:r>
          </a:p>
          <a:p>
            <a:pPr marL="0" indent="0">
              <a:spcBef>
                <a:spcPts val="0"/>
              </a:spcBef>
              <a:spcAft>
                <a:spcPts val="0"/>
              </a:spcAft>
              <a:buNone/>
            </a:pPr>
            <a:r>
              <a:rPr lang="pt-BR" sz="1700" b="1" dirty="0">
                <a:latin typeface="Times New Roman" panose="02020603050405020304" pitchFamily="18" charset="0"/>
                <a:cs typeface="Times New Roman" panose="02020603050405020304" pitchFamily="18" charset="0"/>
              </a:rPr>
              <a:t>	Esquistossomose</a:t>
            </a:r>
          </a:p>
          <a:p>
            <a:pPr marL="0" indent="0">
              <a:spcBef>
                <a:spcPts val="0"/>
              </a:spcBef>
              <a:spcAft>
                <a:spcPts val="0"/>
              </a:spcAft>
              <a:buNone/>
            </a:pPr>
            <a:r>
              <a:rPr lang="pt-BR" sz="1700" dirty="0">
                <a:latin typeface="Times New Roman" panose="02020603050405020304" pitchFamily="18" charset="0"/>
                <a:cs typeface="Times New Roman" panose="02020603050405020304" pitchFamily="18" charset="0"/>
              </a:rPr>
              <a:t>Relacionadas com a higiene</a:t>
            </a:r>
          </a:p>
          <a:p>
            <a:pPr marL="0" indent="0">
              <a:spcBef>
                <a:spcPts val="0"/>
              </a:spcBef>
              <a:spcAft>
                <a:spcPts val="0"/>
              </a:spcAft>
              <a:buNone/>
            </a:pPr>
            <a:r>
              <a:rPr lang="pt-BR" sz="1700" dirty="0">
                <a:latin typeface="Times New Roman" panose="02020603050405020304" pitchFamily="18" charset="0"/>
                <a:cs typeface="Times New Roman" panose="02020603050405020304" pitchFamily="18" charset="0"/>
              </a:rPr>
              <a:t>	Doenças dos olhos</a:t>
            </a:r>
          </a:p>
          <a:p>
            <a:pPr marL="0" indent="0">
              <a:spcBef>
                <a:spcPts val="0"/>
              </a:spcBef>
              <a:spcAft>
                <a:spcPts val="0"/>
              </a:spcAft>
              <a:buNone/>
            </a:pPr>
            <a:r>
              <a:rPr lang="pt-BR" sz="1700" dirty="0">
                <a:latin typeface="Times New Roman" panose="02020603050405020304" pitchFamily="18" charset="0"/>
                <a:cs typeface="Times New Roman" panose="02020603050405020304" pitchFamily="18" charset="0"/>
              </a:rPr>
              <a:t>	Doenças da pele...</a:t>
            </a:r>
          </a:p>
          <a:p>
            <a:pPr marL="0" indent="0">
              <a:spcBef>
                <a:spcPts val="0"/>
              </a:spcBef>
              <a:spcAft>
                <a:spcPts val="0"/>
              </a:spcAft>
              <a:buNone/>
            </a:pPr>
            <a:endParaRPr lang="pt-B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7620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6C1744-308B-4195-90A4-F655ED231D24}"/>
              </a:ext>
            </a:extLst>
          </p:cNvPr>
          <p:cNvSpPr>
            <a:spLocks noGrp="1"/>
          </p:cNvSpPr>
          <p:nvPr>
            <p:ph type="title"/>
          </p:nvPr>
        </p:nvSpPr>
        <p:spPr>
          <a:xfrm>
            <a:off x="1496654" y="1027805"/>
            <a:ext cx="6478947" cy="524550"/>
          </a:xfrm>
        </p:spPr>
        <p:txBody>
          <a:bodyPr>
            <a:normAutofit/>
          </a:bodyPr>
          <a:lstStyle/>
          <a:p>
            <a:pPr algn="ctr"/>
            <a:r>
              <a:rPr lang="pt-BR" sz="2400" dirty="0">
                <a:latin typeface="Times New Roman" panose="02020603050405020304" pitchFamily="18" charset="0"/>
                <a:cs typeface="Times New Roman" panose="02020603050405020304" pitchFamily="18" charset="0"/>
              </a:rPr>
              <a:t>Causas e consequências</a:t>
            </a:r>
          </a:p>
        </p:txBody>
      </p:sp>
      <p:sp>
        <p:nvSpPr>
          <p:cNvPr id="3" name="Espaço Reservado para Conteúdo 2">
            <a:extLst>
              <a:ext uri="{FF2B5EF4-FFF2-40B4-BE49-F238E27FC236}">
                <a16:creationId xmlns:a16="http://schemas.microsoft.com/office/drawing/2014/main" id="{F4BF97DE-00B7-4094-8158-9E2E4EB5F903}"/>
              </a:ext>
            </a:extLst>
          </p:cNvPr>
          <p:cNvSpPr>
            <a:spLocks noGrp="1"/>
          </p:cNvSpPr>
          <p:nvPr>
            <p:ph idx="1"/>
          </p:nvPr>
        </p:nvSpPr>
        <p:spPr>
          <a:xfrm>
            <a:off x="1382233" y="2490135"/>
            <a:ext cx="6677246" cy="2148661"/>
          </a:xfrm>
        </p:spPr>
        <p:txBody>
          <a:bodyPr>
            <a:normAutofit fontScale="25000" lnSpcReduction="20000"/>
          </a:bodyPr>
          <a:lstStyle/>
          <a:p>
            <a:pPr marL="0" indent="0" algn="just">
              <a:buNone/>
            </a:pPr>
            <a:r>
              <a:rPr lang="pt-BR" sz="1800" dirty="0">
                <a:latin typeface="Times New Roman" panose="02020603050405020304" pitchFamily="18" charset="0"/>
                <a:cs typeface="Times New Roman" panose="02020603050405020304" pitchFamily="18" charset="0"/>
              </a:rPr>
              <a:t>	</a:t>
            </a:r>
          </a:p>
          <a:p>
            <a:pPr marL="0" indent="0" algn="just">
              <a:buNone/>
            </a:pPr>
            <a:r>
              <a:rPr lang="pt-BR" sz="7200" dirty="0">
                <a:latin typeface="Times New Roman" panose="02020603050405020304" pitchFamily="18" charset="0"/>
                <a:cs typeface="Times New Roman" panose="02020603050405020304" pitchFamily="18" charset="0"/>
              </a:rPr>
              <a:t>	As ações de saneamento, aliadas às de cunho socioeconômico, têm por objeto alcançar a salubridade ambiental desejável, facilitando  o controle de doenças transmissíveis e, como consequência, assegurar condições de saúde aos indivíduos residentes nas zonas urbana e rural.</a:t>
            </a:r>
          </a:p>
          <a:p>
            <a:pPr marL="0" indent="0" algn="just">
              <a:buNone/>
            </a:pPr>
            <a:endParaRPr lang="pt-BR" sz="4000" dirty="0">
              <a:latin typeface="Times New Roman" panose="02020603050405020304" pitchFamily="18" charset="0"/>
              <a:cs typeface="Times New Roman" panose="02020603050405020304" pitchFamily="18" charset="0"/>
            </a:endParaRPr>
          </a:p>
          <a:p>
            <a:pPr marL="0" indent="0" algn="just">
              <a:buNone/>
            </a:pPr>
            <a:endParaRPr lang="pt-BR" sz="4000" dirty="0">
              <a:latin typeface="Times New Roman" panose="02020603050405020304" pitchFamily="18" charset="0"/>
              <a:cs typeface="Times New Roman" panose="02020603050405020304" pitchFamily="18" charset="0"/>
            </a:endParaRPr>
          </a:p>
          <a:p>
            <a:pPr marL="0" indent="0" algn="just">
              <a:buNone/>
            </a:pPr>
            <a:r>
              <a:rPr lang="pt-BR"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1107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8C2DF3-DD88-43D7-9DAC-56C45AF11DCD}"/>
              </a:ext>
            </a:extLst>
          </p:cNvPr>
          <p:cNvSpPr>
            <a:spLocks noGrp="1"/>
          </p:cNvSpPr>
          <p:nvPr>
            <p:ph type="ctrTitle"/>
          </p:nvPr>
        </p:nvSpPr>
        <p:spPr>
          <a:xfrm>
            <a:off x="2107096" y="802300"/>
            <a:ext cx="6175513" cy="1079510"/>
          </a:xfrm>
        </p:spPr>
        <p:txBody>
          <a:bodyPr>
            <a:normAutofit fontScale="90000"/>
          </a:bodyPr>
          <a:lstStyle/>
          <a:p>
            <a:pPr algn="just"/>
            <a:r>
              <a:rPr lang="pt-BR" sz="2000" dirty="0">
                <a:latin typeface="Times New Roman" panose="02020603050405020304" pitchFamily="18" charset="0"/>
                <a:cs typeface="Times New Roman" panose="02020603050405020304" pitchFamily="18" charset="0"/>
              </a:rPr>
              <a:t>Síntese dos trabalhos elaborados pelas equipes técnicas do PMSB-106, nas áreas rurais de 106 municípios do estado de mato grosso.</a:t>
            </a:r>
          </a:p>
        </p:txBody>
      </p:sp>
      <p:sp>
        <p:nvSpPr>
          <p:cNvPr id="3" name="Subtítulo 2">
            <a:extLst>
              <a:ext uri="{FF2B5EF4-FFF2-40B4-BE49-F238E27FC236}">
                <a16:creationId xmlns:a16="http://schemas.microsoft.com/office/drawing/2014/main" id="{BEDD1129-381E-40F6-B052-A4BD210C2E00}"/>
              </a:ext>
            </a:extLst>
          </p:cNvPr>
          <p:cNvSpPr>
            <a:spLocks noGrp="1"/>
          </p:cNvSpPr>
          <p:nvPr>
            <p:ph type="subTitle" idx="1"/>
          </p:nvPr>
        </p:nvSpPr>
        <p:spPr>
          <a:xfrm>
            <a:off x="2107097" y="3531206"/>
            <a:ext cx="6175512" cy="484204"/>
          </a:xfrm>
        </p:spPr>
        <p:txBody>
          <a:bodyPr/>
          <a:lstStyle/>
          <a:p>
            <a:r>
              <a:rPr lang="pt-BR" dirty="0"/>
              <a:t>Período de realização:  outubro de 2014  a abril de 2017</a:t>
            </a:r>
          </a:p>
        </p:txBody>
      </p:sp>
    </p:spTree>
    <p:extLst>
      <p:ext uri="{BB962C8B-B14F-4D97-AF65-F5344CB8AC3E}">
        <p14:creationId xmlns:p14="http://schemas.microsoft.com/office/powerpoint/2010/main" val="2035704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B1006-ABA5-4954-8A9A-91BF02FAA3D8}"/>
              </a:ext>
            </a:extLst>
          </p:cNvPr>
          <p:cNvSpPr>
            <a:spLocks noGrp="1"/>
          </p:cNvSpPr>
          <p:nvPr>
            <p:ph type="title"/>
          </p:nvPr>
        </p:nvSpPr>
        <p:spPr/>
        <p:txBody>
          <a:bodyPr/>
          <a:lstStyle/>
          <a:p>
            <a:r>
              <a:rPr lang="pt-BR" dirty="0"/>
              <a:t>Comunidades Rurais</a:t>
            </a:r>
          </a:p>
        </p:txBody>
      </p:sp>
      <p:sp>
        <p:nvSpPr>
          <p:cNvPr id="3" name="Espaço Reservado para Conteúdo 2">
            <a:extLst>
              <a:ext uri="{FF2B5EF4-FFF2-40B4-BE49-F238E27FC236}">
                <a16:creationId xmlns:a16="http://schemas.microsoft.com/office/drawing/2014/main" id="{A7394835-4A27-4CB3-9092-98A0DEBE0796}"/>
              </a:ext>
            </a:extLst>
          </p:cNvPr>
          <p:cNvSpPr>
            <a:spLocks noGrp="1"/>
          </p:cNvSpPr>
          <p:nvPr>
            <p:ph idx="1"/>
          </p:nvPr>
        </p:nvSpPr>
        <p:spPr>
          <a:xfrm>
            <a:off x="1176864" y="2490135"/>
            <a:ext cx="6903879" cy="3444997"/>
          </a:xfrm>
        </p:spPr>
        <p:txBody>
          <a:bodyPr/>
          <a:lstStyle/>
          <a:p>
            <a:pPr marL="0" indent="0" algn="just">
              <a:buNone/>
            </a:pPr>
            <a:r>
              <a:rPr lang="pt-BR" dirty="0">
                <a:latin typeface="Times New Roman" panose="02020603050405020304" pitchFamily="18" charset="0"/>
                <a:cs typeface="Times New Roman" panose="02020603050405020304" pitchFamily="18" charset="0"/>
              </a:rPr>
              <a:t>Comunidades periurbanas (são muito próximas das áreas urbanas e, por elas, são fortemente impactadas).</a:t>
            </a:r>
          </a:p>
          <a:p>
            <a:pPr marL="0" indent="0" algn="just">
              <a:buNone/>
            </a:pPr>
            <a:r>
              <a:rPr lang="pt-BR" dirty="0">
                <a:latin typeface="Times New Roman" panose="02020603050405020304" pitchFamily="18" charset="0"/>
                <a:cs typeface="Times New Roman" panose="02020603050405020304" pitchFamily="18" charset="0"/>
              </a:rPr>
              <a:t>Comunidades rurais</a:t>
            </a:r>
          </a:p>
          <a:p>
            <a:pPr marL="0" indent="0" algn="just">
              <a:buNone/>
            </a:pPr>
            <a:r>
              <a:rPr lang="pt-BR" dirty="0">
                <a:latin typeface="Times New Roman" panose="02020603050405020304" pitchFamily="18" charset="0"/>
                <a:cs typeface="Times New Roman" panose="02020603050405020304" pitchFamily="18" charset="0"/>
              </a:rPr>
              <a:t>Assentamentos, Quilombolas, comunidades tradicionais, propriedades isoladas.</a:t>
            </a:r>
          </a:p>
          <a:p>
            <a:pPr marL="0" indent="0" algn="just">
              <a:buNone/>
            </a:pPr>
            <a:r>
              <a:rPr lang="pt-BR" dirty="0"/>
              <a:t>(Recomenda-se ver o estudo do IBGE: Classificação e caracterização dos espaços rurais e urbanos do Brasil)</a:t>
            </a:r>
          </a:p>
        </p:txBody>
      </p:sp>
    </p:spTree>
    <p:extLst>
      <p:ext uri="{BB962C8B-B14F-4D97-AF65-F5344CB8AC3E}">
        <p14:creationId xmlns:p14="http://schemas.microsoft.com/office/powerpoint/2010/main" val="3588877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
                    </a14:imgEffect>
                  </a14:imgLayer>
                </a14:imgProps>
              </a:ext>
              <a:ext uri="{28A0092B-C50C-407E-A947-70E740481C1C}">
                <a14:useLocalDpi xmlns:a14="http://schemas.microsoft.com/office/drawing/2010/main"/>
              </a:ext>
            </a:extLst>
          </a:blip>
          <a:srcRect/>
          <a:stretch>
            <a:fillRect/>
          </a:stretch>
        </p:blipFill>
        <p:spPr bwMode="auto">
          <a:xfrm>
            <a:off x="0" y="0"/>
            <a:ext cx="9144000" cy="692321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extLst/>
        </p:spPr>
      </p:pic>
      <p:sp>
        <p:nvSpPr>
          <p:cNvPr id="4100" name="AutoShape 3"/>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1" name="AutoShape 4"/>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2" name="AutoShape 5"/>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11" name="Título 1"/>
          <p:cNvSpPr>
            <a:spLocks noGrp="1"/>
          </p:cNvSpPr>
          <p:nvPr>
            <p:ph type="title"/>
          </p:nvPr>
        </p:nvSpPr>
        <p:spPr>
          <a:xfrm>
            <a:off x="1593266" y="3438467"/>
            <a:ext cx="6082882" cy="2164047"/>
          </a:xfrm>
        </p:spPr>
        <p:txBody>
          <a:bodyPr>
            <a:noAutofit/>
          </a:bodyPr>
          <a:lstStyle/>
          <a:p>
            <a:pPr algn="ctr"/>
            <a:r>
              <a:rPr lang="pt-BR" sz="7200" b="1" dirty="0">
                <a:solidFill>
                  <a:srgbClr val="002060"/>
                </a:solidFill>
                <a:latin typeface="Times New Roman" panose="02020603050405020304" pitchFamily="18" charset="0"/>
                <a:cs typeface="Times New Roman" panose="02020603050405020304" pitchFamily="18" charset="0"/>
              </a:rPr>
              <a:t>OBRIGADO!!</a:t>
            </a:r>
          </a:p>
        </p:txBody>
      </p:sp>
      <p:pic>
        <p:nvPicPr>
          <p:cNvPr id="2" name="Imagem 1"/>
          <p:cNvPicPr>
            <a:picLocks noChangeAspect="1"/>
          </p:cNvPicPr>
          <p:nvPr/>
        </p:nvPicPr>
        <p:blipFill>
          <a:blip r:embed="rId5" cstate="screen">
            <a:extLst>
              <a:ext uri="{BEBA8EAE-BF5A-486C-A8C5-ECC9F3942E4B}">
                <a14:imgProps xmlns:a14="http://schemas.microsoft.com/office/drawing/2010/main">
                  <a14:imgLayer r:embed="rId6">
                    <a14:imgEffect>
                      <a14:backgroundRemoval t="1596" b="99468" l="0" r="100000"/>
                    </a14:imgEffect>
                  </a14:imgLayer>
                </a14:imgProps>
              </a:ext>
              <a:ext uri="{28A0092B-C50C-407E-A947-70E740481C1C}">
                <a14:useLocalDpi xmlns:a14="http://schemas.microsoft.com/office/drawing/2010/main"/>
              </a:ext>
            </a:extLst>
          </a:blip>
          <a:stretch>
            <a:fillRect/>
          </a:stretch>
        </p:blipFill>
        <p:spPr>
          <a:xfrm>
            <a:off x="2682000" y="234796"/>
            <a:ext cx="3780000" cy="3780000"/>
          </a:xfrm>
          <a:prstGeom prst="rect">
            <a:avLst/>
          </a:prstGeom>
        </p:spPr>
      </p:pic>
      <p:sp>
        <p:nvSpPr>
          <p:cNvPr id="17" name="Título 1"/>
          <p:cNvSpPr txBox="1">
            <a:spLocks/>
          </p:cNvSpPr>
          <p:nvPr/>
        </p:nvSpPr>
        <p:spPr>
          <a:xfrm>
            <a:off x="1593266" y="5494031"/>
            <a:ext cx="6082882" cy="84059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pt-BR" sz="4000" b="1" dirty="0">
                <a:solidFill>
                  <a:srgbClr val="002060"/>
                </a:solidFill>
                <a:latin typeface="Times New Roman" panose="02020603050405020304" pitchFamily="18" charset="0"/>
                <a:cs typeface="Times New Roman" panose="02020603050405020304" pitchFamily="18" charset="0"/>
              </a:rPr>
              <a:t>Site: pmsb106.ic.ufmt.br</a:t>
            </a:r>
            <a:endParaRPr lang="pt-BR" sz="7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2655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descr="peças separadas-01.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074580"/>
            <a:ext cx="931163" cy="783420"/>
          </a:xfrm>
          <a:prstGeom prst="rect">
            <a:avLst/>
          </a:prstGeom>
        </p:spPr>
      </p:pic>
      <p:pic>
        <p:nvPicPr>
          <p:cNvPr id="14" name="Imagem 13" descr="peças separadas-04.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89759" y="0"/>
            <a:ext cx="954241" cy="968086"/>
          </a:xfrm>
          <a:prstGeom prst="rect">
            <a:avLst/>
          </a:prstGeom>
        </p:spPr>
      </p:pic>
      <p:sp>
        <p:nvSpPr>
          <p:cNvPr id="3" name="CaixaDeTexto 2"/>
          <p:cNvSpPr txBox="1"/>
          <p:nvPr/>
        </p:nvSpPr>
        <p:spPr>
          <a:xfrm>
            <a:off x="1141330" y="326917"/>
            <a:ext cx="6747039" cy="461665"/>
          </a:xfrm>
          <a:prstGeom prst="rect">
            <a:avLst/>
          </a:prstGeom>
          <a:noFill/>
        </p:spPr>
        <p:txBody>
          <a:bodyPr wrap="square" rtlCol="0">
            <a:spAutoFit/>
          </a:bodyPr>
          <a:lstStyle/>
          <a:p>
            <a:pPr algn="ctr"/>
            <a:r>
              <a:rPr lang="pt-B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Área de Abrangência do PMSB-106</a:t>
            </a:r>
          </a:p>
        </p:txBody>
      </p:sp>
      <p:pic>
        <p:nvPicPr>
          <p:cNvPr id="10" name="Picture 2" descr="C:\ArcGis\Tecologica\Pasta_Original_PMSB-Pedro\Final\Arte PMSB\LOGO-2-200-X-20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634" y="1201"/>
            <a:ext cx="1238611" cy="1238611"/>
          </a:xfrm>
          <a:prstGeom prst="rect">
            <a:avLst/>
          </a:prstGeom>
          <a:noFill/>
        </p:spPr>
      </p:pic>
      <p:sp>
        <p:nvSpPr>
          <p:cNvPr id="29" name="Retângulo: Cantos Arredondados 28"/>
          <p:cNvSpPr/>
          <p:nvPr/>
        </p:nvSpPr>
        <p:spPr>
          <a:xfrm>
            <a:off x="87923" y="1349232"/>
            <a:ext cx="8853854" cy="45719"/>
          </a:xfrm>
          <a:prstGeom prst="round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Cantos Arredondados 29"/>
          <p:cNvSpPr/>
          <p:nvPr/>
        </p:nvSpPr>
        <p:spPr>
          <a:xfrm>
            <a:off x="87923" y="1261046"/>
            <a:ext cx="8853854" cy="45719"/>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5" name="Agrupar 7"/>
          <p:cNvGrpSpPr/>
          <p:nvPr/>
        </p:nvGrpSpPr>
        <p:grpSpPr>
          <a:xfrm>
            <a:off x="412423" y="1838570"/>
            <a:ext cx="8320007" cy="4144004"/>
            <a:chOff x="412423" y="1838570"/>
            <a:chExt cx="8320007" cy="4144004"/>
          </a:xfrm>
        </p:grpSpPr>
        <p:sp>
          <p:nvSpPr>
            <p:cNvPr id="26" name="Retângulo 25"/>
            <p:cNvSpPr/>
            <p:nvPr/>
          </p:nvSpPr>
          <p:spPr>
            <a:xfrm>
              <a:off x="412425" y="1838570"/>
              <a:ext cx="3077307" cy="421534"/>
            </a:xfrm>
            <a:prstGeom prst="rect">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effectLst>
                    <a:outerShdw blurRad="38100" dist="38100" dir="2700000" algn="tl">
                      <a:srgbClr val="000000">
                        <a:alpha val="43137"/>
                      </a:srgbClr>
                    </a:outerShdw>
                  </a:effectLst>
                  <a:latin typeface="Cambria" panose="02040503050406030204" pitchFamily="18" charset="0"/>
                </a:rPr>
                <a:t>Mato Grosso</a:t>
              </a:r>
            </a:p>
          </p:txBody>
        </p:sp>
        <p:sp>
          <p:nvSpPr>
            <p:cNvPr id="27" name="Retângulo 26"/>
            <p:cNvSpPr/>
            <p:nvPr/>
          </p:nvSpPr>
          <p:spPr>
            <a:xfrm>
              <a:off x="5655123" y="1838570"/>
              <a:ext cx="3077307" cy="421534"/>
            </a:xfrm>
            <a:prstGeom prst="rect">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effectLst>
                    <a:outerShdw blurRad="38100" dist="38100" dir="2700000" algn="tl">
                      <a:srgbClr val="000000">
                        <a:alpha val="43137"/>
                      </a:srgbClr>
                    </a:outerShdw>
                  </a:effectLst>
                  <a:latin typeface="Cambria" panose="02040503050406030204" pitchFamily="18" charset="0"/>
                </a:rPr>
                <a:t>PMSB-MT</a:t>
              </a:r>
            </a:p>
          </p:txBody>
        </p:sp>
        <p:sp>
          <p:nvSpPr>
            <p:cNvPr id="31" name="Retângulo 30"/>
            <p:cNvSpPr/>
            <p:nvPr/>
          </p:nvSpPr>
          <p:spPr>
            <a:xfrm>
              <a:off x="412425" y="2512425"/>
              <a:ext cx="3077307" cy="4215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effectLst>
                    <a:outerShdw blurRad="38100" dist="38100" dir="2700000" algn="tl">
                      <a:srgbClr val="000000">
                        <a:alpha val="43137"/>
                      </a:srgbClr>
                    </a:outerShdw>
                  </a:effectLst>
                  <a:latin typeface="Cambria" panose="02040503050406030204" pitchFamily="18" charset="0"/>
                </a:rPr>
                <a:t>15 consórcios</a:t>
              </a:r>
            </a:p>
          </p:txBody>
        </p:sp>
        <p:sp>
          <p:nvSpPr>
            <p:cNvPr id="32" name="Retângulo 31"/>
            <p:cNvSpPr/>
            <p:nvPr/>
          </p:nvSpPr>
          <p:spPr>
            <a:xfrm>
              <a:off x="5655121" y="2509288"/>
              <a:ext cx="3077307" cy="4215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effectLst>
                    <a:outerShdw blurRad="38100" dist="38100" dir="2700000" algn="tl">
                      <a:srgbClr val="000000">
                        <a:alpha val="43137"/>
                      </a:srgbClr>
                    </a:outerShdw>
                  </a:effectLst>
                  <a:latin typeface="Cambria" panose="02040503050406030204" pitchFamily="18" charset="0"/>
                </a:rPr>
                <a:t>14 consórcios</a:t>
              </a:r>
            </a:p>
          </p:txBody>
        </p:sp>
        <p:sp>
          <p:nvSpPr>
            <p:cNvPr id="33" name="Retângulo 32"/>
            <p:cNvSpPr/>
            <p:nvPr/>
          </p:nvSpPr>
          <p:spPr>
            <a:xfrm>
              <a:off x="5644116" y="3061369"/>
              <a:ext cx="3077307" cy="4215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effectLst>
                    <a:outerShdw blurRad="38100" dist="38100" dir="2700000" algn="tl">
                      <a:srgbClr val="000000">
                        <a:alpha val="43137"/>
                      </a:srgbClr>
                    </a:outerShdw>
                  </a:effectLst>
                  <a:latin typeface="Cambria" panose="02040503050406030204" pitchFamily="18" charset="0"/>
                </a:rPr>
                <a:t>106 Municípios</a:t>
              </a:r>
            </a:p>
          </p:txBody>
        </p:sp>
        <p:sp>
          <p:nvSpPr>
            <p:cNvPr id="34" name="Retângulo 33"/>
            <p:cNvSpPr/>
            <p:nvPr/>
          </p:nvSpPr>
          <p:spPr>
            <a:xfrm>
              <a:off x="412424" y="3066725"/>
              <a:ext cx="3077307" cy="4215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effectLst>
                    <a:outerShdw blurRad="38100" dist="38100" dir="2700000" algn="tl">
                      <a:srgbClr val="000000">
                        <a:alpha val="43137"/>
                      </a:srgbClr>
                    </a:outerShdw>
                  </a:effectLst>
                  <a:latin typeface="Cambria" panose="02040503050406030204" pitchFamily="18" charset="0"/>
                </a:rPr>
                <a:t>141 Municípios</a:t>
              </a:r>
            </a:p>
          </p:txBody>
        </p:sp>
        <p:sp>
          <p:nvSpPr>
            <p:cNvPr id="35" name="Retângulo 34"/>
            <p:cNvSpPr/>
            <p:nvPr/>
          </p:nvSpPr>
          <p:spPr>
            <a:xfrm>
              <a:off x="412424" y="3632882"/>
              <a:ext cx="3077307" cy="4215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dirty="0">
                  <a:solidFill>
                    <a:schemeClr val="tx1"/>
                  </a:solidFill>
                  <a:effectLst>
                    <a:outerShdw blurRad="38100" dist="38100" dir="2700000" algn="tl">
                      <a:srgbClr val="000000">
                        <a:alpha val="43137"/>
                      </a:srgbClr>
                    </a:outerShdw>
                  </a:effectLst>
                  <a:latin typeface="Cambria" panose="02040503050406030204" pitchFamily="18" charset="0"/>
                </a:rPr>
                <a:t>3.182.113 Habitantes</a:t>
              </a:r>
            </a:p>
          </p:txBody>
        </p:sp>
        <p:sp>
          <p:nvSpPr>
            <p:cNvPr id="36" name="Retângulo 35"/>
            <p:cNvSpPr/>
            <p:nvPr/>
          </p:nvSpPr>
          <p:spPr>
            <a:xfrm>
              <a:off x="5655121" y="3632882"/>
              <a:ext cx="3077307" cy="4215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dirty="0">
                  <a:solidFill>
                    <a:schemeClr val="tx1"/>
                  </a:solidFill>
                  <a:effectLst>
                    <a:outerShdw blurRad="38100" dist="38100" dir="2700000" algn="tl">
                      <a:srgbClr val="000000">
                        <a:alpha val="43137"/>
                      </a:srgbClr>
                    </a:outerShdw>
                  </a:effectLst>
                  <a:latin typeface="Cambria" panose="02040503050406030204" pitchFamily="18" charset="0"/>
                </a:rPr>
                <a:t>1.335.656 Habitantes</a:t>
              </a:r>
            </a:p>
          </p:txBody>
        </p:sp>
        <p:sp>
          <p:nvSpPr>
            <p:cNvPr id="37" name="Retângulo 36"/>
            <p:cNvSpPr/>
            <p:nvPr/>
          </p:nvSpPr>
          <p:spPr>
            <a:xfrm>
              <a:off x="412423" y="4198299"/>
              <a:ext cx="3077307" cy="4215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effectLst>
                    <a:outerShdw blurRad="38100" dist="38100" dir="2700000" algn="tl">
                      <a:srgbClr val="000000">
                        <a:alpha val="43137"/>
                      </a:srgbClr>
                    </a:outerShdw>
                  </a:effectLst>
                  <a:latin typeface="Cambria" panose="02040503050406030204" pitchFamily="18" charset="0"/>
                </a:rPr>
                <a:t>2.230 Unidades Rurais</a:t>
              </a:r>
            </a:p>
          </p:txBody>
        </p:sp>
        <p:sp>
          <p:nvSpPr>
            <p:cNvPr id="38" name="Retângulo 37"/>
            <p:cNvSpPr/>
            <p:nvPr/>
          </p:nvSpPr>
          <p:spPr>
            <a:xfrm>
              <a:off x="5644116" y="4198299"/>
              <a:ext cx="3077307" cy="4215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effectLst>
                    <a:outerShdw blurRad="38100" dist="38100" dir="2700000" algn="tl">
                      <a:srgbClr val="000000">
                        <a:alpha val="43137"/>
                      </a:srgbClr>
                    </a:outerShdw>
                  </a:effectLst>
                  <a:latin typeface="Cambria" panose="02040503050406030204" pitchFamily="18" charset="0"/>
                </a:rPr>
                <a:t>1.409 Unidades Rurais</a:t>
              </a:r>
            </a:p>
          </p:txBody>
        </p:sp>
        <p:sp>
          <p:nvSpPr>
            <p:cNvPr id="39" name="Retângulo 38"/>
            <p:cNvSpPr/>
            <p:nvPr/>
          </p:nvSpPr>
          <p:spPr>
            <a:xfrm>
              <a:off x="5655121" y="5290875"/>
              <a:ext cx="3077307" cy="69169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effectLst>
                    <a:outerShdw blurRad="38100" dist="38100" dir="2700000" algn="tl">
                      <a:srgbClr val="000000">
                        <a:alpha val="43137"/>
                      </a:srgbClr>
                    </a:outerShdw>
                  </a:effectLst>
                  <a:latin typeface="Cambria" panose="02040503050406030204" pitchFamily="18" charset="0"/>
                </a:rPr>
                <a:t>441 Unidades Rurais visitadas (31%)</a:t>
              </a:r>
            </a:p>
          </p:txBody>
        </p:sp>
        <p:sp>
          <p:nvSpPr>
            <p:cNvPr id="40" name="Cruz 39"/>
            <p:cNvSpPr/>
            <p:nvPr/>
          </p:nvSpPr>
          <p:spPr>
            <a:xfrm rot="2784122">
              <a:off x="4080226" y="2947101"/>
              <a:ext cx="983548" cy="963799"/>
            </a:xfrm>
            <a:prstGeom prst="plus">
              <a:avLst>
                <a:gd name="adj" fmla="val 4282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
          <p:nvSpPr>
            <p:cNvPr id="41" name="Seta: para a Direita 27"/>
            <p:cNvSpPr/>
            <p:nvPr/>
          </p:nvSpPr>
          <p:spPr>
            <a:xfrm rot="5400000">
              <a:off x="6971768" y="4860000"/>
              <a:ext cx="444011" cy="210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354169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836" y="9249"/>
            <a:ext cx="9144001"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AutoShape 3"/>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1" name="AutoShape 4"/>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2" name="AutoShape 5"/>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4" name="AutoShape 7"/>
          <p:cNvSpPr>
            <a:spLocks noChangeArrowheads="1"/>
          </p:cNvSpPr>
          <p:nvPr/>
        </p:nvSpPr>
        <p:spPr bwMode="auto">
          <a:xfrm>
            <a:off x="6715125" y="6357938"/>
            <a:ext cx="2428875" cy="500062"/>
          </a:xfrm>
          <a:custGeom>
            <a:avLst/>
            <a:gdLst>
              <a:gd name="T0" fmla="*/ 2428875 w 2428875"/>
              <a:gd name="T1" fmla="*/ 250031 h 500062"/>
              <a:gd name="T2" fmla="*/ 1214438 w 2428875"/>
              <a:gd name="T3" fmla="*/ 500062 h 500062"/>
              <a:gd name="T4" fmla="*/ 0 w 2428875"/>
              <a:gd name="T5" fmla="*/ 250031 h 500062"/>
              <a:gd name="T6" fmla="*/ 1214438 w 2428875"/>
              <a:gd name="T7" fmla="*/ 0 h 500062"/>
              <a:gd name="T8" fmla="*/ 0 60000 65536"/>
              <a:gd name="T9" fmla="*/ 5898240 60000 65536"/>
              <a:gd name="T10" fmla="*/ 11796480 60000 65536"/>
              <a:gd name="T11" fmla="*/ 17694720 60000 65536"/>
              <a:gd name="T12" fmla="*/ 0 w 2428875"/>
              <a:gd name="T13" fmla="*/ 0 h 500062"/>
              <a:gd name="T14" fmla="*/ 2428875 w 2428875"/>
              <a:gd name="T15" fmla="*/ 500062 h 500062"/>
            </a:gdLst>
            <a:ahLst/>
            <a:cxnLst>
              <a:cxn ang="T8">
                <a:pos x="T0" y="T1"/>
              </a:cxn>
              <a:cxn ang="T9">
                <a:pos x="T2" y="T3"/>
              </a:cxn>
              <a:cxn ang="T10">
                <a:pos x="T4" y="T5"/>
              </a:cxn>
              <a:cxn ang="T11">
                <a:pos x="T6" y="T7"/>
              </a:cxn>
            </a:cxnLst>
            <a:rect l="T12" t="T13" r="T14" b="T15"/>
            <a:pathLst>
              <a:path w="2428875" h="500062">
                <a:moveTo>
                  <a:pt x="0" y="0"/>
                </a:moveTo>
                <a:lnTo>
                  <a:pt x="6747" y="0"/>
                </a:lnTo>
                <a:lnTo>
                  <a:pt x="6747" y="1389"/>
                </a:lnTo>
                <a:lnTo>
                  <a:pt x="0" y="1389"/>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11" name="Título 1"/>
          <p:cNvSpPr>
            <a:spLocks noGrp="1"/>
          </p:cNvSpPr>
          <p:nvPr>
            <p:ph type="title"/>
          </p:nvPr>
        </p:nvSpPr>
        <p:spPr>
          <a:xfrm>
            <a:off x="1792433" y="278200"/>
            <a:ext cx="5559133" cy="443721"/>
          </a:xfrm>
        </p:spPr>
        <p:txBody>
          <a:bodyPr>
            <a:normAutofit/>
          </a:bodyPr>
          <a:lstStyle/>
          <a:p>
            <a:pPr algn="ctr"/>
            <a:r>
              <a:rPr lang="pt-BR" sz="2400" b="1" dirty="0">
                <a:solidFill>
                  <a:srgbClr val="002060"/>
                </a:solidFill>
                <a:latin typeface="Arial" panose="020B0604020202020204" pitchFamily="34" charset="0"/>
                <a:cs typeface="Arial" panose="020B0604020202020204" pitchFamily="34" charset="0"/>
              </a:rPr>
              <a:t>Localidades rurais visitadas</a:t>
            </a:r>
          </a:p>
        </p:txBody>
      </p:sp>
      <p:pic>
        <p:nvPicPr>
          <p:cNvPr id="4" name="Imagem 3"/>
          <p:cNvPicPr>
            <a:picLocks noChangeAspect="1"/>
          </p:cNvPicPr>
          <p:nvPr/>
        </p:nvPicPr>
        <p:blipFill>
          <a:blip r:embed="rId4"/>
          <a:stretch>
            <a:fillRect/>
          </a:stretch>
        </p:blipFill>
        <p:spPr>
          <a:xfrm>
            <a:off x="797609" y="833600"/>
            <a:ext cx="8312283" cy="5190799"/>
          </a:xfrm>
          <a:prstGeom prst="rect">
            <a:avLst/>
          </a:prstGeom>
        </p:spPr>
      </p:pic>
      <p:pic>
        <p:nvPicPr>
          <p:cNvPr id="2" name="Imagem 1"/>
          <p:cNvPicPr>
            <a:picLocks noChangeAspect="1"/>
          </p:cNvPicPr>
          <p:nvPr/>
        </p:nvPicPr>
        <p:blipFill>
          <a:blip r:embed="rId5" cstate="screen">
            <a:extLst>
              <a:ext uri="{BEBA8EAE-BF5A-486C-A8C5-ECC9F3942E4B}">
                <a14:imgProps xmlns:a14="http://schemas.microsoft.com/office/drawing/2010/main">
                  <a14:imgLayer r:embed="rId6">
                    <a14:imgEffect>
                      <a14:backgroundRemoval t="1596" b="99468" l="0" r="100000"/>
                    </a14:imgEffect>
                  </a14:imgLayer>
                </a14:imgProps>
              </a:ext>
              <a:ext uri="{28A0092B-C50C-407E-A947-70E740481C1C}">
                <a14:useLocalDpi xmlns:a14="http://schemas.microsoft.com/office/drawing/2010/main"/>
              </a:ext>
            </a:extLst>
          </a:blip>
          <a:stretch>
            <a:fillRect/>
          </a:stretch>
        </p:blipFill>
        <p:spPr>
          <a:xfrm>
            <a:off x="155575" y="55584"/>
            <a:ext cx="1090979" cy="1090979"/>
          </a:xfrm>
          <a:prstGeom prst="rect">
            <a:avLst/>
          </a:prstGeom>
        </p:spPr>
      </p:pic>
    </p:spTree>
    <p:extLst>
      <p:ext uri="{BB962C8B-B14F-4D97-AF65-F5344CB8AC3E}">
        <p14:creationId xmlns:p14="http://schemas.microsoft.com/office/powerpoint/2010/main" val="27856580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AutoShape 3"/>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1" name="AutoShape 4"/>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2" name="AutoShape 5"/>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4" name="AutoShape 7"/>
          <p:cNvSpPr>
            <a:spLocks noChangeArrowheads="1"/>
          </p:cNvSpPr>
          <p:nvPr/>
        </p:nvSpPr>
        <p:spPr bwMode="auto">
          <a:xfrm>
            <a:off x="6715125" y="6357938"/>
            <a:ext cx="2428875" cy="500062"/>
          </a:xfrm>
          <a:custGeom>
            <a:avLst/>
            <a:gdLst>
              <a:gd name="T0" fmla="*/ 2428875 w 2428875"/>
              <a:gd name="T1" fmla="*/ 250031 h 500062"/>
              <a:gd name="T2" fmla="*/ 1214438 w 2428875"/>
              <a:gd name="T3" fmla="*/ 500062 h 500062"/>
              <a:gd name="T4" fmla="*/ 0 w 2428875"/>
              <a:gd name="T5" fmla="*/ 250031 h 500062"/>
              <a:gd name="T6" fmla="*/ 1214438 w 2428875"/>
              <a:gd name="T7" fmla="*/ 0 h 500062"/>
              <a:gd name="T8" fmla="*/ 0 60000 65536"/>
              <a:gd name="T9" fmla="*/ 5898240 60000 65536"/>
              <a:gd name="T10" fmla="*/ 11796480 60000 65536"/>
              <a:gd name="T11" fmla="*/ 17694720 60000 65536"/>
              <a:gd name="T12" fmla="*/ 0 w 2428875"/>
              <a:gd name="T13" fmla="*/ 0 h 500062"/>
              <a:gd name="T14" fmla="*/ 2428875 w 2428875"/>
              <a:gd name="T15" fmla="*/ 500062 h 500062"/>
            </a:gdLst>
            <a:ahLst/>
            <a:cxnLst>
              <a:cxn ang="T8">
                <a:pos x="T0" y="T1"/>
              </a:cxn>
              <a:cxn ang="T9">
                <a:pos x="T2" y="T3"/>
              </a:cxn>
              <a:cxn ang="T10">
                <a:pos x="T4" y="T5"/>
              </a:cxn>
              <a:cxn ang="T11">
                <a:pos x="T6" y="T7"/>
              </a:cxn>
            </a:cxnLst>
            <a:rect l="T12" t="T13" r="T14" b="T15"/>
            <a:pathLst>
              <a:path w="2428875" h="500062">
                <a:moveTo>
                  <a:pt x="0" y="0"/>
                </a:moveTo>
                <a:lnTo>
                  <a:pt x="6747" y="0"/>
                </a:lnTo>
                <a:lnTo>
                  <a:pt x="6747" y="1389"/>
                </a:lnTo>
                <a:lnTo>
                  <a:pt x="0" y="1389"/>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11" name="Título 1"/>
          <p:cNvSpPr>
            <a:spLocks noGrp="1"/>
          </p:cNvSpPr>
          <p:nvPr>
            <p:ph type="title"/>
          </p:nvPr>
        </p:nvSpPr>
        <p:spPr>
          <a:xfrm>
            <a:off x="2281901" y="56340"/>
            <a:ext cx="5462790" cy="994172"/>
          </a:xfrm>
        </p:spPr>
        <p:txBody>
          <a:bodyPr>
            <a:normAutofit/>
          </a:bodyPr>
          <a:lstStyle/>
          <a:p>
            <a:pPr algn="ctr"/>
            <a:br>
              <a:rPr lang="pt-BR" sz="2400" b="1" dirty="0">
                <a:solidFill>
                  <a:srgbClr val="002060"/>
                </a:solidFill>
                <a:latin typeface="Arial" panose="020B0604020202020204" pitchFamily="34" charset="0"/>
                <a:cs typeface="Arial" panose="020B0604020202020204" pitchFamily="34" charset="0"/>
              </a:rPr>
            </a:br>
            <a:r>
              <a:rPr lang="pt-BR" sz="2400" b="1" dirty="0">
                <a:solidFill>
                  <a:srgbClr val="002060"/>
                </a:solidFill>
                <a:latin typeface="Arial" panose="020B0604020202020204" pitchFamily="34" charset="0"/>
                <a:cs typeface="Arial" panose="020B0604020202020204" pitchFamily="34" charset="0"/>
              </a:rPr>
              <a:t>Critério de escolha</a:t>
            </a:r>
          </a:p>
        </p:txBody>
      </p:sp>
      <p:pic>
        <p:nvPicPr>
          <p:cNvPr id="2" name="Imagem 1"/>
          <p:cNvPicPr>
            <a:picLocks noChangeAspect="1"/>
          </p:cNvPicPr>
          <p:nvPr/>
        </p:nvPicPr>
        <p:blipFill>
          <a:blip r:embed="rId4" cstate="screen">
            <a:extLst>
              <a:ext uri="{BEBA8EAE-BF5A-486C-A8C5-ECC9F3942E4B}">
                <a14:imgProps xmlns:a14="http://schemas.microsoft.com/office/drawing/2010/main">
                  <a14:imgLayer r:embed="rId5">
                    <a14:imgEffect>
                      <a14:backgroundRemoval t="1596" b="99468" l="0" r="100000"/>
                    </a14:imgEffect>
                  </a14:imgLayer>
                </a14:imgProps>
              </a:ext>
              <a:ext uri="{28A0092B-C50C-407E-A947-70E740481C1C}">
                <a14:useLocalDpi xmlns:a14="http://schemas.microsoft.com/office/drawing/2010/main"/>
              </a:ext>
            </a:extLst>
          </a:blip>
          <a:stretch>
            <a:fillRect/>
          </a:stretch>
        </p:blipFill>
        <p:spPr>
          <a:xfrm>
            <a:off x="155575" y="55584"/>
            <a:ext cx="1090979" cy="1090979"/>
          </a:xfrm>
          <a:prstGeom prst="rect">
            <a:avLst/>
          </a:prstGeom>
        </p:spPr>
      </p:pic>
      <p:sp>
        <p:nvSpPr>
          <p:cNvPr id="3" name="CaixaDeTexto 2"/>
          <p:cNvSpPr txBox="1"/>
          <p:nvPr/>
        </p:nvSpPr>
        <p:spPr>
          <a:xfrm>
            <a:off x="307975" y="1799263"/>
            <a:ext cx="8640000" cy="2923877"/>
          </a:xfrm>
          <a:prstGeom prst="rect">
            <a:avLst/>
          </a:prstGeom>
          <a:noFill/>
        </p:spPr>
        <p:txBody>
          <a:bodyPr wrap="square" rtlCol="0">
            <a:spAutoFit/>
          </a:bodyPr>
          <a:lstStyle/>
          <a:p>
            <a:pPr marL="285750" indent="-285750" algn="just">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Critérios estabelecidos:</a:t>
            </a:r>
          </a:p>
          <a:p>
            <a:pPr marL="285750" indent="-285750" algn="just">
              <a:buFont typeface="Arial" panose="020B0604020202020204" pitchFamily="34" charset="0"/>
              <a:buChar char="•"/>
            </a:pPr>
            <a:r>
              <a:rPr lang="pt-BR" sz="2400" b="1" dirty="0">
                <a:latin typeface="Times New Roman" panose="02020603050405020304" pitchFamily="18" charset="0"/>
                <a:cs typeface="Times New Roman" panose="02020603050405020304" pitchFamily="18" charset="0"/>
              </a:rPr>
              <a:t>Distritos</a:t>
            </a:r>
            <a:r>
              <a:rPr lang="pt-BR" sz="2400" dirty="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Quilombolas</a:t>
            </a:r>
            <a:r>
              <a:rPr lang="pt-BR" sz="2400" dirty="0">
                <a:latin typeface="Times New Roman" panose="02020603050405020304" pitchFamily="18" charset="0"/>
                <a:cs typeface="Times New Roman" panose="02020603050405020304" pitchFamily="18" charset="0"/>
              </a:rPr>
              <a:t> e </a:t>
            </a:r>
            <a:r>
              <a:rPr lang="pt-BR" sz="2400" b="1" dirty="0">
                <a:latin typeface="Times New Roman" panose="02020603050405020304" pitchFamily="18" charset="0"/>
                <a:cs typeface="Times New Roman" panose="02020603050405020304" pitchFamily="18" charset="0"/>
              </a:rPr>
              <a:t>Comunidades</a:t>
            </a:r>
            <a:r>
              <a:rPr lang="pt-BR" sz="2400" dirty="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Tradicionais</a:t>
            </a:r>
            <a:r>
              <a:rPr lang="pt-BR" sz="2400" dirty="0">
                <a:latin typeface="Times New Roman" panose="02020603050405020304" pitchFamily="18" charset="0"/>
                <a:cs typeface="Times New Roman" panose="02020603050405020304" pitchFamily="18" charset="0"/>
              </a:rPr>
              <a:t>; os </a:t>
            </a:r>
            <a:r>
              <a:rPr lang="pt-BR" sz="2400" b="1" dirty="0">
                <a:latin typeface="Times New Roman" panose="02020603050405020304" pitchFamily="18" charset="0"/>
                <a:cs typeface="Times New Roman" panose="02020603050405020304" pitchFamily="18" charset="0"/>
              </a:rPr>
              <a:t>Assentamentos</a:t>
            </a:r>
            <a:r>
              <a:rPr lang="pt-BR" sz="2400" dirty="0">
                <a:latin typeface="Times New Roman" panose="02020603050405020304" pitchFamily="18" charset="0"/>
                <a:cs typeface="Times New Roman" panose="02020603050405020304" pitchFamily="18" charset="0"/>
              </a:rPr>
              <a:t> que possuem núcleo populacional, estruturas básicas (PSF, Escolas Municipais ou Estaduais) ou financiamento da FUNASA. </a:t>
            </a:r>
          </a:p>
          <a:p>
            <a:pPr marL="285750" indent="-285750" algn="just">
              <a:buFont typeface="Arial" panose="020B0604020202020204" pitchFamily="34" charset="0"/>
              <a:buChar char="•"/>
            </a:pPr>
            <a:endParaRPr lang="pt-BR" sz="28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pt-BR" dirty="0">
                <a:latin typeface="Times New Roman" panose="02020603050405020304" pitchFamily="18" charset="0"/>
                <a:cs typeface="Times New Roman" panose="02020603050405020304" pitchFamily="18" charset="0"/>
              </a:rPr>
              <a:t>Fontes consultadas: </a:t>
            </a:r>
            <a:r>
              <a:rPr lang="pt-BR" b="1" dirty="0">
                <a:latin typeface="Times New Roman" panose="02020603050405020304" pitchFamily="18" charset="0"/>
                <a:cs typeface="Times New Roman" panose="02020603050405020304" pitchFamily="18" charset="0"/>
              </a:rPr>
              <a:t>EMPAER </a:t>
            </a:r>
            <a:r>
              <a:rPr lang="pt-BR" dirty="0">
                <a:latin typeface="Times New Roman" panose="02020603050405020304" pitchFamily="18" charset="0"/>
                <a:cs typeface="Times New Roman" panose="02020603050405020304" pitchFamily="18" charset="0"/>
              </a:rPr>
              <a:t>“Agricultura Familiar em Números – 1ª Aproximação”, </a:t>
            </a:r>
            <a:r>
              <a:rPr lang="pt-BR" b="1" dirty="0">
                <a:latin typeface="Times New Roman" panose="02020603050405020304" pitchFamily="18" charset="0"/>
                <a:cs typeface="Times New Roman" panose="02020603050405020304" pitchFamily="18" charset="0"/>
              </a:rPr>
              <a:t>INCRA</a:t>
            </a:r>
            <a:r>
              <a:rPr lang="pt-BR" dirty="0">
                <a:latin typeface="Times New Roman" panose="02020603050405020304" pitchFamily="18" charset="0"/>
                <a:cs typeface="Times New Roman" panose="02020603050405020304" pitchFamily="18" charset="0"/>
              </a:rPr>
              <a:t>, </a:t>
            </a:r>
            <a:r>
              <a:rPr lang="pt-BR" b="1" dirty="0">
                <a:latin typeface="Times New Roman" panose="02020603050405020304" pitchFamily="18" charset="0"/>
                <a:cs typeface="Times New Roman" panose="02020603050405020304" pitchFamily="18" charset="0"/>
              </a:rPr>
              <a:t>INTERMAT.</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220412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AutoShape 3"/>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1" name="AutoShape 4"/>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2" name="AutoShape 5"/>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4" name="AutoShape 7"/>
          <p:cNvSpPr>
            <a:spLocks noChangeArrowheads="1"/>
          </p:cNvSpPr>
          <p:nvPr/>
        </p:nvSpPr>
        <p:spPr bwMode="auto">
          <a:xfrm>
            <a:off x="6715125" y="6357938"/>
            <a:ext cx="2428875" cy="500062"/>
          </a:xfrm>
          <a:custGeom>
            <a:avLst/>
            <a:gdLst>
              <a:gd name="T0" fmla="*/ 2428875 w 2428875"/>
              <a:gd name="T1" fmla="*/ 250031 h 500062"/>
              <a:gd name="T2" fmla="*/ 1214438 w 2428875"/>
              <a:gd name="T3" fmla="*/ 500062 h 500062"/>
              <a:gd name="T4" fmla="*/ 0 w 2428875"/>
              <a:gd name="T5" fmla="*/ 250031 h 500062"/>
              <a:gd name="T6" fmla="*/ 1214438 w 2428875"/>
              <a:gd name="T7" fmla="*/ 0 h 500062"/>
              <a:gd name="T8" fmla="*/ 0 60000 65536"/>
              <a:gd name="T9" fmla="*/ 5898240 60000 65536"/>
              <a:gd name="T10" fmla="*/ 11796480 60000 65536"/>
              <a:gd name="T11" fmla="*/ 17694720 60000 65536"/>
              <a:gd name="T12" fmla="*/ 0 w 2428875"/>
              <a:gd name="T13" fmla="*/ 0 h 500062"/>
              <a:gd name="T14" fmla="*/ 2428875 w 2428875"/>
              <a:gd name="T15" fmla="*/ 500062 h 500062"/>
            </a:gdLst>
            <a:ahLst/>
            <a:cxnLst>
              <a:cxn ang="T8">
                <a:pos x="T0" y="T1"/>
              </a:cxn>
              <a:cxn ang="T9">
                <a:pos x="T2" y="T3"/>
              </a:cxn>
              <a:cxn ang="T10">
                <a:pos x="T4" y="T5"/>
              </a:cxn>
              <a:cxn ang="T11">
                <a:pos x="T6" y="T7"/>
              </a:cxn>
            </a:cxnLst>
            <a:rect l="T12" t="T13" r="T14" b="T15"/>
            <a:pathLst>
              <a:path w="2428875" h="500062">
                <a:moveTo>
                  <a:pt x="0" y="0"/>
                </a:moveTo>
                <a:lnTo>
                  <a:pt x="6747" y="0"/>
                </a:lnTo>
                <a:lnTo>
                  <a:pt x="6747" y="1389"/>
                </a:lnTo>
                <a:lnTo>
                  <a:pt x="0" y="1389"/>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11" name="Título 1"/>
          <p:cNvSpPr>
            <a:spLocks noGrp="1"/>
          </p:cNvSpPr>
          <p:nvPr>
            <p:ph type="title"/>
          </p:nvPr>
        </p:nvSpPr>
        <p:spPr>
          <a:xfrm>
            <a:off x="1767431" y="317031"/>
            <a:ext cx="5462790" cy="744911"/>
          </a:xfrm>
        </p:spPr>
        <p:txBody>
          <a:bodyPr>
            <a:normAutofit/>
          </a:bodyPr>
          <a:lstStyle/>
          <a:p>
            <a:pPr algn="ctr"/>
            <a:r>
              <a:rPr lang="pt-BR" sz="2400" b="1" dirty="0">
                <a:solidFill>
                  <a:srgbClr val="002060"/>
                </a:solidFill>
                <a:latin typeface="Arial" panose="020B0604020202020204" pitchFamily="34" charset="0"/>
                <a:cs typeface="Arial" panose="020B0604020202020204" pitchFamily="34" charset="0"/>
              </a:rPr>
              <a:t>Resultado</a:t>
            </a:r>
          </a:p>
        </p:txBody>
      </p:sp>
      <p:pic>
        <p:nvPicPr>
          <p:cNvPr id="2" name="Imagem 1"/>
          <p:cNvPicPr>
            <a:picLocks noChangeAspect="1"/>
          </p:cNvPicPr>
          <p:nvPr/>
        </p:nvPicPr>
        <p:blipFill>
          <a:blip r:embed="rId4" cstate="screen">
            <a:extLst>
              <a:ext uri="{BEBA8EAE-BF5A-486C-A8C5-ECC9F3942E4B}">
                <a14:imgProps xmlns:a14="http://schemas.microsoft.com/office/drawing/2010/main">
                  <a14:imgLayer r:embed="rId5">
                    <a14:imgEffect>
                      <a14:backgroundRemoval t="1596" b="99468" l="0" r="100000"/>
                    </a14:imgEffect>
                  </a14:imgLayer>
                </a14:imgProps>
              </a:ext>
              <a:ext uri="{28A0092B-C50C-407E-A947-70E740481C1C}">
                <a14:useLocalDpi xmlns:a14="http://schemas.microsoft.com/office/drawing/2010/main"/>
              </a:ext>
            </a:extLst>
          </a:blip>
          <a:stretch>
            <a:fillRect/>
          </a:stretch>
        </p:blipFill>
        <p:spPr>
          <a:xfrm>
            <a:off x="155575" y="55584"/>
            <a:ext cx="1090979" cy="1090979"/>
          </a:xfrm>
          <a:prstGeom prst="rect">
            <a:avLst/>
          </a:prstGeom>
        </p:spPr>
      </p:pic>
      <p:pic>
        <p:nvPicPr>
          <p:cNvPr id="4" name="Imagem 3"/>
          <p:cNvPicPr>
            <a:picLocks noChangeAspect="1"/>
          </p:cNvPicPr>
          <p:nvPr/>
        </p:nvPicPr>
        <p:blipFill>
          <a:blip r:embed="rId6"/>
          <a:stretch>
            <a:fillRect/>
          </a:stretch>
        </p:blipFill>
        <p:spPr>
          <a:xfrm>
            <a:off x="1767431" y="1125105"/>
            <a:ext cx="5609139" cy="2303895"/>
          </a:xfrm>
          <a:prstGeom prst="rect">
            <a:avLst/>
          </a:prstGeom>
        </p:spPr>
      </p:pic>
      <p:pic>
        <p:nvPicPr>
          <p:cNvPr id="12" name="Imagem 11"/>
          <p:cNvPicPr>
            <a:picLocks noChangeAspect="1"/>
          </p:cNvPicPr>
          <p:nvPr/>
        </p:nvPicPr>
        <p:blipFill>
          <a:blip r:embed="rId7"/>
          <a:stretch>
            <a:fillRect/>
          </a:stretch>
        </p:blipFill>
        <p:spPr>
          <a:xfrm>
            <a:off x="4810124" y="3479546"/>
            <a:ext cx="4081881" cy="1234817"/>
          </a:xfrm>
          <a:prstGeom prst="rect">
            <a:avLst/>
          </a:prstGeom>
        </p:spPr>
      </p:pic>
      <p:pic>
        <p:nvPicPr>
          <p:cNvPr id="15" name="Imagem 14"/>
          <p:cNvPicPr>
            <a:picLocks noChangeAspect="1"/>
          </p:cNvPicPr>
          <p:nvPr/>
        </p:nvPicPr>
        <p:blipFill>
          <a:blip r:embed="rId8"/>
          <a:stretch>
            <a:fillRect/>
          </a:stretch>
        </p:blipFill>
        <p:spPr>
          <a:xfrm>
            <a:off x="592303" y="3479546"/>
            <a:ext cx="4081881" cy="1234817"/>
          </a:xfrm>
          <a:prstGeom prst="rect">
            <a:avLst/>
          </a:prstGeom>
        </p:spPr>
      </p:pic>
      <p:sp>
        <p:nvSpPr>
          <p:cNvPr id="19" name="CaixaDeTexto 18"/>
          <p:cNvSpPr txBox="1"/>
          <p:nvPr/>
        </p:nvSpPr>
        <p:spPr>
          <a:xfrm>
            <a:off x="4810125" y="4862851"/>
            <a:ext cx="3810000" cy="1200329"/>
          </a:xfrm>
          <a:prstGeom prst="rect">
            <a:avLst/>
          </a:prstGeom>
          <a:noFill/>
        </p:spPr>
        <p:txBody>
          <a:bodyPr wrap="square" rtlCol="0">
            <a:spAutoFit/>
          </a:bodyPr>
          <a:lstStyle/>
          <a:p>
            <a:pPr algn="just"/>
            <a:r>
              <a:rPr lang="pt-BR" b="1" dirty="0"/>
              <a:t>*</a:t>
            </a:r>
            <a:r>
              <a:rPr lang="pt-BR" dirty="0"/>
              <a:t> </a:t>
            </a:r>
            <a:r>
              <a:rPr lang="pt-BR" b="1" dirty="0"/>
              <a:t>100% das unidades rurais visitadas </a:t>
            </a:r>
            <a:r>
              <a:rPr lang="pt-BR" dirty="0"/>
              <a:t>apresentaram soluções individuais para o esgotamento sanitário</a:t>
            </a:r>
          </a:p>
        </p:txBody>
      </p:sp>
      <p:pic>
        <p:nvPicPr>
          <p:cNvPr id="21" name="Imagem 20"/>
          <p:cNvPicPr>
            <a:picLocks noChangeAspect="1"/>
          </p:cNvPicPr>
          <p:nvPr/>
        </p:nvPicPr>
        <p:blipFill>
          <a:blip r:embed="rId9"/>
          <a:stretch>
            <a:fillRect/>
          </a:stretch>
        </p:blipFill>
        <p:spPr>
          <a:xfrm>
            <a:off x="592303" y="4739320"/>
            <a:ext cx="3311046" cy="1177316"/>
          </a:xfrm>
          <a:prstGeom prst="rect">
            <a:avLst/>
          </a:prstGeom>
        </p:spPr>
      </p:pic>
    </p:spTree>
    <p:extLst>
      <p:ext uri="{BB962C8B-B14F-4D97-AF65-F5344CB8AC3E}">
        <p14:creationId xmlns:p14="http://schemas.microsoft.com/office/powerpoint/2010/main" val="25456437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AutoShape 3"/>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1" name="AutoShape 4"/>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2" name="AutoShape 5"/>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4" name="AutoShape 7"/>
          <p:cNvSpPr>
            <a:spLocks noChangeArrowheads="1"/>
          </p:cNvSpPr>
          <p:nvPr/>
        </p:nvSpPr>
        <p:spPr bwMode="auto">
          <a:xfrm>
            <a:off x="6715125" y="6357938"/>
            <a:ext cx="2428875" cy="500062"/>
          </a:xfrm>
          <a:custGeom>
            <a:avLst/>
            <a:gdLst>
              <a:gd name="T0" fmla="*/ 2428875 w 2428875"/>
              <a:gd name="T1" fmla="*/ 250031 h 500062"/>
              <a:gd name="T2" fmla="*/ 1214438 w 2428875"/>
              <a:gd name="T3" fmla="*/ 500062 h 500062"/>
              <a:gd name="T4" fmla="*/ 0 w 2428875"/>
              <a:gd name="T5" fmla="*/ 250031 h 500062"/>
              <a:gd name="T6" fmla="*/ 1214438 w 2428875"/>
              <a:gd name="T7" fmla="*/ 0 h 500062"/>
              <a:gd name="T8" fmla="*/ 0 60000 65536"/>
              <a:gd name="T9" fmla="*/ 5898240 60000 65536"/>
              <a:gd name="T10" fmla="*/ 11796480 60000 65536"/>
              <a:gd name="T11" fmla="*/ 17694720 60000 65536"/>
              <a:gd name="T12" fmla="*/ 0 w 2428875"/>
              <a:gd name="T13" fmla="*/ 0 h 500062"/>
              <a:gd name="T14" fmla="*/ 2428875 w 2428875"/>
              <a:gd name="T15" fmla="*/ 500062 h 500062"/>
            </a:gdLst>
            <a:ahLst/>
            <a:cxnLst>
              <a:cxn ang="T8">
                <a:pos x="T0" y="T1"/>
              </a:cxn>
              <a:cxn ang="T9">
                <a:pos x="T2" y="T3"/>
              </a:cxn>
              <a:cxn ang="T10">
                <a:pos x="T4" y="T5"/>
              </a:cxn>
              <a:cxn ang="T11">
                <a:pos x="T6" y="T7"/>
              </a:cxn>
            </a:cxnLst>
            <a:rect l="T12" t="T13" r="T14" b="T15"/>
            <a:pathLst>
              <a:path w="2428875" h="500062">
                <a:moveTo>
                  <a:pt x="0" y="0"/>
                </a:moveTo>
                <a:lnTo>
                  <a:pt x="6747" y="0"/>
                </a:lnTo>
                <a:lnTo>
                  <a:pt x="6747" y="1389"/>
                </a:lnTo>
                <a:lnTo>
                  <a:pt x="0" y="1389"/>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pic>
        <p:nvPicPr>
          <p:cNvPr id="2" name="Imagem 1"/>
          <p:cNvPicPr>
            <a:picLocks noChangeAspect="1"/>
          </p:cNvPicPr>
          <p:nvPr/>
        </p:nvPicPr>
        <p:blipFill>
          <a:blip r:embed="rId4" cstate="screen">
            <a:extLst>
              <a:ext uri="{BEBA8EAE-BF5A-486C-A8C5-ECC9F3942E4B}">
                <a14:imgProps xmlns:a14="http://schemas.microsoft.com/office/drawing/2010/main">
                  <a14:imgLayer r:embed="rId5">
                    <a14:imgEffect>
                      <a14:backgroundRemoval t="1596" b="99468" l="0" r="100000"/>
                    </a14:imgEffect>
                  </a14:imgLayer>
                </a14:imgProps>
              </a:ext>
              <a:ext uri="{28A0092B-C50C-407E-A947-70E740481C1C}">
                <a14:useLocalDpi xmlns:a14="http://schemas.microsoft.com/office/drawing/2010/main"/>
              </a:ext>
            </a:extLst>
          </a:blip>
          <a:stretch>
            <a:fillRect/>
          </a:stretch>
        </p:blipFill>
        <p:spPr>
          <a:xfrm>
            <a:off x="155575" y="55584"/>
            <a:ext cx="1090979" cy="1090979"/>
          </a:xfrm>
          <a:prstGeom prst="rect">
            <a:avLst/>
          </a:prstGeom>
        </p:spPr>
      </p:pic>
      <p:pic>
        <p:nvPicPr>
          <p:cNvPr id="4" name="Imagem 3"/>
          <p:cNvPicPr>
            <a:picLocks/>
          </p:cNvPicPr>
          <p:nvPr/>
        </p:nvPicPr>
        <p:blipFill>
          <a:blip r:embed="rId6"/>
          <a:stretch>
            <a:fillRect/>
          </a:stretch>
        </p:blipFill>
        <p:spPr>
          <a:xfrm>
            <a:off x="155575" y="1202147"/>
            <a:ext cx="8916425" cy="4847779"/>
          </a:xfrm>
          <a:prstGeom prst="rect">
            <a:avLst/>
          </a:prstGeom>
        </p:spPr>
      </p:pic>
      <p:sp>
        <p:nvSpPr>
          <p:cNvPr id="5" name="Título 4">
            <a:extLst>
              <a:ext uri="{FF2B5EF4-FFF2-40B4-BE49-F238E27FC236}">
                <a16:creationId xmlns:a16="http://schemas.microsoft.com/office/drawing/2014/main" id="{E81710D0-B967-4269-8525-8106A97AB997}"/>
              </a:ext>
            </a:extLst>
          </p:cNvPr>
          <p:cNvSpPr>
            <a:spLocks noGrp="1"/>
          </p:cNvSpPr>
          <p:nvPr>
            <p:ph type="title"/>
          </p:nvPr>
        </p:nvSpPr>
        <p:spPr>
          <a:xfrm>
            <a:off x="1530876" y="260099"/>
            <a:ext cx="6571343" cy="1049235"/>
          </a:xfrm>
        </p:spPr>
        <p:txBody>
          <a:bodyPr>
            <a:normAutofit fontScale="90000"/>
          </a:bodyPr>
          <a:lstStyle/>
          <a:p>
            <a:pPr algn="ctr"/>
            <a:br>
              <a:rPr lang="pt-BR" sz="2700" b="1" dirty="0">
                <a:solidFill>
                  <a:srgbClr val="002060"/>
                </a:solidFill>
                <a:latin typeface="Arial" panose="020B0604020202020204" pitchFamily="34" charset="0"/>
                <a:cs typeface="Arial" panose="020B0604020202020204" pitchFamily="34" charset="0"/>
              </a:rPr>
            </a:br>
            <a:r>
              <a:rPr lang="pt-BR" sz="2700" b="1" dirty="0">
                <a:solidFill>
                  <a:srgbClr val="002060"/>
                </a:solidFill>
                <a:latin typeface="Arial" panose="020B0604020202020204" pitchFamily="34" charset="0"/>
                <a:cs typeface="Arial" panose="020B0604020202020204" pitchFamily="34" charset="0"/>
              </a:rPr>
              <a:t>Sistemas de Abastecimento de Água</a:t>
            </a:r>
            <a:br>
              <a:rPr lang="pt-BR" b="1" dirty="0">
                <a:solidFill>
                  <a:srgbClr val="002060"/>
                </a:solidFill>
                <a:latin typeface="Arial" panose="020B0604020202020204" pitchFamily="34" charset="0"/>
                <a:cs typeface="Arial" panose="020B0604020202020204" pitchFamily="34" charset="0"/>
              </a:rPr>
            </a:br>
            <a:endParaRPr lang="pt-BR" dirty="0"/>
          </a:p>
        </p:txBody>
      </p:sp>
    </p:spTree>
    <p:extLst>
      <p:ext uri="{BB962C8B-B14F-4D97-AF65-F5344CB8AC3E}">
        <p14:creationId xmlns:p14="http://schemas.microsoft.com/office/powerpoint/2010/main" val="317031861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AutoShape 3"/>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1" name="AutoShape 4"/>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2" name="AutoShape 5"/>
          <p:cNvSpPr>
            <a:spLocks noChangeArrowheads="1"/>
          </p:cNvSpPr>
          <p:nvPr/>
        </p:nvSpPr>
        <p:spPr bwMode="auto">
          <a:xfrm>
            <a:off x="155575" y="-144463"/>
            <a:ext cx="304800" cy="304801"/>
          </a:xfrm>
          <a:custGeom>
            <a:avLst/>
            <a:gdLst>
              <a:gd name="T0" fmla="*/ 304800 w 304800"/>
              <a:gd name="T1" fmla="*/ 152401 h 304801"/>
              <a:gd name="T2" fmla="*/ 152400 w 304800"/>
              <a:gd name="T3" fmla="*/ 304801 h 304801"/>
              <a:gd name="T4" fmla="*/ 0 w 304800"/>
              <a:gd name="T5" fmla="*/ 152401 h 304801"/>
              <a:gd name="T6" fmla="*/ 152400 w 304800"/>
              <a:gd name="T7" fmla="*/ 0 h 304801"/>
              <a:gd name="T8" fmla="*/ 0 60000 65536"/>
              <a:gd name="T9" fmla="*/ 5898240 60000 65536"/>
              <a:gd name="T10" fmla="*/ 11796480 60000 65536"/>
              <a:gd name="T11" fmla="*/ 17694720 60000 65536"/>
              <a:gd name="T12" fmla="*/ 0 w 304800"/>
              <a:gd name="T13" fmla="*/ 0 h 304801"/>
              <a:gd name="T14" fmla="*/ 304800 w 304800"/>
              <a:gd name="T15" fmla="*/ 304801 h 304801"/>
            </a:gdLst>
            <a:ahLst/>
            <a:cxnLst>
              <a:cxn ang="T8">
                <a:pos x="T0" y="T1"/>
              </a:cxn>
              <a:cxn ang="T9">
                <a:pos x="T2" y="T3"/>
              </a:cxn>
              <a:cxn ang="T10">
                <a:pos x="T4" y="T5"/>
              </a:cxn>
              <a:cxn ang="T11">
                <a:pos x="T6" y="T7"/>
              </a:cxn>
            </a:cxnLst>
            <a:rect l="T12" t="T13" r="T14" b="T15"/>
            <a:pathLst>
              <a:path w="304800" h="304801">
                <a:moveTo>
                  <a:pt x="0" y="0"/>
                </a:moveTo>
                <a:lnTo>
                  <a:pt x="847" y="0"/>
                </a:lnTo>
                <a:lnTo>
                  <a:pt x="847" y="847"/>
                </a:lnTo>
                <a:lnTo>
                  <a:pt x="0" y="847"/>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4104" name="AutoShape 7"/>
          <p:cNvSpPr>
            <a:spLocks noChangeArrowheads="1"/>
          </p:cNvSpPr>
          <p:nvPr/>
        </p:nvSpPr>
        <p:spPr bwMode="auto">
          <a:xfrm>
            <a:off x="6715125" y="6357938"/>
            <a:ext cx="2428875" cy="500062"/>
          </a:xfrm>
          <a:custGeom>
            <a:avLst/>
            <a:gdLst>
              <a:gd name="T0" fmla="*/ 2428875 w 2428875"/>
              <a:gd name="T1" fmla="*/ 250031 h 500062"/>
              <a:gd name="T2" fmla="*/ 1214438 w 2428875"/>
              <a:gd name="T3" fmla="*/ 500062 h 500062"/>
              <a:gd name="T4" fmla="*/ 0 w 2428875"/>
              <a:gd name="T5" fmla="*/ 250031 h 500062"/>
              <a:gd name="T6" fmla="*/ 1214438 w 2428875"/>
              <a:gd name="T7" fmla="*/ 0 h 500062"/>
              <a:gd name="T8" fmla="*/ 0 60000 65536"/>
              <a:gd name="T9" fmla="*/ 5898240 60000 65536"/>
              <a:gd name="T10" fmla="*/ 11796480 60000 65536"/>
              <a:gd name="T11" fmla="*/ 17694720 60000 65536"/>
              <a:gd name="T12" fmla="*/ 0 w 2428875"/>
              <a:gd name="T13" fmla="*/ 0 h 500062"/>
              <a:gd name="T14" fmla="*/ 2428875 w 2428875"/>
              <a:gd name="T15" fmla="*/ 500062 h 500062"/>
            </a:gdLst>
            <a:ahLst/>
            <a:cxnLst>
              <a:cxn ang="T8">
                <a:pos x="T0" y="T1"/>
              </a:cxn>
              <a:cxn ang="T9">
                <a:pos x="T2" y="T3"/>
              </a:cxn>
              <a:cxn ang="T10">
                <a:pos x="T4" y="T5"/>
              </a:cxn>
              <a:cxn ang="T11">
                <a:pos x="T6" y="T7"/>
              </a:cxn>
            </a:cxnLst>
            <a:rect l="T12" t="T13" r="T14" b="T15"/>
            <a:pathLst>
              <a:path w="2428875" h="500062">
                <a:moveTo>
                  <a:pt x="0" y="0"/>
                </a:moveTo>
                <a:lnTo>
                  <a:pt x="6747" y="0"/>
                </a:lnTo>
                <a:lnTo>
                  <a:pt x="6747" y="1389"/>
                </a:lnTo>
                <a:lnTo>
                  <a:pt x="0" y="1389"/>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dirty="0"/>
          </a:p>
        </p:txBody>
      </p:sp>
      <p:sp>
        <p:nvSpPr>
          <p:cNvPr id="11" name="Título 1"/>
          <p:cNvSpPr>
            <a:spLocks noGrp="1"/>
          </p:cNvSpPr>
          <p:nvPr>
            <p:ph type="title"/>
          </p:nvPr>
        </p:nvSpPr>
        <p:spPr>
          <a:xfrm>
            <a:off x="1483343" y="425723"/>
            <a:ext cx="5527605" cy="578464"/>
          </a:xfrm>
        </p:spPr>
        <p:txBody>
          <a:bodyPr>
            <a:normAutofit fontScale="90000"/>
          </a:bodyPr>
          <a:lstStyle/>
          <a:p>
            <a:pPr algn="ctr"/>
            <a:r>
              <a:rPr lang="pt-BR" sz="2700" b="1" dirty="0">
                <a:solidFill>
                  <a:srgbClr val="002060"/>
                </a:solidFill>
                <a:latin typeface="Arial" panose="020B0604020202020204" pitchFamily="34" charset="0"/>
                <a:cs typeface="Arial" panose="020B0604020202020204" pitchFamily="34" charset="0"/>
              </a:rPr>
              <a:t>Resíduos Sólidos</a:t>
            </a:r>
            <a:br>
              <a:rPr lang="pt-BR" sz="4800" b="1" dirty="0">
                <a:solidFill>
                  <a:srgbClr val="002060"/>
                </a:solidFill>
                <a:latin typeface="Arial" panose="020B0604020202020204" pitchFamily="34" charset="0"/>
                <a:cs typeface="Arial" panose="020B0604020202020204" pitchFamily="34" charset="0"/>
              </a:rPr>
            </a:br>
            <a:endParaRPr lang="pt-BR" sz="4800" b="1" dirty="0">
              <a:solidFill>
                <a:srgbClr val="002060"/>
              </a:solidFill>
              <a:latin typeface="Arial" panose="020B0604020202020204" pitchFamily="34" charset="0"/>
              <a:cs typeface="Arial" panose="020B0604020202020204" pitchFamily="34" charset="0"/>
            </a:endParaRPr>
          </a:p>
        </p:txBody>
      </p:sp>
      <p:pic>
        <p:nvPicPr>
          <p:cNvPr id="2" name="Imagem 1"/>
          <p:cNvPicPr>
            <a:picLocks noChangeAspect="1"/>
          </p:cNvPicPr>
          <p:nvPr/>
        </p:nvPicPr>
        <p:blipFill>
          <a:blip r:embed="rId4" cstate="screen">
            <a:extLst>
              <a:ext uri="{BEBA8EAE-BF5A-486C-A8C5-ECC9F3942E4B}">
                <a14:imgProps xmlns:a14="http://schemas.microsoft.com/office/drawing/2010/main">
                  <a14:imgLayer r:embed="rId5">
                    <a14:imgEffect>
                      <a14:backgroundRemoval t="1596" b="99468" l="0" r="100000"/>
                    </a14:imgEffect>
                  </a14:imgLayer>
                </a14:imgProps>
              </a:ext>
              <a:ext uri="{28A0092B-C50C-407E-A947-70E740481C1C}">
                <a14:useLocalDpi xmlns:a14="http://schemas.microsoft.com/office/drawing/2010/main"/>
              </a:ext>
            </a:extLst>
          </a:blip>
          <a:stretch>
            <a:fillRect/>
          </a:stretch>
        </p:blipFill>
        <p:spPr>
          <a:xfrm>
            <a:off x="155575" y="55584"/>
            <a:ext cx="1090979" cy="1090979"/>
          </a:xfrm>
          <a:prstGeom prst="rect">
            <a:avLst/>
          </a:prstGeom>
        </p:spPr>
      </p:pic>
      <p:sp>
        <p:nvSpPr>
          <p:cNvPr id="10" name="Título 1"/>
          <p:cNvSpPr txBox="1">
            <a:spLocks/>
          </p:cNvSpPr>
          <p:nvPr/>
        </p:nvSpPr>
        <p:spPr>
          <a:xfrm>
            <a:off x="1421505" y="304038"/>
            <a:ext cx="6388995" cy="994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sz="4800" b="1" dirty="0">
              <a:solidFill>
                <a:srgbClr val="002060"/>
              </a:solidFill>
              <a:latin typeface="Arial" panose="020B0604020202020204" pitchFamily="34" charset="0"/>
              <a:cs typeface="Arial" panose="020B0604020202020204" pitchFamily="34" charset="0"/>
            </a:endParaRPr>
          </a:p>
        </p:txBody>
      </p:sp>
      <p:pic>
        <p:nvPicPr>
          <p:cNvPr id="4" name="Imagem 3"/>
          <p:cNvPicPr>
            <a:picLocks/>
          </p:cNvPicPr>
          <p:nvPr/>
        </p:nvPicPr>
        <p:blipFill>
          <a:blip r:embed="rId6"/>
          <a:stretch>
            <a:fillRect/>
          </a:stretch>
        </p:blipFill>
        <p:spPr>
          <a:xfrm>
            <a:off x="149113" y="1116702"/>
            <a:ext cx="8933777" cy="5467350"/>
          </a:xfrm>
          <a:prstGeom prst="rect">
            <a:avLst/>
          </a:prstGeom>
        </p:spPr>
      </p:pic>
    </p:spTree>
    <p:extLst>
      <p:ext uri="{BB962C8B-B14F-4D97-AF65-F5344CB8AC3E}">
        <p14:creationId xmlns:p14="http://schemas.microsoft.com/office/powerpoint/2010/main" val="2178016362"/>
      </p:ext>
    </p:extLst>
  </p:cSld>
  <p:clrMapOvr>
    <a:masterClrMapping/>
  </p:clrMapOvr>
  <p:transition spd="med"/>
</p:sld>
</file>

<file path=ppt/theme/theme1.xml><?xml version="1.0" encoding="utf-8"?>
<a:theme xmlns:a="http://schemas.openxmlformats.org/drawingml/2006/main" name="Galeria">
  <a:themeElements>
    <a:clrScheme name="Ga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18202</TotalTime>
  <Words>899</Words>
  <Application>Microsoft Office PowerPoint</Application>
  <PresentationFormat>Apresentação na tela (4:3)</PresentationFormat>
  <Paragraphs>155</Paragraphs>
  <Slides>31</Slides>
  <Notes>13</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31</vt:i4>
      </vt:variant>
    </vt:vector>
  </HeadingPairs>
  <TitlesOfParts>
    <vt:vector size="41" baseType="lpstr">
      <vt:lpstr>Microsoft YaHei</vt:lpstr>
      <vt:lpstr>Adobe Heiti Std R</vt:lpstr>
      <vt:lpstr>Arial</vt:lpstr>
      <vt:lpstr>Calibri</vt:lpstr>
      <vt:lpstr>Cambria</vt:lpstr>
      <vt:lpstr>Cambria Math</vt:lpstr>
      <vt:lpstr>Gill Sans MT</vt:lpstr>
      <vt:lpstr>Helvetica</vt:lpstr>
      <vt:lpstr>Times New Roman</vt:lpstr>
      <vt:lpstr>Galeria</vt:lpstr>
      <vt:lpstr>Saneamento Rural</vt:lpstr>
      <vt:lpstr>SANEAMENTO RURAL</vt:lpstr>
      <vt:lpstr>Síntese dos trabalhos elaborados pelas equipes técnicas do PMSB-106, nas áreas rurais de 106 municípios do estado de mato grosso.</vt:lpstr>
      <vt:lpstr>Apresentação do PowerPoint</vt:lpstr>
      <vt:lpstr>Localidades rurais visitadas</vt:lpstr>
      <vt:lpstr> Critério de escolha</vt:lpstr>
      <vt:lpstr>Resultado</vt:lpstr>
      <vt:lpstr> Sistemas de Abastecimento de Água </vt:lpstr>
      <vt:lpstr>Resíduos Sólidos </vt:lpstr>
      <vt:lpstr>Realidade</vt:lpstr>
      <vt:lpstr>Realidade</vt:lpstr>
      <vt:lpstr>Realidade</vt:lpstr>
      <vt:lpstr>Realidade</vt:lpstr>
      <vt:lpstr>Realidade</vt:lpstr>
      <vt:lpstr>Realidade</vt:lpstr>
      <vt:lpstr>Realidade</vt:lpstr>
      <vt:lpstr>Indicadores de Salubridade Ambiental</vt:lpstr>
      <vt:lpstr>Variedade de indicadores básicos ou indicador único?</vt:lpstr>
      <vt:lpstr>Índice e indicador  </vt:lpstr>
      <vt:lpstr>Apresentação do PowerPoint</vt:lpstr>
      <vt:lpstr>Apresentação do PowerPoint</vt:lpstr>
      <vt:lpstr>Construção de dois importantes índices de sustentabilidade ambiental</vt:lpstr>
      <vt:lpstr>O problema do uso da média aritmética</vt:lpstr>
      <vt:lpstr>Apresentação do PowerPoint</vt:lpstr>
      <vt:lpstr>Número de indicadores/variáveis</vt:lpstr>
      <vt:lpstr>Apresentação do PowerPoint</vt:lpstr>
      <vt:lpstr>Duas questões para debate</vt:lpstr>
      <vt:lpstr>Doenças por saneamento inadequado</vt:lpstr>
      <vt:lpstr>Causas e consequências</vt:lpstr>
      <vt:lpstr>Comunidades Rurais</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Cleide Martins Carvalho</dc:creator>
  <cp:lastModifiedBy>DELL</cp:lastModifiedBy>
  <cp:revision>1051</cp:revision>
  <dcterms:created xsi:type="dcterms:W3CDTF">2015-10-15T19:44:51Z</dcterms:created>
  <dcterms:modified xsi:type="dcterms:W3CDTF">2019-05-13T10:16:59Z</dcterms:modified>
</cp:coreProperties>
</file>