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65" r:id="rId20"/>
  </p:sldIdLst>
  <p:sldSz cx="12193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1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172.16.0.2\cisab\Laboratorio\LABORAT&#211;RIO\Assemae_2022\Munic&#237;pios%20alcan&#231;ados%20com%20a%20planilh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Planilha1!$C$1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E-46CD-AC89-B4299A79E542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Planilha1!$C$2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E-46CD-AC89-B4299A79E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433487"/>
        <c:axId val="470422255"/>
      </c:barChart>
      <c:catAx>
        <c:axId val="470433487"/>
        <c:scaling>
          <c:orientation val="minMax"/>
        </c:scaling>
        <c:delete val="1"/>
        <c:axPos val="b"/>
        <c:majorTickMark val="none"/>
        <c:minorTickMark val="none"/>
        <c:tickLblPos val="nextTo"/>
        <c:crossAx val="470422255"/>
        <c:crosses val="autoZero"/>
        <c:auto val="0"/>
        <c:lblAlgn val="ctr"/>
        <c:lblOffset val="100"/>
        <c:noMultiLvlLbl val="0"/>
      </c:catAx>
      <c:valAx>
        <c:axId val="470422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Municípios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0433487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Planilha1!$F$2:$F$8</c:f>
              <c:strCache>
                <c:ptCount val="7"/>
                <c:pt idx="0">
                  <c:v>BA</c:v>
                </c:pt>
                <c:pt idx="1">
                  <c:v>MS</c:v>
                </c:pt>
                <c:pt idx="2">
                  <c:v>MG</c:v>
                </c:pt>
                <c:pt idx="3">
                  <c:v>PA</c:v>
                </c:pt>
                <c:pt idx="4">
                  <c:v>RS</c:v>
                </c:pt>
                <c:pt idx="5">
                  <c:v>SC</c:v>
                </c:pt>
                <c:pt idx="6">
                  <c:v>SP</c:v>
                </c:pt>
              </c:strCache>
            </c:strRef>
          </c:cat>
          <c:val>
            <c:numRef>
              <c:f>Planilha1!$E$2:$E$8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B-4B05-91F1-87834791F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034720"/>
        <c:axId val="1988043872"/>
      </c:barChart>
      <c:catAx>
        <c:axId val="19880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8043872"/>
        <c:crosses val="autoZero"/>
        <c:auto val="1"/>
        <c:lblAlgn val="ctr"/>
        <c:lblOffset val="100"/>
        <c:noMultiLvlLbl val="0"/>
      </c:catAx>
      <c:valAx>
        <c:axId val="198804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municípios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803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B9512-1381-4088-8A6A-8DE99F7B5E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32256D-8E27-4450-AA72-32C4873A36CB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2200" kern="1200" spc="-1" baseline="0" dirty="0">
              <a:solidFill>
                <a:schemeClr val="bg1"/>
              </a:solidFill>
              <a:latin typeface="Poppins "/>
              <a:ea typeface="Microsoft YaHei"/>
              <a:cs typeface="+mn-cs"/>
            </a:rPr>
            <a:t>Utilização correta das planilhas eletrônicas </a:t>
          </a:r>
        </a:p>
      </dgm:t>
    </dgm:pt>
    <dgm:pt modelId="{192E5ACE-E131-4FEC-84CE-6B4490986088}" type="parTrans" cxnId="{DBFDCCFD-5ED3-4408-A0C9-F24B5A9AD7E9}">
      <dgm:prSet/>
      <dgm:spPr/>
      <dgm:t>
        <a:bodyPr/>
        <a:lstStyle/>
        <a:p>
          <a:endParaRPr lang="pt-BR"/>
        </a:p>
      </dgm:t>
    </dgm:pt>
    <dgm:pt modelId="{E4B50FB2-2EB7-4055-815B-F5A3F0422138}" type="sibTrans" cxnId="{DBFDCCFD-5ED3-4408-A0C9-F24B5A9AD7E9}">
      <dgm:prSet/>
      <dgm:spPr/>
      <dgm:t>
        <a:bodyPr/>
        <a:lstStyle/>
        <a:p>
          <a:endParaRPr lang="pt-BR"/>
        </a:p>
      </dgm:t>
    </dgm:pt>
    <dgm:pt modelId="{5FFA6AE4-5159-4DCF-A9AD-53A3C2066772}">
      <dgm:prSet phldrT="[Texto]" custT="1"/>
      <dgm:spPr>
        <a:solidFill>
          <a:srgbClr val="92D05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prstClr val="white"/>
              </a:solidFill>
              <a:latin typeface="Poppins "/>
              <a:ea typeface="Microsoft YaHei"/>
              <a:cs typeface="DejaVu Sans"/>
            </a:rPr>
            <a:t>Atendimento às exigências impostas pelo MS</a:t>
          </a:r>
        </a:p>
      </dgm:t>
    </dgm:pt>
    <dgm:pt modelId="{94496F84-0E6C-4209-991E-AAC4EB4F8B72}" type="parTrans" cxnId="{44D4A5D6-125A-45A8-951F-52512752D3B7}">
      <dgm:prSet/>
      <dgm:spPr/>
      <dgm:t>
        <a:bodyPr/>
        <a:lstStyle/>
        <a:p>
          <a:endParaRPr lang="pt-BR"/>
        </a:p>
      </dgm:t>
    </dgm:pt>
    <dgm:pt modelId="{02D14FD0-05AD-4C13-AE14-5793CD6FD0ED}" type="sibTrans" cxnId="{44D4A5D6-125A-45A8-951F-52512752D3B7}">
      <dgm:prSet/>
      <dgm:spPr/>
      <dgm:t>
        <a:bodyPr/>
        <a:lstStyle/>
        <a:p>
          <a:endParaRPr lang="pt-BR"/>
        </a:p>
      </dgm:t>
    </dgm:pt>
    <dgm:pt modelId="{4972AF2E-AB39-41EA-BF00-919AE6776349}">
      <dgm:prSet phldrT="[Texto]" custT="1"/>
      <dgm:spPr>
        <a:solidFill>
          <a:srgbClr val="92D05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prstClr val="white"/>
              </a:solidFill>
              <a:latin typeface="Poppins "/>
              <a:ea typeface="Microsoft YaHei"/>
              <a:cs typeface="DejaVu Sans"/>
            </a:rPr>
            <a:t>Qualidade da água tratada e distribuída</a:t>
          </a:r>
        </a:p>
      </dgm:t>
    </dgm:pt>
    <dgm:pt modelId="{F2B052E1-7ED2-4D75-A560-5AD7900922C6}" type="parTrans" cxnId="{41DD4CB1-30D4-4C6D-A0BD-F1D8DABC2360}">
      <dgm:prSet/>
      <dgm:spPr/>
      <dgm:t>
        <a:bodyPr/>
        <a:lstStyle/>
        <a:p>
          <a:endParaRPr lang="pt-BR"/>
        </a:p>
      </dgm:t>
    </dgm:pt>
    <dgm:pt modelId="{D05343BA-D305-48BF-BDBE-D634A5C7ADD6}" type="sibTrans" cxnId="{41DD4CB1-30D4-4C6D-A0BD-F1D8DABC2360}">
      <dgm:prSet/>
      <dgm:spPr/>
      <dgm:t>
        <a:bodyPr/>
        <a:lstStyle/>
        <a:p>
          <a:endParaRPr lang="pt-BR"/>
        </a:p>
      </dgm:t>
    </dgm:pt>
    <dgm:pt modelId="{C5E8962D-C96F-49F9-ABE4-B53B8FD35736}">
      <dgm:prSet custT="1"/>
      <dgm:spPr>
        <a:solidFill>
          <a:srgbClr val="92D05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prstClr val="white"/>
              </a:solidFill>
              <a:latin typeface="Poppins "/>
              <a:ea typeface="Microsoft YaHei"/>
              <a:cs typeface="DejaVu Sans"/>
            </a:rPr>
            <a:t>Saneamento de qualidade para todos</a:t>
          </a:r>
        </a:p>
      </dgm:t>
    </dgm:pt>
    <dgm:pt modelId="{004810C0-8C2F-4BBB-8196-E106A427452B}" type="parTrans" cxnId="{0BE8756B-4C14-4622-82BA-94BB40529064}">
      <dgm:prSet/>
      <dgm:spPr/>
      <dgm:t>
        <a:bodyPr/>
        <a:lstStyle/>
        <a:p>
          <a:endParaRPr lang="pt-BR"/>
        </a:p>
      </dgm:t>
    </dgm:pt>
    <dgm:pt modelId="{CCB04D93-9AE0-4FCF-A919-5969F8AF1AD1}" type="sibTrans" cxnId="{0BE8756B-4C14-4622-82BA-94BB40529064}">
      <dgm:prSet/>
      <dgm:spPr/>
      <dgm:t>
        <a:bodyPr/>
        <a:lstStyle/>
        <a:p>
          <a:endParaRPr lang="pt-BR"/>
        </a:p>
      </dgm:t>
    </dgm:pt>
    <dgm:pt modelId="{86FEBC5B-EB59-43B3-9F54-A446E43F55BF}" type="pres">
      <dgm:prSet presAssocID="{EA0B9512-1381-4088-8A6A-8DE99F7B5E52}" presName="linear" presStyleCnt="0">
        <dgm:presLayoutVars>
          <dgm:dir/>
          <dgm:animLvl val="lvl"/>
          <dgm:resizeHandles val="exact"/>
        </dgm:presLayoutVars>
      </dgm:prSet>
      <dgm:spPr/>
    </dgm:pt>
    <dgm:pt modelId="{4874B5FF-A04F-4186-9008-D8E49F0A35F4}" type="pres">
      <dgm:prSet presAssocID="{4032256D-8E27-4450-AA72-32C4873A36CB}" presName="parentLin" presStyleCnt="0"/>
      <dgm:spPr/>
    </dgm:pt>
    <dgm:pt modelId="{B93169B3-0C9B-495E-B280-9D0FD415B0FD}" type="pres">
      <dgm:prSet presAssocID="{4032256D-8E27-4450-AA72-32C4873A36CB}" presName="parentLeftMargin" presStyleLbl="node1" presStyleIdx="0" presStyleCnt="4"/>
      <dgm:spPr/>
    </dgm:pt>
    <dgm:pt modelId="{CE7ECC5E-8022-4051-ABCF-2956D1F4A8C9}" type="pres">
      <dgm:prSet presAssocID="{4032256D-8E27-4450-AA72-32C4873A36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CAE01D-083D-4C50-82B5-8CEEBEBF71E3}" type="pres">
      <dgm:prSet presAssocID="{4032256D-8E27-4450-AA72-32C4873A36CB}" presName="negativeSpace" presStyleCnt="0"/>
      <dgm:spPr/>
    </dgm:pt>
    <dgm:pt modelId="{4F9D9EA9-E910-4CFA-9524-2DF774F4661A}" type="pres">
      <dgm:prSet presAssocID="{4032256D-8E27-4450-AA72-32C4873A36CB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CEA350EB-FBB5-4E5A-A6C6-BF6DDB2D8E6A}" type="pres">
      <dgm:prSet presAssocID="{E4B50FB2-2EB7-4055-815B-F5A3F0422138}" presName="spaceBetweenRectangles" presStyleCnt="0"/>
      <dgm:spPr/>
    </dgm:pt>
    <dgm:pt modelId="{F1D95562-B02A-4A39-896B-4A0E9917FFF8}" type="pres">
      <dgm:prSet presAssocID="{5FFA6AE4-5159-4DCF-A9AD-53A3C2066772}" presName="parentLin" presStyleCnt="0"/>
      <dgm:spPr/>
    </dgm:pt>
    <dgm:pt modelId="{22877E36-FC14-4117-9479-AF6934C9C63A}" type="pres">
      <dgm:prSet presAssocID="{5FFA6AE4-5159-4DCF-A9AD-53A3C2066772}" presName="parentLeftMargin" presStyleLbl="node1" presStyleIdx="0" presStyleCnt="4"/>
      <dgm:spPr/>
    </dgm:pt>
    <dgm:pt modelId="{51D3B218-5303-42FB-9C7E-6E1188D0BDF6}" type="pres">
      <dgm:prSet presAssocID="{5FFA6AE4-5159-4DCF-A9AD-53A3C20667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B84AAE-A632-4F02-BE84-7449E73E7D5D}" type="pres">
      <dgm:prSet presAssocID="{5FFA6AE4-5159-4DCF-A9AD-53A3C2066772}" presName="negativeSpace" presStyleCnt="0"/>
      <dgm:spPr/>
    </dgm:pt>
    <dgm:pt modelId="{C321BFC6-B311-4F57-867C-ACA68E846E8D}" type="pres">
      <dgm:prSet presAssocID="{5FFA6AE4-5159-4DCF-A9AD-53A3C2066772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13ECDFFE-ED50-4C84-9766-569165696BC6}" type="pres">
      <dgm:prSet presAssocID="{02D14FD0-05AD-4C13-AE14-5793CD6FD0ED}" presName="spaceBetweenRectangles" presStyleCnt="0"/>
      <dgm:spPr/>
    </dgm:pt>
    <dgm:pt modelId="{AA7BDBAF-6AF8-42B0-A83D-1F63257C54E4}" type="pres">
      <dgm:prSet presAssocID="{4972AF2E-AB39-41EA-BF00-919AE6776349}" presName="parentLin" presStyleCnt="0"/>
      <dgm:spPr/>
    </dgm:pt>
    <dgm:pt modelId="{43BCB29B-9E27-4E2E-8E16-5769537C8356}" type="pres">
      <dgm:prSet presAssocID="{4972AF2E-AB39-41EA-BF00-919AE6776349}" presName="parentLeftMargin" presStyleLbl="node1" presStyleIdx="1" presStyleCnt="4"/>
      <dgm:spPr/>
    </dgm:pt>
    <dgm:pt modelId="{64D72E16-4B7A-43F2-85F6-E083E99D41D4}" type="pres">
      <dgm:prSet presAssocID="{4972AF2E-AB39-41EA-BF00-919AE6776349}" presName="parentText" presStyleLbl="node1" presStyleIdx="2" presStyleCnt="4" custLinFactNeighborX="7030" custLinFactNeighborY="-787">
        <dgm:presLayoutVars>
          <dgm:chMax val="0"/>
          <dgm:bulletEnabled val="1"/>
        </dgm:presLayoutVars>
      </dgm:prSet>
      <dgm:spPr/>
    </dgm:pt>
    <dgm:pt modelId="{98A89AE6-6181-4833-BB3D-CCDB59107EA8}" type="pres">
      <dgm:prSet presAssocID="{4972AF2E-AB39-41EA-BF00-919AE6776349}" presName="negativeSpace" presStyleCnt="0"/>
      <dgm:spPr/>
    </dgm:pt>
    <dgm:pt modelId="{0FB1C972-5119-40BB-9481-6711B5F81C5B}" type="pres">
      <dgm:prSet presAssocID="{4972AF2E-AB39-41EA-BF00-919AE6776349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338A6C85-A44B-4F55-8D97-8F512FEC6BE5}" type="pres">
      <dgm:prSet presAssocID="{D05343BA-D305-48BF-BDBE-D634A5C7ADD6}" presName="spaceBetweenRectangles" presStyleCnt="0"/>
      <dgm:spPr/>
    </dgm:pt>
    <dgm:pt modelId="{DA7BFCE2-5049-47BF-81D1-56886B52717C}" type="pres">
      <dgm:prSet presAssocID="{C5E8962D-C96F-49F9-ABE4-B53B8FD35736}" presName="parentLin" presStyleCnt="0"/>
      <dgm:spPr/>
    </dgm:pt>
    <dgm:pt modelId="{510CDAD3-7FAB-4244-A167-E5DC8865BD57}" type="pres">
      <dgm:prSet presAssocID="{C5E8962D-C96F-49F9-ABE4-B53B8FD35736}" presName="parentLeftMargin" presStyleLbl="node1" presStyleIdx="2" presStyleCnt="4"/>
      <dgm:spPr/>
    </dgm:pt>
    <dgm:pt modelId="{9138537E-550A-414C-BFA7-D819BA5F662D}" type="pres">
      <dgm:prSet presAssocID="{C5E8962D-C96F-49F9-ABE4-B53B8FD357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CC29443-97E5-4E28-B891-BF5FF1277C69}" type="pres">
      <dgm:prSet presAssocID="{C5E8962D-C96F-49F9-ABE4-B53B8FD35736}" presName="negativeSpace" presStyleCnt="0"/>
      <dgm:spPr/>
    </dgm:pt>
    <dgm:pt modelId="{9221CDAB-8F8F-4050-B799-186948FBDBB5}" type="pres">
      <dgm:prSet presAssocID="{C5E8962D-C96F-49F9-ABE4-B53B8FD35736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EAFCA411-4DE5-401C-A762-D6489A73CF24}" type="presOf" srcId="{5FFA6AE4-5159-4DCF-A9AD-53A3C2066772}" destId="{22877E36-FC14-4117-9479-AF6934C9C63A}" srcOrd="0" destOrd="0" presId="urn:microsoft.com/office/officeart/2005/8/layout/list1"/>
    <dgm:cxn modelId="{0BE8756B-4C14-4622-82BA-94BB40529064}" srcId="{EA0B9512-1381-4088-8A6A-8DE99F7B5E52}" destId="{C5E8962D-C96F-49F9-ABE4-B53B8FD35736}" srcOrd="3" destOrd="0" parTransId="{004810C0-8C2F-4BBB-8196-E106A427452B}" sibTransId="{CCB04D93-9AE0-4FCF-A919-5969F8AF1AD1}"/>
    <dgm:cxn modelId="{86365D74-7F61-4A80-B357-454F6EA62CE3}" type="presOf" srcId="{EA0B9512-1381-4088-8A6A-8DE99F7B5E52}" destId="{86FEBC5B-EB59-43B3-9F54-A446E43F55BF}" srcOrd="0" destOrd="0" presId="urn:microsoft.com/office/officeart/2005/8/layout/list1"/>
    <dgm:cxn modelId="{E00F4D56-4733-4C69-9CEE-6A2AE1CC73CA}" type="presOf" srcId="{C5E8962D-C96F-49F9-ABE4-B53B8FD35736}" destId="{9138537E-550A-414C-BFA7-D819BA5F662D}" srcOrd="1" destOrd="0" presId="urn:microsoft.com/office/officeart/2005/8/layout/list1"/>
    <dgm:cxn modelId="{349AE17D-11EF-41C8-A2FB-0CF87FDFFF90}" type="presOf" srcId="{4972AF2E-AB39-41EA-BF00-919AE6776349}" destId="{43BCB29B-9E27-4E2E-8E16-5769537C8356}" srcOrd="0" destOrd="0" presId="urn:microsoft.com/office/officeart/2005/8/layout/list1"/>
    <dgm:cxn modelId="{1A099F9B-A3B6-4C59-8B35-7FDACE4B18BD}" type="presOf" srcId="{C5E8962D-C96F-49F9-ABE4-B53B8FD35736}" destId="{510CDAD3-7FAB-4244-A167-E5DC8865BD57}" srcOrd="0" destOrd="0" presId="urn:microsoft.com/office/officeart/2005/8/layout/list1"/>
    <dgm:cxn modelId="{41DD4CB1-30D4-4C6D-A0BD-F1D8DABC2360}" srcId="{EA0B9512-1381-4088-8A6A-8DE99F7B5E52}" destId="{4972AF2E-AB39-41EA-BF00-919AE6776349}" srcOrd="2" destOrd="0" parTransId="{F2B052E1-7ED2-4D75-A560-5AD7900922C6}" sibTransId="{D05343BA-D305-48BF-BDBE-D634A5C7ADD6}"/>
    <dgm:cxn modelId="{640AA4C0-6C37-49F3-BC2A-3E91D9EE2E69}" type="presOf" srcId="{4032256D-8E27-4450-AA72-32C4873A36CB}" destId="{CE7ECC5E-8022-4051-ABCF-2956D1F4A8C9}" srcOrd="1" destOrd="0" presId="urn:microsoft.com/office/officeart/2005/8/layout/list1"/>
    <dgm:cxn modelId="{74E3AEC5-6C36-428E-9CA6-36A2A3CF789D}" type="presOf" srcId="{5FFA6AE4-5159-4DCF-A9AD-53A3C2066772}" destId="{51D3B218-5303-42FB-9C7E-6E1188D0BDF6}" srcOrd="1" destOrd="0" presId="urn:microsoft.com/office/officeart/2005/8/layout/list1"/>
    <dgm:cxn modelId="{44D4A5D6-125A-45A8-951F-52512752D3B7}" srcId="{EA0B9512-1381-4088-8A6A-8DE99F7B5E52}" destId="{5FFA6AE4-5159-4DCF-A9AD-53A3C2066772}" srcOrd="1" destOrd="0" parTransId="{94496F84-0E6C-4209-991E-AAC4EB4F8B72}" sibTransId="{02D14FD0-05AD-4C13-AE14-5793CD6FD0ED}"/>
    <dgm:cxn modelId="{CBB94EDA-2D9B-4D3E-AE54-32DE48F50103}" type="presOf" srcId="{4972AF2E-AB39-41EA-BF00-919AE6776349}" destId="{64D72E16-4B7A-43F2-85F6-E083E99D41D4}" srcOrd="1" destOrd="0" presId="urn:microsoft.com/office/officeart/2005/8/layout/list1"/>
    <dgm:cxn modelId="{79A2A8F1-6897-44B2-A596-26DDF7622B9D}" type="presOf" srcId="{4032256D-8E27-4450-AA72-32C4873A36CB}" destId="{B93169B3-0C9B-495E-B280-9D0FD415B0FD}" srcOrd="0" destOrd="0" presId="urn:microsoft.com/office/officeart/2005/8/layout/list1"/>
    <dgm:cxn modelId="{DBFDCCFD-5ED3-4408-A0C9-F24B5A9AD7E9}" srcId="{EA0B9512-1381-4088-8A6A-8DE99F7B5E52}" destId="{4032256D-8E27-4450-AA72-32C4873A36CB}" srcOrd="0" destOrd="0" parTransId="{192E5ACE-E131-4FEC-84CE-6B4490986088}" sibTransId="{E4B50FB2-2EB7-4055-815B-F5A3F0422138}"/>
    <dgm:cxn modelId="{2B7017AD-A3AD-411F-8CAE-FEE8E6BFC5F5}" type="presParOf" srcId="{86FEBC5B-EB59-43B3-9F54-A446E43F55BF}" destId="{4874B5FF-A04F-4186-9008-D8E49F0A35F4}" srcOrd="0" destOrd="0" presId="urn:microsoft.com/office/officeart/2005/8/layout/list1"/>
    <dgm:cxn modelId="{F0651EED-FE16-425B-B0C3-49CFE242EEB4}" type="presParOf" srcId="{4874B5FF-A04F-4186-9008-D8E49F0A35F4}" destId="{B93169B3-0C9B-495E-B280-9D0FD415B0FD}" srcOrd="0" destOrd="0" presId="urn:microsoft.com/office/officeart/2005/8/layout/list1"/>
    <dgm:cxn modelId="{B502443B-1C1F-41F2-8C5F-1B9506083164}" type="presParOf" srcId="{4874B5FF-A04F-4186-9008-D8E49F0A35F4}" destId="{CE7ECC5E-8022-4051-ABCF-2956D1F4A8C9}" srcOrd="1" destOrd="0" presId="urn:microsoft.com/office/officeart/2005/8/layout/list1"/>
    <dgm:cxn modelId="{9C52EF1C-540D-411E-B226-30E4537EDA21}" type="presParOf" srcId="{86FEBC5B-EB59-43B3-9F54-A446E43F55BF}" destId="{D7CAE01D-083D-4C50-82B5-8CEEBEBF71E3}" srcOrd="1" destOrd="0" presId="urn:microsoft.com/office/officeart/2005/8/layout/list1"/>
    <dgm:cxn modelId="{CECB2B30-5D90-4DF7-9EFD-EF801D164625}" type="presParOf" srcId="{86FEBC5B-EB59-43B3-9F54-A446E43F55BF}" destId="{4F9D9EA9-E910-4CFA-9524-2DF774F4661A}" srcOrd="2" destOrd="0" presId="urn:microsoft.com/office/officeart/2005/8/layout/list1"/>
    <dgm:cxn modelId="{E444DD6A-E521-423E-82AB-5DE22AB0BB18}" type="presParOf" srcId="{86FEBC5B-EB59-43B3-9F54-A446E43F55BF}" destId="{CEA350EB-FBB5-4E5A-A6C6-BF6DDB2D8E6A}" srcOrd="3" destOrd="0" presId="urn:microsoft.com/office/officeart/2005/8/layout/list1"/>
    <dgm:cxn modelId="{1888359E-43F5-4C31-A74D-D306B825A38B}" type="presParOf" srcId="{86FEBC5B-EB59-43B3-9F54-A446E43F55BF}" destId="{F1D95562-B02A-4A39-896B-4A0E9917FFF8}" srcOrd="4" destOrd="0" presId="urn:microsoft.com/office/officeart/2005/8/layout/list1"/>
    <dgm:cxn modelId="{3779A600-2BEC-439B-89C5-3440DCD811A7}" type="presParOf" srcId="{F1D95562-B02A-4A39-896B-4A0E9917FFF8}" destId="{22877E36-FC14-4117-9479-AF6934C9C63A}" srcOrd="0" destOrd="0" presId="urn:microsoft.com/office/officeart/2005/8/layout/list1"/>
    <dgm:cxn modelId="{1AC59ABB-F1A8-4B03-B8E8-8091B0ACC0CD}" type="presParOf" srcId="{F1D95562-B02A-4A39-896B-4A0E9917FFF8}" destId="{51D3B218-5303-42FB-9C7E-6E1188D0BDF6}" srcOrd="1" destOrd="0" presId="urn:microsoft.com/office/officeart/2005/8/layout/list1"/>
    <dgm:cxn modelId="{3AD7462A-01F7-4444-8B80-355FE995888E}" type="presParOf" srcId="{86FEBC5B-EB59-43B3-9F54-A446E43F55BF}" destId="{6EB84AAE-A632-4F02-BE84-7449E73E7D5D}" srcOrd="5" destOrd="0" presId="urn:microsoft.com/office/officeart/2005/8/layout/list1"/>
    <dgm:cxn modelId="{3717D8BF-0E85-438C-B478-D4C5B9C315A7}" type="presParOf" srcId="{86FEBC5B-EB59-43B3-9F54-A446E43F55BF}" destId="{C321BFC6-B311-4F57-867C-ACA68E846E8D}" srcOrd="6" destOrd="0" presId="urn:microsoft.com/office/officeart/2005/8/layout/list1"/>
    <dgm:cxn modelId="{FDC074FD-CF3B-4B7A-A131-7588154D67BC}" type="presParOf" srcId="{86FEBC5B-EB59-43B3-9F54-A446E43F55BF}" destId="{13ECDFFE-ED50-4C84-9766-569165696BC6}" srcOrd="7" destOrd="0" presId="urn:microsoft.com/office/officeart/2005/8/layout/list1"/>
    <dgm:cxn modelId="{8FB46D05-8C59-40DB-863F-CD8177D2A39F}" type="presParOf" srcId="{86FEBC5B-EB59-43B3-9F54-A446E43F55BF}" destId="{AA7BDBAF-6AF8-42B0-A83D-1F63257C54E4}" srcOrd="8" destOrd="0" presId="urn:microsoft.com/office/officeart/2005/8/layout/list1"/>
    <dgm:cxn modelId="{3C3D110F-4103-4A8D-85A9-388813936294}" type="presParOf" srcId="{AA7BDBAF-6AF8-42B0-A83D-1F63257C54E4}" destId="{43BCB29B-9E27-4E2E-8E16-5769537C8356}" srcOrd="0" destOrd="0" presId="urn:microsoft.com/office/officeart/2005/8/layout/list1"/>
    <dgm:cxn modelId="{C9A08D58-E911-4004-A17E-2B2598670899}" type="presParOf" srcId="{AA7BDBAF-6AF8-42B0-A83D-1F63257C54E4}" destId="{64D72E16-4B7A-43F2-85F6-E083E99D41D4}" srcOrd="1" destOrd="0" presId="urn:microsoft.com/office/officeart/2005/8/layout/list1"/>
    <dgm:cxn modelId="{A5534316-15C6-4D7C-9AA0-3C99E1612AEB}" type="presParOf" srcId="{86FEBC5B-EB59-43B3-9F54-A446E43F55BF}" destId="{98A89AE6-6181-4833-BB3D-CCDB59107EA8}" srcOrd="9" destOrd="0" presId="urn:microsoft.com/office/officeart/2005/8/layout/list1"/>
    <dgm:cxn modelId="{69D573C0-4A58-4091-8B73-F0FE7E0D6280}" type="presParOf" srcId="{86FEBC5B-EB59-43B3-9F54-A446E43F55BF}" destId="{0FB1C972-5119-40BB-9481-6711B5F81C5B}" srcOrd="10" destOrd="0" presId="urn:microsoft.com/office/officeart/2005/8/layout/list1"/>
    <dgm:cxn modelId="{734A94D6-C6E9-47D4-BA10-7DFA6E9F71E8}" type="presParOf" srcId="{86FEBC5B-EB59-43B3-9F54-A446E43F55BF}" destId="{338A6C85-A44B-4F55-8D97-8F512FEC6BE5}" srcOrd="11" destOrd="0" presId="urn:microsoft.com/office/officeart/2005/8/layout/list1"/>
    <dgm:cxn modelId="{C710174F-C33C-4380-BEEC-88262BBF8585}" type="presParOf" srcId="{86FEBC5B-EB59-43B3-9F54-A446E43F55BF}" destId="{DA7BFCE2-5049-47BF-81D1-56886B52717C}" srcOrd="12" destOrd="0" presId="urn:microsoft.com/office/officeart/2005/8/layout/list1"/>
    <dgm:cxn modelId="{69A39E5E-4419-4555-9391-610584B6E531}" type="presParOf" srcId="{DA7BFCE2-5049-47BF-81D1-56886B52717C}" destId="{510CDAD3-7FAB-4244-A167-E5DC8865BD57}" srcOrd="0" destOrd="0" presId="urn:microsoft.com/office/officeart/2005/8/layout/list1"/>
    <dgm:cxn modelId="{CD758C5F-2EEF-4065-8155-8B551121343D}" type="presParOf" srcId="{DA7BFCE2-5049-47BF-81D1-56886B52717C}" destId="{9138537E-550A-414C-BFA7-D819BA5F662D}" srcOrd="1" destOrd="0" presId="urn:microsoft.com/office/officeart/2005/8/layout/list1"/>
    <dgm:cxn modelId="{2F149319-A1DE-4BD9-A8A8-C6EB8283A567}" type="presParOf" srcId="{86FEBC5B-EB59-43B3-9F54-A446E43F55BF}" destId="{2CC29443-97E5-4E28-B891-BF5FF1277C69}" srcOrd="13" destOrd="0" presId="urn:microsoft.com/office/officeart/2005/8/layout/list1"/>
    <dgm:cxn modelId="{2115EFDE-6C22-4CE7-9C31-0C6E4AD2F412}" type="presParOf" srcId="{86FEBC5B-EB59-43B3-9F54-A446E43F55BF}" destId="{9221CDAB-8F8F-4050-B799-186948FBDB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9EA9-E910-4CFA-9524-2DF774F4661A}">
      <dsp:nvSpPr>
        <dsp:cNvPr id="0" name=""/>
        <dsp:cNvSpPr/>
      </dsp:nvSpPr>
      <dsp:spPr>
        <a:xfrm>
          <a:off x="0" y="440441"/>
          <a:ext cx="754036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ECC5E-8022-4051-ABCF-2956D1F4A8C9}">
      <dsp:nvSpPr>
        <dsp:cNvPr id="0" name=""/>
        <dsp:cNvSpPr/>
      </dsp:nvSpPr>
      <dsp:spPr>
        <a:xfrm>
          <a:off x="377018" y="71441"/>
          <a:ext cx="5278252" cy="738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05" tIns="0" rIns="19950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schemeClr val="bg1"/>
              </a:solidFill>
              <a:latin typeface="Poppins "/>
              <a:ea typeface="Microsoft YaHei"/>
              <a:cs typeface="+mn-cs"/>
            </a:rPr>
            <a:t>Utilização correta das planilhas eletrônicas </a:t>
          </a:r>
        </a:p>
      </dsp:txBody>
      <dsp:txXfrm>
        <a:off x="413044" y="107467"/>
        <a:ext cx="5206200" cy="665948"/>
      </dsp:txXfrm>
    </dsp:sp>
    <dsp:sp modelId="{C321BFC6-B311-4F57-867C-ACA68E846E8D}">
      <dsp:nvSpPr>
        <dsp:cNvPr id="0" name=""/>
        <dsp:cNvSpPr/>
      </dsp:nvSpPr>
      <dsp:spPr>
        <a:xfrm>
          <a:off x="0" y="1574441"/>
          <a:ext cx="754036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3B218-5303-42FB-9C7E-6E1188D0BDF6}">
      <dsp:nvSpPr>
        <dsp:cNvPr id="0" name=""/>
        <dsp:cNvSpPr/>
      </dsp:nvSpPr>
      <dsp:spPr>
        <a:xfrm>
          <a:off x="377018" y="1205441"/>
          <a:ext cx="5278252" cy="738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05" tIns="0" rIns="1995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prstClr val="white"/>
              </a:solidFill>
              <a:latin typeface="Poppins "/>
              <a:ea typeface="Microsoft YaHei"/>
              <a:cs typeface="DejaVu Sans"/>
            </a:rPr>
            <a:t>Atendimento às exigências impostas pelo MS</a:t>
          </a:r>
        </a:p>
      </dsp:txBody>
      <dsp:txXfrm>
        <a:off x="413044" y="1241467"/>
        <a:ext cx="5206200" cy="665948"/>
      </dsp:txXfrm>
    </dsp:sp>
    <dsp:sp modelId="{0FB1C972-5119-40BB-9481-6711B5F81C5B}">
      <dsp:nvSpPr>
        <dsp:cNvPr id="0" name=""/>
        <dsp:cNvSpPr/>
      </dsp:nvSpPr>
      <dsp:spPr>
        <a:xfrm>
          <a:off x="0" y="2708441"/>
          <a:ext cx="754036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72E16-4B7A-43F2-85F6-E083E99D41D4}">
      <dsp:nvSpPr>
        <dsp:cNvPr id="0" name=""/>
        <dsp:cNvSpPr/>
      </dsp:nvSpPr>
      <dsp:spPr>
        <a:xfrm>
          <a:off x="403522" y="2333632"/>
          <a:ext cx="5278252" cy="738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05" tIns="0" rIns="1995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prstClr val="white"/>
              </a:solidFill>
              <a:latin typeface="Poppins "/>
              <a:ea typeface="Microsoft YaHei"/>
              <a:cs typeface="DejaVu Sans"/>
            </a:rPr>
            <a:t>Qualidade da água tratada e distribuída</a:t>
          </a:r>
        </a:p>
      </dsp:txBody>
      <dsp:txXfrm>
        <a:off x="439548" y="2369658"/>
        <a:ext cx="5206200" cy="665948"/>
      </dsp:txXfrm>
    </dsp:sp>
    <dsp:sp modelId="{9221CDAB-8F8F-4050-B799-186948FBDBB5}">
      <dsp:nvSpPr>
        <dsp:cNvPr id="0" name=""/>
        <dsp:cNvSpPr/>
      </dsp:nvSpPr>
      <dsp:spPr>
        <a:xfrm>
          <a:off x="0" y="3842441"/>
          <a:ext cx="754036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8537E-550A-414C-BFA7-D819BA5F662D}">
      <dsp:nvSpPr>
        <dsp:cNvPr id="0" name=""/>
        <dsp:cNvSpPr/>
      </dsp:nvSpPr>
      <dsp:spPr>
        <a:xfrm>
          <a:off x="377018" y="3473441"/>
          <a:ext cx="5278252" cy="738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05" tIns="0" rIns="1995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1" baseline="0" dirty="0">
              <a:solidFill>
                <a:prstClr val="white"/>
              </a:solidFill>
              <a:latin typeface="Poppins "/>
              <a:ea typeface="Microsoft YaHei"/>
              <a:cs typeface="DejaVu Sans"/>
            </a:rPr>
            <a:t>Saneamento de qualidade para todos</a:t>
          </a:r>
        </a:p>
      </dsp:txBody>
      <dsp:txXfrm>
        <a:off x="413044" y="3509467"/>
        <a:ext cx="520620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BB5F8C7-84D9-4555-BAC7-654EE82BA76F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just">
              <a:lnSpc>
                <a:spcPct val="100000"/>
              </a:lnSpc>
              <a:tabLst>
                <a:tab pos="0" algn="l"/>
              </a:tabLst>
            </a:pPr>
            <a:endParaRPr lang="pt-BR" sz="2000" b="0" strike="noStrike" spc="-1" dirty="0">
              <a:latin typeface="Arial"/>
            </a:endParaRPr>
          </a:p>
        </p:txBody>
      </p:sp>
      <p:sp>
        <p:nvSpPr>
          <p:cNvPr id="189" name="Espaço Reservado para Número de Slid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3052ED8-06F8-4D11-90D3-8C69D453D2B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13" name="Espaço Reservado para Número de Slide 3_5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97DB0C2-B8B9-4127-A35B-F426F2ADC68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57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13" name="Espaço Reservado para Número de Slide 3_5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97DB0C2-B8B9-4127-A35B-F426F2ADC68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87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24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35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05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2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936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666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16" name="Espaço Reservado para Número de Slid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E70CC54-AE07-4C01-8E85-6D246E93673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2" name="Espaço Reservado para Número de Slid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A81DF5C-ED1D-4546-9842-85FFC17A958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5" name="Espaço Reservado para Número de Slide 3_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39B819A-51F0-4F38-9CBC-196B0D9D207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198" name="Espaço Reservado para Número de Slide 3_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00DA61C-B6C4-4244-BA2F-DC240AABE0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01" name="Espaço Reservado para Número de Slide 3_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1DA709-DD1B-4766-8F7F-36717E26689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04" name="Espaço Reservado para Número de Slide 3_0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A3A7847-5735-4F2E-961F-C1D8377E5F0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07" name="Espaço Reservado para Número de Slide 3_4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F85E9FB-6990-4357-B4BC-8BE0C317C57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10" name="Espaço Reservado para Número de Slide 3_7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E17DD6-5018-492C-A5B4-7429AD1487F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 dirty="0">
              <a:latin typeface="Arial"/>
            </a:endParaRPr>
          </a:p>
        </p:txBody>
      </p:sp>
      <p:sp>
        <p:nvSpPr>
          <p:cNvPr id="213" name="Espaço Reservado para Número de Slide 3_5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97DB0C2-B8B9-4127-A35B-F426F2ADC68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/>
          <p:nvPr/>
        </p:nvPicPr>
        <p:blipFill>
          <a:blip r:embed="rId14"/>
          <a:stretch/>
        </p:blipFill>
        <p:spPr>
          <a:xfrm>
            <a:off x="0" y="1774800"/>
            <a:ext cx="12191400" cy="5834880"/>
          </a:xfrm>
          <a:prstGeom prst="rect">
            <a:avLst/>
          </a:prstGeom>
          <a:ln w="0">
            <a:noFill/>
          </a:ln>
        </p:spPr>
      </p:pic>
      <p:sp>
        <p:nvSpPr>
          <p:cNvPr id="6" name="Retângulo 7"/>
          <p:cNvSpPr/>
          <p:nvPr/>
        </p:nvSpPr>
        <p:spPr>
          <a:xfrm>
            <a:off x="8458920" y="6764760"/>
            <a:ext cx="3639240" cy="8787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m 8"/>
          <p:cNvPicPr/>
          <p:nvPr/>
        </p:nvPicPr>
        <p:blipFill>
          <a:blip r:embed="rId15"/>
          <a:stretch/>
        </p:blipFill>
        <p:spPr>
          <a:xfrm>
            <a:off x="410400" y="5843160"/>
            <a:ext cx="1701360" cy="784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torio@cisab.com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84"/>
          <p:cNvPicPr/>
          <p:nvPr/>
        </p:nvPicPr>
        <p:blipFill>
          <a:blip r:embed="rId3"/>
          <a:stretch/>
        </p:blipFill>
        <p:spPr>
          <a:xfrm>
            <a:off x="324000" y="213120"/>
            <a:ext cx="11556000" cy="1225440"/>
          </a:xfrm>
          <a:prstGeom prst="rect">
            <a:avLst/>
          </a:prstGeom>
          <a:ln w="0">
            <a:noFill/>
          </a:ln>
        </p:spPr>
      </p:pic>
      <p:sp>
        <p:nvSpPr>
          <p:cNvPr id="86" name="Retângulo 85"/>
          <p:cNvSpPr/>
          <p:nvPr/>
        </p:nvSpPr>
        <p:spPr>
          <a:xfrm>
            <a:off x="477360" y="2215440"/>
            <a:ext cx="11235600" cy="20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Poppins SemiBold"/>
                <a:ea typeface="DejaVu Sans"/>
              </a:rPr>
              <a:t>PLANILHAS ELETRÔNICAS PARA ELABORAÇÃO DO PLANO DE AMOSTRAGEM PARA CONTROLE DE QUALIDADE DA ÁGUA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285750" y="4881240"/>
            <a:ext cx="11679975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i="1" strike="noStrike" spc="86" dirty="0" err="1">
                <a:solidFill>
                  <a:srgbClr val="000000"/>
                </a:solidFill>
                <a:latin typeface="Poppins"/>
                <a:ea typeface="DejaVu Sans"/>
              </a:rPr>
              <a:t>Tamires</a:t>
            </a:r>
            <a:r>
              <a:rPr lang="en-US" sz="2000" b="1" i="1" strike="noStrike" spc="86" dirty="0">
                <a:solidFill>
                  <a:srgbClr val="000000"/>
                </a:solidFill>
                <a:latin typeface="Poppins"/>
                <a:ea typeface="DejaVu Sans"/>
              </a:rPr>
              <a:t> Condé de Assis; Fernanda Fernandes </a:t>
            </a:r>
            <a:r>
              <a:rPr lang="en-US" sz="2000" b="1" i="1" strike="noStrike" spc="86" dirty="0" err="1">
                <a:solidFill>
                  <a:srgbClr val="000000"/>
                </a:solidFill>
                <a:latin typeface="Poppins"/>
                <a:ea typeface="DejaVu Sans"/>
              </a:rPr>
              <a:t>Heleno</a:t>
            </a:r>
            <a:r>
              <a:rPr lang="en-US" sz="2000" b="1" i="1" strike="noStrike" spc="86" dirty="0">
                <a:solidFill>
                  <a:srgbClr val="000000"/>
                </a:solidFill>
                <a:latin typeface="Poppins"/>
                <a:ea typeface="DejaVu Sans"/>
              </a:rPr>
              <a:t>; </a:t>
            </a:r>
            <a:r>
              <a:rPr lang="en-US" sz="2000" b="1" i="1" strike="noStrike" spc="86" dirty="0" err="1">
                <a:solidFill>
                  <a:srgbClr val="000000"/>
                </a:solidFill>
                <a:latin typeface="Poppins"/>
                <a:ea typeface="DejaVu Sans"/>
              </a:rPr>
              <a:t>Iolanda</a:t>
            </a:r>
            <a:r>
              <a:rPr lang="en-US" sz="2000" b="1" i="1" strike="noStrike" spc="86" dirty="0">
                <a:solidFill>
                  <a:srgbClr val="000000"/>
                </a:solidFill>
                <a:latin typeface="Poppins"/>
                <a:ea typeface="DejaVu Sans"/>
              </a:rPr>
              <a:t> de </a:t>
            </a:r>
            <a:r>
              <a:rPr lang="en-US" sz="2000" b="1" i="1" strike="noStrike" spc="86" dirty="0" err="1">
                <a:solidFill>
                  <a:srgbClr val="000000"/>
                </a:solidFill>
                <a:latin typeface="Poppins"/>
                <a:ea typeface="DejaVu Sans"/>
              </a:rPr>
              <a:t>Sena</a:t>
            </a:r>
            <a:r>
              <a:rPr lang="en-US" sz="2000" b="1" i="1" strike="noStrike" spc="86" dirty="0">
                <a:solidFill>
                  <a:srgbClr val="000000"/>
                </a:solidFill>
                <a:latin typeface="Poppins"/>
                <a:ea typeface="DejaVu Sans"/>
              </a:rPr>
              <a:t> Gonçalves</a:t>
            </a:r>
            <a:endParaRPr lang="pt-B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tângulo 154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Material e Métodos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56" name="Retângulo 155"/>
          <p:cNvSpPr/>
          <p:nvPr/>
        </p:nvSpPr>
        <p:spPr>
          <a:xfrm>
            <a:off x="11525250" y="6300000"/>
            <a:ext cx="53367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10</a:t>
            </a:r>
          </a:p>
        </p:txBody>
      </p:sp>
      <p:sp>
        <p:nvSpPr>
          <p:cNvPr id="157" name="Retângulo 156"/>
          <p:cNvSpPr/>
          <p:nvPr/>
        </p:nvSpPr>
        <p:spPr>
          <a:xfrm>
            <a:off x="539999" y="1454760"/>
            <a:ext cx="4641597" cy="15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Instruções para download: 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160" name="Forma Livre: Forma 159"/>
          <p:cNvSpPr/>
          <p:nvPr/>
        </p:nvSpPr>
        <p:spPr>
          <a:xfrm>
            <a:off x="6552360" y="5076360"/>
            <a:ext cx="540000" cy="180000"/>
          </a:xfrm>
          <a:custGeom>
            <a:avLst/>
            <a:gdLst/>
            <a:ahLst/>
            <a:cxnLst/>
            <a:rect l="0" t="0" r="r" b="b"/>
            <a:pathLst>
              <a:path w="1502" h="502">
                <a:moveTo>
                  <a:pt x="0" y="125"/>
                </a:moveTo>
                <a:lnTo>
                  <a:pt x="1125" y="125"/>
                </a:lnTo>
                <a:lnTo>
                  <a:pt x="1125" y="0"/>
                </a:lnTo>
                <a:lnTo>
                  <a:pt x="1501" y="250"/>
                </a:lnTo>
                <a:lnTo>
                  <a:pt x="1125" y="501"/>
                </a:lnTo>
                <a:lnTo>
                  <a:pt x="112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aixaDeTexto 160"/>
          <p:cNvSpPr txBox="1"/>
          <p:nvPr/>
        </p:nvSpPr>
        <p:spPr>
          <a:xfrm>
            <a:off x="800101" y="2309475"/>
            <a:ext cx="3600443" cy="50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Preencher formulário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7E43DB-1D84-49A6-8536-EAD03FFD2024}"/>
              </a:ext>
            </a:extLst>
          </p:cNvPr>
          <p:cNvSpPr txBox="1"/>
          <p:nvPr/>
        </p:nvSpPr>
        <p:spPr>
          <a:xfrm>
            <a:off x="1635225" y="3325875"/>
            <a:ext cx="189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Download</a:t>
            </a:r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id="{0F399481-F650-4C8D-B0D6-956BF488D1FA}"/>
              </a:ext>
            </a:extLst>
          </p:cNvPr>
          <p:cNvSpPr/>
          <p:nvPr/>
        </p:nvSpPr>
        <p:spPr>
          <a:xfrm>
            <a:off x="2530500" y="2805345"/>
            <a:ext cx="0" cy="501480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320D6F-B76A-4108-B0FB-B572BF88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502845"/>
            <a:ext cx="6522601" cy="52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tângulo 154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Material e Métodos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56" name="Retângulo 155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11</a:t>
            </a:r>
          </a:p>
        </p:txBody>
      </p:sp>
      <p:sp>
        <p:nvSpPr>
          <p:cNvPr id="157" name="Retângulo 156"/>
          <p:cNvSpPr/>
          <p:nvPr/>
        </p:nvSpPr>
        <p:spPr>
          <a:xfrm>
            <a:off x="539999" y="1454760"/>
            <a:ext cx="7832476" cy="15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Instruções para manipulação/preenchimento das planilhas por meio de webinar 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04281D-C6D9-4985-9BEB-AF6DB686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1928676"/>
            <a:ext cx="3876675" cy="38766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486631-3BD1-4621-8D9E-8C086B3B8342}"/>
              </a:ext>
            </a:extLst>
          </p:cNvPr>
          <p:cNvSpPr txBox="1"/>
          <p:nvPr/>
        </p:nvSpPr>
        <p:spPr>
          <a:xfrm>
            <a:off x="752474" y="2733675"/>
            <a:ext cx="5038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spc="-1" dirty="0">
                <a:solidFill>
                  <a:srgbClr val="111111"/>
                </a:solidFill>
                <a:latin typeface="Poppins "/>
                <a:ea typeface="Microsoft YaHei"/>
              </a:rPr>
              <a:t>Após a publicação da Portaria nº 888/2021;</a:t>
            </a:r>
          </a:p>
          <a:p>
            <a:r>
              <a:rPr lang="pt-BR" sz="2200" spc="-1" dirty="0">
                <a:solidFill>
                  <a:srgbClr val="111111"/>
                </a:solidFill>
                <a:latin typeface="Poppins "/>
                <a:ea typeface="Microsoft YaHei"/>
              </a:rPr>
              <a:t>Alterações em relação à última Norma.</a:t>
            </a:r>
          </a:p>
          <a:p>
            <a:endParaRPr lang="pt-BR" sz="22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333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Resultados e Discussão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04" name="Retângulo 103"/>
          <p:cNvSpPr/>
          <p:nvPr/>
        </p:nvSpPr>
        <p:spPr>
          <a:xfrm>
            <a:off x="576000" y="1342440"/>
            <a:ext cx="11054880" cy="32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Aumento na análise crítica das informações exigidas;</a:t>
            </a:r>
          </a:p>
          <a:p>
            <a:pPr algn="just">
              <a:lnSpc>
                <a:spcPct val="100000"/>
              </a:lnSpc>
            </a:pPr>
            <a:endParaRPr lang="pt-BR" sz="24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Questionamentos a cerca do número de análises;</a:t>
            </a:r>
          </a:p>
          <a:p>
            <a:pPr algn="just">
              <a:lnSpc>
                <a:spcPct val="100000"/>
              </a:lnSpc>
            </a:pPr>
            <a:endParaRPr lang="pt-BR" sz="24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Questionamentos a cerca da necessidade de realizar certos parâmetros;</a:t>
            </a:r>
          </a:p>
          <a:p>
            <a:pPr algn="just">
              <a:lnSpc>
                <a:spcPct val="100000"/>
              </a:lnSpc>
            </a:pPr>
            <a:endParaRPr lang="pt-BR" sz="24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Aumento na adesão à licitação compartilhada.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</a:t>
            </a: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  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12</a:t>
            </a:r>
          </a:p>
        </p:txBody>
      </p:sp>
      <p:sp>
        <p:nvSpPr>
          <p:cNvPr id="106" name="Elipse 105"/>
          <p:cNvSpPr/>
          <p:nvPr/>
        </p:nvSpPr>
        <p:spPr>
          <a:xfrm>
            <a:off x="468360" y="1472160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94A6BA9-DFBB-421D-8EBC-B3C4A9EE4815}"/>
              </a:ext>
            </a:extLst>
          </p:cNvPr>
          <p:cNvSpPr/>
          <p:nvPr/>
        </p:nvSpPr>
        <p:spPr>
          <a:xfrm>
            <a:off x="487410" y="2215110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FAEB4F5-E16D-49DA-83B5-283366E2FA46}"/>
              </a:ext>
            </a:extLst>
          </p:cNvPr>
          <p:cNvSpPr/>
          <p:nvPr/>
        </p:nvSpPr>
        <p:spPr>
          <a:xfrm>
            <a:off x="468360" y="2919960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7D7D669-9FE9-4A19-A061-97B3AE7491B7}"/>
              </a:ext>
            </a:extLst>
          </p:cNvPr>
          <p:cNvSpPr/>
          <p:nvPr/>
        </p:nvSpPr>
        <p:spPr>
          <a:xfrm>
            <a:off x="487410" y="4034385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2929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Resultados e Discussão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13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7ED27C0-3E20-4C83-A205-0F09C5395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586530"/>
              </p:ext>
            </p:extLst>
          </p:nvPr>
        </p:nvGraphicFramePr>
        <p:xfrm>
          <a:off x="675401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1E84160-1C9F-4755-85EE-E45D7CD91EB4}"/>
              </a:ext>
            </a:extLst>
          </p:cNvPr>
          <p:cNvSpPr txBox="1"/>
          <p:nvPr/>
        </p:nvSpPr>
        <p:spPr>
          <a:xfrm>
            <a:off x="685800" y="202882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Aumento de 40% em relação à 2020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5C68ED-CB4A-4CE5-861C-A71CB9F1AA6C}"/>
              </a:ext>
            </a:extLst>
          </p:cNvPr>
          <p:cNvSpPr txBox="1"/>
          <p:nvPr/>
        </p:nvSpPr>
        <p:spPr>
          <a:xfrm>
            <a:off x="1524793" y="2886075"/>
            <a:ext cx="484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Planilhas eletrônicas facilitaram o preenchimento da demanda</a:t>
            </a:r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195910F4-59C6-4B65-AC99-9CBF83A7E9E6}"/>
              </a:ext>
            </a:extLst>
          </p:cNvPr>
          <p:cNvSpPr/>
          <p:nvPr/>
        </p:nvSpPr>
        <p:spPr>
          <a:xfrm rot="5400000">
            <a:off x="1009650" y="2814489"/>
            <a:ext cx="385761" cy="395287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40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Resultados e Discussão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E84160-1C9F-4755-85EE-E45D7CD91EB4}"/>
              </a:ext>
            </a:extLst>
          </p:cNvPr>
          <p:cNvSpPr txBox="1"/>
          <p:nvPr/>
        </p:nvSpPr>
        <p:spPr>
          <a:xfrm>
            <a:off x="685800" y="2028825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Mais de 50 municípios alcançados em 7 estados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0CE9847-B4F5-4B22-A11B-97AC52A8D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599373"/>
              </p:ext>
            </p:extLst>
          </p:nvPr>
        </p:nvGraphicFramePr>
        <p:xfrm>
          <a:off x="6754019" y="20288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448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Resultados e Discussão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15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07DA0BC-94F4-4534-954D-27725326E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619577"/>
              </p:ext>
            </p:extLst>
          </p:nvPr>
        </p:nvGraphicFramePr>
        <p:xfrm>
          <a:off x="2441839" y="1190168"/>
          <a:ext cx="7540361" cy="454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967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Conclusões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E84160-1C9F-4755-85EE-E45D7CD91EB4}"/>
              </a:ext>
            </a:extLst>
          </p:cNvPr>
          <p:cNvSpPr txBox="1"/>
          <p:nvPr/>
        </p:nvSpPr>
        <p:spPr>
          <a:xfrm>
            <a:off x="581024" y="1266825"/>
            <a:ext cx="7591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Simples e gratuitas</a:t>
            </a:r>
          </a:p>
          <a:p>
            <a:endParaRPr lang="pt-BR" sz="24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Facilitam a interpretação da Norma</a:t>
            </a:r>
          </a:p>
          <a:p>
            <a:endParaRPr lang="pt-BR" sz="24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Melhoria da qualidade da água no país</a:t>
            </a:r>
          </a:p>
          <a:p>
            <a:endParaRPr lang="pt-BR" sz="2400" spc="-1" dirty="0">
              <a:solidFill>
                <a:srgbClr val="111111"/>
              </a:solidFill>
              <a:latin typeface="Poppins "/>
              <a:ea typeface="Microsoft YaHei"/>
            </a:endParaRPr>
          </a:p>
        </p:txBody>
      </p:sp>
      <p:pic>
        <p:nvPicPr>
          <p:cNvPr id="8" name="Gráfico 7" descr="Setas de divisa">
            <a:extLst>
              <a:ext uri="{FF2B5EF4-FFF2-40B4-BE49-F238E27FC236}">
                <a16:creationId xmlns:a16="http://schemas.microsoft.com/office/drawing/2014/main" id="{111B8A67-F36C-4041-8806-0349AF07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919" y="1326604"/>
            <a:ext cx="342106" cy="342106"/>
          </a:xfrm>
          <a:prstGeom prst="rect">
            <a:avLst/>
          </a:prstGeom>
        </p:spPr>
      </p:pic>
      <p:pic>
        <p:nvPicPr>
          <p:cNvPr id="9" name="Gráfico 8" descr="Setas de divisa">
            <a:extLst>
              <a:ext uri="{FF2B5EF4-FFF2-40B4-BE49-F238E27FC236}">
                <a16:creationId xmlns:a16="http://schemas.microsoft.com/office/drawing/2014/main" id="{4D630862-BC09-4B4F-AE02-81425749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94" y="2060029"/>
            <a:ext cx="342106" cy="342106"/>
          </a:xfrm>
          <a:prstGeom prst="rect">
            <a:avLst/>
          </a:prstGeom>
        </p:spPr>
      </p:pic>
      <p:pic>
        <p:nvPicPr>
          <p:cNvPr id="10" name="Gráfico 9" descr="Setas de divisa">
            <a:extLst>
              <a:ext uri="{FF2B5EF4-FFF2-40B4-BE49-F238E27FC236}">
                <a16:creationId xmlns:a16="http://schemas.microsoft.com/office/drawing/2014/main" id="{60919979-D04B-4AD6-8455-90ED18F37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94" y="2774404"/>
            <a:ext cx="342106" cy="342106"/>
          </a:xfrm>
          <a:prstGeom prst="rect">
            <a:avLst/>
          </a:prstGeom>
        </p:spPr>
      </p:pic>
      <p:pic>
        <p:nvPicPr>
          <p:cNvPr id="1028" name="Picture 4" descr="Vetores Criança bebendo agua: Desenho vetorial, imagens vetoriais Criança  bebendo agua| Depositphotos">
            <a:extLst>
              <a:ext uri="{FF2B5EF4-FFF2-40B4-BE49-F238E27FC236}">
                <a16:creationId xmlns:a16="http://schemas.microsoft.com/office/drawing/2014/main" id="{C533B65E-668E-43E7-9670-53383106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32" y="3575149"/>
            <a:ext cx="2643381" cy="20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9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spc="-1" dirty="0">
                <a:solidFill>
                  <a:srgbClr val="374C81"/>
                </a:solidFill>
                <a:latin typeface="Poppins SemiBold"/>
              </a:rPr>
              <a:t>Referências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534775" y="6300000"/>
            <a:ext cx="524145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latin typeface="Arial"/>
              </a:rPr>
              <a:t>17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E84160-1C9F-4755-85EE-E45D7CD91EB4}"/>
              </a:ext>
            </a:extLst>
          </p:cNvPr>
          <p:cNvSpPr txBox="1"/>
          <p:nvPr/>
        </p:nvSpPr>
        <p:spPr>
          <a:xfrm>
            <a:off x="581024" y="1266825"/>
            <a:ext cx="1066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-1" dirty="0">
                <a:solidFill>
                  <a:srgbClr val="111111"/>
                </a:solidFill>
                <a:latin typeface="Poppins "/>
                <a:ea typeface="Microsoft YaHei"/>
              </a:rPr>
              <a:t>BRASIL. MINISTÉRIO DA SAÚDE. Portaria GM/MS nº 888/2021. Diário Oficial da União; 04 mai. 2021</a:t>
            </a:r>
          </a:p>
          <a:p>
            <a:endParaRPr lang="pt-BR" sz="2000" spc="-1" dirty="0">
              <a:solidFill>
                <a:srgbClr val="111111"/>
              </a:solidFill>
              <a:latin typeface="Poppins "/>
              <a:ea typeface="Microsoft YaHei"/>
            </a:endParaRPr>
          </a:p>
          <a:p>
            <a:r>
              <a:rPr lang="pt-BR" sz="2000" spc="-1" dirty="0">
                <a:solidFill>
                  <a:srgbClr val="111111"/>
                </a:solidFill>
                <a:latin typeface="Poppins "/>
                <a:ea typeface="Microsoft YaHei"/>
              </a:rPr>
              <a:t>BRASIL. MINISTÉRIO DA SAÚDE. Portaria GM/MS nº 2472/2021. Diário Oficial da União; 28 set. 2021</a:t>
            </a:r>
          </a:p>
        </p:txBody>
      </p:sp>
    </p:spTree>
    <p:extLst>
      <p:ext uri="{BB962C8B-B14F-4D97-AF65-F5344CB8AC3E}">
        <p14:creationId xmlns:p14="http://schemas.microsoft.com/office/powerpoint/2010/main" val="151562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4"/>
          <p:cNvSpPr/>
          <p:nvPr/>
        </p:nvSpPr>
        <p:spPr>
          <a:xfrm>
            <a:off x="0" y="0"/>
            <a:ext cx="6536520" cy="5446440"/>
          </a:xfrm>
          <a:custGeom>
            <a:avLst/>
            <a:gdLst/>
            <a:ahLst/>
            <a:cxnLst/>
            <a:rect l="l" t="t" r="r" b="b"/>
            <a:pathLst>
              <a:path w="6865099" h="5721180">
                <a:moveTo>
                  <a:pt x="4604817" y="0"/>
                </a:moveTo>
                <a:lnTo>
                  <a:pt x="6091286" y="0"/>
                </a:lnTo>
                <a:lnTo>
                  <a:pt x="6263652" y="230501"/>
                </a:lnTo>
                <a:cubicBezTo>
                  <a:pt x="6643374" y="792565"/>
                  <a:pt x="6865099" y="1470141"/>
                  <a:pt x="6865099" y="2199504"/>
                </a:cubicBezTo>
                <a:cubicBezTo>
                  <a:pt x="6865099" y="4144472"/>
                  <a:pt x="5288391" y="5721180"/>
                  <a:pt x="3343423" y="5721180"/>
                </a:cubicBezTo>
                <a:cubicBezTo>
                  <a:pt x="1823917" y="5721180"/>
                  <a:pt x="529179" y="4758834"/>
                  <a:pt x="35441" y="3410374"/>
                </a:cubicBezTo>
                <a:lnTo>
                  <a:pt x="0" y="3305630"/>
                </a:lnTo>
                <a:lnTo>
                  <a:pt x="77060" y="3465597"/>
                </a:lnTo>
                <a:cubicBezTo>
                  <a:pt x="388192" y="4038339"/>
                  <a:pt x="887486" y="4494031"/>
                  <a:pt x="1491977" y="4749709"/>
                </a:cubicBezTo>
                <a:lnTo>
                  <a:pt x="1574993" y="4780093"/>
                </a:lnTo>
                <a:lnTo>
                  <a:pt x="1602523" y="4792893"/>
                </a:lnTo>
                <a:cubicBezTo>
                  <a:pt x="1936387" y="4929304"/>
                  <a:pt x="2301765" y="5004487"/>
                  <a:pt x="2684704" y="5004487"/>
                </a:cubicBezTo>
                <a:cubicBezTo>
                  <a:pt x="4265871" y="5004487"/>
                  <a:pt x="5547660" y="3722698"/>
                  <a:pt x="5547660" y="2141531"/>
                </a:cubicBezTo>
                <a:cubicBezTo>
                  <a:pt x="5547660" y="1548593"/>
                  <a:pt x="5367408" y="997756"/>
                  <a:pt x="5058712" y="540825"/>
                </a:cubicBezTo>
                <a:lnTo>
                  <a:pt x="5011672" y="477919"/>
                </a:lnTo>
                <a:lnTo>
                  <a:pt x="5009955" y="475093"/>
                </a:lnTo>
                <a:cubicBezTo>
                  <a:pt x="4906184" y="321491"/>
                  <a:pt x="4788020" y="178412"/>
                  <a:pt x="4657399" y="47790"/>
                </a:cubicBezTo>
                <a:lnTo>
                  <a:pt x="4604817" y="0"/>
                </a:lnTo>
                <a:close/>
              </a:path>
            </a:pathLst>
          </a:custGeom>
          <a:gradFill rotWithShape="0">
            <a:gsLst>
              <a:gs pos="0">
                <a:srgbClr val="4A66AC"/>
              </a:gs>
              <a:gs pos="100000">
                <a:srgbClr val="629DD1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Oval 4"/>
          <p:cNvSpPr/>
          <p:nvPr/>
        </p:nvSpPr>
        <p:spPr>
          <a:xfrm>
            <a:off x="3717360" y="4802400"/>
            <a:ext cx="964080" cy="964080"/>
          </a:xfrm>
          <a:prstGeom prst="ellipse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val 5"/>
          <p:cNvSpPr/>
          <p:nvPr/>
        </p:nvSpPr>
        <p:spPr>
          <a:xfrm>
            <a:off x="5846760" y="2257920"/>
            <a:ext cx="1183320" cy="118332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Oval 46"/>
          <p:cNvSpPr/>
          <p:nvPr/>
        </p:nvSpPr>
        <p:spPr>
          <a:xfrm>
            <a:off x="5262480" y="3888360"/>
            <a:ext cx="964080" cy="964080"/>
          </a:xfrm>
          <a:prstGeom prst="ellipse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Oval 47"/>
          <p:cNvSpPr/>
          <p:nvPr/>
        </p:nvSpPr>
        <p:spPr>
          <a:xfrm>
            <a:off x="5155920" y="3781800"/>
            <a:ext cx="1183320" cy="118332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Oval 49"/>
          <p:cNvSpPr/>
          <p:nvPr/>
        </p:nvSpPr>
        <p:spPr>
          <a:xfrm>
            <a:off x="5939640" y="2370600"/>
            <a:ext cx="964080" cy="964080"/>
          </a:xfrm>
          <a:prstGeom prst="ellipse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Oval 50"/>
          <p:cNvSpPr/>
          <p:nvPr/>
        </p:nvSpPr>
        <p:spPr>
          <a:xfrm>
            <a:off x="3607920" y="4683960"/>
            <a:ext cx="1183320" cy="118332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Freeform 674"/>
          <p:cNvSpPr/>
          <p:nvPr/>
        </p:nvSpPr>
        <p:spPr>
          <a:xfrm>
            <a:off x="5477400" y="4100040"/>
            <a:ext cx="528840" cy="521640"/>
          </a:xfrm>
          <a:custGeom>
            <a:avLst/>
            <a:gdLst/>
            <a:ahLst/>
            <a:cxnLst/>
            <a:rect l="l" t="t" r="r" b="b"/>
            <a:pathLst>
              <a:path w="298090" h="298090">
                <a:moveTo>
                  <a:pt x="247329" y="265685"/>
                </a:moveTo>
                <a:lnTo>
                  <a:pt x="51122" y="266045"/>
                </a:lnTo>
                <a:lnTo>
                  <a:pt x="54002" y="288729"/>
                </a:lnTo>
                <a:lnTo>
                  <a:pt x="244448" y="288729"/>
                </a:lnTo>
                <a:lnTo>
                  <a:pt x="247329" y="265685"/>
                </a:lnTo>
                <a:close/>
                <a:moveTo>
                  <a:pt x="200806" y="163351"/>
                </a:moveTo>
                <a:cubicBezTo>
                  <a:pt x="202982" y="161925"/>
                  <a:pt x="205521" y="162638"/>
                  <a:pt x="207334" y="164420"/>
                </a:cubicBezTo>
                <a:lnTo>
                  <a:pt x="212410" y="172260"/>
                </a:lnTo>
                <a:cubicBezTo>
                  <a:pt x="216762" y="179031"/>
                  <a:pt x="217125" y="186872"/>
                  <a:pt x="213498" y="193643"/>
                </a:cubicBezTo>
                <a:cubicBezTo>
                  <a:pt x="209872" y="200771"/>
                  <a:pt x="202620" y="205047"/>
                  <a:pt x="194642" y="205047"/>
                </a:cubicBezTo>
                <a:lnTo>
                  <a:pt x="169621" y="205047"/>
                </a:lnTo>
                <a:lnTo>
                  <a:pt x="169621" y="213957"/>
                </a:lnTo>
                <a:lnTo>
                  <a:pt x="146050" y="200414"/>
                </a:lnTo>
                <a:lnTo>
                  <a:pt x="169621" y="187228"/>
                </a:lnTo>
                <a:lnTo>
                  <a:pt x="169621" y="196138"/>
                </a:lnTo>
                <a:lnTo>
                  <a:pt x="194642" y="196138"/>
                </a:lnTo>
                <a:cubicBezTo>
                  <a:pt x="199356" y="196138"/>
                  <a:pt x="203345" y="193643"/>
                  <a:pt x="205521" y="189723"/>
                </a:cubicBezTo>
                <a:cubicBezTo>
                  <a:pt x="207696" y="185446"/>
                  <a:pt x="207334" y="181170"/>
                  <a:pt x="204795" y="177250"/>
                </a:cubicBezTo>
                <a:lnTo>
                  <a:pt x="199356" y="169409"/>
                </a:lnTo>
                <a:cubicBezTo>
                  <a:pt x="198268" y="167271"/>
                  <a:pt x="198631" y="164776"/>
                  <a:pt x="200806" y="163351"/>
                </a:cubicBezTo>
                <a:close/>
                <a:moveTo>
                  <a:pt x="112644" y="146050"/>
                </a:moveTo>
                <a:lnTo>
                  <a:pt x="110816" y="173142"/>
                </a:lnTo>
                <a:lnTo>
                  <a:pt x="103141" y="168446"/>
                </a:lnTo>
                <a:lnTo>
                  <a:pt x="96563" y="177838"/>
                </a:lnTo>
                <a:cubicBezTo>
                  <a:pt x="94005" y="181812"/>
                  <a:pt x="94005" y="186146"/>
                  <a:pt x="96198" y="190481"/>
                </a:cubicBezTo>
                <a:cubicBezTo>
                  <a:pt x="98390" y="194455"/>
                  <a:pt x="102411" y="196983"/>
                  <a:pt x="107162" y="196983"/>
                </a:cubicBezTo>
                <a:lnTo>
                  <a:pt x="129821" y="196983"/>
                </a:lnTo>
                <a:cubicBezTo>
                  <a:pt x="132379" y="196983"/>
                  <a:pt x="134572" y="198789"/>
                  <a:pt x="134572" y="201318"/>
                </a:cubicBezTo>
                <a:cubicBezTo>
                  <a:pt x="134572" y="203847"/>
                  <a:pt x="132379" y="206014"/>
                  <a:pt x="129821" y="206014"/>
                </a:cubicBezTo>
                <a:lnTo>
                  <a:pt x="107162" y="206014"/>
                </a:lnTo>
                <a:cubicBezTo>
                  <a:pt x="98756" y="206014"/>
                  <a:pt x="91812" y="201679"/>
                  <a:pt x="87792" y="194455"/>
                </a:cubicBezTo>
                <a:cubicBezTo>
                  <a:pt x="84137" y="187591"/>
                  <a:pt x="84503" y="179644"/>
                  <a:pt x="88888" y="172781"/>
                </a:cubicBezTo>
                <a:lnTo>
                  <a:pt x="95832" y="163389"/>
                </a:lnTo>
                <a:lnTo>
                  <a:pt x="87792" y="158332"/>
                </a:lnTo>
                <a:lnTo>
                  <a:pt x="112644" y="146050"/>
                </a:lnTo>
                <a:close/>
                <a:moveTo>
                  <a:pt x="151846" y="96838"/>
                </a:moveTo>
                <a:cubicBezTo>
                  <a:pt x="158720" y="96838"/>
                  <a:pt x="165595" y="100085"/>
                  <a:pt x="169574" y="106219"/>
                </a:cubicBezTo>
                <a:lnTo>
                  <a:pt x="185494" y="130392"/>
                </a:lnTo>
                <a:lnTo>
                  <a:pt x="193091" y="125341"/>
                </a:lnTo>
                <a:lnTo>
                  <a:pt x="194900" y="152039"/>
                </a:lnTo>
                <a:lnTo>
                  <a:pt x="170298" y="140133"/>
                </a:lnTo>
                <a:lnTo>
                  <a:pt x="177896" y="135082"/>
                </a:lnTo>
                <a:lnTo>
                  <a:pt x="161977" y="111270"/>
                </a:lnTo>
                <a:cubicBezTo>
                  <a:pt x="159444" y="108023"/>
                  <a:pt x="155826" y="105497"/>
                  <a:pt x="151846" y="105497"/>
                </a:cubicBezTo>
                <a:cubicBezTo>
                  <a:pt x="147505" y="105497"/>
                  <a:pt x="143887" y="108023"/>
                  <a:pt x="141716" y="111270"/>
                </a:cubicBezTo>
                <a:lnTo>
                  <a:pt x="126520" y="133278"/>
                </a:lnTo>
                <a:cubicBezTo>
                  <a:pt x="125073" y="135082"/>
                  <a:pt x="122179" y="135804"/>
                  <a:pt x="120370" y="134360"/>
                </a:cubicBezTo>
                <a:cubicBezTo>
                  <a:pt x="118199" y="132917"/>
                  <a:pt x="117475" y="130031"/>
                  <a:pt x="118922" y="128227"/>
                </a:cubicBezTo>
                <a:lnTo>
                  <a:pt x="134118" y="106219"/>
                </a:lnTo>
                <a:cubicBezTo>
                  <a:pt x="138098" y="100085"/>
                  <a:pt x="144610" y="96838"/>
                  <a:pt x="151846" y="96838"/>
                </a:cubicBezTo>
                <a:close/>
                <a:moveTo>
                  <a:pt x="23401" y="62976"/>
                </a:moveTo>
                <a:lnTo>
                  <a:pt x="49682" y="256684"/>
                </a:lnTo>
                <a:lnTo>
                  <a:pt x="248769" y="256324"/>
                </a:lnTo>
                <a:lnTo>
                  <a:pt x="275049" y="62976"/>
                </a:lnTo>
                <a:lnTo>
                  <a:pt x="23401" y="62976"/>
                </a:lnTo>
                <a:close/>
                <a:moveTo>
                  <a:pt x="4680" y="53975"/>
                </a:moveTo>
                <a:lnTo>
                  <a:pt x="18361" y="53975"/>
                </a:lnTo>
                <a:lnTo>
                  <a:pt x="280450" y="53975"/>
                </a:lnTo>
                <a:lnTo>
                  <a:pt x="293770" y="53975"/>
                </a:lnTo>
                <a:cubicBezTo>
                  <a:pt x="296290" y="53975"/>
                  <a:pt x="298090" y="55775"/>
                  <a:pt x="298090" y="58656"/>
                </a:cubicBezTo>
                <a:cubicBezTo>
                  <a:pt x="298090" y="61176"/>
                  <a:pt x="296290" y="62976"/>
                  <a:pt x="293770" y="62976"/>
                </a:cubicBezTo>
                <a:lnTo>
                  <a:pt x="284050" y="62976"/>
                </a:lnTo>
                <a:lnTo>
                  <a:pt x="252729" y="294130"/>
                </a:lnTo>
                <a:cubicBezTo>
                  <a:pt x="252369" y="296290"/>
                  <a:pt x="250569" y="298090"/>
                  <a:pt x="248409" y="298090"/>
                </a:cubicBezTo>
                <a:lnTo>
                  <a:pt x="50042" y="298090"/>
                </a:lnTo>
                <a:cubicBezTo>
                  <a:pt x="47882" y="298090"/>
                  <a:pt x="46082" y="296290"/>
                  <a:pt x="45722" y="294130"/>
                </a:cubicBezTo>
                <a:lnTo>
                  <a:pt x="14401" y="62976"/>
                </a:lnTo>
                <a:lnTo>
                  <a:pt x="4680" y="62976"/>
                </a:lnTo>
                <a:cubicBezTo>
                  <a:pt x="2160" y="62976"/>
                  <a:pt x="0" y="61176"/>
                  <a:pt x="0" y="58656"/>
                </a:cubicBezTo>
                <a:cubicBezTo>
                  <a:pt x="0" y="55775"/>
                  <a:pt x="2160" y="53975"/>
                  <a:pt x="4680" y="53975"/>
                </a:cubicBezTo>
                <a:close/>
                <a:moveTo>
                  <a:pt x="115096" y="8949"/>
                </a:moveTo>
                <a:cubicBezTo>
                  <a:pt x="107895" y="8949"/>
                  <a:pt x="101775" y="15393"/>
                  <a:pt x="101775" y="22552"/>
                </a:cubicBezTo>
                <a:lnTo>
                  <a:pt x="101775" y="26848"/>
                </a:lnTo>
                <a:lnTo>
                  <a:pt x="203303" y="26848"/>
                </a:lnTo>
                <a:lnTo>
                  <a:pt x="203303" y="22552"/>
                </a:lnTo>
                <a:cubicBezTo>
                  <a:pt x="203303" y="15393"/>
                  <a:pt x="197543" y="8949"/>
                  <a:pt x="189982" y="8949"/>
                </a:cubicBezTo>
                <a:lnTo>
                  <a:pt x="115096" y="8949"/>
                </a:lnTo>
                <a:close/>
                <a:moveTo>
                  <a:pt x="115096" y="0"/>
                </a:moveTo>
                <a:lnTo>
                  <a:pt x="189982" y="0"/>
                </a:lnTo>
                <a:cubicBezTo>
                  <a:pt x="202223" y="0"/>
                  <a:pt x="212664" y="10381"/>
                  <a:pt x="212664" y="22552"/>
                </a:cubicBezTo>
                <a:lnTo>
                  <a:pt x="212664" y="26848"/>
                </a:lnTo>
                <a:lnTo>
                  <a:pt x="281070" y="26848"/>
                </a:lnTo>
                <a:cubicBezTo>
                  <a:pt x="283230" y="26848"/>
                  <a:pt x="285390" y="28996"/>
                  <a:pt x="285390" y="31501"/>
                </a:cubicBezTo>
                <a:cubicBezTo>
                  <a:pt x="285390" y="34007"/>
                  <a:pt x="283230" y="36155"/>
                  <a:pt x="281070" y="36155"/>
                </a:cubicBezTo>
                <a:lnTo>
                  <a:pt x="207984" y="36155"/>
                </a:lnTo>
                <a:lnTo>
                  <a:pt x="97454" y="36155"/>
                </a:lnTo>
                <a:lnTo>
                  <a:pt x="18968" y="36155"/>
                </a:lnTo>
                <a:cubicBezTo>
                  <a:pt x="16447" y="36155"/>
                  <a:pt x="14287" y="34007"/>
                  <a:pt x="14287" y="31501"/>
                </a:cubicBezTo>
                <a:cubicBezTo>
                  <a:pt x="14287" y="28996"/>
                  <a:pt x="16447" y="26848"/>
                  <a:pt x="18968" y="26848"/>
                </a:cubicBezTo>
                <a:lnTo>
                  <a:pt x="92774" y="26848"/>
                </a:lnTo>
                <a:lnTo>
                  <a:pt x="92774" y="22552"/>
                </a:lnTo>
                <a:cubicBezTo>
                  <a:pt x="92774" y="10381"/>
                  <a:pt x="102855" y="0"/>
                  <a:pt x="11509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Shape 17903"/>
          <p:cNvSpPr/>
          <p:nvPr/>
        </p:nvSpPr>
        <p:spPr>
          <a:xfrm>
            <a:off x="6466680" y="2884320"/>
            <a:ext cx="150120" cy="212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84" y="12430"/>
                </a:moveTo>
                <a:cubicBezTo>
                  <a:pt x="20021" y="10898"/>
                  <a:pt x="18235" y="8912"/>
                  <a:pt x="15574" y="6524"/>
                </a:cubicBezTo>
                <a:cubicBezTo>
                  <a:pt x="14242" y="5328"/>
                  <a:pt x="13079" y="3861"/>
                  <a:pt x="12132" y="2388"/>
                </a:cubicBezTo>
                <a:lnTo>
                  <a:pt x="10779" y="0"/>
                </a:lnTo>
                <a:lnTo>
                  <a:pt x="9426" y="2394"/>
                </a:lnTo>
                <a:cubicBezTo>
                  <a:pt x="8576" y="3860"/>
                  <a:pt x="7376" y="5325"/>
                  <a:pt x="6040" y="6524"/>
                </a:cubicBezTo>
                <a:cubicBezTo>
                  <a:pt x="3417" y="8878"/>
                  <a:pt x="1640" y="10865"/>
                  <a:pt x="758" y="12430"/>
                </a:cubicBezTo>
                <a:cubicBezTo>
                  <a:pt x="255" y="13234"/>
                  <a:pt x="0" y="14056"/>
                  <a:pt x="0" y="14875"/>
                </a:cubicBezTo>
                <a:cubicBezTo>
                  <a:pt x="0" y="18583"/>
                  <a:pt x="4835" y="21600"/>
                  <a:pt x="10779" y="21600"/>
                </a:cubicBezTo>
                <a:cubicBezTo>
                  <a:pt x="13632" y="21600"/>
                  <a:pt x="16335" y="20902"/>
                  <a:pt x="18390" y="19635"/>
                </a:cubicBezTo>
                <a:cubicBezTo>
                  <a:pt x="20460" y="18359"/>
                  <a:pt x="21600" y="16668"/>
                  <a:pt x="21600" y="14875"/>
                </a:cubicBezTo>
                <a:cubicBezTo>
                  <a:pt x="21600" y="14012"/>
                  <a:pt x="21359" y="13190"/>
                  <a:pt x="20884" y="12430"/>
                </a:cubicBez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Shape 2635"/>
          <p:cNvSpPr/>
          <p:nvPr/>
        </p:nvSpPr>
        <p:spPr>
          <a:xfrm>
            <a:off x="3867840" y="4974480"/>
            <a:ext cx="656640" cy="65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Oval 5"/>
          <p:cNvSpPr/>
          <p:nvPr/>
        </p:nvSpPr>
        <p:spPr>
          <a:xfrm>
            <a:off x="5818680" y="480240"/>
            <a:ext cx="1183320" cy="118332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Oval 49"/>
          <p:cNvSpPr/>
          <p:nvPr/>
        </p:nvSpPr>
        <p:spPr>
          <a:xfrm>
            <a:off x="5920920" y="610920"/>
            <a:ext cx="964080" cy="964080"/>
          </a:xfrm>
          <a:prstGeom prst="ellipse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6" name="Group 30"/>
          <p:cNvGrpSpPr/>
          <p:nvPr/>
        </p:nvGrpSpPr>
        <p:grpSpPr>
          <a:xfrm>
            <a:off x="6183360" y="799560"/>
            <a:ext cx="442440" cy="684360"/>
            <a:chOff x="6183360" y="799560"/>
            <a:chExt cx="442440" cy="684360"/>
          </a:xfrm>
        </p:grpSpPr>
        <p:sp>
          <p:nvSpPr>
            <p:cNvPr id="177" name="Shape 17902"/>
            <p:cNvSpPr/>
            <p:nvPr/>
          </p:nvSpPr>
          <p:spPr>
            <a:xfrm>
              <a:off x="6183360" y="799560"/>
              <a:ext cx="396360" cy="388440"/>
            </a:xfrm>
            <a:custGeom>
              <a:avLst/>
              <a:gdLst/>
              <a:ahLst/>
              <a:cxnLst/>
              <a:rect l="l" t="t" r="r" b="b"/>
              <a:pathLst>
                <a:path w="21600" h="21083">
                  <a:moveTo>
                    <a:pt x="8311" y="0"/>
                  </a:moveTo>
                  <a:lnTo>
                    <a:pt x="8311" y="1065"/>
                  </a:lnTo>
                  <a:cubicBezTo>
                    <a:pt x="6049" y="86"/>
                    <a:pt x="2083" y="-517"/>
                    <a:pt x="2083" y="2191"/>
                  </a:cubicBezTo>
                  <a:cubicBezTo>
                    <a:pt x="2083" y="4900"/>
                    <a:pt x="6049" y="4296"/>
                    <a:pt x="8311" y="3317"/>
                  </a:cubicBezTo>
                  <a:lnTo>
                    <a:pt x="8311" y="4383"/>
                  </a:lnTo>
                  <a:lnTo>
                    <a:pt x="9209" y="4383"/>
                  </a:lnTo>
                  <a:lnTo>
                    <a:pt x="9209" y="7986"/>
                  </a:lnTo>
                  <a:cubicBezTo>
                    <a:pt x="8123" y="7959"/>
                    <a:pt x="7145" y="8764"/>
                    <a:pt x="6781" y="9983"/>
                  </a:cubicBezTo>
                  <a:cubicBezTo>
                    <a:pt x="6595" y="10605"/>
                    <a:pt x="6595" y="11284"/>
                    <a:pt x="6781" y="11906"/>
                  </a:cubicBezTo>
                  <a:lnTo>
                    <a:pt x="2141" y="11906"/>
                  </a:lnTo>
                  <a:cubicBezTo>
                    <a:pt x="2011" y="11356"/>
                    <a:pt x="1605" y="10948"/>
                    <a:pt x="1102" y="10948"/>
                  </a:cubicBezTo>
                  <a:cubicBezTo>
                    <a:pt x="494" y="10948"/>
                    <a:pt x="0" y="11533"/>
                    <a:pt x="0" y="12256"/>
                  </a:cubicBezTo>
                  <a:lnTo>
                    <a:pt x="0" y="15747"/>
                  </a:lnTo>
                  <a:cubicBezTo>
                    <a:pt x="1" y="16471"/>
                    <a:pt x="494" y="17056"/>
                    <a:pt x="1102" y="17055"/>
                  </a:cubicBezTo>
                  <a:cubicBezTo>
                    <a:pt x="1621" y="17054"/>
                    <a:pt x="2034" y="16619"/>
                    <a:pt x="2149" y="16042"/>
                  </a:cubicBezTo>
                  <a:lnTo>
                    <a:pt x="14824" y="16042"/>
                  </a:lnTo>
                  <a:cubicBezTo>
                    <a:pt x="15301" y="16042"/>
                    <a:pt x="15684" y="16214"/>
                    <a:pt x="15948" y="16531"/>
                  </a:cubicBezTo>
                  <a:cubicBezTo>
                    <a:pt x="16211" y="16848"/>
                    <a:pt x="16355" y="17309"/>
                    <a:pt x="16355" y="17882"/>
                  </a:cubicBezTo>
                  <a:lnTo>
                    <a:pt x="16355" y="18497"/>
                  </a:lnTo>
                  <a:cubicBezTo>
                    <a:pt x="15771" y="18522"/>
                    <a:pt x="15301" y="19082"/>
                    <a:pt x="15301" y="19784"/>
                  </a:cubicBezTo>
                  <a:cubicBezTo>
                    <a:pt x="15301" y="20500"/>
                    <a:pt x="15790" y="21083"/>
                    <a:pt x="16391" y="21083"/>
                  </a:cubicBezTo>
                  <a:lnTo>
                    <a:pt x="20509" y="21083"/>
                  </a:lnTo>
                  <a:cubicBezTo>
                    <a:pt x="21111" y="21083"/>
                    <a:pt x="21600" y="20500"/>
                    <a:pt x="21600" y="19784"/>
                  </a:cubicBezTo>
                  <a:cubicBezTo>
                    <a:pt x="21600" y="19110"/>
                    <a:pt x="21163" y="18579"/>
                    <a:pt x="20611" y="18515"/>
                  </a:cubicBezTo>
                  <a:lnTo>
                    <a:pt x="20611" y="15366"/>
                  </a:lnTo>
                  <a:cubicBezTo>
                    <a:pt x="20612" y="14418"/>
                    <a:pt x="20292" y="13549"/>
                    <a:pt x="19768" y="12919"/>
                  </a:cubicBezTo>
                  <a:cubicBezTo>
                    <a:pt x="19246" y="12293"/>
                    <a:pt x="18529" y="11906"/>
                    <a:pt x="17735" y="11906"/>
                  </a:cubicBezTo>
                  <a:lnTo>
                    <a:pt x="13718" y="11906"/>
                  </a:lnTo>
                  <a:cubicBezTo>
                    <a:pt x="13903" y="11284"/>
                    <a:pt x="13903" y="10605"/>
                    <a:pt x="13718" y="9983"/>
                  </a:cubicBezTo>
                  <a:cubicBezTo>
                    <a:pt x="13353" y="8762"/>
                    <a:pt x="12372" y="7960"/>
                    <a:pt x="11285" y="7986"/>
                  </a:cubicBezTo>
                  <a:lnTo>
                    <a:pt x="11285" y="4383"/>
                  </a:lnTo>
                  <a:lnTo>
                    <a:pt x="12187" y="4383"/>
                  </a:lnTo>
                  <a:lnTo>
                    <a:pt x="12187" y="3317"/>
                  </a:lnTo>
                  <a:cubicBezTo>
                    <a:pt x="14450" y="4296"/>
                    <a:pt x="18415" y="4900"/>
                    <a:pt x="18415" y="2191"/>
                  </a:cubicBezTo>
                  <a:cubicBezTo>
                    <a:pt x="18415" y="-517"/>
                    <a:pt x="14450" y="86"/>
                    <a:pt x="12187" y="1065"/>
                  </a:cubicBezTo>
                  <a:lnTo>
                    <a:pt x="12187" y="0"/>
                  </a:lnTo>
                  <a:lnTo>
                    <a:pt x="8311" y="0"/>
                  </a:lnTo>
                  <a:close/>
                </a:path>
              </a:pathLst>
            </a:custGeom>
            <a:solidFill>
              <a:srgbClr val="F2F2F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Shape 17903"/>
            <p:cNvSpPr/>
            <p:nvPr/>
          </p:nvSpPr>
          <p:spPr>
            <a:xfrm>
              <a:off x="6438960" y="1244880"/>
              <a:ext cx="186840" cy="23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884" y="12430"/>
                  </a:moveTo>
                  <a:cubicBezTo>
                    <a:pt x="20021" y="10898"/>
                    <a:pt x="18235" y="8912"/>
                    <a:pt x="15574" y="6524"/>
                  </a:cubicBezTo>
                  <a:cubicBezTo>
                    <a:pt x="14242" y="5328"/>
                    <a:pt x="13079" y="3861"/>
                    <a:pt x="12132" y="2388"/>
                  </a:cubicBezTo>
                  <a:lnTo>
                    <a:pt x="10779" y="0"/>
                  </a:lnTo>
                  <a:lnTo>
                    <a:pt x="9426" y="2394"/>
                  </a:lnTo>
                  <a:cubicBezTo>
                    <a:pt x="8576" y="3860"/>
                    <a:pt x="7376" y="5325"/>
                    <a:pt x="6040" y="6524"/>
                  </a:cubicBezTo>
                  <a:cubicBezTo>
                    <a:pt x="3417" y="8878"/>
                    <a:pt x="1640" y="10865"/>
                    <a:pt x="758" y="12430"/>
                  </a:cubicBezTo>
                  <a:cubicBezTo>
                    <a:pt x="255" y="13234"/>
                    <a:pt x="0" y="14056"/>
                    <a:pt x="0" y="14875"/>
                  </a:cubicBezTo>
                  <a:cubicBezTo>
                    <a:pt x="0" y="18583"/>
                    <a:pt x="4835" y="21600"/>
                    <a:pt x="10779" y="21600"/>
                  </a:cubicBezTo>
                  <a:cubicBezTo>
                    <a:pt x="13632" y="21600"/>
                    <a:pt x="16335" y="20902"/>
                    <a:pt x="18390" y="19635"/>
                  </a:cubicBezTo>
                  <a:cubicBezTo>
                    <a:pt x="20460" y="18359"/>
                    <a:pt x="21600" y="16668"/>
                    <a:pt x="21600" y="14875"/>
                  </a:cubicBezTo>
                  <a:cubicBezTo>
                    <a:pt x="21600" y="14012"/>
                    <a:pt x="21359" y="13190"/>
                    <a:pt x="20884" y="12430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9" name="Group 52"/>
          <p:cNvGrpSpPr/>
          <p:nvPr/>
        </p:nvGrpSpPr>
        <p:grpSpPr>
          <a:xfrm>
            <a:off x="6054840" y="2564640"/>
            <a:ext cx="462600" cy="404640"/>
            <a:chOff x="6054840" y="2564640"/>
            <a:chExt cx="462600" cy="404640"/>
          </a:xfrm>
        </p:grpSpPr>
        <p:sp>
          <p:nvSpPr>
            <p:cNvPr id="180" name="AutoShape 48"/>
            <p:cNvSpPr/>
            <p:nvPr/>
          </p:nvSpPr>
          <p:spPr>
            <a:xfrm rot="5400000">
              <a:off x="6083640" y="2535480"/>
              <a:ext cx="404640" cy="462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AutoShape 49"/>
            <p:cNvSpPr/>
            <p:nvPr/>
          </p:nvSpPr>
          <p:spPr>
            <a:xfrm rot="5400000">
              <a:off x="6127200" y="2884320"/>
              <a:ext cx="27720" cy="26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AutoShape 50"/>
            <p:cNvSpPr/>
            <p:nvPr/>
          </p:nvSpPr>
          <p:spPr>
            <a:xfrm rot="5400000">
              <a:off x="6215040" y="2884320"/>
              <a:ext cx="27720" cy="27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AutoShape 51"/>
            <p:cNvSpPr/>
            <p:nvPr/>
          </p:nvSpPr>
          <p:spPr>
            <a:xfrm rot="5400000">
              <a:off x="6302160" y="2884320"/>
              <a:ext cx="27720" cy="27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4" name="Google Shape;275;p19"/>
          <p:cNvSpPr/>
          <p:nvPr/>
        </p:nvSpPr>
        <p:spPr>
          <a:xfrm>
            <a:off x="6071760" y="3102480"/>
            <a:ext cx="722160" cy="62280"/>
          </a:xfrm>
          <a:custGeom>
            <a:avLst/>
            <a:gdLst/>
            <a:ahLst/>
            <a:cxnLst/>
            <a:rect l="l" t="t" r="r" b="b"/>
            <a:pathLst>
              <a:path w="3123" h="235">
                <a:moveTo>
                  <a:pt x="3008" y="101"/>
                </a:moveTo>
                <a:cubicBezTo>
                  <a:pt x="2958" y="101"/>
                  <a:pt x="2912" y="82"/>
                  <a:pt x="2877" y="51"/>
                </a:cubicBezTo>
                <a:cubicBezTo>
                  <a:pt x="2842" y="20"/>
                  <a:pt x="2796" y="0"/>
                  <a:pt x="2745" y="0"/>
                </a:cubicBezTo>
                <a:cubicBezTo>
                  <a:pt x="2695" y="0"/>
                  <a:pt x="2649" y="20"/>
                  <a:pt x="2614" y="51"/>
                </a:cubicBezTo>
                <a:cubicBezTo>
                  <a:pt x="2579" y="82"/>
                  <a:pt x="2533" y="101"/>
                  <a:pt x="2482" y="101"/>
                </a:cubicBezTo>
                <a:cubicBezTo>
                  <a:pt x="2432" y="101"/>
                  <a:pt x="2386" y="82"/>
                  <a:pt x="2351" y="51"/>
                </a:cubicBezTo>
                <a:cubicBezTo>
                  <a:pt x="2316" y="20"/>
                  <a:pt x="2270" y="0"/>
                  <a:pt x="2219" y="0"/>
                </a:cubicBezTo>
                <a:cubicBezTo>
                  <a:pt x="2169" y="0"/>
                  <a:pt x="2123" y="20"/>
                  <a:pt x="2088" y="51"/>
                </a:cubicBezTo>
                <a:cubicBezTo>
                  <a:pt x="2053" y="82"/>
                  <a:pt x="2007" y="101"/>
                  <a:pt x="1956" y="101"/>
                </a:cubicBezTo>
                <a:cubicBezTo>
                  <a:pt x="1906" y="101"/>
                  <a:pt x="1860" y="82"/>
                  <a:pt x="1825" y="51"/>
                </a:cubicBezTo>
                <a:cubicBezTo>
                  <a:pt x="1790" y="20"/>
                  <a:pt x="1744" y="0"/>
                  <a:pt x="1693" y="0"/>
                </a:cubicBezTo>
                <a:cubicBezTo>
                  <a:pt x="1643" y="0"/>
                  <a:pt x="1597" y="20"/>
                  <a:pt x="1562" y="51"/>
                </a:cubicBezTo>
                <a:cubicBezTo>
                  <a:pt x="1527" y="82"/>
                  <a:pt x="1481" y="101"/>
                  <a:pt x="1430" y="101"/>
                </a:cubicBezTo>
                <a:cubicBezTo>
                  <a:pt x="1380" y="101"/>
                  <a:pt x="1334" y="82"/>
                  <a:pt x="1299" y="51"/>
                </a:cubicBezTo>
                <a:cubicBezTo>
                  <a:pt x="1264" y="20"/>
                  <a:pt x="1218" y="0"/>
                  <a:pt x="1167" y="0"/>
                </a:cubicBezTo>
                <a:cubicBezTo>
                  <a:pt x="1117" y="0"/>
                  <a:pt x="1071" y="20"/>
                  <a:pt x="1036" y="51"/>
                </a:cubicBezTo>
                <a:cubicBezTo>
                  <a:pt x="1001" y="82"/>
                  <a:pt x="955" y="101"/>
                  <a:pt x="904" y="101"/>
                </a:cubicBezTo>
                <a:cubicBezTo>
                  <a:pt x="854" y="101"/>
                  <a:pt x="807" y="82"/>
                  <a:pt x="773" y="51"/>
                </a:cubicBezTo>
                <a:cubicBezTo>
                  <a:pt x="738" y="20"/>
                  <a:pt x="692" y="0"/>
                  <a:pt x="641" y="0"/>
                </a:cubicBezTo>
                <a:cubicBezTo>
                  <a:pt x="591" y="0"/>
                  <a:pt x="544" y="20"/>
                  <a:pt x="510" y="51"/>
                </a:cubicBezTo>
                <a:cubicBezTo>
                  <a:pt x="475" y="82"/>
                  <a:pt x="429" y="101"/>
                  <a:pt x="378" y="101"/>
                </a:cubicBezTo>
                <a:cubicBezTo>
                  <a:pt x="328" y="101"/>
                  <a:pt x="281" y="82"/>
                  <a:pt x="247" y="51"/>
                </a:cubicBezTo>
                <a:cubicBezTo>
                  <a:pt x="212" y="20"/>
                  <a:pt x="166" y="0"/>
                  <a:pt x="115" y="0"/>
                </a:cubicBezTo>
                <a:cubicBezTo>
                  <a:pt x="72" y="0"/>
                  <a:pt x="33" y="14"/>
                  <a:pt x="0" y="38"/>
                </a:cubicBezTo>
                <a:cubicBezTo>
                  <a:pt x="0" y="235"/>
                  <a:pt x="0" y="235"/>
                  <a:pt x="0" y="235"/>
                </a:cubicBezTo>
                <a:cubicBezTo>
                  <a:pt x="3123" y="235"/>
                  <a:pt x="3123" y="235"/>
                  <a:pt x="3123" y="235"/>
                </a:cubicBezTo>
                <a:cubicBezTo>
                  <a:pt x="3123" y="64"/>
                  <a:pt x="3123" y="64"/>
                  <a:pt x="3123" y="64"/>
                </a:cubicBezTo>
                <a:cubicBezTo>
                  <a:pt x="3091" y="88"/>
                  <a:pt x="3051" y="101"/>
                  <a:pt x="3008" y="10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aixaDeTexto 1"/>
          <p:cNvSpPr/>
          <p:nvPr/>
        </p:nvSpPr>
        <p:spPr>
          <a:xfrm>
            <a:off x="7031520" y="4870080"/>
            <a:ext cx="5015880" cy="147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Tamires Condé de Assis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Química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u="sng" strike="noStrike" spc="-1" dirty="0">
                <a:solidFill>
                  <a:srgbClr val="9454C3"/>
                </a:solidFill>
                <a:uFillTx/>
                <a:latin typeface="Poppins SemiBold"/>
                <a:ea typeface="DejaVu Sans"/>
                <a:hlinkClick r:id="rId3"/>
              </a:rPr>
              <a:t>laboratorio@cisab.com.br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(31) 3891 5636</a:t>
            </a:r>
            <a:endParaRPr lang="pt-BR" sz="1800" b="0" strike="noStrike" spc="-1" dirty="0">
              <a:latin typeface="Arial"/>
            </a:endParaRPr>
          </a:p>
        </p:txBody>
      </p:sp>
      <p:pic>
        <p:nvPicPr>
          <p:cNvPr id="186" name="Imagem 26"/>
          <p:cNvPicPr/>
          <p:nvPr/>
        </p:nvPicPr>
        <p:blipFill>
          <a:blip r:embed="rId4"/>
          <a:stretch/>
        </p:blipFill>
        <p:spPr>
          <a:xfrm>
            <a:off x="-527400" y="-202320"/>
            <a:ext cx="6023160" cy="452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:p15="http://schemas.microsoft.com/office/powerpoint/2012/main"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87"/>
          <p:cNvPicPr/>
          <p:nvPr/>
        </p:nvPicPr>
        <p:blipFill>
          <a:blip r:embed="rId3"/>
          <a:stretch/>
        </p:blipFill>
        <p:spPr>
          <a:xfrm>
            <a:off x="7020000" y="1440000"/>
            <a:ext cx="5171040" cy="4351680"/>
          </a:xfrm>
          <a:prstGeom prst="rect">
            <a:avLst/>
          </a:prstGeom>
          <a:ln w="0">
            <a:noFill/>
          </a:ln>
        </p:spPr>
      </p:pic>
      <p:sp>
        <p:nvSpPr>
          <p:cNvPr id="89" name="Retângulo 88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Introdução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576000" y="1342440"/>
            <a:ext cx="6443280" cy="32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Consórcio Intermunicipal de Saneamento Básico da Zona da Mata de Minas Gerais - CISAB </a:t>
            </a: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– ZM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    </a:t>
            </a: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</a:t>
            </a: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</a:t>
            </a: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Fundado em 2008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46 municípios consorciados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Sede em Viçosa- MG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92" name="Forma Livre: Forma 91"/>
          <p:cNvSpPr/>
          <p:nvPr/>
        </p:nvSpPr>
        <p:spPr>
          <a:xfrm>
            <a:off x="693525" y="3078580"/>
            <a:ext cx="396000" cy="237390"/>
          </a:xfrm>
          <a:custGeom>
            <a:avLst/>
            <a:gdLst/>
            <a:ahLst/>
            <a:cxnLst/>
            <a:rect l="l" t="t" r="r" b="b"/>
            <a:pathLst>
              <a:path w="1002" h="1002">
                <a:moveTo>
                  <a:pt x="0" y="250"/>
                </a:moveTo>
                <a:lnTo>
                  <a:pt x="750" y="250"/>
                </a:lnTo>
                <a:lnTo>
                  <a:pt x="750" y="0"/>
                </a:lnTo>
                <a:lnTo>
                  <a:pt x="1001" y="500"/>
                </a:lnTo>
                <a:lnTo>
                  <a:pt x="750" y="1001"/>
                </a:lnTo>
                <a:lnTo>
                  <a:pt x="7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Elipse 92"/>
          <p:cNvSpPr/>
          <p:nvPr/>
        </p:nvSpPr>
        <p:spPr>
          <a:xfrm>
            <a:off x="468360" y="4319385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Elipse 93"/>
          <p:cNvSpPr/>
          <p:nvPr/>
        </p:nvSpPr>
        <p:spPr>
          <a:xfrm>
            <a:off x="468360" y="5052135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Elipse 94"/>
          <p:cNvSpPr/>
          <p:nvPr/>
        </p:nvSpPr>
        <p:spPr>
          <a:xfrm>
            <a:off x="468360" y="4675185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Retângulo 95"/>
          <p:cNvSpPr/>
          <p:nvPr/>
        </p:nvSpPr>
        <p:spPr>
          <a:xfrm>
            <a:off x="1080000" y="2982960"/>
            <a:ext cx="5939280" cy="15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Prestar apoio aos serviços de saneamento   básico</a:t>
            </a: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tângulo 96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Introdução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576000" y="1342440"/>
            <a:ext cx="10942920" cy="20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</a:t>
            </a: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Apoio administrativo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   - Licitações compartilhadas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Apoio técnico-operacional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   - </a:t>
            </a: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Núcleo Técnico de Apoio à Qualidade da Água  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99" name="Retângulo 98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468360" y="1491210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Elipse 100"/>
          <p:cNvSpPr/>
          <p:nvPr/>
        </p:nvSpPr>
        <p:spPr>
          <a:xfrm>
            <a:off x="468360" y="2233485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Retângulo 101"/>
          <p:cNvSpPr/>
          <p:nvPr/>
        </p:nvSpPr>
        <p:spPr>
          <a:xfrm>
            <a:off x="1366000" y="3384000"/>
            <a:ext cx="8818920" cy="254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Criado em 2019;</a:t>
            </a:r>
            <a:endParaRPr lang="pt-B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Avaliar e acompanhar a qualidade da água fornecida pelos municípios  consorciados e caso necessário sugerir melhorias para o atendimento à legislação vigente.</a:t>
            </a:r>
            <a:endParaRPr lang="pt-BR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10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Introdução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4" name="Retângulo 103"/>
          <p:cNvSpPr/>
          <p:nvPr/>
        </p:nvSpPr>
        <p:spPr>
          <a:xfrm>
            <a:off x="576000" y="1342440"/>
            <a:ext cx="8603280" cy="32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Realizações de análises de água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     - Centro de Referência em Saneamento Ambiental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"/>
                <a:ea typeface="Microsoft YaHei"/>
              </a:rPr>
              <a:t>    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06" name="Elipse 105"/>
          <p:cNvSpPr/>
          <p:nvPr/>
        </p:nvSpPr>
        <p:spPr>
          <a:xfrm>
            <a:off x="468360" y="1472160"/>
            <a:ext cx="106920" cy="106920"/>
          </a:xfrm>
          <a:prstGeom prst="ellipse">
            <a:avLst/>
          </a:prstGeom>
          <a:solidFill>
            <a:srgbClr val="77BC65"/>
          </a:solidFill>
          <a:ln w="0">
            <a:solidFill>
              <a:srgbClr val="77BC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Retângulo 106"/>
          <p:cNvSpPr/>
          <p:nvPr/>
        </p:nvSpPr>
        <p:spPr>
          <a:xfrm>
            <a:off x="1438000" y="2519025"/>
            <a:ext cx="7699650" cy="225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111111"/>
                </a:solidFill>
                <a:latin typeface="Poppins "/>
                <a:ea typeface="DejaVu Sans"/>
              </a:rPr>
              <a:t>Obra de 1.904 m</a:t>
            </a:r>
            <a:r>
              <a:rPr lang="pt-BR" sz="2200" b="0" strike="noStrike" spc="-1" baseline="30000" dirty="0">
                <a:solidFill>
                  <a:srgbClr val="111111"/>
                </a:solidFill>
                <a:latin typeface="Poppins "/>
                <a:ea typeface="DejaVu Sans"/>
              </a:rPr>
              <a:t>2</a:t>
            </a:r>
            <a:r>
              <a:rPr lang="pt-BR" sz="2200" spc="-1" baseline="14000000" dirty="0">
                <a:solidFill>
                  <a:srgbClr val="111111"/>
                </a:solidFill>
                <a:latin typeface="Poppins "/>
                <a:ea typeface="DejaVu Sans"/>
              </a:rPr>
              <a:t> </a:t>
            </a:r>
            <a:r>
              <a:rPr lang="pt-BR" sz="2200" b="0" strike="noStrike" spc="-1" dirty="0">
                <a:solidFill>
                  <a:srgbClr val="111111"/>
                </a:solidFill>
                <a:latin typeface="Poppins "/>
                <a:ea typeface="DejaVu Sans"/>
              </a:rPr>
              <a:t>distribuída em 2 pavimentos:</a:t>
            </a:r>
            <a:endParaRPr lang="pt-B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Laboratório de Controle de Qualidade da Água;</a:t>
            </a:r>
            <a:endParaRPr lang="pt-B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Laboratório de Controle de Qualidade de Efluentes;</a:t>
            </a:r>
            <a:endParaRPr lang="pt-B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Laboratório Escola.</a:t>
            </a:r>
            <a:endParaRPr lang="pt-BR" sz="2200" b="0" strike="noStrike" spc="-1" dirty="0"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DCBDD3-7315-E47F-EF37-19E1416F8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54" y="336600"/>
            <a:ext cx="3343393" cy="25075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BC6752-2EE7-1290-A64C-6320A2548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90" y="3038975"/>
            <a:ext cx="3343393" cy="2507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tângulo 108"/>
          <p:cNvSpPr/>
          <p:nvPr/>
        </p:nvSpPr>
        <p:spPr>
          <a:xfrm>
            <a:off x="520559" y="286560"/>
            <a:ext cx="9471165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374C81"/>
                </a:solidFill>
                <a:latin typeface="Poppins SemiBold"/>
                <a:ea typeface="DejaVu Sans"/>
              </a:rPr>
              <a:t>Contextualização do problema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10" name="Retângulo 109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pt-BR" sz="2400" b="0" strike="noStrike" spc="-1">
              <a:latin typeface="Arial"/>
            </a:endParaRPr>
          </a:p>
        </p:txBody>
      </p:sp>
      <p:grpSp>
        <p:nvGrpSpPr>
          <p:cNvPr id="111" name="Agrupar 110"/>
          <p:cNvGrpSpPr/>
          <p:nvPr/>
        </p:nvGrpSpPr>
        <p:grpSpPr>
          <a:xfrm>
            <a:off x="1404000" y="4032000"/>
            <a:ext cx="3167280" cy="1619280"/>
            <a:chOff x="1404000" y="4032000"/>
            <a:chExt cx="3167280" cy="1619280"/>
          </a:xfrm>
        </p:grpSpPr>
        <p:sp>
          <p:nvSpPr>
            <p:cNvPr id="112" name="Forma Livre: Forma 111"/>
            <p:cNvSpPr/>
            <p:nvPr/>
          </p:nvSpPr>
          <p:spPr>
            <a:xfrm>
              <a:off x="1512000" y="4032000"/>
              <a:ext cx="3059280" cy="1619280"/>
            </a:xfrm>
            <a:custGeom>
              <a:avLst/>
              <a:gdLst/>
              <a:ahLst/>
              <a:cxnLst/>
              <a:rect l="l" t="t" r="r" b="b"/>
              <a:pathLst>
                <a:path w="8502" h="4502">
                  <a:moveTo>
                    <a:pt x="0" y="0"/>
                  </a:moveTo>
                  <a:lnTo>
                    <a:pt x="6375" y="0"/>
                  </a:lnTo>
                  <a:lnTo>
                    <a:pt x="8501" y="2250"/>
                  </a:lnTo>
                  <a:lnTo>
                    <a:pt x="6375" y="4501"/>
                  </a:lnTo>
                  <a:lnTo>
                    <a:pt x="0" y="450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77BC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Retângulo 112"/>
            <p:cNvSpPr/>
            <p:nvPr/>
          </p:nvSpPr>
          <p:spPr>
            <a:xfrm>
              <a:off x="1404000" y="4293720"/>
              <a:ext cx="2843280" cy="112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000" b="0" strike="noStrike" spc="-1" dirty="0">
                  <a:solidFill>
                    <a:srgbClr val="111111"/>
                  </a:solidFill>
                  <a:latin typeface="Poppins "/>
                  <a:ea typeface="Microsoft YaHei"/>
                </a:rPr>
                <a:t>Alteração do 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0" strike="noStrike" spc="-1" dirty="0">
                  <a:solidFill>
                    <a:srgbClr val="111111"/>
                  </a:solidFill>
                  <a:latin typeface="Poppins "/>
                  <a:ea typeface="Microsoft YaHei"/>
                </a:rPr>
                <a:t>Anexo XX</a:t>
              </a:r>
              <a:endParaRPr lang="pt-BR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t-BR" sz="2000" b="0" strike="noStrike" spc="-1" dirty="0">
                  <a:solidFill>
                    <a:srgbClr val="111111"/>
                  </a:solidFill>
                  <a:latin typeface="Poppins "/>
                  <a:ea typeface="Microsoft YaHei"/>
                </a:rPr>
                <a:t>da PC nº 05/2017</a:t>
              </a:r>
              <a:endParaRPr lang="pt-BR" sz="2000" b="0" strike="noStrike" spc="-1" dirty="0">
                <a:latin typeface="Arial"/>
              </a:endParaRPr>
            </a:p>
          </p:txBody>
        </p:sp>
      </p:grpSp>
      <p:grpSp>
        <p:nvGrpSpPr>
          <p:cNvPr id="114" name="Agrupar 113"/>
          <p:cNvGrpSpPr/>
          <p:nvPr/>
        </p:nvGrpSpPr>
        <p:grpSpPr>
          <a:xfrm>
            <a:off x="1512000" y="1547640"/>
            <a:ext cx="3059280" cy="1619280"/>
            <a:chOff x="1512000" y="1547640"/>
            <a:chExt cx="3059280" cy="1619280"/>
          </a:xfrm>
        </p:grpSpPr>
        <p:sp>
          <p:nvSpPr>
            <p:cNvPr id="115" name="Forma Livre: Forma 114"/>
            <p:cNvSpPr/>
            <p:nvPr/>
          </p:nvSpPr>
          <p:spPr>
            <a:xfrm>
              <a:off x="1512000" y="1547640"/>
              <a:ext cx="3059280" cy="1619280"/>
            </a:xfrm>
            <a:custGeom>
              <a:avLst/>
              <a:gdLst/>
              <a:ahLst/>
              <a:cxnLst/>
              <a:rect l="l" t="t" r="r" b="b"/>
              <a:pathLst>
                <a:path w="8502" h="4502">
                  <a:moveTo>
                    <a:pt x="0" y="0"/>
                  </a:moveTo>
                  <a:lnTo>
                    <a:pt x="6375" y="0"/>
                  </a:lnTo>
                  <a:lnTo>
                    <a:pt x="8501" y="2250"/>
                  </a:lnTo>
                  <a:lnTo>
                    <a:pt x="6375" y="4501"/>
                  </a:lnTo>
                  <a:lnTo>
                    <a:pt x="0" y="450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77BC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Retângulo 115"/>
            <p:cNvSpPr/>
            <p:nvPr/>
          </p:nvSpPr>
          <p:spPr>
            <a:xfrm>
              <a:off x="1516280" y="1875235"/>
              <a:ext cx="2735640" cy="121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000" b="0" strike="noStrike" spc="-1" dirty="0">
                  <a:solidFill>
                    <a:srgbClr val="111111"/>
                  </a:solidFill>
                  <a:latin typeface="Poppins "/>
                  <a:ea typeface="Microsoft YaHei"/>
                </a:rPr>
                <a:t>Baixo cumprimento da Portaria de Potabilidade</a:t>
              </a:r>
              <a:endParaRPr lang="pt-BR" sz="2000" b="0" strike="noStrike" spc="-1" dirty="0">
                <a:latin typeface="Arial"/>
              </a:endParaRPr>
            </a:p>
          </p:txBody>
        </p:sp>
      </p:grpSp>
      <p:grpSp>
        <p:nvGrpSpPr>
          <p:cNvPr id="117" name="Agrupar 116"/>
          <p:cNvGrpSpPr/>
          <p:nvPr/>
        </p:nvGrpSpPr>
        <p:grpSpPr>
          <a:xfrm>
            <a:off x="5076000" y="1440000"/>
            <a:ext cx="5759280" cy="1835640"/>
            <a:chOff x="5076000" y="1440000"/>
            <a:chExt cx="5759280" cy="1835640"/>
          </a:xfrm>
        </p:grpSpPr>
        <p:grpSp>
          <p:nvGrpSpPr>
            <p:cNvPr id="118" name="Agrupar 117"/>
            <p:cNvGrpSpPr/>
            <p:nvPr/>
          </p:nvGrpSpPr>
          <p:grpSpPr>
            <a:xfrm>
              <a:off x="5076000" y="1440000"/>
              <a:ext cx="5759280" cy="539280"/>
              <a:chOff x="5076000" y="1440000"/>
              <a:chExt cx="5759280" cy="539280"/>
            </a:xfrm>
          </p:grpSpPr>
          <p:sp>
            <p:nvSpPr>
              <p:cNvPr id="119" name="Fluxograma: Processo 118"/>
              <p:cNvSpPr/>
              <p:nvPr/>
            </p:nvSpPr>
            <p:spPr>
              <a:xfrm>
                <a:off x="5076000" y="1440000"/>
                <a:ext cx="5718240" cy="539280"/>
              </a:xfrm>
              <a:prstGeom prst="flowChartProcess">
                <a:avLst/>
              </a:prstGeom>
              <a:solidFill>
                <a:srgbClr val="FFFFFF"/>
              </a:solidFill>
              <a:ln w="0">
                <a:solidFill>
                  <a:srgbClr val="77BC6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Retângulo 119"/>
              <p:cNvSpPr/>
              <p:nvPr/>
            </p:nvSpPr>
            <p:spPr>
              <a:xfrm>
                <a:off x="5117040" y="1489680"/>
                <a:ext cx="5718240" cy="464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b="0" strike="noStrike" spc="-1" dirty="0">
                    <a:solidFill>
                      <a:srgbClr val="111111"/>
                    </a:solidFill>
                    <a:latin typeface="Poppins "/>
                    <a:ea typeface="Microsoft YaHei"/>
                  </a:rPr>
                  <a:t>Dificuldade de interpretação da Norma</a:t>
                </a:r>
                <a:endParaRPr lang="pt-BR" sz="2000" b="0" strike="noStrike" spc="-1" dirty="0">
                  <a:latin typeface="Arial"/>
                </a:endParaRPr>
              </a:p>
            </p:txBody>
          </p:sp>
        </p:grpSp>
        <p:grpSp>
          <p:nvGrpSpPr>
            <p:cNvPr id="121" name="Agrupar 120"/>
            <p:cNvGrpSpPr/>
            <p:nvPr/>
          </p:nvGrpSpPr>
          <p:grpSpPr>
            <a:xfrm>
              <a:off x="5076000" y="2088360"/>
              <a:ext cx="5759280" cy="539280"/>
              <a:chOff x="5076000" y="2088360"/>
              <a:chExt cx="5759280" cy="539280"/>
            </a:xfrm>
          </p:grpSpPr>
          <p:sp>
            <p:nvSpPr>
              <p:cNvPr id="122" name="Fluxograma: Processo 121"/>
              <p:cNvSpPr/>
              <p:nvPr/>
            </p:nvSpPr>
            <p:spPr>
              <a:xfrm>
                <a:off x="5076000" y="2088360"/>
                <a:ext cx="5718240" cy="539280"/>
              </a:xfrm>
              <a:prstGeom prst="flowChartProcess">
                <a:avLst/>
              </a:prstGeom>
              <a:solidFill>
                <a:srgbClr val="FFFFFF"/>
              </a:solidFill>
              <a:ln w="0">
                <a:solidFill>
                  <a:srgbClr val="77BC6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Retângulo 122"/>
              <p:cNvSpPr/>
              <p:nvPr/>
            </p:nvSpPr>
            <p:spPr>
              <a:xfrm>
                <a:off x="5117040" y="2138040"/>
                <a:ext cx="5718240" cy="464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b="0" strike="noStrike" spc="-1" dirty="0">
                    <a:solidFill>
                      <a:srgbClr val="111111"/>
                    </a:solidFill>
                    <a:latin typeface="Poppins "/>
                    <a:ea typeface="Microsoft YaHei"/>
                  </a:rPr>
                  <a:t>Extensão do documento</a:t>
                </a:r>
                <a:endParaRPr lang="pt-BR" sz="2000" b="0" strike="noStrike" spc="-1" dirty="0">
                  <a:latin typeface="Arial"/>
                </a:endParaRPr>
              </a:p>
            </p:txBody>
          </p:sp>
        </p:grpSp>
        <p:grpSp>
          <p:nvGrpSpPr>
            <p:cNvPr id="124" name="Agrupar 123"/>
            <p:cNvGrpSpPr/>
            <p:nvPr/>
          </p:nvGrpSpPr>
          <p:grpSpPr>
            <a:xfrm>
              <a:off x="5076000" y="2736360"/>
              <a:ext cx="5759280" cy="539280"/>
              <a:chOff x="5076000" y="2736360"/>
              <a:chExt cx="5759280" cy="539280"/>
            </a:xfrm>
          </p:grpSpPr>
          <p:sp>
            <p:nvSpPr>
              <p:cNvPr id="125" name="Fluxograma: Processo 124"/>
              <p:cNvSpPr/>
              <p:nvPr/>
            </p:nvSpPr>
            <p:spPr>
              <a:xfrm>
                <a:off x="5076000" y="2736360"/>
                <a:ext cx="5718240" cy="539280"/>
              </a:xfrm>
              <a:prstGeom prst="flowChartProcess">
                <a:avLst/>
              </a:prstGeom>
              <a:solidFill>
                <a:srgbClr val="FFFFFF"/>
              </a:solidFill>
              <a:ln w="0">
                <a:solidFill>
                  <a:srgbClr val="77BC6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Retângulo 125"/>
              <p:cNvSpPr/>
              <p:nvPr/>
            </p:nvSpPr>
            <p:spPr>
              <a:xfrm>
                <a:off x="5117040" y="2786040"/>
                <a:ext cx="5718240" cy="464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b="0" strike="noStrike" spc="-1" dirty="0">
                    <a:solidFill>
                      <a:srgbClr val="111111"/>
                    </a:solidFill>
                    <a:latin typeface="Poppins "/>
                    <a:ea typeface="Microsoft YaHei"/>
                  </a:rPr>
                  <a:t>Quantidade de informações</a:t>
                </a:r>
                <a:endParaRPr lang="pt-BR" sz="2000" b="0" strike="noStrike" spc="-1" dirty="0">
                  <a:latin typeface="Arial"/>
                </a:endParaRPr>
              </a:p>
            </p:txBody>
          </p:sp>
        </p:grpSp>
      </p:grpSp>
      <p:grpSp>
        <p:nvGrpSpPr>
          <p:cNvPr id="127" name="Agrupar 126"/>
          <p:cNvGrpSpPr/>
          <p:nvPr/>
        </p:nvGrpSpPr>
        <p:grpSpPr>
          <a:xfrm>
            <a:off x="5076000" y="3888720"/>
            <a:ext cx="5759280" cy="1835280"/>
            <a:chOff x="5076000" y="3888720"/>
            <a:chExt cx="5759280" cy="1835280"/>
          </a:xfrm>
        </p:grpSpPr>
        <p:grpSp>
          <p:nvGrpSpPr>
            <p:cNvPr id="128" name="Agrupar 127"/>
            <p:cNvGrpSpPr/>
            <p:nvPr/>
          </p:nvGrpSpPr>
          <p:grpSpPr>
            <a:xfrm>
              <a:off x="5076000" y="3888720"/>
              <a:ext cx="5759280" cy="539280"/>
              <a:chOff x="5076000" y="3888720"/>
              <a:chExt cx="5759280" cy="539280"/>
            </a:xfrm>
          </p:grpSpPr>
          <p:sp>
            <p:nvSpPr>
              <p:cNvPr id="129" name="Fluxograma: Processo 128"/>
              <p:cNvSpPr/>
              <p:nvPr/>
            </p:nvSpPr>
            <p:spPr>
              <a:xfrm>
                <a:off x="5076000" y="3888720"/>
                <a:ext cx="5718240" cy="539280"/>
              </a:xfrm>
              <a:prstGeom prst="flowChartProcess">
                <a:avLst/>
              </a:prstGeom>
              <a:solidFill>
                <a:srgbClr val="FFFFFF"/>
              </a:solidFill>
              <a:ln w="0">
                <a:solidFill>
                  <a:srgbClr val="77BC6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Retângulo 129"/>
              <p:cNvSpPr/>
              <p:nvPr/>
            </p:nvSpPr>
            <p:spPr>
              <a:xfrm>
                <a:off x="5117040" y="3938400"/>
                <a:ext cx="5718240" cy="464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b="0" strike="noStrike" spc="-1" dirty="0">
                    <a:solidFill>
                      <a:srgbClr val="111111"/>
                    </a:solidFill>
                    <a:latin typeface="Poppins "/>
                    <a:ea typeface="Microsoft YaHei"/>
                  </a:rPr>
                  <a:t>Inclusão e exclusão de parâmetros</a:t>
                </a:r>
                <a:endParaRPr lang="pt-BR" sz="2000" b="0" strike="noStrike" spc="-1" dirty="0">
                  <a:latin typeface="Arial"/>
                </a:endParaRPr>
              </a:p>
            </p:txBody>
          </p:sp>
        </p:grpSp>
        <p:grpSp>
          <p:nvGrpSpPr>
            <p:cNvPr id="131" name="Agrupar 130"/>
            <p:cNvGrpSpPr/>
            <p:nvPr/>
          </p:nvGrpSpPr>
          <p:grpSpPr>
            <a:xfrm>
              <a:off x="5076000" y="4536720"/>
              <a:ext cx="5759280" cy="539280"/>
              <a:chOff x="5076000" y="4536720"/>
              <a:chExt cx="5759280" cy="539280"/>
            </a:xfrm>
          </p:grpSpPr>
          <p:sp>
            <p:nvSpPr>
              <p:cNvPr id="132" name="Fluxograma: Processo 131"/>
              <p:cNvSpPr/>
              <p:nvPr/>
            </p:nvSpPr>
            <p:spPr>
              <a:xfrm>
                <a:off x="5076000" y="4536720"/>
                <a:ext cx="5718240" cy="539280"/>
              </a:xfrm>
              <a:prstGeom prst="flowChartProcess">
                <a:avLst/>
              </a:prstGeom>
              <a:solidFill>
                <a:srgbClr val="FFFFFF"/>
              </a:solidFill>
              <a:ln w="0">
                <a:solidFill>
                  <a:srgbClr val="77BC6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Retângulo 132"/>
              <p:cNvSpPr/>
              <p:nvPr/>
            </p:nvSpPr>
            <p:spPr>
              <a:xfrm>
                <a:off x="5117040" y="4586400"/>
                <a:ext cx="5718240" cy="464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b="0" strike="noStrike" spc="-1" dirty="0">
                    <a:solidFill>
                      <a:srgbClr val="111111"/>
                    </a:solidFill>
                    <a:latin typeface="Poppins "/>
                    <a:ea typeface="Microsoft YaHei"/>
                  </a:rPr>
                  <a:t>Alteração de VMP</a:t>
                </a:r>
                <a:endParaRPr lang="pt-BR" sz="2000" b="0" strike="noStrike" spc="-1" dirty="0">
                  <a:latin typeface="Arial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5076000" y="5184720"/>
              <a:ext cx="5759280" cy="539280"/>
              <a:chOff x="5076000" y="5184720"/>
              <a:chExt cx="5759280" cy="539280"/>
            </a:xfrm>
          </p:grpSpPr>
          <p:sp>
            <p:nvSpPr>
              <p:cNvPr id="135" name="Fluxograma: Processo 134"/>
              <p:cNvSpPr/>
              <p:nvPr/>
            </p:nvSpPr>
            <p:spPr>
              <a:xfrm>
                <a:off x="5076000" y="5184720"/>
                <a:ext cx="5718240" cy="539280"/>
              </a:xfrm>
              <a:prstGeom prst="flowChartProcess">
                <a:avLst/>
              </a:prstGeom>
              <a:solidFill>
                <a:srgbClr val="FFFFFF"/>
              </a:solidFill>
              <a:ln w="0">
                <a:solidFill>
                  <a:srgbClr val="77BC6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Retângulo 135"/>
              <p:cNvSpPr/>
              <p:nvPr/>
            </p:nvSpPr>
            <p:spPr>
              <a:xfrm>
                <a:off x="5117040" y="5234400"/>
                <a:ext cx="5718240" cy="464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b="0" strike="noStrike" spc="-1" dirty="0">
                    <a:solidFill>
                      <a:srgbClr val="111111"/>
                    </a:solidFill>
                    <a:latin typeface="Poppins "/>
                    <a:ea typeface="Microsoft YaHei"/>
                  </a:rPr>
                  <a:t>Entra em vigor na data da publicação</a:t>
                </a:r>
                <a:endParaRPr lang="pt-BR" sz="2000" b="0" strike="noStrike" spc="-1" dirty="0">
                  <a:latin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tângulo 136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Objetivo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38" name="Retângulo 137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39" name="Retângulo 138"/>
          <p:cNvSpPr/>
          <p:nvPr/>
        </p:nvSpPr>
        <p:spPr>
          <a:xfrm>
            <a:off x="540000" y="1454760"/>
            <a:ext cx="11159280" cy="326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Desenvolver planilhas eletrônicas utilizando o software Excel XP® da Microsoft® para cálculo automático do número e frequência de coletas de amostras para análise da qualidade da água com base nas exigências da Portaria de potabilidade da água.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140" name="Imagem 139"/>
          <p:cNvPicPr/>
          <p:nvPr/>
        </p:nvPicPr>
        <p:blipFill>
          <a:blip r:embed="rId3"/>
          <a:stretch/>
        </p:blipFill>
        <p:spPr>
          <a:xfrm>
            <a:off x="10260000" y="3780000"/>
            <a:ext cx="1615680" cy="1619280"/>
          </a:xfrm>
          <a:prstGeom prst="rect">
            <a:avLst/>
          </a:prstGeom>
          <a:ln w="0">
            <a:noFill/>
          </a:ln>
        </p:spPr>
      </p:pic>
      <p:pic>
        <p:nvPicPr>
          <p:cNvPr id="141" name="Imagem 140"/>
          <p:cNvPicPr/>
          <p:nvPr/>
        </p:nvPicPr>
        <p:blipFill>
          <a:blip r:embed="rId4"/>
          <a:stretch/>
        </p:blipFill>
        <p:spPr>
          <a:xfrm>
            <a:off x="8425440" y="3447720"/>
            <a:ext cx="1653840" cy="159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ângulo 141"/>
          <p:cNvSpPr/>
          <p:nvPr/>
        </p:nvSpPr>
        <p:spPr>
          <a:xfrm>
            <a:off x="7056000" y="4020720"/>
            <a:ext cx="2483280" cy="143928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Retângulo 142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Material e Métodos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44" name="Retângulo 143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45" name="Retângulo 144"/>
          <p:cNvSpPr/>
          <p:nvPr/>
        </p:nvSpPr>
        <p:spPr>
          <a:xfrm>
            <a:off x="540000" y="1454760"/>
            <a:ext cx="11159280" cy="15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Objeto de estudo: 46 municípios consorciados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Planilhas elaboradas com base nas Portarias nº 888 e 2472/2021</a:t>
            </a:r>
            <a:endParaRPr lang="pt-BR" sz="2400" b="0" strike="noStrike" spc="-1" dirty="0">
              <a:latin typeface="Arial"/>
            </a:endParaRPr>
          </a:p>
        </p:txBody>
      </p:sp>
      <p:grpSp>
        <p:nvGrpSpPr>
          <p:cNvPr id="146" name="Agrupar 145"/>
          <p:cNvGrpSpPr/>
          <p:nvPr/>
        </p:nvGrpSpPr>
        <p:grpSpPr>
          <a:xfrm>
            <a:off x="2772000" y="4020720"/>
            <a:ext cx="4067280" cy="1879680"/>
            <a:chOff x="2772000" y="4356000"/>
            <a:chExt cx="4067280" cy="1879680"/>
          </a:xfrm>
        </p:grpSpPr>
        <p:sp>
          <p:nvSpPr>
            <p:cNvPr id="147" name="Forma Livre: Forma 146"/>
            <p:cNvSpPr/>
            <p:nvPr/>
          </p:nvSpPr>
          <p:spPr>
            <a:xfrm>
              <a:off x="2880000" y="4356000"/>
              <a:ext cx="3959280" cy="1439280"/>
            </a:xfrm>
            <a:custGeom>
              <a:avLst/>
              <a:gdLst/>
              <a:ahLst/>
              <a:cxnLst/>
              <a:rect l="l" t="t" r="r" b="b"/>
              <a:pathLst>
                <a:path w="11002" h="4001">
                  <a:moveTo>
                    <a:pt x="0" y="0"/>
                  </a:moveTo>
                  <a:lnTo>
                    <a:pt x="7334" y="0"/>
                  </a:lnTo>
                  <a:lnTo>
                    <a:pt x="7334" y="1500"/>
                  </a:lnTo>
                  <a:lnTo>
                    <a:pt x="9167" y="1500"/>
                  </a:lnTo>
                  <a:lnTo>
                    <a:pt x="9167" y="1000"/>
                  </a:lnTo>
                  <a:lnTo>
                    <a:pt x="11001" y="2000"/>
                  </a:lnTo>
                  <a:lnTo>
                    <a:pt x="9167" y="3000"/>
                  </a:lnTo>
                  <a:lnTo>
                    <a:pt x="9167" y="2500"/>
                  </a:lnTo>
                  <a:lnTo>
                    <a:pt x="7334" y="2500"/>
                  </a:lnTo>
                  <a:lnTo>
                    <a:pt x="7334" y="4000"/>
                  </a:lnTo>
                  <a:lnTo>
                    <a:pt x="0" y="40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Retângulo 147"/>
            <p:cNvSpPr/>
            <p:nvPr/>
          </p:nvSpPr>
          <p:spPr>
            <a:xfrm>
              <a:off x="2772000" y="4601640"/>
              <a:ext cx="2879280" cy="163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000" b="0" strike="noStrike" spc="-1" dirty="0">
                  <a:solidFill>
                    <a:srgbClr val="111111"/>
                  </a:solidFill>
                  <a:latin typeface="Poppins "/>
                  <a:ea typeface="DejaVu Sans"/>
                </a:rPr>
                <a:t>Preenchimento obrigatório de informações</a:t>
              </a:r>
              <a:endParaRPr lang="pt-BR" sz="2000" b="0" strike="noStrike" spc="-1" dirty="0">
                <a:latin typeface="Arial"/>
              </a:endParaRPr>
            </a:p>
          </p:txBody>
        </p:sp>
      </p:grpSp>
      <p:sp>
        <p:nvSpPr>
          <p:cNvPr id="149" name="Forma Livre: Forma 148"/>
          <p:cNvSpPr/>
          <p:nvPr/>
        </p:nvSpPr>
        <p:spPr>
          <a:xfrm rot="16200000">
            <a:off x="3690000" y="2707440"/>
            <a:ext cx="899280" cy="1511280"/>
          </a:xfrm>
          <a:custGeom>
            <a:avLst/>
            <a:gdLst/>
            <a:ahLst/>
            <a:cxnLst/>
            <a:rect l="l" t="t" r="r" b="b"/>
            <a:pathLst>
              <a:path w="2502" h="4202">
                <a:moveTo>
                  <a:pt x="2501" y="4201"/>
                </a:moveTo>
                <a:lnTo>
                  <a:pt x="750" y="4201"/>
                </a:lnTo>
                <a:lnTo>
                  <a:pt x="0" y="2101"/>
                </a:lnTo>
                <a:lnTo>
                  <a:pt x="750" y="0"/>
                </a:lnTo>
                <a:lnTo>
                  <a:pt x="2501" y="0"/>
                </a:lnTo>
                <a:lnTo>
                  <a:pt x="2501" y="4201"/>
                </a:lnTo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Retângulo 149"/>
          <p:cNvSpPr/>
          <p:nvPr/>
        </p:nvSpPr>
        <p:spPr>
          <a:xfrm>
            <a:off x="3511270" y="3177870"/>
            <a:ext cx="1313280" cy="344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Município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151" name="Retângulo 150"/>
          <p:cNvSpPr/>
          <p:nvPr/>
        </p:nvSpPr>
        <p:spPr>
          <a:xfrm>
            <a:off x="7434000" y="4397620"/>
            <a:ext cx="1781280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Plano de amostragem</a:t>
            </a:r>
            <a:endParaRPr lang="pt-B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ângulo 151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153" name="Imagem 152"/>
          <p:cNvPicPr/>
          <p:nvPr/>
        </p:nvPicPr>
        <p:blipFill>
          <a:blip r:embed="rId3"/>
          <a:stretch/>
        </p:blipFill>
        <p:spPr>
          <a:xfrm>
            <a:off x="4268880" y="540000"/>
            <a:ext cx="7898400" cy="5219280"/>
          </a:xfrm>
          <a:prstGeom prst="rect">
            <a:avLst/>
          </a:prstGeom>
          <a:ln w="0">
            <a:noFill/>
          </a:ln>
        </p:spPr>
      </p:pic>
      <p:sp>
        <p:nvSpPr>
          <p:cNvPr id="154" name="Retângulo 153"/>
          <p:cNvSpPr/>
          <p:nvPr/>
        </p:nvSpPr>
        <p:spPr>
          <a:xfrm>
            <a:off x="252000" y="1116000"/>
            <a:ext cx="3887640" cy="552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Ferramenta analítica: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Água para consumo humano;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Captação superficial e subterrânea.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tângulo 154"/>
          <p:cNvSpPr/>
          <p:nvPr/>
        </p:nvSpPr>
        <p:spPr>
          <a:xfrm>
            <a:off x="520560" y="286560"/>
            <a:ext cx="73270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374C81"/>
                </a:solidFill>
                <a:latin typeface="Poppins SemiBold"/>
                <a:ea typeface="DejaVu Sans"/>
              </a:rPr>
              <a:t>Material e Métodos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56" name="Retângulo 155"/>
          <p:cNvSpPr/>
          <p:nvPr/>
        </p:nvSpPr>
        <p:spPr>
          <a:xfrm>
            <a:off x="11630880" y="6300000"/>
            <a:ext cx="42804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57" name="Retângulo 156"/>
          <p:cNvSpPr/>
          <p:nvPr/>
        </p:nvSpPr>
        <p:spPr>
          <a:xfrm>
            <a:off x="539999" y="1454760"/>
            <a:ext cx="4641597" cy="15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Instruções para download: 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158" name="Imagem 157"/>
          <p:cNvPicPr/>
          <p:nvPr/>
        </p:nvPicPr>
        <p:blipFill>
          <a:blip r:embed="rId3"/>
          <a:stretch/>
        </p:blipFill>
        <p:spPr>
          <a:xfrm>
            <a:off x="5353052" y="1047600"/>
            <a:ext cx="6840535" cy="4712400"/>
          </a:xfrm>
          <a:prstGeom prst="rect">
            <a:avLst/>
          </a:prstGeom>
          <a:ln w="0">
            <a:noFill/>
          </a:ln>
        </p:spPr>
      </p:pic>
      <p:sp>
        <p:nvSpPr>
          <p:cNvPr id="159" name="Forma Livre: Forma 158"/>
          <p:cNvSpPr/>
          <p:nvPr/>
        </p:nvSpPr>
        <p:spPr>
          <a:xfrm>
            <a:off x="7200000" y="2340000"/>
            <a:ext cx="540000" cy="180000"/>
          </a:xfrm>
          <a:custGeom>
            <a:avLst/>
            <a:gdLst/>
            <a:ahLst/>
            <a:cxnLst/>
            <a:rect l="0" t="0" r="r" b="b"/>
            <a:pathLst>
              <a:path w="1502" h="502">
                <a:moveTo>
                  <a:pt x="0" y="125"/>
                </a:moveTo>
                <a:lnTo>
                  <a:pt x="1125" y="125"/>
                </a:lnTo>
                <a:lnTo>
                  <a:pt x="1125" y="0"/>
                </a:lnTo>
                <a:lnTo>
                  <a:pt x="1501" y="250"/>
                </a:lnTo>
                <a:lnTo>
                  <a:pt x="1125" y="501"/>
                </a:lnTo>
                <a:lnTo>
                  <a:pt x="112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Forma Livre: Forma 159"/>
          <p:cNvSpPr/>
          <p:nvPr/>
        </p:nvSpPr>
        <p:spPr>
          <a:xfrm>
            <a:off x="6552360" y="5076360"/>
            <a:ext cx="540000" cy="180000"/>
          </a:xfrm>
          <a:custGeom>
            <a:avLst/>
            <a:gdLst/>
            <a:ahLst/>
            <a:cxnLst/>
            <a:rect l="0" t="0" r="r" b="b"/>
            <a:pathLst>
              <a:path w="1502" h="502">
                <a:moveTo>
                  <a:pt x="0" y="125"/>
                </a:moveTo>
                <a:lnTo>
                  <a:pt x="1125" y="125"/>
                </a:lnTo>
                <a:lnTo>
                  <a:pt x="1125" y="0"/>
                </a:lnTo>
                <a:lnTo>
                  <a:pt x="1501" y="250"/>
                </a:lnTo>
                <a:lnTo>
                  <a:pt x="1125" y="501"/>
                </a:lnTo>
                <a:lnTo>
                  <a:pt x="112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aixaDeTexto 160"/>
          <p:cNvSpPr txBox="1"/>
          <p:nvPr/>
        </p:nvSpPr>
        <p:spPr>
          <a:xfrm>
            <a:off x="1332000" y="2252325"/>
            <a:ext cx="2340000" cy="49830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pt-BR" sz="2400" b="0" strike="noStrike" spc="-1" dirty="0">
                <a:solidFill>
                  <a:srgbClr val="111111"/>
                </a:solidFill>
                <a:latin typeface="Poppins "/>
                <a:ea typeface="Microsoft YaHei"/>
              </a:rPr>
              <a:t>cisab.com.br   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162" name="Conector reto 161"/>
          <p:cNvSpPr/>
          <p:nvPr/>
        </p:nvSpPr>
        <p:spPr>
          <a:xfrm>
            <a:off x="2406675" y="2729865"/>
            <a:ext cx="0" cy="501480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7E43DB-1D84-49A6-8536-EAD03FFD2024}"/>
              </a:ext>
            </a:extLst>
          </p:cNvPr>
          <p:cNvSpPr txBox="1"/>
          <p:nvPr/>
        </p:nvSpPr>
        <p:spPr>
          <a:xfrm>
            <a:off x="1444725" y="412393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Laboratório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AD9C66-BD1E-4AF3-BCBD-9564A43A45D5}"/>
              </a:ext>
            </a:extLst>
          </p:cNvPr>
          <p:cNvSpPr txBox="1"/>
          <p:nvPr/>
        </p:nvSpPr>
        <p:spPr>
          <a:xfrm>
            <a:off x="949426" y="5047863"/>
            <a:ext cx="295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Link para acesso</a:t>
            </a:r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id="{0F399481-F650-4C8D-B0D6-956BF488D1FA}"/>
              </a:ext>
            </a:extLst>
          </p:cNvPr>
          <p:cNvSpPr/>
          <p:nvPr/>
        </p:nvSpPr>
        <p:spPr>
          <a:xfrm>
            <a:off x="2406675" y="4568190"/>
            <a:ext cx="0" cy="501480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F089FB-7A49-4942-AEB7-6AB7864708F3}"/>
              </a:ext>
            </a:extLst>
          </p:cNvPr>
          <p:cNvSpPr txBox="1"/>
          <p:nvPr/>
        </p:nvSpPr>
        <p:spPr>
          <a:xfrm>
            <a:off x="1707432" y="3194882"/>
            <a:ext cx="157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-1" dirty="0">
                <a:solidFill>
                  <a:srgbClr val="111111"/>
                </a:solidFill>
                <a:latin typeface="Poppins "/>
                <a:ea typeface="Microsoft YaHei"/>
              </a:rPr>
              <a:t>Serviços</a:t>
            </a:r>
          </a:p>
        </p:txBody>
      </p:sp>
      <p:sp>
        <p:nvSpPr>
          <p:cNvPr id="14" name="Conector reto 13">
            <a:extLst>
              <a:ext uri="{FF2B5EF4-FFF2-40B4-BE49-F238E27FC236}">
                <a16:creationId xmlns:a16="http://schemas.microsoft.com/office/drawing/2014/main" id="{D5730CB9-4EE5-4DCD-B0E3-EF0DDE2827B4}"/>
              </a:ext>
            </a:extLst>
          </p:cNvPr>
          <p:cNvSpPr/>
          <p:nvPr/>
        </p:nvSpPr>
        <p:spPr>
          <a:xfrm>
            <a:off x="2406675" y="3644265"/>
            <a:ext cx="0" cy="501480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9077</TotalTime>
  <Words>551</Words>
  <Application>Microsoft Office PowerPoint</Application>
  <PresentationFormat>Personalizar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Poppins</vt:lpstr>
      <vt:lpstr>Poppins </vt:lpstr>
      <vt:lpstr>Poppins SemiBold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Maximize Soluções</dc:creator>
  <cp:keywords>Slide Slide Slide Slide Slide Slide Box</cp:keywords>
  <dc:description/>
  <cp:lastModifiedBy>Usuário</cp:lastModifiedBy>
  <cp:revision>572</cp:revision>
  <dcterms:created xsi:type="dcterms:W3CDTF">2019-09-16T04:19:25Z</dcterms:created>
  <dcterms:modified xsi:type="dcterms:W3CDTF">2022-05-06T19:02:29Z</dcterms:modified>
  <cp:category>Medicina e Saúde</cp:category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36</vt:i4>
  </property>
  <property fmtid="{D5CDD505-2E9C-101B-9397-08002B2CF9AE}" pid="3" name="PresentationFormat">
    <vt:lpwstr>Widescreen</vt:lpwstr>
  </property>
  <property fmtid="{D5CDD505-2E9C-101B-9397-08002B2CF9AE}" pid="4" name="Slides">
    <vt:i4>37</vt:i4>
  </property>
</Properties>
</file>