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96" r:id="rId3"/>
    <p:sldId id="295" r:id="rId4"/>
    <p:sldId id="304" r:id="rId5"/>
    <p:sldId id="305" r:id="rId6"/>
    <p:sldId id="299" r:id="rId7"/>
    <p:sldId id="306" r:id="rId8"/>
    <p:sldId id="307" r:id="rId9"/>
    <p:sldId id="311" r:id="rId10"/>
    <p:sldId id="312" r:id="rId11"/>
    <p:sldId id="300" r:id="rId12"/>
    <p:sldId id="315" r:id="rId13"/>
    <p:sldId id="314" r:id="rId14"/>
    <p:sldId id="316" r:id="rId15"/>
    <p:sldId id="317" r:id="rId16"/>
    <p:sldId id="301" r:id="rId17"/>
    <p:sldId id="30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857"/>
    <a:srgbClr val="336791"/>
    <a:srgbClr val="A7C4E6"/>
    <a:srgbClr val="F2F2D6"/>
    <a:srgbClr val="F1F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42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69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51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1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35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20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44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55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33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31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A28E-8AF8-43EA-AF7C-EFAC1E0B5B9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01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379504" y="1297016"/>
            <a:ext cx="8384992" cy="2437677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latin typeface="+mn-lt"/>
              </a:rPr>
              <a:t>Gestão operacional de sistemas de abastecimento de água utilizando GIS integrado à modelagem hidráulica</a:t>
            </a:r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379504" y="4399620"/>
            <a:ext cx="6029534" cy="1655762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pt-BR" dirty="0"/>
              <a:t>Autores: 	Luiz Roberto Gravina Pladevall</a:t>
            </a:r>
          </a:p>
          <a:p>
            <a:pPr algn="l">
              <a:spcBef>
                <a:spcPts val="0"/>
              </a:spcBef>
            </a:pPr>
            <a:r>
              <a:rPr lang="pt-BR" dirty="0"/>
              <a:t>		Edson Victor de Souza</a:t>
            </a:r>
          </a:p>
          <a:p>
            <a:pPr algn="l">
              <a:spcBef>
                <a:spcPts val="0"/>
              </a:spcBef>
            </a:pPr>
            <a:r>
              <a:rPr lang="pt-BR" dirty="0"/>
              <a:t>		Gabriela de Oliveira Cardoso</a:t>
            </a:r>
          </a:p>
          <a:p>
            <a:pPr algn="l">
              <a:spcBef>
                <a:spcPts val="0"/>
              </a:spcBef>
            </a:pPr>
            <a:r>
              <a:rPr lang="pt-BR" dirty="0"/>
              <a:t>		Marcelo Eduardo Porem</a:t>
            </a:r>
          </a:p>
          <a:p>
            <a:pPr algn="l"/>
            <a:endParaRPr lang="pt-BR" dirty="0"/>
          </a:p>
          <a:p>
            <a:pPr algn="l"/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8E5109A-2A5D-44C8-B68F-C7C609B83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341" y="5560984"/>
            <a:ext cx="2899155" cy="5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71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380021"/>
            <a:ext cx="8322275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rgbClr val="336791"/>
                </a:solidFill>
              </a:rPr>
              <a:t>IMPLANTAÇÃO DO GISWATER - MODELO TÍPICO</a:t>
            </a:r>
          </a:p>
          <a:p>
            <a:pPr algn="l">
              <a:spcBef>
                <a:spcPts val="0"/>
              </a:spcBef>
            </a:pPr>
            <a:endParaRPr lang="pt-BR" b="1" dirty="0">
              <a:solidFill>
                <a:srgbClr val="336791"/>
              </a:solidFill>
            </a:endParaRPr>
          </a:p>
          <a:p>
            <a:pPr algn="l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B483E6C-1E97-40E9-9BEB-231592586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53" y="1809726"/>
            <a:ext cx="7976287" cy="45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4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1" y="1380018"/>
            <a:ext cx="8594123" cy="4752528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rgbClr val="336791"/>
                </a:solidFill>
              </a:rPr>
              <a:t>LOCAIS DE IMPLANTAÇÃO E UTILIZAÇÃO DO GISWATER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164D7D5-621E-67C9-A438-516F77217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2" y="2033906"/>
            <a:ext cx="8244935" cy="37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79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1" y="1380018"/>
            <a:ext cx="8594123" cy="498209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i="1" dirty="0">
                <a:solidFill>
                  <a:srgbClr val="336791"/>
                </a:solidFill>
              </a:rPr>
              <a:t>CASE</a:t>
            </a:r>
            <a:r>
              <a:rPr lang="pt-BR" b="1" dirty="0">
                <a:solidFill>
                  <a:srgbClr val="336791"/>
                </a:solidFill>
              </a:rPr>
              <a:t> DE IMPLANTAÇÃO DO GISWATER NO BRASIL: SANEAGO (GO)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F591D91-7540-44CB-8427-B835C909854D}"/>
              </a:ext>
            </a:extLst>
          </p:cNvPr>
          <p:cNvSpPr txBox="1">
            <a:spLocks/>
          </p:cNvSpPr>
          <p:nvPr/>
        </p:nvSpPr>
        <p:spPr>
          <a:xfrm>
            <a:off x="383076" y="1878227"/>
            <a:ext cx="8377848" cy="4143632"/>
          </a:xfrm>
          <a:prstGeom prst="rect">
            <a:avLst/>
          </a:prstGeom>
        </p:spPr>
        <p:txBody>
          <a:bodyPr lIns="54000" rIns="18000"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lnSpc>
                <a:spcPct val="101000"/>
              </a:lnSpc>
              <a:spcBef>
                <a:spcPts val="0"/>
              </a:spcBef>
              <a:buClr>
                <a:srgbClr val="5B9BD5"/>
              </a:buClr>
              <a:buFont typeface="Arial" pitchFamily="34" charset="0"/>
              <a:buNone/>
            </a:pPr>
            <a:r>
              <a:rPr lang="pt-BR" sz="1600" b="1" dirty="0">
                <a:solidFill>
                  <a:srgbClr val="3A8FCD"/>
                </a:solidFill>
                <a:latin typeface="Trebuchet MS" panose="020B0603020202020204" pitchFamily="34" charset="0"/>
              </a:rPr>
              <a:t>OBJETIVO DA SANEAGO: </a:t>
            </a: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Utilização do GISWATER como ferramenta de cadastro técnico de água, simulação hidráulica e </a:t>
            </a:r>
            <a:r>
              <a:rPr lang="pt-BR" sz="1600" b="1" u="sng" dirty="0">
                <a:solidFill>
                  <a:srgbClr val="3A8FCD"/>
                </a:solidFill>
                <a:latin typeface="Trebuchet MS" panose="020B0603020202020204" pitchFamily="34" charset="0"/>
              </a:rPr>
              <a:t>gestão operacional</a:t>
            </a: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.</a:t>
            </a:r>
          </a:p>
          <a:p>
            <a:pPr marL="114300" lvl="1" indent="0">
              <a:lnSpc>
                <a:spcPct val="101000"/>
              </a:lnSpc>
              <a:spcBef>
                <a:spcPts val="0"/>
              </a:spcBef>
              <a:buClr>
                <a:srgbClr val="5B9BD5"/>
              </a:buClr>
              <a:buFont typeface="Arial" pitchFamily="34" charset="0"/>
              <a:buNone/>
            </a:pPr>
            <a:endParaRPr lang="pt-BR" sz="1600" b="1" dirty="0">
              <a:solidFill>
                <a:srgbClr val="3A8FCD"/>
              </a:solidFill>
              <a:latin typeface="Trebuchet MS" panose="020B0603020202020204" pitchFamily="34" charset="0"/>
            </a:endParaRPr>
          </a:p>
          <a:p>
            <a:pPr marL="114300" lvl="1" indent="0">
              <a:lnSpc>
                <a:spcPct val="101000"/>
              </a:lnSpc>
              <a:spcBef>
                <a:spcPts val="0"/>
              </a:spcBef>
              <a:buClr>
                <a:srgbClr val="5B9BD5"/>
              </a:buClr>
              <a:buFont typeface="Arial" pitchFamily="34" charset="0"/>
              <a:buNone/>
            </a:pPr>
            <a:r>
              <a:rPr lang="pt-BR" sz="1600" b="1" dirty="0">
                <a:solidFill>
                  <a:srgbClr val="3A8FCD"/>
                </a:solidFill>
                <a:latin typeface="Trebuchet MS" panose="020B0603020202020204" pitchFamily="34" charset="0"/>
              </a:rPr>
              <a:t>ETAPAS JÁ EXECUTADAS:</a:t>
            </a: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Montagem/Customização do Sistema GISWATER para a SANEAGO</a:t>
            </a: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Estruturação do banco de dados em PostgreSQL</a:t>
            </a: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Implantação do Sistema GISWATER no servidor da SANEAGO e em computadores de usuários</a:t>
            </a: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Treinamento</a:t>
            </a:r>
          </a:p>
          <a:p>
            <a:pPr marL="114300" lvl="1" indent="0">
              <a:lnSpc>
                <a:spcPct val="101000"/>
              </a:lnSpc>
              <a:spcBef>
                <a:spcPts val="0"/>
              </a:spcBef>
              <a:buClr>
                <a:srgbClr val="5B9BD5"/>
              </a:buClr>
              <a:buFont typeface="Arial" pitchFamily="34" charset="0"/>
              <a:buNone/>
            </a:pPr>
            <a:endParaRPr lang="pt-BR" sz="1600" b="1" dirty="0">
              <a:solidFill>
                <a:srgbClr val="3A8FCD"/>
              </a:solidFill>
              <a:latin typeface="Trebuchet MS" panose="020B0603020202020204" pitchFamily="34" charset="0"/>
            </a:endParaRPr>
          </a:p>
          <a:p>
            <a:pPr marL="114300" lvl="1" indent="0">
              <a:lnSpc>
                <a:spcPct val="101000"/>
              </a:lnSpc>
              <a:spcBef>
                <a:spcPts val="0"/>
              </a:spcBef>
              <a:buClr>
                <a:srgbClr val="5B9BD5"/>
              </a:buClr>
              <a:buFont typeface="Arial" pitchFamily="34" charset="0"/>
              <a:buNone/>
            </a:pPr>
            <a:r>
              <a:rPr lang="pt-BR" sz="1600" b="1" dirty="0">
                <a:solidFill>
                  <a:srgbClr val="3A8FCD"/>
                </a:solidFill>
                <a:latin typeface="Trebuchet MS" panose="020B0603020202020204" pitchFamily="34" charset="0"/>
              </a:rPr>
              <a:t>ETAPAS EM ANDAMENTO:</a:t>
            </a: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Conversão do cadastro do SAA e simulação hidráulica de Goiânia</a:t>
            </a: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Acompanhamento da implantação do GISWATER</a:t>
            </a:r>
          </a:p>
        </p:txBody>
      </p:sp>
    </p:spTree>
    <p:extLst>
      <p:ext uri="{BB962C8B-B14F-4D97-AF65-F5344CB8AC3E}">
        <p14:creationId xmlns:p14="http://schemas.microsoft.com/office/powerpoint/2010/main" val="3858426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F591D91-7540-44CB-8427-B835C909854D}"/>
              </a:ext>
            </a:extLst>
          </p:cNvPr>
          <p:cNvSpPr txBox="1">
            <a:spLocks/>
          </p:cNvSpPr>
          <p:nvPr/>
        </p:nvSpPr>
        <p:spPr>
          <a:xfrm>
            <a:off x="383076" y="1878227"/>
            <a:ext cx="8377848" cy="4143632"/>
          </a:xfrm>
          <a:prstGeom prst="rect">
            <a:avLst/>
          </a:prstGeom>
        </p:spPr>
        <p:txBody>
          <a:bodyPr lIns="54000" rIns="18000"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lnSpc>
                <a:spcPct val="101000"/>
              </a:lnSpc>
              <a:spcBef>
                <a:spcPts val="0"/>
              </a:spcBef>
              <a:buClr>
                <a:srgbClr val="5B9BD5"/>
              </a:buClr>
              <a:buFont typeface="Arial" pitchFamily="34" charset="0"/>
              <a:buNone/>
            </a:pPr>
            <a:r>
              <a:rPr lang="pt-BR" sz="1600" b="1" dirty="0">
                <a:solidFill>
                  <a:srgbClr val="3A8FCD"/>
                </a:solidFill>
                <a:latin typeface="Trebuchet MS" panose="020B0603020202020204" pitchFamily="34" charset="0"/>
              </a:rPr>
              <a:t>OBJETIVO DA COSANPA: </a:t>
            </a: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Utilização do GISWATER como ferramenta de cadastro técnico de água, simulação hidráulica e </a:t>
            </a:r>
            <a:r>
              <a:rPr lang="pt-BR" sz="1600" b="1" u="sng" dirty="0">
                <a:solidFill>
                  <a:srgbClr val="3A8FCD"/>
                </a:solidFill>
                <a:latin typeface="Trebuchet MS" panose="020B0603020202020204" pitchFamily="34" charset="0"/>
              </a:rPr>
              <a:t>gestão operacional</a:t>
            </a: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.</a:t>
            </a:r>
          </a:p>
          <a:p>
            <a:pPr marL="114300" lvl="1" indent="0">
              <a:lnSpc>
                <a:spcPct val="101000"/>
              </a:lnSpc>
              <a:spcBef>
                <a:spcPts val="0"/>
              </a:spcBef>
              <a:buClr>
                <a:srgbClr val="5B9BD5"/>
              </a:buClr>
              <a:buFont typeface="Arial" pitchFamily="34" charset="0"/>
              <a:buNone/>
            </a:pPr>
            <a:endParaRPr lang="pt-BR" sz="1600" b="1" dirty="0">
              <a:solidFill>
                <a:srgbClr val="3A8FCD"/>
              </a:solidFill>
              <a:latin typeface="Trebuchet MS" panose="020B0603020202020204" pitchFamily="34" charset="0"/>
            </a:endParaRPr>
          </a:p>
          <a:p>
            <a:pPr marL="114300" lvl="1" indent="0">
              <a:lnSpc>
                <a:spcPct val="101000"/>
              </a:lnSpc>
              <a:spcBef>
                <a:spcPts val="0"/>
              </a:spcBef>
              <a:buClr>
                <a:srgbClr val="5B9BD5"/>
              </a:buClr>
              <a:buFont typeface="Arial" pitchFamily="34" charset="0"/>
              <a:buNone/>
            </a:pPr>
            <a:r>
              <a:rPr lang="pt-BR" sz="1600" b="1" dirty="0">
                <a:solidFill>
                  <a:srgbClr val="3A8FCD"/>
                </a:solidFill>
                <a:latin typeface="Trebuchet MS" panose="020B0603020202020204" pitchFamily="34" charset="0"/>
              </a:rPr>
              <a:t>ETAPAS JÁ EXECUTADAS:</a:t>
            </a: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Montagem/Customização do Sistema GISWATER para a COSANPA.</a:t>
            </a: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Estruturação do banco de dados em </a:t>
            </a:r>
            <a:r>
              <a:rPr lang="pt-BR" sz="1600" dirty="0" err="1">
                <a:solidFill>
                  <a:srgbClr val="3A8FCD"/>
                </a:solidFill>
                <a:latin typeface="Trebuchet MS" panose="020B0603020202020204" pitchFamily="34" charset="0"/>
              </a:rPr>
              <a:t>PostgreSQL</a:t>
            </a: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.</a:t>
            </a: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Implantação do Sistema GISWATER no servidor da COSANPA e em computadores de usuários.</a:t>
            </a: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Treinamento para cadastramento técnica e de simulação hidráulica.</a:t>
            </a: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Integração do GISWATER com o </a:t>
            </a:r>
            <a:r>
              <a:rPr lang="pt-BR" sz="1600" b="1" dirty="0">
                <a:solidFill>
                  <a:srgbClr val="3A8FCD"/>
                </a:solidFill>
                <a:latin typeface="Trebuchet MS" panose="020B0603020202020204" pitchFamily="34" charset="0"/>
              </a:rPr>
              <a:t>GSAN</a:t>
            </a: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, para obtenção automática de dados das ligações domiciliares (micromedição).</a:t>
            </a: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Integração do GISWATER com o Sistema Supervisório, para obtenção automática de dados dos macromedidores.</a:t>
            </a:r>
            <a:endParaRPr lang="pt-BR" sz="1600" b="1" dirty="0">
              <a:solidFill>
                <a:srgbClr val="3A8FCD"/>
              </a:solidFill>
              <a:latin typeface="Trebuchet MS" panose="020B0603020202020204" pitchFamily="34" charset="0"/>
            </a:endParaRPr>
          </a:p>
          <a:p>
            <a:pPr marL="457200" lvl="1" indent="-34290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</a:pPr>
            <a:r>
              <a:rPr lang="pt-BR" sz="1600" dirty="0">
                <a:solidFill>
                  <a:srgbClr val="3A8FCD"/>
                </a:solidFill>
                <a:latin typeface="Trebuchet MS" panose="020B0603020202020204" pitchFamily="34" charset="0"/>
              </a:rPr>
              <a:t>Customização do GISWATER para a apresentação de indicadores de perdas de água.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407BB13E-6CE6-07E4-E5F5-BDE9AFA3F915}"/>
              </a:ext>
            </a:extLst>
          </p:cNvPr>
          <p:cNvSpPr txBox="1">
            <a:spLocks/>
          </p:cNvSpPr>
          <p:nvPr/>
        </p:nvSpPr>
        <p:spPr>
          <a:xfrm>
            <a:off x="343931" y="1380018"/>
            <a:ext cx="8594123" cy="498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b="1" i="1" dirty="0">
                <a:solidFill>
                  <a:srgbClr val="336791"/>
                </a:solidFill>
              </a:rPr>
              <a:t>CASE</a:t>
            </a:r>
            <a:r>
              <a:rPr lang="pt-BR" b="1" dirty="0">
                <a:solidFill>
                  <a:srgbClr val="336791"/>
                </a:solidFill>
              </a:rPr>
              <a:t> DE IMPLANTAÇÃO DO GISWATER NO BRASIL: COSANPA (PA)</a:t>
            </a:r>
          </a:p>
        </p:txBody>
      </p:sp>
    </p:spTree>
    <p:extLst>
      <p:ext uri="{BB962C8B-B14F-4D97-AF65-F5344CB8AC3E}">
        <p14:creationId xmlns:p14="http://schemas.microsoft.com/office/powerpoint/2010/main" val="1431553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AB48C0E9-0830-CED4-F5DC-4870AB169FBF}"/>
              </a:ext>
            </a:extLst>
          </p:cNvPr>
          <p:cNvSpPr txBox="1">
            <a:spLocks/>
          </p:cNvSpPr>
          <p:nvPr/>
        </p:nvSpPr>
        <p:spPr>
          <a:xfrm>
            <a:off x="344417" y="1436913"/>
            <a:ext cx="2062871" cy="4584668"/>
          </a:xfrm>
          <a:prstGeom prst="rect">
            <a:avLst/>
          </a:prstGeom>
        </p:spPr>
        <p:txBody>
          <a:bodyPr lIns="3600" rIns="18000"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spcBef>
                <a:spcPts val="0"/>
              </a:spcBef>
              <a:buClr>
                <a:schemeClr val="accent1"/>
              </a:buClr>
              <a:buNone/>
            </a:pPr>
            <a:r>
              <a:rPr lang="pt-BR" sz="2400" b="1" dirty="0"/>
              <a:t>EXEMPLO DE MAPA DE CALOR</a:t>
            </a:r>
          </a:p>
          <a:p>
            <a:pPr marL="114300" lvl="1" indent="0">
              <a:spcBef>
                <a:spcPts val="0"/>
              </a:spcBef>
              <a:buClr>
                <a:schemeClr val="accent1"/>
              </a:buClr>
              <a:buNone/>
            </a:pPr>
            <a:endParaRPr lang="pt-BR" sz="2100" dirty="0"/>
          </a:p>
          <a:p>
            <a:pPr marL="114300" lvl="1" indent="0">
              <a:spcBef>
                <a:spcPts val="0"/>
              </a:spcBef>
              <a:buClr>
                <a:schemeClr val="accent1"/>
              </a:buClr>
              <a:buNone/>
            </a:pPr>
            <a:r>
              <a:rPr lang="pt-BR" sz="2100" dirty="0"/>
              <a:t>Gerado a partir do banco de dados do GISWATER, mostrando o consumo </a:t>
            </a:r>
            <a:r>
              <a:rPr lang="pt-BR" sz="2100" dirty="0" err="1"/>
              <a:t>micromedido</a:t>
            </a:r>
            <a:r>
              <a:rPr lang="pt-BR" sz="2100" dirty="0"/>
              <a:t> em função dos meses do ano</a:t>
            </a:r>
          </a:p>
        </p:txBody>
      </p:sp>
      <p:pic>
        <p:nvPicPr>
          <p:cNvPr id="10" name="Imagem 9" descr="Mapa&#10;&#10;Descrição gerada automaticamente com confiança média">
            <a:extLst>
              <a:ext uri="{FF2B5EF4-FFF2-40B4-BE49-F238E27FC236}">
                <a16:creationId xmlns:a16="http://schemas.microsoft.com/office/drawing/2014/main" id="{2474935F-BF0A-729C-65C8-EA4F75F89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86" y="1528759"/>
            <a:ext cx="6484162" cy="45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3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CFA769F5-48DE-0BF2-EF92-64DD23B87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9" b="2560"/>
          <a:stretch/>
        </p:blipFill>
        <p:spPr>
          <a:xfrm>
            <a:off x="2703324" y="1371535"/>
            <a:ext cx="6162001" cy="5020556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4D203B4-6C02-E2BD-2088-3AF463EFB71C}"/>
              </a:ext>
            </a:extLst>
          </p:cNvPr>
          <p:cNvSpPr txBox="1">
            <a:spLocks/>
          </p:cNvSpPr>
          <p:nvPr/>
        </p:nvSpPr>
        <p:spPr>
          <a:xfrm>
            <a:off x="344417" y="1245316"/>
            <a:ext cx="2358907" cy="4855702"/>
          </a:xfrm>
          <a:prstGeom prst="rect">
            <a:avLst/>
          </a:prstGeom>
        </p:spPr>
        <p:txBody>
          <a:bodyPr lIns="3600" rIns="18000"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spcBef>
                <a:spcPts val="0"/>
              </a:spcBef>
              <a:buClr>
                <a:schemeClr val="accent1"/>
              </a:buClr>
              <a:buNone/>
            </a:pPr>
            <a:r>
              <a:rPr lang="pt-BR" sz="2400" b="1" dirty="0"/>
              <a:t>EXEMPLO DE APRESENTAÇÃO DE ÍNDICES DE PERDAS</a:t>
            </a:r>
          </a:p>
          <a:p>
            <a:pPr marL="114300" lvl="1" indent="0">
              <a:spcBef>
                <a:spcPts val="0"/>
              </a:spcBef>
              <a:buClr>
                <a:schemeClr val="accent1"/>
              </a:buClr>
              <a:buNone/>
            </a:pPr>
            <a:endParaRPr lang="pt-BR" sz="2100" dirty="0"/>
          </a:p>
          <a:p>
            <a:pPr marL="114300" lvl="1" indent="0">
              <a:spcBef>
                <a:spcPts val="0"/>
              </a:spcBef>
              <a:buClr>
                <a:schemeClr val="accent1"/>
              </a:buClr>
              <a:buNone/>
            </a:pPr>
            <a:r>
              <a:rPr lang="pt-BR" sz="2100" dirty="0"/>
              <a:t>Indicador de perdas calculado automaticamente pelo GISWATER a partir dos dados integrados de ligações domiciliares e de </a:t>
            </a:r>
            <a:r>
              <a:rPr lang="pt-BR" sz="2100" dirty="0" err="1"/>
              <a:t>macromedidores</a:t>
            </a:r>
            <a:endParaRPr lang="pt-BR" sz="21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5148D67-E069-5B31-D5CD-57E1DA9B5D87}"/>
              </a:ext>
            </a:extLst>
          </p:cNvPr>
          <p:cNvSpPr txBox="1"/>
          <p:nvPr/>
        </p:nvSpPr>
        <p:spPr>
          <a:xfrm>
            <a:off x="6120844" y="5339271"/>
            <a:ext cx="1333693" cy="76174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100" b="1" dirty="0"/>
              <a:t>DMC 1</a:t>
            </a:r>
            <a:br>
              <a:rPr lang="pt-BR" sz="1200" b="1" dirty="0"/>
            </a:br>
            <a:r>
              <a:rPr lang="pt-BR" sz="1050" b="1" dirty="0"/>
              <a:t>Índice de Perdas:</a:t>
            </a:r>
          </a:p>
          <a:p>
            <a:r>
              <a:rPr lang="pt-BR" sz="1050" b="1" dirty="0"/>
              <a:t>• 40%</a:t>
            </a:r>
          </a:p>
          <a:p>
            <a:r>
              <a:rPr lang="pt-BR" sz="1050" b="1" dirty="0"/>
              <a:t>• 282,86 L/lig.dia</a:t>
            </a:r>
          </a:p>
        </p:txBody>
      </p:sp>
    </p:spTree>
    <p:extLst>
      <p:ext uri="{BB962C8B-B14F-4D97-AF65-F5344CB8AC3E}">
        <p14:creationId xmlns:p14="http://schemas.microsoft.com/office/powerpoint/2010/main" val="912597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1" y="1380024"/>
            <a:ext cx="8429376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spcAft>
                <a:spcPts val="1800"/>
              </a:spcAft>
            </a:pPr>
            <a:r>
              <a:rPr lang="pt-BR" b="1" dirty="0">
                <a:solidFill>
                  <a:srgbClr val="336791"/>
                </a:solidFill>
              </a:rPr>
              <a:t>CONCLUSÕES:</a:t>
            </a:r>
            <a:endParaRPr lang="pt-BR" b="1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spcAft>
                <a:spcPts val="1800"/>
              </a:spcAft>
            </a:pPr>
            <a:endParaRPr lang="pt-BR" b="1" dirty="0">
              <a:solidFill>
                <a:schemeClr val="tx1"/>
              </a:solidFill>
            </a:endParaRPr>
          </a:p>
          <a:p>
            <a:pPr lvl="1" indent="-342900" algn="l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  <a:buFont typeface="Arial" pitchFamily="34" charset="0"/>
              <a:buChar char="•"/>
            </a:pPr>
            <a:r>
              <a:rPr lang="pt-BR" b="1" dirty="0">
                <a:solidFill>
                  <a:srgbClr val="3A8FCD"/>
                </a:solidFill>
                <a:latin typeface="Trebuchet MS" panose="020B0603020202020204" pitchFamily="34" charset="0"/>
              </a:rPr>
              <a:t>Inovação tecnológica </a:t>
            </a:r>
            <a:r>
              <a:rPr lang="pt-BR" dirty="0">
                <a:solidFill>
                  <a:srgbClr val="3A8FCD"/>
                </a:solidFill>
                <a:latin typeface="Trebuchet MS" panose="020B0603020202020204" pitchFamily="34" charset="0"/>
              </a:rPr>
              <a:t>(uso de softwares livres)</a:t>
            </a:r>
          </a:p>
          <a:p>
            <a:pPr lvl="1" indent="-342900" algn="l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  <a:buFont typeface="Arial" pitchFamily="34" charset="0"/>
              <a:buChar char="•"/>
            </a:pPr>
            <a:r>
              <a:rPr lang="pt-BR" dirty="0">
                <a:solidFill>
                  <a:srgbClr val="3A8FCD"/>
                </a:solidFill>
                <a:latin typeface="Trebuchet MS" panose="020B0603020202020204" pitchFamily="34" charset="0"/>
              </a:rPr>
              <a:t>Unificação da base de dados (</a:t>
            </a:r>
            <a:r>
              <a:rPr lang="pt-BR" b="1" dirty="0">
                <a:solidFill>
                  <a:srgbClr val="3A8FCD"/>
                </a:solidFill>
                <a:latin typeface="Trebuchet MS" panose="020B0603020202020204" pitchFamily="34" charset="0"/>
              </a:rPr>
              <a:t>Georreferenciamento</a:t>
            </a:r>
            <a:r>
              <a:rPr lang="pt-BR" dirty="0">
                <a:solidFill>
                  <a:srgbClr val="3A8FCD"/>
                </a:solidFill>
                <a:latin typeface="Trebuchet MS" panose="020B0603020202020204" pitchFamily="34" charset="0"/>
              </a:rPr>
              <a:t>):</a:t>
            </a:r>
          </a:p>
          <a:p>
            <a:pPr lvl="2" indent="-342900" algn="l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  <a:buFont typeface="Arial" pitchFamily="34" charset="0"/>
              <a:buChar char="•"/>
            </a:pPr>
            <a:r>
              <a:rPr lang="pt-BR" dirty="0">
                <a:solidFill>
                  <a:srgbClr val="3A8FCD"/>
                </a:solidFill>
                <a:latin typeface="Trebuchet MS" panose="020B0603020202020204" pitchFamily="34" charset="0"/>
              </a:rPr>
              <a:t>Cadastros técnico e comercial</a:t>
            </a:r>
          </a:p>
          <a:p>
            <a:pPr lvl="2" indent="-342900" algn="l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  <a:buFont typeface="Arial" pitchFamily="34" charset="0"/>
              <a:buChar char="•"/>
            </a:pPr>
            <a:r>
              <a:rPr lang="pt-BR" dirty="0">
                <a:solidFill>
                  <a:srgbClr val="3A8FCD"/>
                </a:solidFill>
                <a:latin typeface="Trebuchet MS" panose="020B0603020202020204" pitchFamily="34" charset="0"/>
              </a:rPr>
              <a:t>Simulações hidráulicas</a:t>
            </a:r>
          </a:p>
          <a:p>
            <a:pPr lvl="1" indent="-342900" algn="l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  <a:buFont typeface="Arial" pitchFamily="34" charset="0"/>
              <a:buChar char="•"/>
            </a:pPr>
            <a:r>
              <a:rPr lang="pt-BR" b="1" dirty="0">
                <a:solidFill>
                  <a:srgbClr val="3A8FCD"/>
                </a:solidFill>
                <a:latin typeface="Trebuchet MS" panose="020B0603020202020204" pitchFamily="34" charset="0"/>
              </a:rPr>
              <a:t>Melhoria da gestão operacional </a:t>
            </a:r>
            <a:r>
              <a:rPr lang="pt-BR" dirty="0">
                <a:solidFill>
                  <a:srgbClr val="3A8FCD"/>
                </a:solidFill>
                <a:latin typeface="Trebuchet MS" panose="020B0603020202020204" pitchFamily="34" charset="0"/>
              </a:rPr>
              <a:t>de sistemas de abastecimento de água:</a:t>
            </a:r>
          </a:p>
          <a:p>
            <a:pPr lvl="2" indent="-342900" algn="l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  <a:buFont typeface="Arial" pitchFamily="34" charset="0"/>
              <a:buChar char="•"/>
            </a:pPr>
            <a:r>
              <a:rPr lang="pt-BR" dirty="0">
                <a:solidFill>
                  <a:srgbClr val="3A8FCD"/>
                </a:solidFill>
                <a:latin typeface="Trebuchet MS" panose="020B0603020202020204" pitchFamily="34" charset="0"/>
              </a:rPr>
              <a:t>Gestão de perdas de água (físicas e aparentes)</a:t>
            </a:r>
          </a:p>
          <a:p>
            <a:pPr lvl="2" indent="-342900" algn="l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  <a:buFont typeface="Arial" pitchFamily="34" charset="0"/>
              <a:buChar char="•"/>
            </a:pPr>
            <a:r>
              <a:rPr lang="pt-BR" dirty="0">
                <a:solidFill>
                  <a:srgbClr val="3A8FCD"/>
                </a:solidFill>
                <a:latin typeface="Trebuchet MS" panose="020B0603020202020204" pitchFamily="34" charset="0"/>
              </a:rPr>
              <a:t>Interação com o sistema comercial</a:t>
            </a:r>
          </a:p>
          <a:p>
            <a:pPr lvl="2" indent="-342900" algn="l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  <a:buFont typeface="Arial" pitchFamily="34" charset="0"/>
              <a:buChar char="•"/>
            </a:pPr>
            <a:r>
              <a:rPr lang="pt-BR" dirty="0">
                <a:solidFill>
                  <a:srgbClr val="3A8FCD"/>
                </a:solidFill>
                <a:latin typeface="Trebuchet MS" panose="020B0603020202020204" pitchFamily="34" charset="0"/>
              </a:rPr>
              <a:t>Geração de históricos de manutenção</a:t>
            </a:r>
          </a:p>
          <a:p>
            <a:pPr lvl="2" indent="-342900" algn="l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5B9BD5"/>
              </a:buClr>
              <a:buFont typeface="Arial" pitchFamily="34" charset="0"/>
              <a:buChar char="•"/>
            </a:pPr>
            <a:r>
              <a:rPr lang="pt-BR" dirty="0">
                <a:solidFill>
                  <a:srgbClr val="3A8FCD"/>
                </a:solidFill>
                <a:latin typeface="Trebuchet MS" panose="020B0603020202020204" pitchFamily="34" charset="0"/>
              </a:rPr>
              <a:t>Outras ações</a:t>
            </a:r>
          </a:p>
          <a:p>
            <a:pPr algn="l"/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C13EB23-AF2A-4138-B1D7-696814C46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71" y="1733994"/>
            <a:ext cx="290194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14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92277" y="1632572"/>
            <a:ext cx="7272808" cy="4320480"/>
          </a:xfrm>
        </p:spPr>
        <p:txBody>
          <a:bodyPr>
            <a:normAutofit/>
          </a:bodyPr>
          <a:lstStyle/>
          <a:p>
            <a:pPr algn="l"/>
            <a:endParaRPr lang="pt-BR" b="1" dirty="0">
              <a:solidFill>
                <a:schemeClr val="tx1"/>
              </a:solidFill>
            </a:endParaRPr>
          </a:p>
          <a:p>
            <a:pPr algn="l"/>
            <a:endParaRPr lang="pt-BR" b="1" dirty="0">
              <a:solidFill>
                <a:schemeClr val="tx1"/>
              </a:solidFill>
            </a:endParaRPr>
          </a:p>
          <a:p>
            <a:pPr algn="l"/>
            <a:r>
              <a:rPr lang="pt-BR" b="1" dirty="0">
                <a:solidFill>
                  <a:schemeClr val="tx1"/>
                </a:solidFill>
              </a:rPr>
              <a:t>OBRIGADO!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r>
              <a:rPr lang="pt-BR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Eng</a:t>
            </a:r>
            <a:r>
              <a:rPr lang="pt-B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º Luiz Roberto Gravina Pladevall</a:t>
            </a:r>
          </a:p>
          <a:p>
            <a:r>
              <a:rPr lang="pt-BR" b="1" dirty="0">
                <a:solidFill>
                  <a:srgbClr val="0070C0"/>
                </a:solidFill>
                <a:latin typeface="Trebuchet MS" panose="020B0603020202020204" pitchFamily="34" charset="0"/>
              </a:rPr>
              <a:t>pladevall@cpsengenharia.com.br</a:t>
            </a:r>
          </a:p>
        </p:txBody>
      </p:sp>
    </p:spTree>
    <p:extLst>
      <p:ext uri="{BB962C8B-B14F-4D97-AF65-F5344CB8AC3E}">
        <p14:creationId xmlns:p14="http://schemas.microsoft.com/office/powerpoint/2010/main" val="354291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380018"/>
            <a:ext cx="7776864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spcAft>
                <a:spcPts val="1800"/>
              </a:spcAft>
            </a:pPr>
            <a:r>
              <a:rPr lang="pt-BR" b="1" dirty="0">
                <a:solidFill>
                  <a:schemeClr val="tx1"/>
                </a:solidFill>
              </a:rPr>
              <a:t> </a:t>
            </a:r>
            <a:endParaRPr lang="pt-BR" sz="2400" b="1" dirty="0">
              <a:solidFill>
                <a:schemeClr val="tx1"/>
              </a:solidFill>
            </a:endParaRPr>
          </a:p>
          <a:p>
            <a:pPr algn="just"/>
            <a:endParaRPr lang="pt-BR" sz="2000" dirty="0">
              <a:solidFill>
                <a:srgbClr val="3A8FCD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2000" dirty="0">
                <a:solidFill>
                  <a:srgbClr val="3A8FCD"/>
                </a:solidFill>
                <a:latin typeface="Trebuchet MS" panose="020B0603020202020204" pitchFamily="34" charset="0"/>
              </a:rPr>
              <a:t>O objetivo principal deste trabalho é apresentar uma solução integrada de </a:t>
            </a:r>
            <a:r>
              <a:rPr lang="pt-BR" sz="2000" b="1" u="sng" dirty="0">
                <a:solidFill>
                  <a:srgbClr val="3A8FCD"/>
                </a:solidFill>
                <a:latin typeface="Trebuchet MS" panose="020B0603020202020204" pitchFamily="34" charset="0"/>
              </a:rPr>
              <a:t>gestão operacional</a:t>
            </a:r>
            <a:r>
              <a:rPr lang="pt-BR" sz="2000" dirty="0">
                <a:solidFill>
                  <a:srgbClr val="3A8FCD"/>
                </a:solidFill>
                <a:latin typeface="Trebuchet MS" panose="020B0603020202020204" pitchFamily="34" charset="0"/>
              </a:rPr>
              <a:t>, tendo:</a:t>
            </a:r>
          </a:p>
          <a:p>
            <a:pPr algn="just"/>
            <a:endParaRPr lang="pt-BR" sz="300" dirty="0">
              <a:solidFill>
                <a:srgbClr val="3A8FCD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pt-BR" sz="2000" dirty="0">
                <a:solidFill>
                  <a:srgbClr val="3A8FCD"/>
                </a:solidFill>
                <a:latin typeface="Trebuchet MS" panose="020B0603020202020204" pitchFamily="34" charset="0"/>
              </a:rPr>
              <a:t>Conversão ou adequação dos cadastros técnico e comercial georreferenciados de sistemas de distribuição de água</a:t>
            </a:r>
          </a:p>
          <a:p>
            <a:pPr marL="342900" indent="-342900" algn="l">
              <a:buFontTx/>
              <a:buChar char="-"/>
            </a:pPr>
            <a:r>
              <a:rPr lang="pt-BR" sz="2000" dirty="0">
                <a:solidFill>
                  <a:srgbClr val="3A8FCD"/>
                </a:solidFill>
                <a:latin typeface="Trebuchet MS" panose="020B0603020202020204" pitchFamily="34" charset="0"/>
              </a:rPr>
              <a:t>Integração com a modelagem hidráulica do sistema</a:t>
            </a:r>
          </a:p>
          <a:p>
            <a:pPr marL="342900" indent="-342900" algn="l">
              <a:buFontTx/>
              <a:buChar char="-"/>
            </a:pPr>
            <a:r>
              <a:rPr lang="pt-BR" sz="2000" dirty="0">
                <a:solidFill>
                  <a:srgbClr val="3A8FCD"/>
                </a:solidFill>
                <a:latin typeface="Trebuchet MS" panose="020B0603020202020204" pitchFamily="34" charset="0"/>
              </a:rPr>
              <a:t>Armazenamento das informações em banco de dados</a:t>
            </a:r>
          </a:p>
          <a:p>
            <a:pPr marL="342900" indent="-342900" algn="l">
              <a:buFontTx/>
              <a:buChar char="-"/>
            </a:pPr>
            <a:r>
              <a:rPr lang="pt-BR" sz="2000" dirty="0">
                <a:solidFill>
                  <a:srgbClr val="3A8FCD"/>
                </a:solidFill>
                <a:latin typeface="Trebuchet MS" panose="020B0603020202020204" pitchFamily="34" charset="0"/>
              </a:rPr>
              <a:t>Utilização apenas de softwares livres</a:t>
            </a:r>
          </a:p>
          <a:p>
            <a:pPr marL="342900" indent="-342900" algn="l">
              <a:buFontTx/>
              <a:buChar char="-"/>
            </a:pPr>
            <a:r>
              <a:rPr lang="pt-BR" sz="2000" dirty="0">
                <a:solidFill>
                  <a:srgbClr val="3A8FCD"/>
                </a:solidFill>
                <a:latin typeface="Trebuchet MS" panose="020B0603020202020204" pitchFamily="34" charset="0"/>
              </a:rPr>
              <a:t>Baixo custo para a implantação</a:t>
            </a:r>
          </a:p>
          <a:p>
            <a:pPr algn="just"/>
            <a:endParaRPr lang="pt-BR" sz="2000" dirty="0">
              <a:solidFill>
                <a:srgbClr val="3A8FCD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A2C7718-E0C9-48A8-918B-8600CE352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88" y="1589023"/>
            <a:ext cx="290194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55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DEC87DBB-D0CA-412C-B7B4-30FA6B0FD348}"/>
              </a:ext>
            </a:extLst>
          </p:cNvPr>
          <p:cNvSpPr txBox="1">
            <a:spLocks/>
          </p:cNvSpPr>
          <p:nvPr/>
        </p:nvSpPr>
        <p:spPr>
          <a:xfrm>
            <a:off x="420130" y="1343134"/>
            <a:ext cx="8295502" cy="712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336791"/>
                </a:solidFill>
              </a:defRPr>
            </a:lvl1pPr>
            <a:lvl2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HISTÓRICO DO GISWATER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7FBC44-E0BF-4A4E-B29F-32F83A9EC83E}"/>
              </a:ext>
            </a:extLst>
          </p:cNvPr>
          <p:cNvSpPr/>
          <p:nvPr/>
        </p:nvSpPr>
        <p:spPr>
          <a:xfrm>
            <a:off x="420130" y="1944155"/>
            <a:ext cx="7564978" cy="554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pt-BR" sz="2400" b="1" dirty="0">
                <a:solidFill>
                  <a:srgbClr val="336791"/>
                </a:solidFill>
              </a:rPr>
              <a:t>PROJETO GISWATER, LANÇADO EM 2014: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E3519EE-8C55-4BE7-A6F2-F4FAD69BE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46" y="2516283"/>
            <a:ext cx="8204886" cy="323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38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DEC87DBB-D0CA-412C-B7B4-30FA6B0FD348}"/>
              </a:ext>
            </a:extLst>
          </p:cNvPr>
          <p:cNvSpPr txBox="1">
            <a:spLocks/>
          </p:cNvSpPr>
          <p:nvPr/>
        </p:nvSpPr>
        <p:spPr>
          <a:xfrm>
            <a:off x="420130" y="1343134"/>
            <a:ext cx="8295502" cy="712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t-BR" b="1" dirty="0">
                <a:solidFill>
                  <a:srgbClr val="336791"/>
                </a:solidFill>
              </a:rPr>
              <a:t>GISWATER – SOLUÇÃO INTEGRADA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7FBC44-E0BF-4A4E-B29F-32F83A9EC83E}"/>
              </a:ext>
            </a:extLst>
          </p:cNvPr>
          <p:cNvSpPr/>
          <p:nvPr/>
        </p:nvSpPr>
        <p:spPr>
          <a:xfrm>
            <a:off x="420130" y="1849075"/>
            <a:ext cx="7564978" cy="5548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defTabSz="914400">
              <a:lnSpc>
                <a:spcPct val="120000"/>
              </a:lnSpc>
              <a:spcBef>
                <a:spcPts val="1000"/>
              </a:spcBef>
            </a:pPr>
            <a:r>
              <a:rPr lang="pt-BR" sz="2400" b="1" dirty="0">
                <a:solidFill>
                  <a:srgbClr val="336791"/>
                </a:solidFill>
              </a:rPr>
              <a:t>GEORREFERENCIAMENTO ASSOCIADO A SOFTWARE LIVRE: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A755CDF-5280-4A80-ADD1-FA179C4A1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57" y="2407876"/>
            <a:ext cx="7886664" cy="31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11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DEC87DBB-D0CA-412C-B7B4-30FA6B0FD348}"/>
              </a:ext>
            </a:extLst>
          </p:cNvPr>
          <p:cNvSpPr txBox="1">
            <a:spLocks/>
          </p:cNvSpPr>
          <p:nvPr/>
        </p:nvSpPr>
        <p:spPr>
          <a:xfrm>
            <a:off x="420130" y="1343134"/>
            <a:ext cx="8295502" cy="712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t-BR" b="1" dirty="0">
                <a:solidFill>
                  <a:srgbClr val="336791"/>
                </a:solidFill>
              </a:rPr>
              <a:t>GISWATER – INTEGRAÇÃO COMPLETA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E95B885-9DCD-4ECE-8AA5-28A0DE73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87" y="1861751"/>
            <a:ext cx="7985788" cy="43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00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380021"/>
            <a:ext cx="7776864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rgbClr val="336791"/>
                </a:solidFill>
              </a:rPr>
              <a:t>APLICAÇÕES DO GISWATER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D705AEC-9DC6-47AC-AB34-116D20F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30" y="1847148"/>
            <a:ext cx="8281086" cy="36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4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380021"/>
            <a:ext cx="9305167" cy="509739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sz="2200" b="1" dirty="0">
                <a:solidFill>
                  <a:srgbClr val="336791"/>
                </a:solidFill>
              </a:rPr>
              <a:t>APLICAÇÕES DO GISWATER - CADASTRO TÉCNICO GEORREFERENCIADO</a:t>
            </a:r>
          </a:p>
          <a:p>
            <a:pPr algn="l"/>
            <a:endParaRPr lang="pt-BR" sz="2200" dirty="0">
              <a:solidFill>
                <a:schemeClr val="tx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7A25E6-0079-41D6-A0B9-30A0AA748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30" y="1778070"/>
            <a:ext cx="8388178" cy="451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11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380021"/>
            <a:ext cx="8091616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rgbClr val="336791"/>
                </a:solidFill>
              </a:rPr>
              <a:t>APLICAÇÕES DO GISWATER – SIMULAÇÕES HIDRÁULICAS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2466574-5525-45E2-B509-B0CC593C5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1" y="2088495"/>
            <a:ext cx="8616778" cy="363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67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9" y="1380021"/>
            <a:ext cx="8456142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rgbClr val="336791"/>
                </a:solidFill>
              </a:rPr>
              <a:t>APLICAÇÕES DO GISWATER </a:t>
            </a:r>
          </a:p>
          <a:p>
            <a:pPr algn="l">
              <a:spcBef>
                <a:spcPts val="0"/>
              </a:spcBef>
            </a:pPr>
            <a:r>
              <a:rPr lang="pt-BR" b="1" dirty="0">
                <a:solidFill>
                  <a:srgbClr val="336791"/>
                </a:solidFill>
              </a:rPr>
              <a:t>APOIO AO PLANEJAMENTO E NA GESTÃO OPERACIONAL</a:t>
            </a:r>
          </a:p>
          <a:p>
            <a:pPr algn="l">
              <a:spcBef>
                <a:spcPts val="0"/>
              </a:spcBef>
            </a:pPr>
            <a:endParaRPr lang="pt-BR" b="1" dirty="0">
              <a:solidFill>
                <a:srgbClr val="336791"/>
              </a:solidFill>
            </a:endParaRPr>
          </a:p>
          <a:p>
            <a:pPr algn="l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837AC2A-56CB-DE9C-FA0F-BEF0B5DB0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02" y="2249868"/>
            <a:ext cx="8423423" cy="398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1430</TotalTime>
  <Words>506</Words>
  <Application>Microsoft Office PowerPoint</Application>
  <PresentationFormat>Apresentação na tela (4:3)</PresentationFormat>
  <Paragraphs>75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Trebuchet MS</vt:lpstr>
      <vt:lpstr>Tema do Office</vt:lpstr>
      <vt:lpstr>Gestão operacional de sistemas de abastecimento de água utilizando GIS integrado à modelagem hidráulica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Scalize</dc:creator>
  <cp:lastModifiedBy>Luiz Pladevall</cp:lastModifiedBy>
  <cp:revision>28</cp:revision>
  <dcterms:created xsi:type="dcterms:W3CDTF">2022-04-25T15:52:50Z</dcterms:created>
  <dcterms:modified xsi:type="dcterms:W3CDTF">2022-05-09T21:49:41Z</dcterms:modified>
</cp:coreProperties>
</file>