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304" r:id="rId3"/>
    <p:sldId id="295" r:id="rId4"/>
    <p:sldId id="305" r:id="rId5"/>
    <p:sldId id="296" r:id="rId6"/>
    <p:sldId id="299" r:id="rId7"/>
    <p:sldId id="306" r:id="rId8"/>
    <p:sldId id="300" r:id="rId9"/>
    <p:sldId id="308" r:id="rId10"/>
    <p:sldId id="309" r:id="rId11"/>
    <p:sldId id="307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5" r:id="rId27"/>
    <p:sldId id="326" r:id="rId28"/>
    <p:sldId id="301" r:id="rId29"/>
    <p:sldId id="292" r:id="rId30"/>
    <p:sldId id="30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>
        <p:scale>
          <a:sx n="81" d="100"/>
          <a:sy n="81" d="100"/>
        </p:scale>
        <p:origin x="-103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02/05/2022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hyperlink" Target="https://www.caraguatatuba.sp.gov.br/pmc/2017/09/mais-de-2-toneladas-de-residuos-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12" Type="http://schemas.openxmlformats.org/officeDocument/2006/relationships/image" Target="../media/image5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openxmlformats.org/officeDocument/2006/relationships/image" Target="../media/image7.jpeg"/><Relationship Id="rId10" Type="http://schemas.openxmlformats.org/officeDocument/2006/relationships/image" Target="../media/image34.png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jpeg"/><Relationship Id="rId3" Type="http://schemas.openxmlformats.org/officeDocument/2006/relationships/image" Target="../media/image60.jpe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59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5.png"/><Relationship Id="rId5" Type="http://schemas.openxmlformats.org/officeDocument/2006/relationships/image" Target="../media/image61.jpeg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7.jpeg"/><Relationship Id="rId9" Type="http://schemas.openxmlformats.org/officeDocument/2006/relationships/image" Target="../media/image63.jpe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ssemae.org.br/noticias-congresso/item/4944-assemae-premia-startups-com-ideias-inovadoras-para-saneamento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hyperlink" Target="http://climatesmart.com.br/docs/Desafio_Gestao_Residuo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facebook.com/1113118802149851/photos/2381892901939095/" TargetMode="External"/><Relationship Id="rId18" Type="http://schemas.openxmlformats.org/officeDocument/2006/relationships/image" Target="../media/image89.jpeg"/><Relationship Id="rId26" Type="http://schemas.openxmlformats.org/officeDocument/2006/relationships/image" Target="../media/image97.jpeg"/><Relationship Id="rId39" Type="http://schemas.openxmlformats.org/officeDocument/2006/relationships/image" Target="../media/image110.png"/><Relationship Id="rId21" Type="http://schemas.openxmlformats.org/officeDocument/2006/relationships/image" Target="../media/image92.jpeg"/><Relationship Id="rId34" Type="http://schemas.openxmlformats.org/officeDocument/2006/relationships/image" Target="../media/image105.jpeg"/><Relationship Id="rId42" Type="http://schemas.openxmlformats.org/officeDocument/2006/relationships/image" Target="../media/image113.jpeg"/><Relationship Id="rId47" Type="http://schemas.openxmlformats.org/officeDocument/2006/relationships/image" Target="../media/image118.jpeg"/><Relationship Id="rId50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55" Type="http://schemas.openxmlformats.org/officeDocument/2006/relationships/image" Target="../media/image124.png"/><Relationship Id="rId63" Type="http://schemas.openxmlformats.org/officeDocument/2006/relationships/image" Target="../media/image132.png"/><Relationship Id="rId7" Type="http://schemas.openxmlformats.org/officeDocument/2006/relationships/hyperlink" Target="https://www.facebook.com/suporteniltex" TargetMode="External"/><Relationship Id="rId2" Type="http://schemas.openxmlformats.org/officeDocument/2006/relationships/image" Target="../media/image78.jpeg"/><Relationship Id="rId16" Type="http://schemas.openxmlformats.org/officeDocument/2006/relationships/image" Target="../media/image67.png"/><Relationship Id="rId29" Type="http://schemas.openxmlformats.org/officeDocument/2006/relationships/image" Target="../media/image100.png"/><Relationship Id="rId11" Type="http://schemas.openxmlformats.org/officeDocument/2006/relationships/image" Target="../media/image84.jpeg"/><Relationship Id="rId24" Type="http://schemas.openxmlformats.org/officeDocument/2006/relationships/image" Target="../media/image95.jpeg"/><Relationship Id="rId32" Type="http://schemas.openxmlformats.org/officeDocument/2006/relationships/image" Target="../media/image103.jpeg"/><Relationship Id="rId37" Type="http://schemas.openxmlformats.org/officeDocument/2006/relationships/image" Target="../media/image108.png"/><Relationship Id="rId40" Type="http://schemas.openxmlformats.org/officeDocument/2006/relationships/image" Target="../media/image111.jpeg"/><Relationship Id="rId45" Type="http://schemas.openxmlformats.org/officeDocument/2006/relationships/image" Target="../media/image116.png"/><Relationship Id="rId53" Type="http://schemas.openxmlformats.org/officeDocument/2006/relationships/image" Target="../media/image122.png"/><Relationship Id="rId58" Type="http://schemas.openxmlformats.org/officeDocument/2006/relationships/image" Target="../media/image127.png"/><Relationship Id="rId5" Type="http://schemas.openxmlformats.org/officeDocument/2006/relationships/hyperlink" Target="http://www.saosebastiao.sp.gov.br/" TargetMode="External"/><Relationship Id="rId61" Type="http://schemas.openxmlformats.org/officeDocument/2006/relationships/image" Target="../media/image130.jpeg"/><Relationship Id="rId19" Type="http://schemas.openxmlformats.org/officeDocument/2006/relationships/image" Target="../media/image90.png"/><Relationship Id="rId14" Type="http://schemas.openxmlformats.org/officeDocument/2006/relationships/image" Target="../media/image86.png"/><Relationship Id="rId22" Type="http://schemas.openxmlformats.org/officeDocument/2006/relationships/image" Target="../media/image93.jpeg"/><Relationship Id="rId27" Type="http://schemas.openxmlformats.org/officeDocument/2006/relationships/image" Target="../media/image98.jpe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56" Type="http://schemas.openxmlformats.org/officeDocument/2006/relationships/image" Target="../media/image125.png"/><Relationship Id="rId8" Type="http://schemas.openxmlformats.org/officeDocument/2006/relationships/image" Target="../media/image81.png"/><Relationship Id="rId51" Type="http://schemas.openxmlformats.org/officeDocument/2006/relationships/image" Target="../media/image120.jpeg"/><Relationship Id="rId3" Type="http://schemas.openxmlformats.org/officeDocument/2006/relationships/image" Target="../media/image79.jpeg"/><Relationship Id="rId12" Type="http://schemas.openxmlformats.org/officeDocument/2006/relationships/image" Target="../media/image85.png"/><Relationship Id="rId17" Type="http://schemas.openxmlformats.org/officeDocument/2006/relationships/image" Target="../media/image88.jpeg"/><Relationship Id="rId25" Type="http://schemas.openxmlformats.org/officeDocument/2006/relationships/image" Target="../media/image96.jpeg"/><Relationship Id="rId33" Type="http://schemas.openxmlformats.org/officeDocument/2006/relationships/image" Target="../media/image104.jpeg"/><Relationship Id="rId38" Type="http://schemas.openxmlformats.org/officeDocument/2006/relationships/image" Target="../media/image109.png"/><Relationship Id="rId46" Type="http://schemas.openxmlformats.org/officeDocument/2006/relationships/image" Target="../media/image117.jpeg"/><Relationship Id="rId59" Type="http://schemas.openxmlformats.org/officeDocument/2006/relationships/image" Target="../media/image128.jpeg"/><Relationship Id="rId20" Type="http://schemas.openxmlformats.org/officeDocument/2006/relationships/image" Target="../media/image91.png"/><Relationship Id="rId41" Type="http://schemas.openxmlformats.org/officeDocument/2006/relationships/image" Target="../media/image112.png"/><Relationship Id="rId54" Type="http://schemas.openxmlformats.org/officeDocument/2006/relationships/image" Target="../media/image123.jpeg"/><Relationship Id="rId6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ineplast.com.br/" TargetMode="External"/><Relationship Id="rId15" Type="http://schemas.openxmlformats.org/officeDocument/2006/relationships/image" Target="../media/image87.jpeg"/><Relationship Id="rId23" Type="http://schemas.openxmlformats.org/officeDocument/2006/relationships/image" Target="../media/image94.jpe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7.jpeg"/><Relationship Id="rId57" Type="http://schemas.openxmlformats.org/officeDocument/2006/relationships/image" Target="../media/image126.png"/><Relationship Id="rId10" Type="http://schemas.openxmlformats.org/officeDocument/2006/relationships/image" Target="../media/image83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52" Type="http://schemas.openxmlformats.org/officeDocument/2006/relationships/image" Target="../media/image121.jpeg"/><Relationship Id="rId60" Type="http://schemas.openxmlformats.org/officeDocument/2006/relationships/image" Target="../media/image129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hyperlink" Target="http://sineplast.com.br/" TargetMode="External"/><Relationship Id="rId7" Type="http://schemas.openxmlformats.org/officeDocument/2006/relationships/image" Target="../media/image133.jpeg"/><Relationship Id="rId2" Type="http://schemas.openxmlformats.org/officeDocument/2006/relationships/hyperlink" Target="http://www.saosebastiao.sp.gov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11" Type="http://schemas.openxmlformats.org/officeDocument/2006/relationships/image" Target="../media/image137.jpeg"/><Relationship Id="rId5" Type="http://schemas.openxmlformats.org/officeDocument/2006/relationships/image" Target="../media/image7.jpeg"/><Relationship Id="rId10" Type="http://schemas.openxmlformats.org/officeDocument/2006/relationships/image" Target="../media/image136.jpeg"/><Relationship Id="rId4" Type="http://schemas.openxmlformats.org/officeDocument/2006/relationships/hyperlink" Target="https://www.facebook.com/suporteniltex" TargetMode="External"/><Relationship Id="rId9" Type="http://schemas.openxmlformats.org/officeDocument/2006/relationships/image" Target="../media/image1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ineplast.com.br/" TargetMode="External"/><Relationship Id="rId7" Type="http://schemas.openxmlformats.org/officeDocument/2006/relationships/image" Target="../media/image138.png"/><Relationship Id="rId2" Type="http://schemas.openxmlformats.org/officeDocument/2006/relationships/hyperlink" Target="http://www.saosebastiao.sp.gov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facebook.com/suportenilte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ineplast.com.br/" TargetMode="External"/><Relationship Id="rId2" Type="http://schemas.openxmlformats.org/officeDocument/2006/relationships/hyperlink" Target="http://www.saosebastiao.sp.gov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4" Type="http://schemas.openxmlformats.org/officeDocument/2006/relationships/hyperlink" Target="https://www.facebook.com/suportenilte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27.png"/><Relationship Id="rId4" Type="http://schemas.openxmlformats.org/officeDocument/2006/relationships/image" Target="../media/image1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ineplast.com.br/" TargetMode="External"/><Relationship Id="rId2" Type="http://schemas.openxmlformats.org/officeDocument/2006/relationships/hyperlink" Target="http://www.saosebastiao.sp.gov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4" Type="http://schemas.openxmlformats.org/officeDocument/2006/relationships/hyperlink" Target="https://www.facebook.com/suporteniltex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hyperlink" Target="http://sineplast.com.br/" TargetMode="External"/><Relationship Id="rId7" Type="http://schemas.openxmlformats.org/officeDocument/2006/relationships/image" Target="../media/image149.jpeg"/><Relationship Id="rId2" Type="http://schemas.openxmlformats.org/officeDocument/2006/relationships/hyperlink" Target="http://www.saosebastiao.sp.gov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s://www.facebook.com/Coopercaps/?ref=nf&amp;__tn__=%3c*F&amp;eid=ARBiUbumYxwv8IT9pLwbt6mXTMZPSDlQe_IRRTuMmN7xyi1EOfaUjycQyltWEJwbIm9XvMOnubGJM98d&amp;hc_ref=ARTRdNFDvPsfGQRMzWoQQK34GI-HRrNkPY724BG3xuMqiuWyD1CUhtqaCd9BuZtdUCI" TargetMode="External"/><Relationship Id="rId10" Type="http://schemas.openxmlformats.org/officeDocument/2006/relationships/image" Target="../media/image152.jpeg"/><Relationship Id="rId4" Type="http://schemas.openxmlformats.org/officeDocument/2006/relationships/hyperlink" Target="https://www.facebook.com/suporteniltex" TargetMode="External"/><Relationship Id="rId9" Type="http://schemas.openxmlformats.org/officeDocument/2006/relationships/image" Target="../media/image1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emae.org.br/noticias-congresso/item/4944-assemae-premia-startups-com-ideias-inovadoras-para-saneamento" TargetMode="External"/><Relationship Id="rId2" Type="http://schemas.openxmlformats.org/officeDocument/2006/relationships/hyperlink" Target="http://lattes.cnpq.br/0957896448117207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revistaplasticosul.com.br/revista/guia-plastico-sul-21-22/00%20pg%2037" TargetMode="External"/><Relationship Id="rId4" Type="http://schemas.openxmlformats.org/officeDocument/2006/relationships/hyperlink" Target="https://diariodejustica.com.br/ciesp-limeira-premia-vencedores-de-boas-praticas-ambientai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hyperlink" Target="http://www.saosebastiao.sp.gov.br/" TargetMode="External"/><Relationship Id="rId7" Type="http://schemas.openxmlformats.org/officeDocument/2006/relationships/image" Target="../media/image1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hyperlink" Target="https://www.facebook.com/suporteniltex" TargetMode="External"/><Relationship Id="rId10" Type="http://schemas.openxmlformats.org/officeDocument/2006/relationships/image" Target="../media/image74.jpeg"/><Relationship Id="rId4" Type="http://schemas.openxmlformats.org/officeDocument/2006/relationships/hyperlink" Target="http://sineplast.com.br/" TargetMode="External"/><Relationship Id="rId9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7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328245" y="2063763"/>
            <a:ext cx="8815755" cy="1051560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r>
              <a:rPr lang="pt-BR" sz="4800" dirty="0" smtClean="0">
                <a:latin typeface="+mn-lt"/>
              </a:rPr>
              <a:t/>
            </a:r>
            <a:br>
              <a:rPr lang="pt-BR" sz="4800" dirty="0" smtClean="0">
                <a:latin typeface="+mn-lt"/>
              </a:rPr>
            </a:b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r>
              <a:rPr lang="pt-BR" sz="4800" dirty="0" smtClean="0">
                <a:latin typeface="+mn-lt"/>
              </a:rPr>
              <a:t/>
            </a:r>
            <a:br>
              <a:rPr lang="pt-BR" sz="4800" dirty="0" smtClean="0">
                <a:latin typeface="+mn-lt"/>
              </a:rPr>
            </a:b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r>
              <a:rPr lang="pt-BR" sz="4800" dirty="0" smtClean="0">
                <a:latin typeface="+mn-lt"/>
              </a:rPr>
              <a:t/>
            </a:r>
            <a:br>
              <a:rPr lang="pt-BR" sz="4800" dirty="0" smtClean="0">
                <a:latin typeface="+mn-lt"/>
              </a:rPr>
            </a:br>
            <a:r>
              <a:rPr lang="pt-BR" sz="3600" b="1" dirty="0" smtClean="0">
                <a:latin typeface="+mn-lt"/>
              </a:rPr>
              <a:t>Suporte </a:t>
            </a:r>
            <a:r>
              <a:rPr lang="pt-BR" sz="3600" b="1" dirty="0" smtClean="0">
                <a:latin typeface="+mn-lt"/>
              </a:rPr>
              <a:t>descartável para sacos de </a:t>
            </a:r>
            <a:r>
              <a:rPr lang="pt-BR" sz="3600" b="1" dirty="0" smtClean="0">
                <a:latin typeface="+mn-lt"/>
              </a:rPr>
              <a:t>lixo - </a:t>
            </a:r>
            <a:r>
              <a:rPr lang="pt-BR" sz="3600" b="1" dirty="0" err="1" smtClean="0">
                <a:latin typeface="+mn-lt"/>
              </a:rPr>
              <a:t>Niltex</a:t>
            </a:r>
            <a:r>
              <a:rPr lang="pt-BR" sz="3600" b="1" dirty="0" smtClean="0">
                <a:latin typeface="+mn-lt"/>
              </a:rPr>
              <a:t> Contemplando </a:t>
            </a:r>
            <a:r>
              <a:rPr lang="pt-BR" sz="3600" b="1" dirty="0" smtClean="0">
                <a:latin typeface="+mn-lt"/>
              </a:rPr>
              <a:t>sua Criação à </a:t>
            </a:r>
            <a:r>
              <a:rPr lang="pt-BR" sz="3600" b="1" dirty="0" smtClean="0">
                <a:latin typeface="+mn-lt"/>
              </a:rPr>
              <a:t>Implantação</a:t>
            </a:r>
            <a:endParaRPr lang="pt-BR" sz="3600" b="1" dirty="0">
              <a:latin typeface="+mn-lt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379503" y="4290424"/>
            <a:ext cx="5048281" cy="1655762"/>
          </a:xfrm>
        </p:spPr>
        <p:txBody>
          <a:bodyPr/>
          <a:lstStyle/>
          <a:p>
            <a:pPr algn="l"/>
            <a:r>
              <a:rPr lang="pt-BR" dirty="0"/>
              <a:t>Autores</a:t>
            </a:r>
            <a:r>
              <a:rPr lang="pt-BR" dirty="0" smtClean="0"/>
              <a:t>: Nilton Jorge Berger </a:t>
            </a:r>
            <a:r>
              <a:rPr lang="pt-BR" dirty="0"/>
              <a:t>D</a:t>
            </a:r>
            <a:r>
              <a:rPr lang="pt-BR" dirty="0" smtClean="0"/>
              <a:t>el </a:t>
            </a:r>
            <a:r>
              <a:rPr lang="pt-BR" dirty="0" err="1"/>
              <a:t>Z</a:t>
            </a:r>
            <a:r>
              <a:rPr lang="pt-BR" dirty="0" err="1" smtClean="0"/>
              <a:t>otto</a:t>
            </a:r>
            <a:endParaRPr lang="pt-BR" dirty="0"/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832338" y="1148861"/>
            <a:ext cx="7260110" cy="5248325"/>
            <a:chOff x="3" y="71635"/>
            <a:chExt cx="9273205" cy="6786371"/>
          </a:xfrm>
        </p:grpSpPr>
        <p:pic>
          <p:nvPicPr>
            <p:cNvPr id="15" name="Espaço Reservado para Conteúdo 5" descr="21742907_1763283600397214_6314511827150347657_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68" y="3933056"/>
              <a:ext cx="1890210" cy="2520280"/>
            </a:xfrm>
            <a:prstGeom prst="rect">
              <a:avLst/>
            </a:prstGeom>
          </p:spPr>
        </p:pic>
        <p:pic>
          <p:nvPicPr>
            <p:cNvPr id="16" name="Imagem 15" descr="33403345_2100733653318872_5900185630385635328_n.jpg"/>
            <p:cNvPicPr>
              <a:picLocks noChangeAspect="1"/>
            </p:cNvPicPr>
            <p:nvPr/>
          </p:nvPicPr>
          <p:blipFill>
            <a:blip r:embed="rId3" cstate="print"/>
            <a:srcRect l="8391" t="12655" r="11210"/>
            <a:stretch>
              <a:fillRect/>
            </a:stretch>
          </p:blipFill>
          <p:spPr>
            <a:xfrm>
              <a:off x="5981669" y="1511475"/>
              <a:ext cx="2370909" cy="1931832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0158" y="620688"/>
              <a:ext cx="111384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Espaço Reservado para Conteúdo 4" descr="21740586_1758734987518742_2456931590669331701_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8" y="1268760"/>
              <a:ext cx="2304257" cy="2919910"/>
            </a:xfrm>
            <a:prstGeom prst="rect">
              <a:avLst/>
            </a:prstGeom>
          </p:spPr>
        </p:pic>
        <p:pic>
          <p:nvPicPr>
            <p:cNvPr id="19" name="Picture 2" descr="Nenhum texto alternativo automÃ¡tico disponÃ­vel.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27787" y="1048750"/>
              <a:ext cx="2529065" cy="4904515"/>
            </a:xfrm>
            <a:prstGeom prst="rect">
              <a:avLst/>
            </a:prstGeom>
            <a:noFill/>
          </p:spPr>
        </p:pic>
        <p:sp>
          <p:nvSpPr>
            <p:cNvPr id="20" name="Título 1">
              <a:extLst>
                <a:ext uri="{FF2B5EF4-FFF2-40B4-BE49-F238E27FC236}">
                  <a16:creationId xmlns:a16="http://schemas.microsoft.com/office/drawing/2014/main" xmlns="" id="{9015F7DB-E04F-460C-A798-BD1463C43C96}"/>
                </a:ext>
              </a:extLst>
            </p:cNvPr>
            <p:cNvSpPr txBox="1">
              <a:spLocks/>
            </p:cNvSpPr>
            <p:nvPr/>
          </p:nvSpPr>
          <p:spPr>
            <a:xfrm>
              <a:off x="1043608" y="71635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/>
                <a:t>Ações Educativas</a:t>
              </a:r>
            </a:p>
          </p:txBody>
        </p:sp>
        <p:pic>
          <p:nvPicPr>
            <p:cNvPr id="21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6DAAC579-B6A6-4446-BC3B-F3C20A9A98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611560" y="87218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21" descr="29572936_2026405254085046_742203881766880275_n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23928" y="1772822"/>
              <a:ext cx="2267626" cy="3023501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3" y="6427119"/>
              <a:ext cx="53303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>
                  <a:solidFill>
                    <a:schemeClr val="accent1">
                      <a:lumMod val="75000"/>
                    </a:schemeClr>
                  </a:solidFill>
                  <a:hlinkClick r:id="rId9"/>
                </a:rPr>
                <a:t>https://www.caraguatatuba.sp.gov.br/pmc/2017/09/mais-de-2-toneladas-de-residuos-</a:t>
              </a:r>
              <a:endParaRPr lang="pt-BR" sz="1100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pt-BR" sz="11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sao-retirados-das-praias-em-acao-do-dia-mundial-de-limpeza</a:t>
              </a:r>
              <a:r>
                <a:rPr lang="pt-BR" sz="1100" b="1" dirty="0" smtClean="0">
                  <a:solidFill>
                    <a:schemeClr val="accent1">
                      <a:lumMod val="75000"/>
                    </a:schemeClr>
                  </a:solidFill>
                </a:rPr>
                <a:t>/</a:t>
              </a:r>
              <a:endParaRPr lang="pt-BR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00805" y="4941168"/>
              <a:ext cx="3943197" cy="19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325035" y="1147808"/>
            <a:ext cx="9076873" cy="5281654"/>
            <a:chOff x="155575" y="-667314"/>
            <a:chExt cx="10433991" cy="71188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06921" y="3331920"/>
              <a:ext cx="2339727" cy="311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6" descr="A imagem pode conter: uma ou mais pessoas, multidÃ£o e atividades ao ar liv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8117" y="1429074"/>
              <a:ext cx="2889610" cy="1625406"/>
            </a:xfrm>
            <a:prstGeom prst="rect">
              <a:avLst/>
            </a:prstGeom>
            <a:noFill/>
          </p:spPr>
        </p:pic>
        <p:sp>
          <p:nvSpPr>
            <p:cNvPr id="17" name="Espaço Reservado para Conteúdo 2">
              <a:extLst>
                <a:ext uri="{FF2B5EF4-FFF2-40B4-BE49-F238E27FC236}">
                  <a16:creationId xmlns:a16="http://schemas.microsoft.com/office/drawing/2014/main" xmlns="" id="{E0AF9EAD-65BC-4C72-BC5E-481C012A53BA}"/>
                </a:ext>
              </a:extLst>
            </p:cNvPr>
            <p:cNvSpPr txBox="1">
              <a:spLocks/>
            </p:cNvSpPr>
            <p:nvPr/>
          </p:nvSpPr>
          <p:spPr>
            <a:xfrm>
              <a:off x="5868147" y="260648"/>
              <a:ext cx="3024737" cy="15720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5" name="Picture 2" descr="A imagem pode conter: tex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054" y="326806"/>
              <a:ext cx="1608087" cy="1878058"/>
            </a:xfrm>
            <a:prstGeom prst="rect">
              <a:avLst/>
            </a:prstGeom>
            <a:noFill/>
          </p:spPr>
        </p:pic>
        <p:sp>
          <p:nvSpPr>
            <p:cNvPr id="36" name="CaixaDeTexto 35"/>
            <p:cNvSpPr txBox="1"/>
            <p:nvPr/>
          </p:nvSpPr>
          <p:spPr>
            <a:xfrm>
              <a:off x="1838141" y="-667314"/>
              <a:ext cx="5288134" cy="1037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dirty="0" smtClean="0">
                  <a:latin typeface="+mj-lt"/>
                </a:rPr>
                <a:t>Parques e </a:t>
              </a:r>
              <a:r>
                <a:rPr lang="pt-BR" sz="4400" dirty="0" smtClean="0">
                  <a:latin typeface="+mj-lt"/>
                </a:rPr>
                <a:t>Ruas</a:t>
              </a:r>
              <a:endParaRPr lang="pt-BR" sz="4400" dirty="0">
                <a:latin typeface="+mj-lt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792750" y="3872073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Dez/12</a:t>
              </a: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0155" y="2852936"/>
              <a:ext cx="794075" cy="1124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CaixaDeTexto 38"/>
            <p:cNvSpPr txBox="1"/>
            <p:nvPr/>
          </p:nvSpPr>
          <p:spPr>
            <a:xfrm>
              <a:off x="8028387" y="479715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/>
            </a:p>
          </p:txBody>
        </p:sp>
        <p:pic>
          <p:nvPicPr>
            <p:cNvPr id="40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A5FA47C8-F114-4359-9E1B-BDFE2B220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4321858" y="4797152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Nenhum texto alternativo automÃ¡tico disponÃ­vel.">
              <a:extLst>
                <a:ext uri="{FF2B5EF4-FFF2-40B4-BE49-F238E27FC236}">
                  <a16:creationId xmlns:a16="http://schemas.microsoft.com/office/drawing/2014/main" xmlns="" id="{8E6D38E7-FB2B-41CA-8E3F-1E4FB4006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b="74058"/>
            <a:stretch>
              <a:fillRect/>
            </a:stretch>
          </p:blipFill>
          <p:spPr bwMode="auto">
            <a:xfrm>
              <a:off x="467547" y="5380313"/>
              <a:ext cx="3252119" cy="843652"/>
            </a:xfrm>
            <a:prstGeom prst="rect">
              <a:avLst/>
            </a:prstGeom>
            <a:noFill/>
          </p:spPr>
        </p:pic>
        <p:pic>
          <p:nvPicPr>
            <p:cNvPr id="42" name="Picture 2" descr="A imagem pode conter: uma ou mais pessoas e atividades ao ar livre">
              <a:extLst>
                <a:ext uri="{FF2B5EF4-FFF2-40B4-BE49-F238E27FC236}">
                  <a16:creationId xmlns:a16="http://schemas.microsoft.com/office/drawing/2014/main" xmlns="" id="{DF748C75-C414-4836-9471-3AD84370A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15039"/>
            <a:stretch>
              <a:fillRect/>
            </a:stretch>
          </p:blipFill>
          <p:spPr bwMode="auto">
            <a:xfrm>
              <a:off x="251520" y="3305444"/>
              <a:ext cx="3669052" cy="2074875"/>
            </a:xfrm>
            <a:prstGeom prst="rect">
              <a:avLst/>
            </a:prstGeom>
            <a:noFill/>
          </p:spPr>
        </p:pic>
        <p:pic>
          <p:nvPicPr>
            <p:cNvPr id="43" name="Imagem 42" descr="aguas1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16016" y="332656"/>
              <a:ext cx="2987824" cy="2240868"/>
            </a:xfrm>
            <a:prstGeom prst="rect">
              <a:avLst/>
            </a:prstGeom>
          </p:spPr>
        </p:pic>
        <p:pic>
          <p:nvPicPr>
            <p:cNvPr id="44" name="Imagem 43" descr="aguas12.jpg"/>
            <p:cNvPicPr>
              <a:picLocks noChangeAspect="1"/>
            </p:cNvPicPr>
            <p:nvPr/>
          </p:nvPicPr>
          <p:blipFill>
            <a:blip r:embed="rId10" cstate="print"/>
            <a:srcRect l="10688" r="12968"/>
            <a:stretch>
              <a:fillRect/>
            </a:stretch>
          </p:blipFill>
          <p:spPr>
            <a:xfrm>
              <a:off x="6948265" y="1340768"/>
              <a:ext cx="1746920" cy="1716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C:\Users\VAIO\Downloads\IMG-20190813-WA0075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013" y="4508133"/>
            <a:ext cx="1287654" cy="146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3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8" name="AutoShape 3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9" name="AutoShape 3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0" name="AutoShape 3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" name="AutoShape 3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" name="AutoShape 4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3" name="AutoShape 4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4" name="AutoShape 4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5" name="AutoShape 4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" name="AutoShape 4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7" name="AutoShape 5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8" name="AutoShape 5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9" name="AutoShape 5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0" name="AutoShape 62" descr="C:\Users\VAIO\Documents\suporte para lixo 2019\economico.webp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" name="AutoShape 64" descr="economico.webp (68×68)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2" name="AutoShape 66" descr="economico.webp (68×68)"/>
          <p:cNvSpPr>
            <a:spLocks noChangeAspect="1" noChangeArrowheads="1"/>
          </p:cNvSpPr>
          <p:nvPr/>
        </p:nvSpPr>
        <p:spPr bwMode="auto">
          <a:xfrm>
            <a:off x="565932" y="1043373"/>
            <a:ext cx="265968" cy="2379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1026658" y="1156167"/>
            <a:ext cx="8643951" cy="115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Título 1"/>
          <p:cNvSpPr txBox="1">
            <a:spLocks/>
          </p:cNvSpPr>
          <p:nvPr/>
        </p:nvSpPr>
        <p:spPr>
          <a:xfrm>
            <a:off x="1426172" y="1639094"/>
            <a:ext cx="8643951" cy="115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5122655" y="961292"/>
            <a:ext cx="2588017" cy="600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atin typeface="+mj-lt"/>
              </a:rPr>
              <a:t>Feiras Livres</a:t>
            </a:r>
          </a:p>
        </p:txBody>
      </p:sp>
      <p:pic>
        <p:nvPicPr>
          <p:cNvPr id="66" name="Imagem 65" descr="C:\Users\VAIO\Downloads\IMG-20190831-WA0021.jpg">
            <a:extLst>
              <a:ext uri="{FF2B5EF4-FFF2-40B4-BE49-F238E27FC236}">
                <a16:creationId xmlns:a16="http://schemas.microsoft.com/office/drawing/2014/main" xmlns="" id="{917E90FD-8A49-4625-81B2-BACA716D607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334" y="1517883"/>
            <a:ext cx="3430452" cy="152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8ED2D573-A251-4BA6-BC14-3653D0B512A4}"/>
              </a:ext>
            </a:extLst>
          </p:cNvPr>
          <p:cNvSpPr txBox="1"/>
          <p:nvPr/>
        </p:nvSpPr>
        <p:spPr>
          <a:xfrm>
            <a:off x="2346175" y="3046349"/>
            <a:ext cx="3367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“</a:t>
            </a:r>
            <a:r>
              <a:rPr lang="pt-BR" sz="1600" b="1" dirty="0" smtClean="0"/>
              <a:t>Projeto </a:t>
            </a:r>
            <a:r>
              <a:rPr lang="pt-BR" sz="1600" b="1" dirty="0"/>
              <a:t>Vou Pra </a:t>
            </a:r>
            <a:r>
              <a:rPr lang="pt-BR" sz="1600" b="1" dirty="0" smtClean="0"/>
              <a:t>Feira + Sustentável “</a:t>
            </a:r>
          </a:p>
          <a:p>
            <a:r>
              <a:rPr lang="pt-BR" sz="1100" dirty="0" smtClean="0"/>
              <a:t>Município </a:t>
            </a:r>
            <a:r>
              <a:rPr lang="pt-BR" sz="1100" dirty="0" smtClean="0"/>
              <a:t> de  São </a:t>
            </a:r>
            <a:r>
              <a:rPr lang="pt-BR" sz="1100" dirty="0" smtClean="0"/>
              <a:t>Paulo </a:t>
            </a:r>
            <a:endParaRPr lang="pt-BR" sz="1100" dirty="0"/>
          </a:p>
        </p:txBody>
      </p:sp>
      <p:pic>
        <p:nvPicPr>
          <p:cNvPr id="68" name="Imagem 67">
            <a:extLst>
              <a:ext uri="{FF2B5EF4-FFF2-40B4-BE49-F238E27FC236}">
                <a16:creationId xmlns:a16="http://schemas.microsoft.com/office/drawing/2014/main" xmlns="" id="{A044AAD0-CD6B-4CCF-A0E4-2733F83C8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54" y="3496129"/>
            <a:ext cx="3905822" cy="1961770"/>
          </a:xfrm>
          <a:prstGeom prst="rect">
            <a:avLst/>
          </a:prstGeom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xmlns="" id="{8AA88ED1-0377-43D0-B268-A8AD6BF02601}"/>
              </a:ext>
            </a:extLst>
          </p:cNvPr>
          <p:cNvSpPr/>
          <p:nvPr/>
        </p:nvSpPr>
        <p:spPr>
          <a:xfrm>
            <a:off x="3623716" y="5463919"/>
            <a:ext cx="4785497" cy="36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4D4D4D"/>
                </a:solidFill>
                <a:latin typeface="+mj-lt"/>
              </a:rPr>
              <a:t>O suporte Niltex recebe sacos de </a:t>
            </a:r>
            <a:r>
              <a:rPr lang="pt-BR" sz="1200" dirty="0" smtClean="0">
                <a:solidFill>
                  <a:srgbClr val="4D4D4D"/>
                </a:solidFill>
                <a:latin typeface="+mj-lt"/>
              </a:rPr>
              <a:t>lixo de bioplástico e casca de mandioca, </a:t>
            </a:r>
          </a:p>
          <a:p>
            <a:r>
              <a:rPr lang="pt-BR" sz="1200" dirty="0" smtClean="0">
                <a:solidFill>
                  <a:srgbClr val="4D4D4D"/>
                </a:solidFill>
                <a:latin typeface="+mj-lt"/>
              </a:rPr>
              <a:t>e </a:t>
            </a:r>
            <a:r>
              <a:rPr lang="pt-BR" sz="1200" dirty="0">
                <a:solidFill>
                  <a:srgbClr val="4D4D4D"/>
                </a:solidFill>
                <a:latin typeface="+mj-lt"/>
              </a:rPr>
              <a:t>pode exibir </a:t>
            </a:r>
            <a:r>
              <a:rPr lang="pt-BR" sz="1200" dirty="0" smtClean="0">
                <a:solidFill>
                  <a:srgbClr val="4D4D4D"/>
                </a:solidFill>
                <a:latin typeface="+mj-lt"/>
              </a:rPr>
              <a:t> mensagens educativas.</a:t>
            </a:r>
            <a:endParaRPr lang="pt-BR" sz="1200" dirty="0">
              <a:latin typeface="+mj-lt"/>
            </a:endParaRPr>
          </a:p>
        </p:txBody>
      </p:sp>
      <p:pic>
        <p:nvPicPr>
          <p:cNvPr id="70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FED229A4-92ED-4E8F-BCCE-516D220A3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4608199" y="1921900"/>
            <a:ext cx="1133610" cy="8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m 70" descr="C:\Users\VAIO\Downloads\IMG-20190913-WA0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20" y="3102571"/>
            <a:ext cx="1696518" cy="95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Imagem 71" descr="C:\Users\VAIO\Downloads\IMG-20190913-WA00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3502" y="4114575"/>
            <a:ext cx="1790525" cy="95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Retângulo 72"/>
          <p:cNvSpPr/>
          <p:nvPr/>
        </p:nvSpPr>
        <p:spPr>
          <a:xfrm>
            <a:off x="741928" y="6207971"/>
            <a:ext cx="7628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https://tvuol.uol.com.br/video/novo-projeto-quer-deixar-feiras-livres-mais-sustentaveis-04020C193366E4B16326</a:t>
            </a:r>
            <a:endParaRPr lang="pt-BR" sz="1200" dirty="0"/>
          </a:p>
        </p:txBody>
      </p:sp>
      <p:pic>
        <p:nvPicPr>
          <p:cNvPr id="74" name="Imagem 73">
            <a:extLst>
              <a:ext uri="{FF2B5EF4-FFF2-40B4-BE49-F238E27FC236}">
                <a16:creationId xmlns:a16="http://schemas.microsoft.com/office/drawing/2014/main" xmlns="" id="{E34EFC9E-C793-4240-A17E-0CA1C2CFD8C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6334" y="5239024"/>
            <a:ext cx="188502" cy="168667"/>
          </a:xfrm>
          <a:prstGeom prst="rect">
            <a:avLst/>
          </a:prstGeom>
        </p:spPr>
      </p:pic>
      <p:sp>
        <p:nvSpPr>
          <p:cNvPr id="75" name="CaixaDeTexto 74"/>
          <p:cNvSpPr txBox="1"/>
          <p:nvPr/>
        </p:nvSpPr>
        <p:spPr>
          <a:xfrm>
            <a:off x="2032005" y="5182807"/>
            <a:ext cx="973829" cy="240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 </a:t>
            </a:r>
            <a:r>
              <a:rPr lang="pt-BR" sz="1100" dirty="0" smtClean="0"/>
              <a:t>450kg/dia/feira</a:t>
            </a:r>
            <a:endParaRPr lang="pt-BR" sz="1100" dirty="0"/>
          </a:p>
        </p:txBody>
      </p:sp>
      <p:pic>
        <p:nvPicPr>
          <p:cNvPr id="76" name="Picture 2" descr="55e4d7434a57a914f6da8c7dda35367b1c3fdde05753754d_1280.png (1280×867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0667" y="5407696"/>
            <a:ext cx="410707" cy="248918"/>
          </a:xfrm>
          <a:prstGeom prst="rect">
            <a:avLst/>
          </a:prstGeom>
          <a:noFill/>
        </p:spPr>
      </p:pic>
      <p:sp>
        <p:nvSpPr>
          <p:cNvPr id="77" name="CaixaDeTexto 76"/>
          <p:cNvSpPr txBox="1"/>
          <p:nvPr/>
        </p:nvSpPr>
        <p:spPr>
          <a:xfrm>
            <a:off x="2094839" y="5463914"/>
            <a:ext cx="1010197" cy="20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1200Kg/dia/feira</a:t>
            </a:r>
            <a:endParaRPr lang="pt-BR" sz="1100" dirty="0"/>
          </a:p>
        </p:txBody>
      </p:sp>
      <p:sp>
        <p:nvSpPr>
          <p:cNvPr id="78" name="CaixaDeTexto 77"/>
          <p:cNvSpPr txBox="1"/>
          <p:nvPr/>
        </p:nvSpPr>
        <p:spPr>
          <a:xfrm>
            <a:off x="2106562" y="5679473"/>
            <a:ext cx="611545" cy="20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4000/dia</a:t>
            </a:r>
            <a:endParaRPr lang="pt-BR" sz="1100" dirty="0"/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0666" y="5634974"/>
            <a:ext cx="377004" cy="22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2043" y="1809455"/>
            <a:ext cx="2355832" cy="102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2" cstate="print"/>
          <a:srcRect l="9722" t="13333" r="26273"/>
          <a:stretch>
            <a:fillRect/>
          </a:stretch>
        </p:blipFill>
        <p:spPr bwMode="auto">
          <a:xfrm>
            <a:off x="6995889" y="2765237"/>
            <a:ext cx="1193846" cy="70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674398" y="1090247"/>
            <a:ext cx="8469602" cy="5298913"/>
            <a:chOff x="0" y="0"/>
            <a:chExt cx="10200268" cy="6738833"/>
          </a:xfrm>
        </p:grpSpPr>
        <p:sp>
          <p:nvSpPr>
            <p:cNvPr id="15" name="AutoShape 1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AutoShape 15" descr="https://static.wixstatic.com/media/495fca_fcc06483d9a4496b849349efc334647a~mv2.png/v1/fill/w_75,h_63,al_c,q_85,usm_0.66_1.00_0.01/495fca_fcc06483d9a4496b849349efc334647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17" descr="https://static.wixstatic.com/media/495fca_1a34f027add44bf2a0633d32042056d8~mv2.png/v1/fill/w_68,h_68,al_c,q_85,usm_0.66_1.00_0.01/495fca_1a34f027add44bf2a0633d32042056d8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19" descr="https://static.wixstatic.com/media/495fca_8562ed4269cf40a88c61848cba33eb6f~mv2.png/v1/fill/w_78,h_67,al_c,q_85,usm_0.66_1.00_0.01/495fca_8562ed4269cf40a88c61848cba33eb6f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xmlns="" id="{EB9ED535-5AC6-4E20-B098-01E69ECC2F89}"/>
                </a:ext>
              </a:extLst>
            </p:cNvPr>
            <p:cNvSpPr txBox="1">
              <a:spLocks/>
            </p:cNvSpPr>
            <p:nvPr/>
          </p:nvSpPr>
          <p:spPr>
            <a:xfrm>
              <a:off x="1403648" y="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/>
                <a:t>Praias</a:t>
              </a:r>
            </a:p>
          </p:txBody>
        </p:sp>
        <p:pic>
          <p:nvPicPr>
            <p:cNvPr id="20" name="Picture 2" descr="A imagem pode conter: 3 pessoas, pessoas sorrindo, atividades ao ar livre">
              <a:extLst>
                <a:ext uri="{FF2B5EF4-FFF2-40B4-BE49-F238E27FC236}">
                  <a16:creationId xmlns:a16="http://schemas.microsoft.com/office/drawing/2014/main" xmlns="" id="{A43E01C2-C9A0-490B-90BE-AE52CB277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r="1283" b="11822"/>
            <a:stretch>
              <a:fillRect/>
            </a:stretch>
          </p:blipFill>
          <p:spPr bwMode="auto">
            <a:xfrm>
              <a:off x="323528" y="476678"/>
              <a:ext cx="3785115" cy="1901825"/>
            </a:xfrm>
            <a:prstGeom prst="rect">
              <a:avLst/>
            </a:prstGeom>
            <a:noFill/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xmlns="" id="{FED286C9-CD3B-4125-BD42-C242B87BF81A}"/>
                </a:ext>
              </a:extLst>
            </p:cNvPr>
            <p:cNvSpPr txBox="1"/>
            <p:nvPr/>
          </p:nvSpPr>
          <p:spPr>
            <a:xfrm>
              <a:off x="323529" y="2348886"/>
              <a:ext cx="4032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cs typeface="Arial" pitchFamily="34" charset="0"/>
                </a:rPr>
                <a:t> </a:t>
              </a:r>
              <a:r>
                <a:rPr lang="pt-BR" sz="1200" b="1" dirty="0" smtClean="0">
                  <a:cs typeface="Arial" pitchFamily="34" charset="0"/>
                </a:rPr>
                <a:t>Instituto </a:t>
              </a:r>
              <a:r>
                <a:rPr lang="pt-BR" sz="1200" b="1" dirty="0">
                  <a:cs typeface="Arial" pitchFamily="34" charset="0"/>
                </a:rPr>
                <a:t>Medina </a:t>
              </a:r>
              <a:r>
                <a:rPr lang="pt-BR" sz="1200" dirty="0" smtClean="0">
                  <a:cs typeface="Arial" pitchFamily="34" charset="0"/>
                </a:rPr>
                <a:t>– Maresias set/2018</a:t>
              </a:r>
              <a:endParaRPr lang="pt-BR" sz="1200" dirty="0">
                <a:cs typeface="Arial" pitchFamily="34" charset="0"/>
              </a:endParaRPr>
            </a:p>
          </p:txBody>
        </p: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2271E974-D2E8-4F62-A972-4E5A530F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1" y="2852936"/>
              <a:ext cx="3744950" cy="18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xmlns="" id="{DA313F66-B8E4-421B-9E21-540F218B86AE}"/>
                </a:ext>
              </a:extLst>
            </p:cNvPr>
            <p:cNvSpPr txBox="1"/>
            <p:nvPr/>
          </p:nvSpPr>
          <p:spPr>
            <a:xfrm>
              <a:off x="755579" y="4653142"/>
              <a:ext cx="3143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/>
                <a:t>Shows </a:t>
              </a:r>
              <a:r>
                <a:rPr lang="pt-BR" sz="1200" b="1" dirty="0" smtClean="0"/>
                <a:t>- Litoral Festival </a:t>
              </a:r>
              <a:r>
                <a:rPr lang="pt-BR" sz="1200" dirty="0" smtClean="0"/>
                <a:t>São </a:t>
              </a:r>
              <a:r>
                <a:rPr lang="pt-BR" sz="1200" dirty="0"/>
                <a:t>Vicente 2019/20</a:t>
              </a:r>
            </a:p>
          </p:txBody>
        </p:sp>
        <p:pic>
          <p:nvPicPr>
            <p:cNvPr id="24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6B9C0CED-3358-47E2-BC7E-A9B37B8C5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260656" y="5373216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https://smastr16.blob.core.windows.net/home/2019/01/whatsapp-image-2019-01-03-at-14-49-03.jpeg">
              <a:extLst>
                <a:ext uri="{FF2B5EF4-FFF2-40B4-BE49-F238E27FC236}">
                  <a16:creationId xmlns:a16="http://schemas.microsoft.com/office/drawing/2014/main" xmlns="" id="{DD3C3A72-8FFC-41F1-BAA3-F5A6110A0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56931" y="4861475"/>
              <a:ext cx="2782388" cy="1854200"/>
            </a:xfrm>
            <a:prstGeom prst="rect">
              <a:avLst/>
            </a:prstGeom>
            <a:noFill/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xmlns="" id="{634526E4-D981-4D87-BD74-8A31289F0D47}"/>
                </a:ext>
              </a:extLst>
            </p:cNvPr>
            <p:cNvSpPr txBox="1"/>
            <p:nvPr/>
          </p:nvSpPr>
          <p:spPr>
            <a:xfrm>
              <a:off x="6660234" y="5936023"/>
              <a:ext cx="35400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Projeto </a:t>
              </a:r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“</a:t>
              </a:r>
              <a:r>
                <a:rPr lang="pt-BR" sz="1200" b="1" dirty="0" smtClean="0">
                  <a:latin typeface="Arial" pitchFamily="34" charset="0"/>
                  <a:cs typeface="Arial" pitchFamily="34" charset="0"/>
                </a:rPr>
                <a:t>Verão no </a:t>
              </a:r>
              <a:r>
                <a:rPr lang="pt-BR" sz="1200" b="1" dirty="0">
                  <a:latin typeface="Arial" pitchFamily="34" charset="0"/>
                  <a:cs typeface="Arial" pitchFamily="34" charset="0"/>
                </a:rPr>
                <a:t>Clima </a:t>
              </a:r>
              <a:r>
                <a:rPr lang="pt-BR" sz="1200" b="1" dirty="0" smtClean="0">
                  <a:latin typeface="Arial" pitchFamily="34" charset="0"/>
                  <a:cs typeface="Arial" pitchFamily="34" charset="0"/>
                </a:rPr>
                <a:t>2019</a:t>
              </a:r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”</a:t>
              </a:r>
            </a:p>
            <a:p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 Estado de São Paulo</a:t>
              </a:r>
            </a:p>
            <a:p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11254" y="2924944"/>
              <a:ext cx="1765202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CaixaDeTexto 27"/>
            <p:cNvSpPr txBox="1"/>
            <p:nvPr/>
          </p:nvSpPr>
          <p:spPr>
            <a:xfrm>
              <a:off x="5652122" y="4077078"/>
              <a:ext cx="3096344" cy="352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+mj-lt"/>
                  <a:cs typeface="Arial" pitchFamily="34" charset="0"/>
                </a:rPr>
                <a:t>Projeto Educa </a:t>
              </a:r>
              <a:r>
                <a:rPr lang="pt-BR" sz="1200" b="1" dirty="0" smtClean="0">
                  <a:latin typeface="+mj-lt"/>
                  <a:cs typeface="Arial" pitchFamily="34" charset="0"/>
                </a:rPr>
                <a:t>Santos Verão </a:t>
              </a:r>
              <a:r>
                <a:rPr lang="pt-BR" sz="1200" dirty="0" smtClean="0">
                  <a:latin typeface="+mj-lt"/>
                  <a:cs typeface="Arial" pitchFamily="34" charset="0"/>
                </a:rPr>
                <a:t>201920</a:t>
              </a:r>
              <a:endParaRPr lang="pt-BR" sz="1200" dirty="0">
                <a:latin typeface="+mj-lt"/>
                <a:cs typeface="Arial" pitchFamily="34" charset="0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xmlns="" id="{E34EFC9E-C793-4240-A17E-0CA1C2CFD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2928" y="4653136"/>
              <a:ext cx="216024" cy="216024"/>
            </a:xfrm>
            <a:prstGeom prst="rect">
              <a:avLst/>
            </a:prstGeom>
          </p:spPr>
        </p:pic>
        <p:sp>
          <p:nvSpPr>
            <p:cNvPr id="30" name="CaixaDeTexto 29"/>
            <p:cNvSpPr txBox="1"/>
            <p:nvPr/>
          </p:nvSpPr>
          <p:spPr>
            <a:xfrm>
              <a:off x="7326947" y="4581134"/>
              <a:ext cx="1627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 </a:t>
              </a:r>
              <a:r>
                <a:rPr lang="pt-BR" sz="1100" dirty="0" smtClean="0"/>
                <a:t>1500kg/dia/praia Santos</a:t>
              </a:r>
              <a:endParaRPr lang="pt-BR" sz="1100" dirty="0"/>
            </a:p>
          </p:txBody>
        </p:sp>
        <p:pic>
          <p:nvPicPr>
            <p:cNvPr id="31" name="Picture 2" descr="55e4d7434a57a914f6da8c7dda35367b1c3fdde05753754d_1280.png (1280×867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38913" y="4869166"/>
              <a:ext cx="470672" cy="318807"/>
            </a:xfrm>
            <a:prstGeom prst="rect">
              <a:avLst/>
            </a:prstGeom>
            <a:noFill/>
          </p:spPr>
        </p:pic>
        <p:sp>
          <p:nvSpPr>
            <p:cNvPr id="32" name="CaixaDeTexto 31"/>
            <p:cNvSpPr txBox="1"/>
            <p:nvPr/>
          </p:nvSpPr>
          <p:spPr>
            <a:xfrm>
              <a:off x="7380312" y="4869160"/>
              <a:ext cx="15247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530Kg/dia/praia Santos</a:t>
              </a:r>
              <a:endParaRPr lang="pt-BR" sz="1100" dirty="0"/>
            </a:p>
          </p:txBody>
        </p:sp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44009" y="980728"/>
              <a:ext cx="2304256" cy="3072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CaixaDeTexto 33"/>
            <p:cNvSpPr txBox="1"/>
            <p:nvPr/>
          </p:nvSpPr>
          <p:spPr>
            <a:xfrm>
              <a:off x="7236296" y="4365104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3</a:t>
              </a:r>
              <a:endParaRPr lang="pt-BR" sz="1100" dirty="0"/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78408" y="4365110"/>
              <a:ext cx="231987" cy="223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CaixaDeTexto 35"/>
            <p:cNvSpPr txBox="1"/>
            <p:nvPr/>
          </p:nvSpPr>
          <p:spPr>
            <a:xfrm>
              <a:off x="7382519" y="4365104"/>
              <a:ext cx="600227" cy="3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 smtClean="0"/>
                <a:t>309</a:t>
              </a:r>
              <a:endParaRPr lang="pt-BR" sz="1100" dirty="0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7380315" y="5183614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170 mil/dia</a:t>
              </a:r>
              <a:endParaRPr lang="pt-BR" sz="1100" dirty="0"/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04250" y="6478185"/>
              <a:ext cx="300026" cy="26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CaixaDeTexto 38"/>
            <p:cNvSpPr txBox="1"/>
            <p:nvPr/>
          </p:nvSpPr>
          <p:spPr>
            <a:xfrm>
              <a:off x="7092281" y="6477119"/>
              <a:ext cx="1391728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16 cidades litorâneas</a:t>
              </a:r>
              <a:endParaRPr lang="pt-BR" sz="1100" dirty="0"/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20272" y="5085184"/>
              <a:ext cx="43204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CaixaDeTexto 40"/>
            <p:cNvSpPr txBox="1"/>
            <p:nvPr/>
          </p:nvSpPr>
          <p:spPr>
            <a:xfrm>
              <a:off x="2051723" y="4869160"/>
              <a:ext cx="76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60 mil/dia</a:t>
              </a:r>
              <a:endParaRPr lang="pt-BR" sz="1100" dirty="0"/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91680" y="4797152"/>
              <a:ext cx="43204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723" y="5589240"/>
              <a:ext cx="2315317" cy="1125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5538" y="548680"/>
              <a:ext cx="79208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Imagem 44" descr="25158214_1877190569006516_3271306924639454554_n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08306" y="260648"/>
              <a:ext cx="1440160" cy="1440160"/>
            </a:xfrm>
            <a:prstGeom prst="rect">
              <a:avLst/>
            </a:prstGeom>
          </p:spPr>
        </p:pic>
        <p:pic>
          <p:nvPicPr>
            <p:cNvPr id="46" name="Espaço Reservado para Conteúdo 5" descr="24993559_1875013779224195_9145622345031209344_n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00394" y="1556792"/>
              <a:ext cx="936104" cy="936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094824" y="835152"/>
            <a:ext cx="8049176" cy="5572536"/>
            <a:chOff x="155575" y="-144463"/>
            <a:chExt cx="10433991" cy="6990662"/>
          </a:xfrm>
        </p:grpSpPr>
        <p:sp>
          <p:nvSpPr>
            <p:cNvPr id="15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7975" y="1218481"/>
              <a:ext cx="4599798" cy="4599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3366" y="1038911"/>
              <a:ext cx="2403688" cy="3204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CaixaDeTexto 33"/>
            <p:cNvSpPr txBox="1"/>
            <p:nvPr/>
          </p:nvSpPr>
          <p:spPr>
            <a:xfrm>
              <a:off x="5796137" y="5927851"/>
              <a:ext cx="2611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Prêmio Voluntário do Ano</a:t>
              </a:r>
            </a:p>
            <a:p>
              <a:pPr algn="ctr"/>
              <a:r>
                <a:rPr lang="pt-BR" dirty="0"/>
                <a:t> ABRAPS 2019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1742083" y="371642"/>
              <a:ext cx="4891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Prêmios e Reconhecimentos</a:t>
              </a: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xmlns="" id="{B8C589CE-1BE0-408E-96BB-659508747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1370" y="3065659"/>
              <a:ext cx="1772757" cy="2752620"/>
            </a:xfrm>
            <a:prstGeom prst="rect">
              <a:avLst/>
            </a:prstGeom>
          </p:spPr>
        </p:pic>
        <p:pic>
          <p:nvPicPr>
            <p:cNvPr id="37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C0644F8A-8793-4DA0-8398-2B4FEFF7C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5283366" y="4468778"/>
              <a:ext cx="1800199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aixaDeTexto 37"/>
            <p:cNvSpPr txBox="1"/>
            <p:nvPr/>
          </p:nvSpPr>
          <p:spPr>
            <a:xfrm>
              <a:off x="155575" y="6093302"/>
              <a:ext cx="4873769" cy="752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 smtClean="0">
                  <a:hlinkClick r:id="rId6"/>
                </a:rPr>
                <a:t>http://</a:t>
              </a:r>
              <a:r>
                <a:rPr lang="pt-BR" sz="1100" dirty="0" smtClean="0">
                  <a:hlinkClick r:id="rId6"/>
                </a:rPr>
                <a:t>www.assemae.org.br/noticias-congresso/item/4944-assemae-premia-startups-com-ideias-inovadoras-para-saneamento</a:t>
              </a:r>
              <a:endParaRPr lang="pt-B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683568" y="0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38960" y="4581128"/>
            <a:ext cx="5293344" cy="564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AutoShape 3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3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AutoShape 3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3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AutoShape 3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4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AutoShape 4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AutoShape 4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5" name="AutoShape 4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AutoShape 4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AutoShape 5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AutoShape 5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" name="AutoShape 5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AutoShape 62" descr="C:\Users\VAIO\Documents\suporte para lixo 2019\economico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AutoShape 64" descr="economico.webp (68×6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AutoShape 66" descr="economico.webp (68×6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2199283" y="1148393"/>
            <a:ext cx="489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Prêmios e Reconhecimentos</a:t>
            </a:r>
          </a:p>
        </p:txBody>
      </p:sp>
      <p:pic>
        <p:nvPicPr>
          <p:cNvPr id="34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C0644F8A-8793-4DA0-8398-2B4FEFF7C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343800" y="1153268"/>
            <a:ext cx="18002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34"/>
          <p:cNvSpPr/>
          <p:nvPr/>
        </p:nvSpPr>
        <p:spPr>
          <a:xfrm>
            <a:off x="340519" y="3723995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https://www.youtube.com/watch?v=o28JL-xg2mg</a:t>
            </a:r>
          </a:p>
        </p:txBody>
      </p:sp>
      <p:pic>
        <p:nvPicPr>
          <p:cNvPr id="36" name="Picture 2" descr="https://mcusercontent.com/a4ee5b1564581f698d382bf86/images/89659a91-1d41-4d16-8425-d4a5074616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53387"/>
            <a:ext cx="2756347" cy="112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ângulo 36"/>
          <p:cNvSpPr/>
          <p:nvPr/>
        </p:nvSpPr>
        <p:spPr>
          <a:xfrm>
            <a:off x="32544" y="2843971"/>
            <a:ext cx="61744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Desafios do </a:t>
            </a:r>
            <a:r>
              <a:rPr lang="pt-BR" b="1" dirty="0" err="1"/>
              <a:t>Climathon</a:t>
            </a:r>
            <a:r>
              <a:rPr lang="pt-BR" b="1" dirty="0"/>
              <a:t> 2020 &amp; Economia Azul Circular:</a:t>
            </a:r>
          </a:p>
          <a:p>
            <a:r>
              <a:rPr lang="pt-BR" dirty="0"/>
              <a:t> </a:t>
            </a:r>
            <a:r>
              <a:rPr lang="pt-BR" dirty="0" smtClean="0"/>
              <a:t>  </a:t>
            </a:r>
            <a:r>
              <a:rPr lang="pt-BR" dirty="0"/>
              <a:t> </a:t>
            </a:r>
            <a:r>
              <a:rPr lang="pt-BR" b="1" dirty="0">
                <a:hlinkClick r:id="rId4"/>
              </a:rPr>
              <a:t>Soluções para a Gestão do Resíduo no caminho (e no) </a:t>
            </a:r>
            <a:r>
              <a:rPr lang="pt-BR" b="1" dirty="0" smtClean="0">
                <a:hlinkClick r:id="rId4"/>
              </a:rPr>
              <a:t>Mar</a:t>
            </a:r>
            <a:endParaRPr lang="pt-BR" b="1" dirty="0"/>
          </a:p>
          <a:p>
            <a:r>
              <a:rPr lang="pt-BR" sz="1400" b="1" dirty="0" smtClean="0"/>
              <a:t>                  3◦ lugar com Equipe INSTITUTO NILTEX</a:t>
            </a:r>
            <a:endParaRPr lang="pt-BR" sz="1400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6078" y="3034866"/>
            <a:ext cx="2650826" cy="26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tângulo 38"/>
          <p:cNvSpPr/>
          <p:nvPr/>
        </p:nvSpPr>
        <p:spPr>
          <a:xfrm>
            <a:off x="425029" y="4581128"/>
            <a:ext cx="5213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CLIMATHON Sertãozinho </a:t>
            </a:r>
            <a:r>
              <a:rPr lang="pt-BR" sz="2400" b="1" dirty="0" smtClean="0"/>
              <a:t>2021- BIOMAS</a:t>
            </a:r>
          </a:p>
          <a:p>
            <a:endParaRPr lang="pt-BR" sz="2400" b="1" dirty="0" smtClean="0"/>
          </a:p>
          <a:p>
            <a:r>
              <a:rPr lang="pt-BR" b="1" u="sng" dirty="0" smtClean="0">
                <a:solidFill>
                  <a:schemeClr val="tx2"/>
                </a:solidFill>
              </a:rPr>
              <a:t>                        Kit </a:t>
            </a:r>
            <a:r>
              <a:rPr lang="pt-BR" b="1" u="sng" dirty="0" err="1" smtClean="0">
                <a:solidFill>
                  <a:schemeClr val="tx2"/>
                </a:solidFill>
              </a:rPr>
              <a:t>Niltex</a:t>
            </a:r>
            <a:r>
              <a:rPr lang="pt-BR" b="1" u="sng" dirty="0" smtClean="0">
                <a:solidFill>
                  <a:schemeClr val="tx2"/>
                </a:solidFill>
              </a:rPr>
              <a:t> EM CASA</a:t>
            </a:r>
          </a:p>
          <a:p>
            <a:r>
              <a:rPr lang="pt-BR" sz="1400" b="1" dirty="0" smtClean="0"/>
              <a:t>           </a:t>
            </a:r>
            <a:r>
              <a:rPr lang="pt-BR" sz="1400" b="1" dirty="0"/>
              <a:t> </a:t>
            </a:r>
            <a:r>
              <a:rPr lang="pt-BR" sz="1400" b="1" dirty="0" smtClean="0"/>
              <a:t>2◦ lugar com Equipe INSTITUTO NILTEX</a:t>
            </a:r>
            <a:endParaRPr lang="pt-BR" sz="1400" dirty="0"/>
          </a:p>
        </p:txBody>
      </p:sp>
      <p:sp>
        <p:nvSpPr>
          <p:cNvPr id="40" name="Retângulo 39"/>
          <p:cNvSpPr/>
          <p:nvPr/>
        </p:nvSpPr>
        <p:spPr>
          <a:xfrm>
            <a:off x="438960" y="6128589"/>
            <a:ext cx="5293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https://www.youtube.com/watch?v=a4Qsm6Fa05M</a:t>
            </a:r>
          </a:p>
        </p:txBody>
      </p: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926123" y="664029"/>
            <a:ext cx="9663443" cy="5819387"/>
            <a:chOff x="14455" y="-144463"/>
            <a:chExt cx="10575111" cy="6627879"/>
          </a:xfrm>
        </p:grpSpPr>
        <p:sp>
          <p:nvSpPr>
            <p:cNvPr id="15" name="Retângulo 14"/>
            <p:cNvSpPr/>
            <p:nvPr/>
          </p:nvSpPr>
          <p:spPr>
            <a:xfrm>
              <a:off x="460375" y="5517232"/>
              <a:ext cx="5293344" cy="564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742083" y="371642"/>
              <a:ext cx="4891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Prêmios e Reconhecimentos</a:t>
              </a:r>
            </a:p>
          </p:txBody>
        </p:sp>
        <p:pic>
          <p:nvPicPr>
            <p:cNvPr id="34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C0644F8A-8793-4DA0-8398-2B4FEFF7C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7031530" y="370756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ângulo 34"/>
            <p:cNvSpPr/>
            <p:nvPr/>
          </p:nvSpPr>
          <p:spPr>
            <a:xfrm>
              <a:off x="14455" y="4093326"/>
              <a:ext cx="5396217" cy="420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dirty="0" smtClean="0"/>
                <a:t>https://www.youtube.com/watch?v=o28JL-xg2mg</a:t>
              </a:r>
              <a:endParaRPr lang="pt-BR" dirty="0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76335" y="1392846"/>
              <a:ext cx="61744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 smtClean="0"/>
                <a:t>2021</a:t>
              </a:r>
              <a:endParaRPr lang="pt-BR" sz="1400" dirty="0"/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719" y="1700623"/>
              <a:ext cx="2815226" cy="4782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26" y="982438"/>
              <a:ext cx="4243320" cy="318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etângulo 38"/>
            <p:cNvSpPr/>
            <p:nvPr/>
          </p:nvSpPr>
          <p:spPr>
            <a:xfrm>
              <a:off x="14456" y="4450548"/>
              <a:ext cx="6078152" cy="736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dirty="0"/>
                <a:t>https://diariodejustica.com.br/ciesp-limeira-premia-vencedores-de-boas-praticas-ambientais/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55575" y="758208"/>
            <a:ext cx="10433991" cy="5763320"/>
            <a:chOff x="155575" y="-144463"/>
            <a:chExt cx="10433991" cy="5763320"/>
          </a:xfrm>
        </p:grpSpPr>
        <p:sp>
          <p:nvSpPr>
            <p:cNvPr id="15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1742083" y="371642"/>
              <a:ext cx="4891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Prêmios e Reconhecimentos</a:t>
              </a:r>
            </a:p>
          </p:txBody>
        </p:sp>
        <p:pic>
          <p:nvPicPr>
            <p:cNvPr id="33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C0644F8A-8793-4DA0-8398-2B4FEFF7C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7031530" y="250591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tângulo 33"/>
            <p:cNvSpPr/>
            <p:nvPr/>
          </p:nvSpPr>
          <p:spPr>
            <a:xfrm>
              <a:off x="176335" y="1392846"/>
              <a:ext cx="61744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 smtClean="0"/>
                <a:t>2021</a:t>
              </a:r>
              <a:endParaRPr lang="pt-BR" sz="1400" dirty="0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683568" y="3933056"/>
              <a:ext cx="495029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dirty="0"/>
                <a:t>https://www.youtube.com/watch?v=C7HCkkgH1oE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683568" y="4149080"/>
              <a:ext cx="80720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dirty="0"/>
                <a:t>http://www.revistaplasticosul.com.br/sem-categoria/revista-plastico-sul-realiza-cerimonia-hibrida-para-reconhecer-empresas-vencedoras-do-1o-premio-plastico-sul-de-inovacao-e-sustentabilidade</a:t>
              </a:r>
              <a:r>
                <a:rPr lang="pt-BR" dirty="0"/>
                <a:t>/</a:t>
              </a:r>
            </a:p>
          </p:txBody>
        </p:sp>
        <p:pic>
          <p:nvPicPr>
            <p:cNvPr id="37" name="Picture 2" descr="http://www.revistaplasticosul.com.br/wp-content/uploads/2021/11/WhatsApp-Image-2021-11-11-at-17.38.46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43" y="963730"/>
              <a:ext cx="5676803" cy="283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aixaDeTexto 37"/>
            <p:cNvSpPr txBox="1"/>
            <p:nvPr/>
          </p:nvSpPr>
          <p:spPr>
            <a:xfrm>
              <a:off x="6633358" y="1740352"/>
              <a:ext cx="241777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Logística Reversa:</a:t>
              </a:r>
              <a:endParaRPr lang="pt-BR" dirty="0"/>
            </a:p>
            <a:p>
              <a:r>
                <a:rPr lang="pt-BR" dirty="0"/>
                <a:t>1º lugar Transformador</a:t>
              </a:r>
              <a:r>
                <a:rPr lang="pt-BR" dirty="0" smtClean="0"/>
                <a:t>:</a:t>
              </a:r>
            </a:p>
            <a:p>
              <a:r>
                <a:rPr lang="pt-BR" dirty="0" smtClean="0"/>
                <a:t> TERMOTÉCNICA</a:t>
              </a:r>
              <a:endParaRPr lang="pt-BR" dirty="0"/>
            </a:p>
            <a:p>
              <a:r>
                <a:rPr lang="pt-BR" dirty="0"/>
                <a:t>2º lugar: PROQUITEC</a:t>
              </a:r>
            </a:p>
            <a:p>
              <a:r>
                <a:rPr lang="pt-BR" dirty="0"/>
                <a:t>3º lugar: NILTEX</a:t>
              </a:r>
            </a:p>
            <a:p>
              <a:endParaRPr lang="pt-BR" dirty="0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263813" y="5157192"/>
              <a:ext cx="81533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 smtClean="0"/>
                <a:t>2022   Reconhecimento   </a:t>
              </a:r>
              <a:r>
                <a:rPr lang="pt-BR" sz="2400" b="1" dirty="0" smtClean="0"/>
                <a:t>ATITUDE CIDADÃ 2022</a:t>
              </a:r>
              <a:r>
                <a:rPr lang="pt-BR" sz="1400" b="1" dirty="0" smtClean="0"/>
                <a:t>- </a:t>
              </a:r>
              <a:r>
                <a:rPr lang="pt-BR" b="1" dirty="0" smtClean="0"/>
                <a:t>Instituto Lixo Zero BRASIL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1" descr="Edital Prefeitura de São Paulo: último dia de inscrição para 168 vaga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306" y="4179880"/>
            <a:ext cx="873171" cy="848570"/>
          </a:xfrm>
          <a:prstGeom prst="rect">
            <a:avLst/>
          </a:prstGeom>
          <a:noFill/>
        </p:spPr>
      </p:pic>
      <p:pic>
        <p:nvPicPr>
          <p:cNvPr id="16" name="Picture 61" descr="Concurso Prefeitura de Santana de Parnaíba - 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212" y="5085847"/>
            <a:ext cx="1183023" cy="609337"/>
          </a:xfrm>
          <a:prstGeom prst="rect">
            <a:avLst/>
          </a:prstGeom>
          <a:noFill/>
        </p:spPr>
      </p:pic>
      <p:pic>
        <p:nvPicPr>
          <p:cNvPr id="17" name="Picture 53" descr="https://scontent.fcgh11-1.fna.fbcdn.net/v/t1.0-9/60552633_535996190265294_6909221744846831616_n.png?_nc_cat=104&amp;ccb=2&amp;_nc_sid=09cbfe&amp;_nc_eui2=AeE0K76vfRv6EBuBhvsO9Gaa9mfma6dAUPD2Z-Zrp0BQ8NNKzJAdjE45YmwI6Zf2vDA&amp;_nc_ohc=6luoWrZMV38AX-fKRfD&amp;_nc_ht=scontent.fcgh11-1.fna&amp;oh=a7f5865ba95e86a43b5f207faf243de3&amp;oe=5FF2F0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9090" y="5331511"/>
            <a:ext cx="1060279" cy="1030407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1528531" y="808649"/>
            <a:ext cx="8580030" cy="1244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5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AutoShape 3" descr="https://static.wixstatic.com/media/495fca_4d116ee5768540b497c4d1db229d9474~mv2.png/v1/fill/w_102,h_102,al_c,q_85,usm_0.66_1.00_0.01/495fca_4d116ee5768540b497c4d1db229d9474~mv2.webp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91462" y="572130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AutoShape 12" descr="https://static.wixstatic.com/media/495fca_c2185b1a1f3e42039543f6dd9f679956~mv2.jpg/v1/crop/x_0,y_93,w_345,h_152/fill/w_186,h_82,al_c,q_80,usm_0.66_1.00_0.01/495fca_c2185b1a1f3e42039543f6dd9f679956~mv2.webp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91462" y="572130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" name="AutoShape 20" descr="Facebook Basic Black 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060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7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2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3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4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936462" y="808649"/>
            <a:ext cx="264001" cy="2565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936465" y="735526"/>
            <a:ext cx="160004" cy="5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utoShape 23" descr="https://static.wixstatic.com/media/495fca_4d116ee5768540b497c4d1db229d9474~mv2.png/v1/fill/w_102,h_102,al_c,q_85,usm_0.66_1.00_0.01/495fca_4d116ee5768540b497c4d1db229d9474~mv2.webp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91462" y="572130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8" name="AutoShape 32" descr="https://static.wixstatic.com/media/495fca_c2185b1a1f3e42039543f6dd9f679956~mv2.jpg/v1/crop/x_0,y_93,w_345,h_152/fill/w_186,h_82,al_c,q_80,usm_0.66_1.00_0.01/495fca_c2185b1a1f3e42039543f6dd9f679956~mv2.webp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91462" y="572130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9" name="AutoShape 4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0" name="AutoShape 47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" name="AutoShape 72" descr="Logo amstel png » PNG Image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" name="AutoShape 74" descr="Talent Marcel anuncia Amstel (com imagens) | Logos de cerveja ...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3" name="AutoShape 21" descr="logo supereco.webp (280×152)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4" name="AutoShape 33" descr="logo supereco.webp (280×152)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5" name="AutoShape 35" descr="logo supereco.webp (280×152)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399" y="5085847"/>
            <a:ext cx="1589979" cy="58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88486" y="3400895"/>
            <a:ext cx="957036" cy="70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5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0794" y="4176061"/>
            <a:ext cx="598048" cy="75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CaixaDeTexto 82"/>
          <p:cNvSpPr txBox="1"/>
          <p:nvPr/>
        </p:nvSpPr>
        <p:spPr>
          <a:xfrm>
            <a:off x="1476138" y="1028053"/>
            <a:ext cx="5854168" cy="62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Parceiros </a:t>
            </a:r>
          </a:p>
          <a:p>
            <a:pPr algn="ctr"/>
            <a:r>
              <a:rPr lang="pt-BR" dirty="0" smtClean="0"/>
              <a:t>Setor Público, Privado e 3◦ Setor</a:t>
            </a:r>
            <a:endParaRPr lang="pt-BR" dirty="0"/>
          </a:p>
        </p:txBody>
      </p:sp>
      <p:pic>
        <p:nvPicPr>
          <p:cNvPr id="84" name="Picture 4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38407" y="2891145"/>
            <a:ext cx="869371" cy="5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50" descr="Manual de Identidade | Prefeitura de Santo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992" y="2664581"/>
            <a:ext cx="731575" cy="787958"/>
          </a:xfrm>
          <a:prstGeom prst="rect">
            <a:avLst/>
          </a:prstGeom>
          <a:noFill/>
        </p:spPr>
      </p:pic>
      <p:pic>
        <p:nvPicPr>
          <p:cNvPr id="86" name="Picture 57" descr="https://scontent.fcgh11-1.fna.fbcdn.net/v/t1.0-1/p200x200/61555194_2381892905272428_675515991072964608_n.png?_nc_cat=110&amp;_nc_sid=dbb9e7&amp;_nc_ohc=ESvd4qsk31wAX8LI6LV&amp;_nc_ht=scontent.fcgh11-1.fna&amp;oh=a8da379a7f41614541efe3ccdb450162&amp;oe=5EE76D09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88470" y="5695184"/>
            <a:ext cx="461762" cy="556943"/>
          </a:xfrm>
          <a:prstGeom prst="rect">
            <a:avLst/>
          </a:prstGeom>
          <a:noFill/>
        </p:spPr>
      </p:pic>
      <p:pic>
        <p:nvPicPr>
          <p:cNvPr id="87" name="Picture 5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53825" y="2431561"/>
            <a:ext cx="546984" cy="59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6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07279" y="2762756"/>
            <a:ext cx="593663" cy="5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6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04718" y="2035410"/>
            <a:ext cx="591744" cy="54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66" descr="Prefeitura promove palestras | Instituto Ilhabela Sustentáve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1398" y="3508794"/>
            <a:ext cx="581536" cy="623463"/>
          </a:xfrm>
          <a:prstGeom prst="rect">
            <a:avLst/>
          </a:prstGeom>
          <a:noFill/>
        </p:spPr>
      </p:pic>
      <p:pic>
        <p:nvPicPr>
          <p:cNvPr id="91" name="Picture 6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64874" y="3148834"/>
            <a:ext cx="536377" cy="54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68" descr="ASCAM - Associação de Surf, Cultura e Ambient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94186" y="3573763"/>
            <a:ext cx="694189" cy="558178"/>
          </a:xfrm>
          <a:prstGeom prst="rect">
            <a:avLst/>
          </a:prstGeom>
          <a:noFill/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98654" y="2259798"/>
            <a:ext cx="538214" cy="5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22464" y="2035410"/>
            <a:ext cx="498954" cy="54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341423" y="2018165"/>
            <a:ext cx="686063" cy="75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5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01702" y="2834363"/>
            <a:ext cx="575722" cy="55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868806" y="2944593"/>
            <a:ext cx="872926" cy="66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363581" y="1914185"/>
            <a:ext cx="686063" cy="84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75460" y="3599958"/>
            <a:ext cx="532573" cy="54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89482" y="3920808"/>
            <a:ext cx="487962" cy="51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Picture 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30668" y="1964280"/>
            <a:ext cx="904532" cy="61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" name="Picture 1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553903" y="3277806"/>
            <a:ext cx="867101" cy="49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" name="Picture 13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707279" y="3423907"/>
            <a:ext cx="561324" cy="51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248500" y="2827207"/>
            <a:ext cx="501545" cy="5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1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287622" y="2702143"/>
            <a:ext cx="595081" cy="53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5" descr="C:\Users\VAIO\Documents\suporte para lixo 2019\logo Ministerio do M ambiente.jpe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211307" y="5629751"/>
            <a:ext cx="1006167" cy="811608"/>
          </a:xfrm>
          <a:prstGeom prst="rect">
            <a:avLst/>
          </a:prstGeom>
          <a:noFill/>
        </p:spPr>
      </p:pic>
      <p:pic>
        <p:nvPicPr>
          <p:cNvPr id="107" name="Picture 17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894387" y="3937437"/>
            <a:ext cx="695559" cy="68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Picture 19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02825" y="4172407"/>
            <a:ext cx="768387" cy="8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" name="Picture 24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270782" y="4319838"/>
            <a:ext cx="745568" cy="63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" name="Picture 11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425951" y="2823368"/>
            <a:ext cx="557689" cy="65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" name="Picture 2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222193" y="4832076"/>
            <a:ext cx="635717" cy="54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" name="Picture 26" descr="C:\Users\VAIO\Documents\suporte para lixo 2019\logo uninove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50135" y="4240498"/>
            <a:ext cx="731031" cy="449275"/>
          </a:xfrm>
          <a:prstGeom prst="rect">
            <a:avLst/>
          </a:prstGeom>
          <a:noFill/>
        </p:spPr>
      </p:pic>
      <p:pic>
        <p:nvPicPr>
          <p:cNvPr id="113" name="Picture 27" descr="C:\Users\VAIO\Documents\suporte para lixo 2019\logo univ sao carlos.pn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244238" y="4973813"/>
            <a:ext cx="681850" cy="599546"/>
          </a:xfrm>
          <a:prstGeom prst="rect">
            <a:avLst/>
          </a:prstGeom>
          <a:noFill/>
        </p:spPr>
      </p:pic>
      <p:pic>
        <p:nvPicPr>
          <p:cNvPr id="114" name="Picture 28" descr="C:\Users\VAIO\Documents\suporte para lixo 2019\logo waste expo brasil.jp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57654" y="5012050"/>
            <a:ext cx="1051477" cy="561916"/>
          </a:xfrm>
          <a:prstGeom prst="rect">
            <a:avLst/>
          </a:prstGeom>
          <a:noFill/>
        </p:spPr>
      </p:pic>
      <p:pic>
        <p:nvPicPr>
          <p:cNvPr id="115" name="Picture 29" descr="C:\Users\VAIO\Documents\suporte para lixo 2019\logo XXI-Engema.png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295431" y="4967843"/>
            <a:ext cx="663415" cy="519657"/>
          </a:xfrm>
          <a:prstGeom prst="rect">
            <a:avLst/>
          </a:prstGeom>
          <a:noFill/>
        </p:spPr>
      </p:pic>
      <p:pic>
        <p:nvPicPr>
          <p:cNvPr id="116" name="Picture 30" descr="C:\Users\VAIO\Documents\suporte para lixo 2019\logoOEKOBIOPLASTICOS.png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958846" y="4604170"/>
            <a:ext cx="660008" cy="325399"/>
          </a:xfrm>
          <a:prstGeom prst="rect">
            <a:avLst/>
          </a:prstGeom>
          <a:noFill/>
        </p:spPr>
      </p:pic>
      <p:pic>
        <p:nvPicPr>
          <p:cNvPr id="117" name="Picture 31" descr="C:\Users\VAIO\Documents\suporte para lixo 2019\logo-amstel-png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48910" y="3998049"/>
            <a:ext cx="653455" cy="565319"/>
          </a:xfrm>
          <a:prstGeom prst="rect">
            <a:avLst/>
          </a:prstGeom>
          <a:noFill/>
        </p:spPr>
      </p:pic>
      <p:pic>
        <p:nvPicPr>
          <p:cNvPr id="118" name="Picture 36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195560" y="5005003"/>
            <a:ext cx="709217" cy="62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" name="Imagem 118" descr="Uma imagem contendo texto, desenho&#10;&#10;Descrição gerada automaticamente">
            <a:extLst>
              <a:ext uri="{FF2B5EF4-FFF2-40B4-BE49-F238E27FC236}">
                <a16:creationId xmlns:a16="http://schemas.microsoft.com/office/drawing/2014/main" xmlns="" id="{85AEE728-8DBE-4FE9-AE33-98271C2B1590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18" y="2170354"/>
            <a:ext cx="591086" cy="494227"/>
          </a:xfrm>
          <a:prstGeom prst="rect">
            <a:avLst/>
          </a:prstGeom>
        </p:spPr>
      </p:pic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xmlns="" id="{6EF5E63C-0E9F-4AFD-B59E-AE63CCA34EB7}"/>
              </a:ext>
            </a:extLst>
          </p:cNvPr>
          <p:cNvCxnSpPr/>
          <p:nvPr/>
        </p:nvCxnSpPr>
        <p:spPr>
          <a:xfrm flipV="1">
            <a:off x="1216684" y="1755400"/>
            <a:ext cx="6226814" cy="367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1" name="Picture 60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007173" y="3525122"/>
            <a:ext cx="600985" cy="58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8B432777-B58A-4569-8A12-8ED00A77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141775" y="967436"/>
            <a:ext cx="1559234" cy="109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936465" y="594918"/>
            <a:ext cx="160004" cy="427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0"/>
              </a:rPr>
              <a:t/>
            </a:r>
            <a:b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AutoShape 2" descr="Logo Natura – Logos PNG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429103" y="2018165"/>
            <a:ext cx="561324" cy="5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5" descr="http://www.sanasa.com.br/images/logo_sanasa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506209" y="2170354"/>
            <a:ext cx="845629" cy="292361"/>
          </a:xfrm>
          <a:prstGeom prst="rect">
            <a:avLst/>
          </a:prstGeom>
          <a:noFill/>
        </p:spPr>
      </p:pic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936465" y="633778"/>
            <a:ext cx="56" cy="34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1C1E21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Picture 9" descr="https://scontent.fcgh11-1.fna.fbcdn.net/v/t1.0-9/93823232_114223000251930_382953483273240576_n.png?_nc_cat=110&amp;ccb=2&amp;_nc_sid=e3f864&amp;_nc_eui2=AeE5DClUU2c_M9g_rpOlWl5jE7dl99XWjJoTt2X31daMmmBSrdcjUsE6knWJmo9Rgus&amp;_nc_ohc=mawiNK3uYggAX_KKtkm&amp;_nc_ht=scontent.fcgh11-1.fna&amp;oh=01ee422a5cb5c548a884f3773b3c2a3e&amp;oe=5FF1F2EE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8040363" y="2580920"/>
            <a:ext cx="855568" cy="316361"/>
          </a:xfrm>
          <a:prstGeom prst="rect">
            <a:avLst/>
          </a:prstGeom>
          <a:noFill/>
        </p:spPr>
      </p:pic>
      <p:pic>
        <p:nvPicPr>
          <p:cNvPr id="64" name="Picture 15" descr="Edital Concurso Prefeitura de Sertãozinho SP 2012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8040363" y="3828753"/>
            <a:ext cx="981990" cy="714945"/>
          </a:xfrm>
          <a:prstGeom prst="rect">
            <a:avLst/>
          </a:prstGeom>
          <a:noFill/>
        </p:spPr>
      </p:pic>
      <p:pic>
        <p:nvPicPr>
          <p:cNvPr id="65" name="Picture 25" descr="Dia Mundial da Limpeza – Limpa Brasil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8421004" y="2932210"/>
            <a:ext cx="643389" cy="424285"/>
          </a:xfrm>
          <a:prstGeom prst="rect">
            <a:avLst/>
          </a:prstGeom>
          <a:noFill/>
        </p:spPr>
      </p:pic>
      <p:pic>
        <p:nvPicPr>
          <p:cNvPr id="66" name="Picture 27" descr="https://scontent.fcgh11-1.fna.fbcdn.net/v/t1.0-9/119080559_103935558122790_5056972571257938733_n.png?_nc_cat=110&amp;ccb=2&amp;_nc_sid=e3f864&amp;_nc_eui2=AeF0c-Mv7vcQn9WSG_TR8MuTzZ-Yl7WvnunNn5iXta-e6Z-6uJkIko0S7u87hVJtwOM&amp;_nc_ohc=ogPzzjzlvvoAX-F251x&amp;_nc_oc=AQkohmUBlWGZo8ajl_J0H7T72CGMWiyYRQMAkgfH7ly4EDn-o5TP8mUrAdBIOwj-v27-unvWoWdLZZm0VrB903P3&amp;_nc_ht=scontent.fcgh11-1.fna&amp;oh=7aebd925e59e738c91fc1a07458b3a9b&amp;oe=5FF36C34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6392068" y="3589900"/>
            <a:ext cx="1027283" cy="363673"/>
          </a:xfrm>
          <a:prstGeom prst="rect">
            <a:avLst/>
          </a:prstGeom>
          <a:noFill/>
        </p:spPr>
      </p:pic>
      <p:sp>
        <p:nvSpPr>
          <p:cNvPr id="67" name="AutoShape 29" descr="Coronavírus | Secretaria Municipal da Saúde | Prefeitura da Cidade de São  Paulo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8" name="Picture 33" descr="Insanos MC – O maior moto clube do Brasil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 flipH="1">
            <a:off x="6328388" y="4596202"/>
            <a:ext cx="686063" cy="666733"/>
          </a:xfrm>
          <a:prstGeom prst="rect">
            <a:avLst/>
          </a:prstGeom>
          <a:noFill/>
        </p:spPr>
      </p:pic>
      <p:pic>
        <p:nvPicPr>
          <p:cNvPr id="69" name="Picture 35" descr="Tetra Pak torna-se pioneira na utilização de polímeros de origem vegetal  certificados - Agroportal"/>
          <p:cNvPicPr>
            <a:picLocks noChangeAspect="1" noChangeArrowheads="1"/>
          </p:cNvPicPr>
          <p:nvPr/>
        </p:nvPicPr>
        <p:blipFill>
          <a:blip r:embed="rId58" cstate="print"/>
          <a:srcRect l="26495" r="25484"/>
          <a:stretch>
            <a:fillRect/>
          </a:stretch>
        </p:blipFill>
        <p:spPr bwMode="auto">
          <a:xfrm>
            <a:off x="6120166" y="5394643"/>
            <a:ext cx="959238" cy="713152"/>
          </a:xfrm>
          <a:prstGeom prst="rect">
            <a:avLst/>
          </a:prstGeom>
          <a:noFill/>
        </p:spPr>
      </p:pic>
      <p:pic>
        <p:nvPicPr>
          <p:cNvPr id="70" name="Picture 37" descr="Câmara Árabe abre inscrições para a Gulfood - Rio Oportunidades de Negócios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333214" y="5741125"/>
            <a:ext cx="1507164" cy="733339"/>
          </a:xfrm>
          <a:prstGeom prst="rect">
            <a:avLst/>
          </a:prstGeom>
          <a:noFill/>
        </p:spPr>
      </p:pic>
      <p:pic>
        <p:nvPicPr>
          <p:cNvPr id="71" name="Picture 39" descr="CARTAZ-PROGRAMAÇÃO"/>
          <p:cNvPicPr>
            <a:picLocks noChangeAspect="1" noChangeArrowheads="1"/>
          </p:cNvPicPr>
          <p:nvPr/>
        </p:nvPicPr>
        <p:blipFill>
          <a:blip r:embed="rId60" cstate="print"/>
          <a:srcRect b="69920"/>
          <a:stretch>
            <a:fillRect/>
          </a:stretch>
        </p:blipFill>
        <p:spPr bwMode="auto">
          <a:xfrm>
            <a:off x="4834107" y="5695184"/>
            <a:ext cx="1025672" cy="424285"/>
          </a:xfrm>
          <a:prstGeom prst="rect">
            <a:avLst/>
          </a:prstGeom>
          <a:noFill/>
        </p:spPr>
      </p:pic>
      <p:sp>
        <p:nvSpPr>
          <p:cNvPr id="72" name="AutoShape 41" descr="NewLogo.png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" name="AutoShape 43" descr="NewLogo.png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AutoShape 45" descr="NewLogo.png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" name="AutoShape 47" descr="C:\Users\VAIO\Documents\suporte para lixo 2019\logos\logo ecoe.webp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" name="AutoShape 49" descr="C:\Users\VAIO\Documents\suporte para lixo 2019\logos\logo ecoe.webp"/>
          <p:cNvSpPr>
            <a:spLocks noChangeAspect="1" noChangeArrowheads="1"/>
          </p:cNvSpPr>
          <p:nvPr/>
        </p:nvSpPr>
        <p:spPr bwMode="auto">
          <a:xfrm>
            <a:off x="1071212" y="687049"/>
            <a:ext cx="264001" cy="2565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7" name="Picture 57" descr="Ministério do Desenvolvimento Social avalia positivamente trabalho de  Barueri - Jornal Imprensa Regional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7765469" y="4604165"/>
            <a:ext cx="885216" cy="320266"/>
          </a:xfrm>
          <a:prstGeom prst="rect">
            <a:avLst/>
          </a:prstGeom>
          <a:noFill/>
        </p:spPr>
      </p:pic>
      <p:pic>
        <p:nvPicPr>
          <p:cNvPr id="78" name="Picture 62" descr="C:\Users\VAIO\Documents\suporte para lixo 2019\logos\logoPrefeitura-Cotia-logo.jpg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7762633" y="5695184"/>
            <a:ext cx="1111512" cy="545509"/>
          </a:xfrm>
          <a:prstGeom prst="rect">
            <a:avLst/>
          </a:prstGeom>
          <a:noFill/>
        </p:spPr>
      </p:pic>
      <p:pic>
        <p:nvPicPr>
          <p:cNvPr id="79" name="Picture 2" descr="Mc Donalds - Itaquá Garden Shopping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4787853" y="1826487"/>
            <a:ext cx="812956" cy="592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562708" y="691662"/>
            <a:ext cx="9698614" cy="5849943"/>
            <a:chOff x="0" y="-280988"/>
            <a:chExt cx="10589566" cy="6822593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7164289" y="1484784"/>
              <a:ext cx="288032" cy="367240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AutoShape 4" descr="https://static.wixstatic.com/media/495fca_a5c138d7c3c145469fc4361e1452a11e~mv2.png/v1/crop/x_0,y_20,w_154,h_92/fill/w_154,h_92,al_c,q_85/495fca_a5c138d7c3c145469fc4361e1452a11e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5" descr="https://static.wixstatic.com/media/495fca_1d78a0047547439197660581b127acec~mv2.jpg/v1/fill/w_250,h_65,al_c,q_80,usm_0.66_1.00_0.01/495fca_1d78a0047547439197660581b127ace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AutoShape 6" descr="https://static.wixstatic.com/media/495fca_f8997e6d1b424969a6bfc23aaf714d1b~mv2.png/v1/fill/w_107,h_102,al_c,q_85,usm_0.66_1.00_0.01/495fca_f8997e6d1b424969a6bfc23aaf714d1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AutoShape 7" descr="https://static.wixstatic.com/media/495fca_acf6a7caf22a41f28347087a8aec055c~mv2.jpg/v1/fill/w_104,h_102,al_c,q_80,usm_0.66_1.00_0.01/495fca_acf6a7caf22a41f28347087a8aec055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AutoShape 8" descr="https://static.wixstatic.com/media/495fca_851b4f08753e4f439d6ef2e62bfc3064~mv2.png/v1/fill/w_116,h_116,al_c,q_85,usm_0.66_1.00_0.01/495fca_851b4f08753e4f439d6ef2e62bfc3064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AutoShape 9" descr="https://static.wixstatic.com/media/495fca_da833726abe545d784d2a48f902747e1~mv2.png/v1/fill/w_114,h_114,al_c,q_85,usm_0.66_1.00_0.01/495fca_da833726abe545d784d2a48f902747e1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AutoShape 10" descr="https://static.wixstatic.com/media/495fca_22125dc5ac8146f58e330a2e8683512b~mv2.png/v1/fill/w_130,h_100,al_c,q_85,usm_0.66_1.00_0.01/495fca_22125dc5ac8146f58e330a2e8683512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AutoShape 13" descr="https://static.wixstatic.com/media/495fca_8e72e470bba3406cad6cb576bbd50c73~mv2.png/v1/fill/w_149,h_102,al_c,q_85,usm_0.66_1.00_0.01/495fca_8e72e470bba3406cad6cb576bbd50c73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AutoShape 14" descr="https://static.wixstatic.com/media/495fca_f9363f51b37b49c3af6d0ba4af73a53a~mv2.jpg/v1/crop/x_0,y_107,w_720,h_409/fill/w_168,h_95,al_c,q_80,usm_0.66_1.00_0.01/495fca_f9363f51b37b49c3af6d0ba4af73a53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AutoShape 1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AutoShape 16" descr="logo_abraps_ALTA_400x400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AutoShape 17" descr="Centro_cultural_pompéia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AutoShape 3" descr="https://static.wixstatic.com/media/495fca_4d116ee5768540b497c4d1db229d9474~mv2.png/v1/fill/w_102,h_102,al_c,q_85,usm_0.66_1.00_0.01/495fca_4d116ee5768540b497c4d1db229d9474~mv2.webp">
              <a:hlinkClick r:id="rId2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AutoShape 12" descr="https://static.wixstatic.com/media/495fca_c2185b1a1f3e42039543f6dd9f679956~mv2.jpg/v1/crop/x_0,y_93,w_345,h_152/fill/w_186,h_82,al_c,q_80,usm_0.66_1.00_0.01/495fca_c2185b1a1f3e42039543f6dd9f679956~mv2.webp">
              <a:hlinkClick r:id="rId3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AutoShape 20" descr="Facebook Basic Black ">
              <a:hlinkClick r:id="rId4"/>
            </p:cNvPr>
            <p:cNvSpPr>
              <a:spLocks noChangeAspect="1" noChangeArrowheads="1"/>
            </p:cNvSpPr>
            <p:nvPr/>
          </p:nvSpPr>
          <p:spPr bwMode="auto">
            <a:xfrm>
              <a:off x="1428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AutoShape 24" descr="https://static.wixstatic.com/media/495fca_a5c138d7c3c145469fc4361e1452a11e~mv2.png/v1/crop/x_0,y_20,w_154,h_92/fill/w_154,h_92,al_c,q_85/495fca_a5c138d7c3c145469fc4361e1452a11e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AutoShape 25" descr="https://static.wixstatic.com/media/495fca_1d78a0047547439197660581b127acec~mv2.jpg/v1/fill/w_250,h_65,al_c,q_80,usm_0.66_1.00_0.01/495fca_1d78a0047547439197660581b127ace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AutoShape 26" descr="https://static.wixstatic.com/media/495fca_f8997e6d1b424969a6bfc23aaf714d1b~mv2.png/v1/fill/w_107,h_102,al_c,q_85,usm_0.66_1.00_0.01/495fca_f8997e6d1b424969a6bfc23aaf714d1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AutoShape 27" descr="https://static.wixstatic.com/media/495fca_acf6a7caf22a41f28347087a8aec055c~mv2.jpg/v1/fill/w_104,h_102,al_c,q_80,usm_0.66_1.00_0.01/495fca_acf6a7caf22a41f28347087a8aec055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AutoShape 28" descr="https://static.wixstatic.com/media/495fca_851b4f08753e4f439d6ef2e62bfc3064~mv2.png/v1/fill/w_116,h_116,al_c,q_85,usm_0.66_1.00_0.01/495fca_851b4f08753e4f439d6ef2e62bfc3064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AutoShape 29" descr="https://static.wixstatic.com/media/495fca_da833726abe545d784d2a48f902747e1~mv2.png/v1/fill/w_114,h_114,al_c,q_85,usm_0.66_1.00_0.01/495fca_da833726abe545d784d2a48f902747e1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AutoShape 30" descr="https://static.wixstatic.com/media/495fca_22125dc5ac8146f58e330a2e8683512b~mv2.png/v1/fill/w_130,h_100,al_c,q_85,usm_0.66_1.00_0.01/495fca_22125dc5ac8146f58e330a2e8683512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AutoShape 33" descr="https://static.wixstatic.com/media/495fca_8e72e470bba3406cad6cb576bbd50c73~mv2.png/v1/fill/w_149,h_102,al_c,q_85,usm_0.66_1.00_0.01/495fca_8e72e470bba3406cad6cb576bbd50c73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AutoShape 34" descr="https://static.wixstatic.com/media/495fca_f9363f51b37b49c3af6d0ba4af73a53a~mv2.jpg/v1/crop/x_0,y_107,w_720,h_409/fill/w_168,h_95,al_c,q_80,usm_0.66_1.00_0.01/495fca_f9363f51b37b49c3af6d0ba4af73a53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AutoShape 3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AutoShape 36" descr="logo_abraps_ALTA_400x400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AutoShape 37" descr="Centro_cultural_pompéia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3" y="-86871"/>
              <a:ext cx="184731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-w01-roman"/>
                  <a:cs typeface="Arial" pitchFamily="34" charset="0"/>
                </a:rPr>
                <a:t>​</a:t>
              </a:r>
              <a:endParaRPr kumimoji="0" 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AutoShape 23" descr="https://static.wixstatic.com/media/495fca_4d116ee5768540b497c4d1db229d9474~mv2.png/v1/fill/w_102,h_102,al_c,q_85,usm_0.66_1.00_0.01/495fca_4d116ee5768540b497c4d1db229d9474~mv2.webp">
              <a:hlinkClick r:id="rId2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AutoShape 32" descr="https://static.wixstatic.com/media/495fca_c2185b1a1f3e42039543f6dd9f679956~mv2.jpg/v1/crop/x_0,y_93,w_345,h_152/fill/w_186,h_82,al_c,q_80,usm_0.66_1.00_0.01/495fca_c2185b1a1f3e42039543f6dd9f679956~mv2.webp">
              <a:hlinkClick r:id="rId3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AutoShape 4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AutoShape 47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AutoShape 72" descr="Logo amstel png » PNG Imag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AutoShape 74" descr="Talent Marcel anuncia Amstel (com imagens) | Logos de cerveja ...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AutoShape 21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AutoShape 33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AutoShape 35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54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8B432777-B58A-4569-8A12-8ED00A776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7164289" y="257000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3" y="-253915"/>
              <a:ext cx="184731" cy="5078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smtClean="0">
                  <a:ln>
                    <a:noFill/>
                  </a:ln>
                  <a:solidFill>
                    <a:srgbClr val="385898"/>
                  </a:solidFill>
                  <a:effectLst/>
                  <a:latin typeface="inherit"/>
                  <a:cs typeface="Arial" pitchFamily="34" charset="0"/>
                  <a:hlinkClick r:id="rId6"/>
                </a:rPr>
                <a:t/>
              </a:r>
              <a:br>
                <a:rPr kumimoji="0" lang="pt-BR" sz="900" b="0" i="0" u="none" strike="noStrike" cap="none" normalizeH="0" baseline="0" smtClean="0">
                  <a:ln>
                    <a:noFill/>
                  </a:ln>
                  <a:solidFill>
                    <a:srgbClr val="385898"/>
                  </a:solidFill>
                  <a:effectLst/>
                  <a:latin typeface="inherit"/>
                  <a:cs typeface="Arial" pitchFamily="34" charset="0"/>
                  <a:hlinkClick r:id="rId6"/>
                </a:rPr>
              </a:b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6" name="Picture 6" descr="A imagem pode conter: uma ou mais pessoas, texto e atividades ao ar livr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9872" y="5013176"/>
              <a:ext cx="2376264" cy="1391962"/>
            </a:xfrm>
            <a:prstGeom prst="rect">
              <a:avLst/>
            </a:prstGeom>
            <a:noFill/>
          </p:spPr>
        </p:pic>
        <p:sp>
          <p:nvSpPr>
            <p:cNvPr id="57" name="AutoShape 2" descr="Logo Natura – Logos PN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46032" y="2175997"/>
              <a:ext cx="2208510" cy="1656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6136" y="5229206"/>
              <a:ext cx="2699792" cy="131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" y="1340774"/>
              <a:ext cx="6843763" cy="3326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55578" y="5229206"/>
              <a:ext cx="2696102" cy="1310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Retângulo 61"/>
            <p:cNvSpPr/>
            <p:nvPr/>
          </p:nvSpPr>
          <p:spPr>
            <a:xfrm>
              <a:off x="504056" y="260654"/>
              <a:ext cx="716428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4400" dirty="0" smtClean="0">
                  <a:latin typeface="+mj-lt"/>
                </a:rPr>
                <a:t>Cooperativas Parceiras</a:t>
              </a:r>
              <a:endParaRPr lang="pt-BR" sz="4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9" y="1234731"/>
            <a:ext cx="1109881" cy="110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8" y="3573017"/>
            <a:ext cx="3225416" cy="24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5515462" y="3325202"/>
            <a:ext cx="5472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20108- https</a:t>
            </a:r>
            <a:r>
              <a:rPr lang="pt-BR" sz="1200" dirty="0"/>
              <a:t>://www.sswhite.com.br/saibamais/sb09501.htm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452563" y="3687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13084" y="6048996"/>
            <a:ext cx="4950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 smtClean="0"/>
              <a:t>Colonia</a:t>
            </a:r>
            <a:r>
              <a:rPr lang="pt-BR" sz="1200" dirty="0" smtClean="0"/>
              <a:t> - Alemanha – Abril 2005</a:t>
            </a:r>
          </a:p>
          <a:p>
            <a:r>
              <a:rPr lang="pt-BR" sz="1200" dirty="0" smtClean="0"/>
              <a:t>http</a:t>
            </a:r>
            <a:r>
              <a:rPr lang="pt-BR" sz="1200" dirty="0"/>
              <a:t>://dudentis.com/catalogos/sendoline_catalogo.pdf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r="28131" b="21951"/>
          <a:stretch/>
        </p:blipFill>
        <p:spPr bwMode="auto">
          <a:xfrm>
            <a:off x="6523999" y="1137138"/>
            <a:ext cx="2258217" cy="21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12225" r="12807" b="27060"/>
          <a:stretch/>
        </p:blipFill>
        <p:spPr bwMode="auto">
          <a:xfrm>
            <a:off x="4860032" y="3992070"/>
            <a:ext cx="4056975" cy="18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4860032" y="59031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2012 - https</a:t>
            </a:r>
            <a:r>
              <a:rPr lang="pt-BR" sz="1200" dirty="0"/>
              <a:t>://</a:t>
            </a:r>
            <a:r>
              <a:rPr lang="pt-BR" sz="1200" dirty="0" smtClean="0"/>
              <a:t>www.stethoblister.com.br</a:t>
            </a:r>
            <a:endParaRPr lang="pt-BR" sz="12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746734" y="1758462"/>
            <a:ext cx="2934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Nilton Jorge Berger Del </a:t>
            </a:r>
            <a:r>
              <a:rPr lang="pt-BR" dirty="0" err="1" smtClean="0"/>
              <a:t>Zotto</a:t>
            </a:r>
            <a:endParaRPr lang="pt-BR" dirty="0" smtClean="0"/>
          </a:p>
          <a:p>
            <a:r>
              <a:rPr lang="pt-BR" dirty="0" smtClean="0"/>
              <a:t>Dentista</a:t>
            </a:r>
          </a:p>
          <a:p>
            <a:r>
              <a:rPr lang="pt-BR" dirty="0" smtClean="0"/>
              <a:t>CEO Startup </a:t>
            </a:r>
            <a:r>
              <a:rPr lang="pt-BR" dirty="0" err="1" smtClean="0"/>
              <a:t>Niltex</a:t>
            </a:r>
            <a:endParaRPr lang="pt-BR" dirty="0" smtClean="0"/>
          </a:p>
          <a:p>
            <a:r>
              <a:rPr lang="pt-BR" dirty="0" smtClean="0"/>
              <a:t>Presidente Instituto </a:t>
            </a:r>
            <a:r>
              <a:rPr lang="pt-BR" dirty="0" err="1" smtClean="0"/>
              <a:t>Niltex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00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ângulo de cantos arredondados 62"/>
          <p:cNvSpPr/>
          <p:nvPr/>
        </p:nvSpPr>
        <p:spPr>
          <a:xfrm>
            <a:off x="8676457" y="2404687"/>
            <a:ext cx="288032" cy="36724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Título 1"/>
          <p:cNvSpPr txBox="1">
            <a:spLocks/>
          </p:cNvSpPr>
          <p:nvPr/>
        </p:nvSpPr>
        <p:spPr>
          <a:xfrm>
            <a:off x="683568" y="926117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6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8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9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" name="AutoShape 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64512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8" name="AutoShape 1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64512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9" name="AutoShape 20" descr="Facebook Basic Black 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428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5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6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7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8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9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1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0" y="926117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" name="Rectangle 38"/>
          <p:cNvSpPr>
            <a:spLocks noChangeArrowheads="1"/>
          </p:cNvSpPr>
          <p:nvPr/>
        </p:nvSpPr>
        <p:spPr bwMode="auto">
          <a:xfrm>
            <a:off x="3" y="839246"/>
            <a:ext cx="18473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AutoShape 2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64512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4" name="AutoShape 3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64512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5" name="AutoShape 4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6" name="AutoShape 47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7" name="AutoShape 72" descr="Logo amstel png » PNG Image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8" name="AutoShape 74" descr="Talent Marcel anuncia Amstel (com imagens) | Logos de cerveja ...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9" name="AutoShape 21" descr="logo supereco.webp (280×152)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0" name="AutoShape 33" descr="logo supereco.webp (280×152)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1" name="AutoShape 35" descr="logo supereco.webp (280×152)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8B432777-B58A-4569-8A12-8ED00A77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164289" y="1114757"/>
            <a:ext cx="18002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7"/>
          <p:cNvSpPr>
            <a:spLocks noChangeArrowheads="1"/>
          </p:cNvSpPr>
          <p:nvPr/>
        </p:nvSpPr>
        <p:spPr bwMode="auto">
          <a:xfrm>
            <a:off x="3" y="672202"/>
            <a:ext cx="184731" cy="5078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6"/>
              </a:rPr>
              <a:t/>
            </a:r>
            <a:b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6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AutoShape 2" descr="Logo Natura – Logos PNG"/>
          <p:cNvSpPr>
            <a:spLocks noChangeAspect="1" noChangeArrowheads="1"/>
          </p:cNvSpPr>
          <p:nvPr/>
        </p:nvSpPr>
        <p:spPr bwMode="auto">
          <a:xfrm>
            <a:off x="155575" y="78165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5" name="Retângulo 104"/>
          <p:cNvSpPr/>
          <p:nvPr/>
        </p:nvSpPr>
        <p:spPr>
          <a:xfrm>
            <a:off x="504056" y="1186771"/>
            <a:ext cx="7164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 smtClean="0">
                <a:latin typeface="+mj-lt"/>
              </a:rPr>
              <a:t>Consórcios - Parceiros</a:t>
            </a:r>
            <a:endParaRPr lang="pt-BR" sz="4400" dirty="0">
              <a:latin typeface="+mj-lt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10901"/>
            <a:ext cx="7355632" cy="339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" name="CaixaDeTexto 106"/>
          <p:cNvSpPr txBox="1"/>
          <p:nvPr/>
        </p:nvSpPr>
        <p:spPr>
          <a:xfrm>
            <a:off x="5292080" y="6077095"/>
            <a:ext cx="316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Consórcio </a:t>
            </a:r>
            <a:r>
              <a:rPr lang="pt-BR" dirty="0" err="1" smtClean="0"/>
              <a:t>Mogiana</a:t>
            </a:r>
            <a:r>
              <a:rPr lang="pt-BR" dirty="0" smtClean="0"/>
              <a:t> - 48 cidades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ítulo 1"/>
          <p:cNvSpPr txBox="1">
            <a:spLocks/>
          </p:cNvSpPr>
          <p:nvPr/>
        </p:nvSpPr>
        <p:spPr>
          <a:xfrm>
            <a:off x="4173415" y="5358265"/>
            <a:ext cx="9124181" cy="12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5" name="Título 1"/>
          <p:cNvSpPr txBox="1">
            <a:spLocks/>
          </p:cNvSpPr>
          <p:nvPr/>
        </p:nvSpPr>
        <p:spPr>
          <a:xfrm>
            <a:off x="1203585" y="617446"/>
            <a:ext cx="7773383" cy="98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6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7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8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9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0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1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2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3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4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5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6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7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8" name="AutoShape 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-1565542" y="406435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9" name="AutoShape 1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1565542" y="406435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0" name="AutoShape 20" descr="Facebook Basic Black 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14861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1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3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4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5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6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7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8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9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0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1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2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-1629042" y="687422"/>
            <a:ext cx="239181" cy="2391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3" name="Rectangle 38"/>
          <p:cNvSpPr>
            <a:spLocks noChangeArrowheads="1"/>
          </p:cNvSpPr>
          <p:nvPr/>
        </p:nvSpPr>
        <p:spPr bwMode="auto">
          <a:xfrm>
            <a:off x="-1654887" y="479975"/>
            <a:ext cx="14496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AutoShape 2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-1565542" y="406435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5" name="AutoShape 3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1565542" y="406435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6" name="AutoShape 4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7" name="AutoShape 47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8" name="AutoShape 72" descr="Logo amstel png » PNG Image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9" name="AutoShape 74" descr="Talent Marcel anuncia Amstel (com imagens) | Logos de cerveja ...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0" name="AutoShape 21" descr="logo supereco.webp (280×152)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1" name="AutoShape 33" descr="logo supereco.webp (280×152)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2" name="AutoShape 35" descr="logo supereco.webp (280×152)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" name="Rectangle 7"/>
          <p:cNvSpPr>
            <a:spLocks noChangeArrowheads="1"/>
          </p:cNvSpPr>
          <p:nvPr/>
        </p:nvSpPr>
        <p:spPr bwMode="auto">
          <a:xfrm>
            <a:off x="-1654887" y="336460"/>
            <a:ext cx="144962" cy="5078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  <a:t/>
            </a:r>
            <a:b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AutoShape 2" descr="Logo Natura – Logos PNG"/>
          <p:cNvSpPr>
            <a:spLocks noChangeAspect="1" noChangeArrowheads="1"/>
          </p:cNvSpPr>
          <p:nvPr/>
        </p:nvSpPr>
        <p:spPr bwMode="auto">
          <a:xfrm>
            <a:off x="-1473467" y="542960"/>
            <a:ext cx="239181" cy="23918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45" name="Tabela 144">
            <a:extLst>
              <a:ext uri="{FF2B5EF4-FFF2-40B4-BE49-F238E27FC236}">
                <a16:creationId xmlns:a16="http://schemas.microsoft.com/office/drawing/2014/main" xmlns="" id="{903D4586-8121-4ACD-A5EC-7EE4B2B14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711586"/>
              </p:ext>
            </p:extLst>
          </p:nvPr>
        </p:nvGraphicFramePr>
        <p:xfrm>
          <a:off x="1580833" y="1219200"/>
          <a:ext cx="5876597" cy="5629759"/>
        </p:xfrm>
        <a:graphic>
          <a:graphicData uri="http://schemas.openxmlformats.org/drawingml/2006/table">
            <a:tbl>
              <a:tblPr/>
              <a:tblGrid>
                <a:gridCol w="1410681">
                  <a:extLst>
                    <a:ext uri="{9D8B030D-6E8A-4147-A177-3AD203B41FA5}">
                      <a16:colId xmlns:a16="http://schemas.microsoft.com/office/drawing/2014/main" xmlns="" val="4276292896"/>
                    </a:ext>
                  </a:extLst>
                </a:gridCol>
                <a:gridCol w="1425529">
                  <a:extLst>
                    <a:ext uri="{9D8B030D-6E8A-4147-A177-3AD203B41FA5}">
                      <a16:colId xmlns:a16="http://schemas.microsoft.com/office/drawing/2014/main" xmlns="" val="2379663791"/>
                    </a:ext>
                  </a:extLst>
                </a:gridCol>
                <a:gridCol w="1425529">
                  <a:extLst>
                    <a:ext uri="{9D8B030D-6E8A-4147-A177-3AD203B41FA5}">
                      <a16:colId xmlns:a16="http://schemas.microsoft.com/office/drawing/2014/main" xmlns="" val="2806929606"/>
                    </a:ext>
                  </a:extLst>
                </a:gridCol>
                <a:gridCol w="1614858">
                  <a:extLst>
                    <a:ext uri="{9D8B030D-6E8A-4147-A177-3AD203B41FA5}">
                      <a16:colId xmlns:a16="http://schemas.microsoft.com/office/drawing/2014/main" xmlns="" val="2681388175"/>
                    </a:ext>
                  </a:extLst>
                </a:gridCol>
              </a:tblGrid>
              <a:tr h="103412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</a:t>
                      </a:r>
                      <a:r>
                        <a:rPr lang="pt-BR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Período </a:t>
                      </a: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2017 </a:t>
                      </a:r>
                      <a:r>
                        <a:rPr lang="pt-BR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à </a:t>
                      </a:r>
                      <a:r>
                        <a:rPr lang="pt-BR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938972"/>
                  </a:ext>
                </a:extLst>
              </a:tr>
              <a:tr h="1798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0421630"/>
                  </a:ext>
                </a:extLst>
              </a:tr>
              <a:tr h="4919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Ações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 </a:t>
                      </a: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8566724"/>
                  </a:ext>
                </a:extLst>
              </a:tr>
              <a:tr h="97560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Pessoas </a:t>
                      </a:r>
                    </a:p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Impactadas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Diretamente 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 ações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3.378.710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pessoas impactadas pelas 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3180583"/>
                  </a:ext>
                </a:extLst>
              </a:tr>
              <a:tr h="86813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Pessoas </a:t>
                      </a:r>
                    </a:p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Impactadas Indiretamente 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 mídias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13.514.840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pessoas impactadas pela mídia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 GLOBO (Programa Fátima Bernardes)</a:t>
                      </a:r>
                      <a:b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Record, Bandeirantes, UOL , TV Paraíba</a:t>
                      </a:r>
                      <a:b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715345"/>
                  </a:ext>
                </a:extLst>
              </a:tr>
              <a:tr h="6532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Quantidade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resíduos </a:t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recolhidos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962.290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kgs de resíduos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5269013"/>
                  </a:ext>
                </a:extLst>
              </a:tr>
              <a:tr h="3307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Niltex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produzidos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386.608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Niltex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produzidos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163061"/>
                  </a:ext>
                </a:extLst>
              </a:tr>
              <a:tr h="572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/200l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40/60l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2480604"/>
                  </a:ext>
                </a:extLst>
              </a:tr>
            </a:tbl>
          </a:graphicData>
        </a:graphic>
      </p:graphicFrame>
      <p:pic>
        <p:nvPicPr>
          <p:cNvPr id="146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8B432777-B58A-4569-8A12-8ED00A77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1884367" y="1298187"/>
            <a:ext cx="1238964" cy="8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o 69"/>
          <p:cNvGrpSpPr/>
          <p:nvPr/>
        </p:nvGrpSpPr>
        <p:grpSpPr>
          <a:xfrm>
            <a:off x="-115665" y="1113692"/>
            <a:ext cx="8239757" cy="5369170"/>
            <a:chOff x="-1880273" y="-361211"/>
            <a:chExt cx="10808249" cy="7396864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-14906" t="32328" b="23438"/>
            <a:stretch>
              <a:fillRect/>
            </a:stretch>
          </p:blipFill>
          <p:spPr bwMode="auto">
            <a:xfrm>
              <a:off x="-1880273" y="-361211"/>
              <a:ext cx="10808249" cy="7396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AutoShape 1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AutoShape 15" descr="https://static.wixstatic.com/media/495fca_fcc06483d9a4496b849349efc334647a~mv2.png/v1/fill/w_75,h_63,al_c,q_85,usm_0.66_1.00_0.01/495fca_fcc06483d9a4496b849349efc334647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AutoShape 17" descr="https://static.wixstatic.com/media/495fca_1a34f027add44bf2a0633d32042056d8~mv2.png/v1/fill/w_68,h_68,al_c,q_85,usm_0.66_1.00_0.01/495fca_1a34f027add44bf2a0633d32042056d8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AutoShape 19" descr="https://static.wixstatic.com/media/495fca_8562ed4269cf40a88c61848cba33eb6f~mv2.png/v1/fill/w_78,h_67,al_c,q_85,usm_0.66_1.00_0.01/495fca_8562ed4269cf40a88c61848cba33eb6f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Título 1">
              <a:extLst>
                <a:ext uri="{FF2B5EF4-FFF2-40B4-BE49-F238E27FC236}">
                  <a16:creationId xmlns:a16="http://schemas.microsoft.com/office/drawing/2014/main" xmlns="" id="{EB9ED535-5AC6-4E20-B098-01E69ECC2F89}"/>
                </a:ext>
              </a:extLst>
            </p:cNvPr>
            <p:cNvSpPr txBox="1">
              <a:spLocks/>
            </p:cNvSpPr>
            <p:nvPr/>
          </p:nvSpPr>
          <p:spPr>
            <a:xfrm>
              <a:off x="260656" y="222783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7200" dirty="0" err="1" smtClean="0">
                  <a:solidFill>
                    <a:schemeClr val="bg1"/>
                  </a:solidFill>
                </a:rPr>
                <a:t>NiltexLab</a:t>
              </a:r>
              <a:endParaRPr lang="pt-BR" sz="7200" dirty="0" smtClean="0">
                <a:solidFill>
                  <a:schemeClr val="bg1"/>
                </a:solidFill>
              </a:endParaRPr>
            </a:p>
            <a:p>
              <a:r>
                <a:rPr lang="pt-BR" sz="1400" dirty="0" smtClean="0">
                  <a:solidFill>
                    <a:schemeClr val="bg1"/>
                  </a:solidFill>
                </a:rPr>
                <a:t> </a:t>
              </a:r>
              <a:r>
                <a:rPr lang="pt-BR" sz="2800" dirty="0" smtClean="0">
                  <a:solidFill>
                    <a:schemeClr val="bg1"/>
                  </a:solidFill>
                </a:rPr>
                <a:t>Projetos especiais e desenvolvimento de Produtos</a:t>
              </a:r>
              <a:endParaRPr lang="pt-BR" sz="2800" dirty="0">
                <a:solidFill>
                  <a:schemeClr val="bg1"/>
                </a:solidFill>
              </a:endParaRPr>
            </a:p>
          </p:txBody>
        </p:sp>
        <p:pic>
          <p:nvPicPr>
            <p:cNvPr id="77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6B9C0CED-3358-47E2-BC7E-A9B37B8C5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260656" y="5373216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upo 114"/>
          <p:cNvGrpSpPr/>
          <p:nvPr/>
        </p:nvGrpSpPr>
        <p:grpSpPr>
          <a:xfrm>
            <a:off x="259372" y="1017178"/>
            <a:ext cx="8954969" cy="6169071"/>
            <a:chOff x="-33076" y="-144463"/>
            <a:chExt cx="10622642" cy="7635966"/>
          </a:xfrm>
        </p:grpSpPr>
        <p:sp>
          <p:nvSpPr>
            <p:cNvPr id="116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3" name="AutoShape 2" descr="https://attachment.outlook.live.net/owa/MSA%3Adoutor.nilton%40hotmail.com/service.svc/s/GetAttachmentThumbnail?id=AQMkADAwATY0MDABLTkxZGMtZmYCLTAwAi0wMAoARgAAA%2FtXKW76BzBKn4ZD1EUA4FIHAEaDfxTkBzVDjPjf0byoiWcAAAIBDAAAAEaDfxTkBzVDjPjf0byoiWcAA8%2BiNFsAAAABEgAQAKNCuHbEoPpNi2Ev9sqs%2FLQ%3D&amp;thumbnailType=2&amp;owa=outlook.live.com&amp;scriptVer=20200914002.04&amp;isc=1&amp;X-OWA-CANARY=5CZQnQrDeUOXsL-pJYzzGeB92m4bXNgYuCeN74vEHdTxvzdkIR1VO_dZxf9SiQ5jk1hfqX9GKkU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" name="AutoShape 4" descr="https://attachment.outlook.live.net/owa/MSA%3Adoutor.nilton%40hotmail.com/service.svc/s/GetAttachmentThumbnail?id=AQMkADAwATY0MDABLTkxZGMtZmYCLTAwAi0wMAoARgAAA%2FtXKW76BzBKn4ZD1EUA4FIHAEaDfxTkBzVDjPjf0byoiWcAAAIBDAAAAEaDfxTkBzVDjPjf0byoiWcAA8%2BiNFwAAAABEgAQAGTWNZ7T7xtAi4UgwM3CbdM%3D&amp;thumbnailType=2&amp;owa=outlook.live.com&amp;scriptVer=20200914002.04&amp;isc=1&amp;X-OWA-CANARY=FOONzmFAW0aOQJ7kTKeZzZCWx9AbXNgYgkkme-LLOwdXBQhlLpK8ngG6_AYIK-JX7aKWUwWfh0Y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35" name="Imagem 134" descr="niltex papela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3076" y="396471"/>
              <a:ext cx="9731761" cy="63208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6" name="Retângulo 135"/>
            <p:cNvSpPr/>
            <p:nvPr/>
          </p:nvSpPr>
          <p:spPr>
            <a:xfrm>
              <a:off x="3733782" y="977082"/>
              <a:ext cx="5732850" cy="6514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endParaRPr lang="pt-BR" sz="2800" b="1" dirty="0" smtClean="0">
                <a:solidFill>
                  <a:schemeClr val="bg1"/>
                </a:solidFill>
              </a:endParaRPr>
            </a:p>
            <a:p>
              <a:pPr algn="ctr" fontAlgn="base"/>
              <a:endParaRPr lang="pt-BR" sz="2800" b="1" dirty="0" smtClean="0">
                <a:solidFill>
                  <a:schemeClr val="bg1"/>
                </a:solidFill>
              </a:endParaRPr>
            </a:p>
            <a:p>
              <a:pPr algn="ctr" fontAlgn="base"/>
              <a:r>
                <a:rPr lang="pt-BR" sz="2800" b="1" dirty="0" smtClean="0">
                  <a:solidFill>
                    <a:schemeClr val="bg1"/>
                  </a:solidFill>
                </a:rPr>
                <a:t>  Estudo Comparativo para substituição do papelão onda E, em relação ao papelão reciclado, pós consumo, de embalagens </a:t>
              </a:r>
              <a:r>
                <a:rPr lang="pt-BR" sz="2800" b="1" dirty="0" err="1" smtClean="0">
                  <a:solidFill>
                    <a:schemeClr val="bg1"/>
                  </a:solidFill>
                </a:rPr>
                <a:t>TetraPak</a:t>
              </a:r>
              <a:r>
                <a:rPr lang="pt-BR" sz="2800" b="1" dirty="0" smtClean="0">
                  <a:solidFill>
                    <a:schemeClr val="bg1"/>
                  </a:solidFill>
                </a:rPr>
                <a:t>, visando a confecção de suportes descartáveis para sacos de lixo- </a:t>
              </a:r>
              <a:r>
                <a:rPr lang="pt-BR" sz="2800" b="1" dirty="0" err="1" smtClean="0">
                  <a:solidFill>
                    <a:schemeClr val="bg1"/>
                  </a:solidFill>
                </a:rPr>
                <a:t>Niltex</a:t>
              </a:r>
              <a:endParaRPr lang="pt-BR" sz="2800" b="1" dirty="0">
                <a:solidFill>
                  <a:schemeClr val="bg1"/>
                </a:solidFill>
              </a:endParaRPr>
            </a:p>
            <a:p>
              <a:pPr fontAlgn="base"/>
              <a:endParaRPr lang="pt-BR" sz="2800" b="1" dirty="0">
                <a:solidFill>
                  <a:schemeClr val="bg1"/>
                </a:solidFill>
              </a:endParaRPr>
            </a:p>
            <a:p>
              <a:pPr fontAlgn="base"/>
              <a:endParaRPr lang="pt-BR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137" name="Picture 2" descr="Niltex - Household Supplies - 3 Reviews - 1,716 Photos | Facebook">
              <a:extLst>
                <a:ext uri="{FF2B5EF4-FFF2-40B4-BE49-F238E27FC236}">
                  <a16:creationId xmlns="" xmlns:a16="http://schemas.microsoft.com/office/drawing/2014/main" id="{8B432777-B58A-4569-8A12-8ED00A776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629420" y="329010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Imagem 137" descr="papela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938" y="1772816"/>
              <a:ext cx="2301163" cy="1629700"/>
            </a:xfrm>
            <a:prstGeom prst="rect">
              <a:avLst/>
            </a:prstGeom>
          </p:spPr>
        </p:pic>
        <p:pic>
          <p:nvPicPr>
            <p:cNvPr id="139" name="Picture 35" descr="Tetra Pak torna-se pioneira na utilização de polímeros de origem vegetal  certificados - Agroportal"/>
            <p:cNvPicPr>
              <a:picLocks noChangeAspect="1" noChangeArrowheads="1"/>
            </p:cNvPicPr>
            <p:nvPr/>
          </p:nvPicPr>
          <p:blipFill>
            <a:blip r:embed="rId5" cstate="print"/>
            <a:srcRect l="26495" r="25484"/>
            <a:stretch>
              <a:fillRect/>
            </a:stretch>
          </p:blipFill>
          <p:spPr bwMode="auto">
            <a:xfrm>
              <a:off x="6948262" y="160338"/>
              <a:ext cx="2107783" cy="1612477"/>
            </a:xfrm>
            <a:prstGeom prst="rect">
              <a:avLst/>
            </a:prstGeom>
            <a:noFill/>
          </p:spPr>
        </p:pic>
        <p:pic>
          <p:nvPicPr>
            <p:cNvPr id="140" name="Imagem 139" descr="niltex fund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140" y="3481774"/>
              <a:ext cx="2413922" cy="2188899"/>
            </a:xfrm>
            <a:prstGeom prst="rect">
              <a:avLst/>
            </a:prstGeom>
          </p:spPr>
        </p:pic>
        <p:pic>
          <p:nvPicPr>
            <p:cNvPr id="141" name="Imagem 140" descr="agua no niltex com verniz.jpg"/>
            <p:cNvPicPr>
              <a:picLocks noChangeAspect="1"/>
            </p:cNvPicPr>
            <p:nvPr/>
          </p:nvPicPr>
          <p:blipFill>
            <a:blip r:embed="rId7" cstate="print"/>
            <a:srcRect r="6092"/>
            <a:stretch>
              <a:fillRect/>
            </a:stretch>
          </p:blipFill>
          <p:spPr>
            <a:xfrm>
              <a:off x="188608" y="5821989"/>
              <a:ext cx="989919" cy="864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2" name="Imagem 141" descr="FACA 1.jpg"/>
            <p:cNvPicPr>
              <a:picLocks noChangeAspect="1"/>
            </p:cNvPicPr>
            <p:nvPr/>
          </p:nvPicPr>
          <p:blipFill>
            <a:blip r:embed="rId8" cstate="print"/>
            <a:srcRect t="33223" b="20466"/>
            <a:stretch>
              <a:fillRect/>
            </a:stretch>
          </p:blipFill>
          <p:spPr>
            <a:xfrm>
              <a:off x="1383625" y="5858977"/>
              <a:ext cx="2219070" cy="7200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/>
          <p:cNvGrpSpPr/>
          <p:nvPr/>
        </p:nvGrpSpPr>
        <p:grpSpPr>
          <a:xfrm>
            <a:off x="190377" y="113443"/>
            <a:ext cx="10399189" cy="6323666"/>
            <a:chOff x="-638838" y="-144463"/>
            <a:chExt cx="11228404" cy="6858744"/>
          </a:xfrm>
        </p:grpSpPr>
        <p:sp>
          <p:nvSpPr>
            <p:cNvPr id="64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81" name="AutoShape 2" descr="https://attachment.outlook.live.net/owa/MSA%3Adoutor.nilton%40hotmail.com/service.svc/s/GetAttachmentThumbnail?id=AQMkADAwATY0MDABLTkxZGMtZmYCLTAwAi0wMAoARgAAA%2FtXKW76BzBKn4ZD1EUA4FIHAEaDfxTkBzVDjPjf0byoiWcAAAIBDAAAAEaDfxTkBzVDjPjf0byoiWcAA8%2BiNFsAAAABEgAQAKNCuHbEoPpNi2Ev9sqs%2FLQ%3D&amp;thumbnailType=2&amp;owa=outlook.live.com&amp;scriptVer=20200914002.04&amp;isc=1&amp;X-OWA-CANARY=5CZQnQrDeUOXsL-pJYzzGeB92m4bXNgYuCeN74vEHdTxvzdkIR1VO_dZxf9SiQ5jk1hfqX9GKkU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AutoShape 4" descr="https://attachment.outlook.live.net/owa/MSA%3Adoutor.nilton%40hotmail.com/service.svc/s/GetAttachmentThumbnail?id=AQMkADAwATY0MDABLTkxZGMtZmYCLTAwAi0wMAoARgAAA%2FtXKW76BzBKn4ZD1EUA4FIHAEaDfxTkBzVDjPjf0byoiWcAAAIBDAAAAEaDfxTkBzVDjPjf0byoiWcAA8%2BiNFwAAAABEgAQAGTWNZ7T7xtAi4UgwM3CbdM%3D&amp;thumbnailType=2&amp;owa=outlook.live.com&amp;scriptVer=20200914002.04&amp;isc=1&amp;X-OWA-CANARY=FOONzmFAW0aOQJ7kTKeZzZCWx9AbXNgYgkkme-LLOwdXBQhlLpK8ngG6_AYIK-JX7aKWUwWfh0Y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83" name="Picture 2" descr="Niltex - Household Supplies - 3 Reviews - 1,716 Photos | Facebook">
              <a:extLst>
                <a:ext uri="{FF2B5EF4-FFF2-40B4-BE49-F238E27FC236}">
                  <a16:creationId xmlns="" xmlns:a16="http://schemas.microsoft.com/office/drawing/2014/main" id="{8B432777-B58A-4569-8A12-8ED00A776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-638838" y="977081"/>
              <a:ext cx="1588826" cy="114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5" descr="Tetra Pak torna-se pioneira na utilização de polímeros de origem vegetal  certificados - Agroportal"/>
            <p:cNvPicPr>
              <a:picLocks noChangeAspect="1" noChangeArrowheads="1"/>
            </p:cNvPicPr>
            <p:nvPr/>
          </p:nvPicPr>
          <p:blipFill>
            <a:blip r:embed="rId4" cstate="print"/>
            <a:srcRect l="26495" r="25484"/>
            <a:stretch>
              <a:fillRect/>
            </a:stretch>
          </p:blipFill>
          <p:spPr bwMode="auto">
            <a:xfrm>
              <a:off x="6290055" y="977081"/>
              <a:ext cx="1512168" cy="1156824"/>
            </a:xfrm>
            <a:prstGeom prst="rect">
              <a:avLst/>
            </a:prstGeom>
            <a:noFill/>
          </p:spPr>
        </p:pic>
        <p:graphicFrame>
          <p:nvGraphicFramePr>
            <p:cNvPr id="85" name="Objeto 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8220305"/>
                </p:ext>
              </p:extLst>
            </p:nvPr>
          </p:nvGraphicFramePr>
          <p:xfrm>
            <a:off x="949988" y="2094231"/>
            <a:ext cx="3264715" cy="462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Acrobat Document" r:id="rId5" imgW="5667037" imgH="8019948" progId="AcroExch.Document.DC">
                    <p:embed/>
                  </p:oleObj>
                </mc:Choice>
                <mc:Fallback>
                  <p:oleObj name="Acrobat Document" r:id="rId5" imgW="5667037" imgH="8019948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49988" y="2094231"/>
                          <a:ext cx="3264715" cy="4620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CaixaDeTexto 85"/>
            <p:cNvSpPr txBox="1"/>
            <p:nvPr/>
          </p:nvSpPr>
          <p:spPr>
            <a:xfrm>
              <a:off x="4722643" y="2280598"/>
              <a:ext cx="3737789" cy="4247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/>
                <a:t>De: 32o Encontro Técnico </a:t>
              </a:r>
              <a:r>
                <a:rPr lang="pt-BR" sz="1000" dirty="0" err="1"/>
                <a:t>AESabesp</a:t>
              </a:r>
              <a:r>
                <a:rPr lang="pt-BR" sz="1000" dirty="0"/>
                <a:t> &lt;trabalhos@encontrotecnicoaesabesp.com.br&gt;</a:t>
              </a:r>
            </a:p>
            <a:p>
              <a:pPr algn="ctr"/>
              <a:r>
                <a:rPr lang="pt-BR" sz="1000" dirty="0"/>
                <a:t>Enviado: quarta-feira, 11 de agosto de 2021 14:41</a:t>
              </a:r>
            </a:p>
            <a:p>
              <a:pPr algn="ctr"/>
              <a:r>
                <a:rPr lang="pt-BR" sz="1000" dirty="0"/>
                <a:t>Para: doutor.nilton@hotmail.com &lt;doutor.nilton@hotmail.com&gt;</a:t>
              </a:r>
            </a:p>
            <a:p>
              <a:pPr algn="ctr"/>
              <a:r>
                <a:rPr lang="pt-BR" sz="1000" dirty="0"/>
                <a:t>Assunto: 32o Encontro Técnico </a:t>
              </a:r>
              <a:r>
                <a:rPr lang="pt-BR" sz="1000" dirty="0" err="1"/>
                <a:t>AESabesp</a:t>
              </a:r>
              <a:r>
                <a:rPr lang="pt-BR" sz="1000" dirty="0"/>
                <a:t> 2021 - Orientações aos autores para apresentações</a:t>
              </a:r>
            </a:p>
            <a:p>
              <a:pPr algn="ctr"/>
              <a:r>
                <a:rPr lang="pt-BR" sz="1000" dirty="0"/>
                <a:t>Prezado (a) Autor (a) NILTON JORGE BERGER DEL ZOTTO,</a:t>
              </a:r>
            </a:p>
            <a:p>
              <a:pPr algn="ctr"/>
              <a:r>
                <a:rPr lang="pt-BR" sz="1000" dirty="0"/>
                <a:t>A Comissão Técnica do 32o Encontro Técnico </a:t>
              </a:r>
              <a:r>
                <a:rPr lang="pt-BR" sz="1000" dirty="0" err="1"/>
                <a:t>AESabesp</a:t>
              </a:r>
              <a:r>
                <a:rPr lang="pt-BR" sz="1000" dirty="0"/>
                <a:t> tem o prazer de comunicar que o seu trabalho técnico intitulado</a:t>
              </a:r>
            </a:p>
            <a:p>
              <a:pPr algn="ctr"/>
              <a:r>
                <a:rPr lang="pt-BR" sz="1000" dirty="0"/>
                <a:t>“ESTUDO COMPARATIVO DA </a:t>
              </a:r>
              <a:r>
                <a:rPr lang="pt-BR" sz="1000" dirty="0" err="1"/>
                <a:t>SUBSTITUIçãO</a:t>
              </a:r>
              <a:r>
                <a:rPr lang="pt-BR" sz="1000" dirty="0"/>
                <a:t> DO </a:t>
              </a:r>
              <a:r>
                <a:rPr lang="pt-BR" sz="1000" dirty="0" err="1"/>
                <a:t>PAPELãO</a:t>
              </a:r>
              <a:r>
                <a:rPr lang="pt-BR" sz="1000" dirty="0"/>
                <a:t> ONDA E, EM </a:t>
              </a:r>
              <a:r>
                <a:rPr lang="pt-BR" sz="1000" dirty="0" err="1"/>
                <a:t>RELAçãO</a:t>
              </a:r>
              <a:r>
                <a:rPr lang="pt-BR" sz="1000" dirty="0"/>
                <a:t> AO </a:t>
              </a:r>
              <a:r>
                <a:rPr lang="pt-BR" sz="1000" dirty="0" err="1"/>
                <a:t>PAPELãO</a:t>
              </a:r>
              <a:r>
                <a:rPr lang="pt-BR" sz="1000" dirty="0"/>
                <a:t> RECICLADO, </a:t>
              </a:r>
              <a:r>
                <a:rPr lang="pt-BR" sz="1000" dirty="0" err="1"/>
                <a:t>PóS</a:t>
              </a:r>
              <a:endParaRPr lang="pt-BR" sz="1000" dirty="0"/>
            </a:p>
            <a:p>
              <a:pPr algn="ctr"/>
              <a:r>
                <a:rPr lang="pt-BR" sz="1000" dirty="0"/>
                <a:t>CONSUMO DE EMBALAGENS TETRA PAK, VISANDO </a:t>
              </a:r>
              <a:r>
                <a:rPr lang="pt-BR" sz="1000" dirty="0" err="1"/>
                <a:t>CONFECçãO</a:t>
              </a:r>
              <a:r>
                <a:rPr lang="pt-BR" sz="1000" dirty="0"/>
                <a:t> DE SUPORTES </a:t>
              </a:r>
              <a:r>
                <a:rPr lang="pt-BR" sz="1000" dirty="0" err="1"/>
                <a:t>DESCARTáVEIS</a:t>
              </a:r>
              <a:r>
                <a:rPr lang="pt-BR" sz="1000" dirty="0"/>
                <a:t> PARA SACOS DE</a:t>
              </a:r>
            </a:p>
            <a:p>
              <a:pPr algn="ctr"/>
              <a:r>
                <a:rPr lang="pt-BR" sz="1000" dirty="0"/>
                <a:t>LIXO- NILTEX”, “CÓDIGO 32ETC-05762”, foi indicado para apresentação no formato ORAL na programação do evento.</a:t>
              </a:r>
            </a:p>
            <a:p>
              <a:pPr algn="ctr"/>
              <a:r>
                <a:rPr lang="pt-BR" sz="1000" dirty="0"/>
                <a:t>Por se tratar de evento 100% on-line – não haverá o deslocamento dos autores desde seu local de origem, as apresentações</a:t>
              </a:r>
            </a:p>
            <a:p>
              <a:pPr algn="ctr"/>
              <a:r>
                <a:rPr lang="pt-BR" sz="1000" dirty="0"/>
                <a:t>serão feitas a partir de vídeos enviados pelos autores, na data e horário a seguir.</a:t>
              </a:r>
            </a:p>
            <a:p>
              <a:pPr algn="ctr"/>
              <a:r>
                <a:rPr lang="pt-BR" sz="1000" dirty="0"/>
                <a:t>Data: 16/9</a:t>
              </a:r>
            </a:p>
            <a:p>
              <a:pPr algn="ctr"/>
              <a:r>
                <a:rPr lang="pt-BR" sz="1000" dirty="0"/>
                <a:t>Horário: 14h00 - 14h20</a:t>
              </a:r>
            </a:p>
            <a:p>
              <a:pPr algn="ctr"/>
              <a:r>
                <a:rPr lang="pt-BR" sz="1000" dirty="0"/>
                <a:t>Sala: 2</a:t>
              </a:r>
            </a:p>
            <a:p>
              <a:pPr algn="ctr"/>
              <a:endParaRPr lang="pt-B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/>
          <p:cNvGrpSpPr/>
          <p:nvPr/>
        </p:nvGrpSpPr>
        <p:grpSpPr>
          <a:xfrm>
            <a:off x="527993" y="189916"/>
            <a:ext cx="9905998" cy="6186324"/>
            <a:chOff x="155575" y="-144463"/>
            <a:chExt cx="10433991" cy="6567577"/>
          </a:xfrm>
        </p:grpSpPr>
        <p:pic>
          <p:nvPicPr>
            <p:cNvPr id="64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70" y="829596"/>
              <a:ext cx="3132348" cy="417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AutoShape 3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AutoShape 3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AutoShape 3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AutoShape 3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AutoShape 3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AutoShape 4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AutoShape 4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AutoShape 45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AutoShape 47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AutoShape 4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AutoShape 51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AutoShape 5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AutoShape 59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AutoShape 62" descr="C:\Users\VAIO\Documents\suporte para lixo 2019\economico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AutoShape 64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AutoShape 66" descr="economico.webp (68×68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Título 1"/>
            <p:cNvSpPr txBox="1">
              <a:spLocks/>
            </p:cNvSpPr>
            <p:nvPr/>
          </p:nvSpPr>
          <p:spPr>
            <a:xfrm>
              <a:off x="683568" y="0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82" name="AutoShape 2" descr="https://attachment.outlook.live.net/owa/MSA%3Adoutor.nilton%40hotmail.com/service.svc/s/GetAttachmentThumbnail?id=AQMkADAwATY0MDABLTkxZGMtZmYCLTAwAi0wMAoARgAAA%2FtXKW76BzBKn4ZD1EUA4FIHAEaDfxTkBzVDjPjf0byoiWcAAAIBDAAAAEaDfxTkBzVDjPjf0byoiWcAA8%2BiNFsAAAABEgAQAKNCuHbEoPpNi2Ev9sqs%2FLQ%3D&amp;thumbnailType=2&amp;owa=outlook.live.com&amp;scriptVer=20200914002.04&amp;isc=1&amp;X-OWA-CANARY=5CZQnQrDeUOXsL-pJYzzGeB92m4bXNgYuCeN74vEHdTxvzdkIR1VO_dZxf9SiQ5jk1hfqX9GKkU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AutoShape 4" descr="https://attachment.outlook.live.net/owa/MSA%3Adoutor.nilton%40hotmail.com/service.svc/s/GetAttachmentThumbnail?id=AQMkADAwATY0MDABLTkxZGMtZmYCLTAwAi0wMAoARgAAA%2FtXKW76BzBKn4ZD1EUA4FIHAEaDfxTkBzVDjPjf0byoiWcAAAIBDAAAAEaDfxTkBzVDjPjf0byoiWcAA8%2BiNFwAAAABEgAQAGTWNZ7T7xtAi4UgwM3CbdM%3D&amp;thumbnailType=2&amp;owa=outlook.live.com&amp;scriptVer=20200914002.04&amp;isc=1&amp;X-OWA-CANARY=FOONzmFAW0aOQJ7kTKeZzZCWx9AbXNgYgkkme-LLOwdXBQhlLpK8ngG6_AYIK-JX7aKWUwWfh0Y.&amp;token=eyJhbGciOiJSUzI1NiIsImtpZCI6IjU2MzU4ODUyMzRCOTI1MkRERTAwNTc2NkQ5RDlGMjc2NTY1RjYzRTIiLCJ0eXAiOiJKV1QiLCJ4NXQiOiJWaldJVWpTNUpTM2VBRmRtMmRueWRsWmZZLUkifQ.eyJvcmlnaW4iOiJodHRwczovL291dGxvb2subGl2ZS5jb20iLCJ1YyI6ImNlYmQ3ZGRiNGE5ODQwOTZhMTI4NTg4YzgzYTgwNmRiIiwidmVyIjoiRXhjaGFuZ2UuQ2FsbGJhY2suVjEiLCJhcHBjdHhzZW5kZXIiOiJPd2FEb3dubG9hZEA4NGRmOWU3Zi1lOWY2LTQwYWYtYjQzNS1hYWFhYWFhYWFhYWEiLCJpc3NyaW5nIjoiV1ciLCJhcHBjdHgiOiJ7XCJtc2V4Y2hwcm90XCI6XCJvd2FcIixcInByaW1hcnlzaWRcIjpcIlMtMS0yODI3LTQwOTYwMC0yNDQ3MTc5Nzc1XCIsXCJwdWlkXCI6XCIxNzU5MjIxMDUxNjIxMzc1XCIsXCJvaWRcIjpcIjAwMDY0MDAwLTkxZGMtZmZmZi0wMDAwLTAwMDAwMDAwMDAwMFwiLFwic2NvcGVcIjpcIk93YURvd25sb2FkXCJ9IiwibmJmIjoxNjAwNDY1MTM5LCJleHAiOjE2MDA0NjU3MzksImlzcyI6IjAwMDAwMDAyLTAwMDAtMGZmMS1jZTAwLTAwMDAwMDAwMDAwMEA4NGRmOWU3Zi1lOWY2LTQwYWYtYjQzNS1hYWFhYWFhYWFhYWEiLCJhdWQiOiIwMDAwMDAwMi0wMDAwLTBmZjEtY2UwMC0wMDAwMDAwMDAwMDAvYXR0YWNobWVudC5vdXRsb29rLmxpdmUubmV0QDg0ZGY5ZTdmLWU5ZjYtNDBhZi1iNDM1LWFhYWFhYWFhYWFhYSIsImhhcHAiOiJvd2EifQ.K38cmM7rWob9190-7yGsRrGBEKpxzQY_9gxXfl76JkOoG6gdtSR9skSrSo9V7pqV_sYWNYMH7UbjB2zYQ8Qv4PBSwq_VKMKFZDRALefOjV8dEXSIqFPT2UmYyLT224Z87wQhFAQ8whQIIJeozBSRrv4QuL9oOyZCQf5o1LnZ093t2NAvYyqWrVnfzTakt86bLnub5KODE4RF7q2uBrGelohIRFm1LbLAnM7KZ_YuAiAvfDLdjksSj86PtoY9-iO8KAzNGhiqxiluGFONgHVUThODlWEwSoB3DzrB-hJd2yU-CSXJnUn9gzOJ5wpajiHfSmtar43rqI4LKP1QEYPfrA&amp;animation=tru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84" name="Picture 2" descr="Niltex - Household Supplies - 3 Reviews - 1,716 Photos | Facebook">
              <a:extLst>
                <a:ext uri="{FF2B5EF4-FFF2-40B4-BE49-F238E27FC236}">
                  <a16:creationId xmlns="" xmlns:a16="http://schemas.microsoft.com/office/drawing/2014/main" id="{8B432777-B58A-4569-8A12-8ED00A776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7430618" y="5126970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333653"/>
              <a:ext cx="2112234" cy="158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474" y="3748991"/>
              <a:ext cx="3413771" cy="256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87" y="3244303"/>
              <a:ext cx="3029963" cy="296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CaixaDeTexto 87"/>
            <p:cNvSpPr txBox="1"/>
            <p:nvPr/>
          </p:nvSpPr>
          <p:spPr>
            <a:xfrm>
              <a:off x="2479608" y="1489976"/>
              <a:ext cx="3110991" cy="127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pt-BR" dirty="0" smtClean="0"/>
                <a:t>Entrega PORTA </a:t>
              </a:r>
              <a:r>
                <a:rPr lang="pt-BR" dirty="0" err="1" smtClean="0"/>
                <a:t>PORTA</a:t>
              </a:r>
              <a:endParaRPr lang="pt-BR" dirty="0" smtClean="0"/>
            </a:p>
            <a:p>
              <a:r>
                <a:rPr lang="pt-BR" dirty="0" smtClean="0"/>
                <a:t>2.   </a:t>
              </a:r>
              <a:r>
                <a:rPr lang="pt-BR" dirty="0" smtClean="0"/>
                <a:t>Grupo de </a:t>
              </a:r>
              <a:r>
                <a:rPr lang="pt-BR" dirty="0" err="1"/>
                <a:t>W</a:t>
              </a:r>
              <a:r>
                <a:rPr lang="pt-BR" dirty="0" err="1" smtClean="0"/>
                <a:t>hatsApp</a:t>
              </a:r>
              <a:endParaRPr lang="pt-BR" dirty="0" smtClean="0"/>
            </a:p>
            <a:p>
              <a:pPr marL="342900" indent="-342900">
                <a:buAutoNum type="arabicPeriod" startAt="3"/>
              </a:pPr>
              <a:r>
                <a:rPr lang="pt-BR" dirty="0" smtClean="0"/>
                <a:t>Coordenador</a:t>
              </a:r>
            </a:p>
            <a:p>
              <a:pPr marL="342900" indent="-342900">
                <a:buAutoNum type="arabicPeriod" startAt="3"/>
              </a:pPr>
              <a:r>
                <a:rPr lang="pt-BR" dirty="0" smtClean="0"/>
                <a:t>Coleta seletiva (</a:t>
              </a:r>
              <a:r>
                <a:rPr lang="pt-BR" dirty="0" err="1" smtClean="0"/>
                <a:t>Cooperat</a:t>
              </a:r>
              <a:r>
                <a:rPr lang="pt-BR" dirty="0"/>
                <a:t>)</a:t>
              </a:r>
              <a:endParaRPr lang="pt-BR" dirty="0" smtClean="0"/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683568" y="739285"/>
              <a:ext cx="4588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MORELIFE- Santa Cruz da Conceição – </a:t>
              </a:r>
              <a:r>
                <a:rPr lang="pt-BR" dirty="0" smtClean="0"/>
                <a:t>19/6/21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ítulo 1"/>
          <p:cNvSpPr txBox="1">
            <a:spLocks/>
          </p:cNvSpPr>
          <p:nvPr/>
        </p:nvSpPr>
        <p:spPr>
          <a:xfrm>
            <a:off x="683568" y="0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5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6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8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9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" name="AutoShape 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" name="AutoShape 1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8" name="AutoShape 20" descr="Facebook Basic Black 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9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5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6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7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8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9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1" name="Rectangle 38"/>
          <p:cNvSpPr>
            <a:spLocks noChangeArrowheads="1"/>
          </p:cNvSpPr>
          <p:nvPr/>
        </p:nvSpPr>
        <p:spPr bwMode="auto">
          <a:xfrm>
            <a:off x="3" y="-86871"/>
            <a:ext cx="18473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AutoShape 2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3" name="AutoShape 3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4" name="AutoShape 4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5" name="AutoShape 47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6" name="AutoShape 72" descr="Logo amstel png »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7" name="AutoShape 74" descr="Talent Marcel anuncia Amstel (com imagens) | Logos de cervej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8" name="AutoShape 21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9" name="AutoShape 33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0" name="AutoShape 35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3" y="-253915"/>
            <a:ext cx="184731" cy="5078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  <a:t/>
            </a:r>
            <a:b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AutoShape 2" descr="Logo Natura – Logo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8B432777-B58A-4569-8A12-8ED00A77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452320" y="152400"/>
            <a:ext cx="1578873" cy="11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4" name="Tabela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7722"/>
              </p:ext>
            </p:extLst>
          </p:nvPr>
        </p:nvGraphicFramePr>
        <p:xfrm>
          <a:off x="683568" y="1289188"/>
          <a:ext cx="8195794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897"/>
                <a:gridCol w="4097897"/>
              </a:tblGrid>
              <a:tr h="2482279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 16/6- Bairro São João</a:t>
                      </a:r>
                    </a:p>
                    <a:p>
                      <a:pPr algn="ctr"/>
                      <a:r>
                        <a:rPr lang="pt-BR" dirty="0" smtClean="0"/>
                        <a:t>Coletas</a:t>
                      </a:r>
                      <a:r>
                        <a:rPr lang="pt-BR" baseline="0" dirty="0" smtClean="0"/>
                        <a:t> – 3 feiras- </a:t>
                      </a:r>
                      <a:r>
                        <a:rPr lang="pt-BR" dirty="0" smtClean="0"/>
                        <a:t>22/6 e</a:t>
                      </a:r>
                      <a:r>
                        <a:rPr lang="pt-BR" baseline="0" dirty="0" smtClean="0"/>
                        <a:t> 29/6</a:t>
                      </a:r>
                    </a:p>
                    <a:p>
                      <a:pPr algn="ctr"/>
                      <a:r>
                        <a:rPr lang="pt-BR" baseline="0" dirty="0" smtClean="0"/>
                        <a:t>vidro</a:t>
                      </a:r>
                    </a:p>
                    <a:p>
                      <a:pPr algn="ctr"/>
                      <a:r>
                        <a:rPr lang="pt-BR" baseline="0" dirty="0" smtClean="0"/>
                        <a:t>Mês 04- 800kg</a:t>
                      </a:r>
                    </a:p>
                    <a:p>
                      <a:pPr algn="ctr"/>
                      <a:r>
                        <a:rPr lang="pt-BR" baseline="0" dirty="0" smtClean="0"/>
                        <a:t>Mês 05-1100kg</a:t>
                      </a:r>
                    </a:p>
                    <a:p>
                      <a:pPr algn="ctr"/>
                      <a:r>
                        <a:rPr lang="pt-BR" baseline="0" dirty="0" smtClean="0"/>
                        <a:t>Mês 06- 2500kg</a:t>
                      </a:r>
                    </a:p>
                    <a:p>
                      <a:pPr algn="ctr"/>
                      <a:r>
                        <a:rPr lang="pt-BR" baseline="0" dirty="0" smtClean="0"/>
                        <a:t>12 Bairros X 1250kg = 15.000Kg</a:t>
                      </a:r>
                    </a:p>
                    <a:p>
                      <a:pPr algn="ctr"/>
                      <a:r>
                        <a:rPr lang="pt-BR" baseline="0" dirty="0" smtClean="0"/>
                        <a:t>12 Bairros X 2500kg = 30.000Kg</a:t>
                      </a:r>
                    </a:p>
                    <a:p>
                      <a:pPr algn="ctr"/>
                      <a:r>
                        <a:rPr lang="pt-BR" dirty="0" smtClean="0"/>
                        <a:t>Mês</a:t>
                      </a:r>
                      <a:r>
                        <a:rPr lang="pt-BR" baseline="0" dirty="0" smtClean="0"/>
                        <a:t> 07- 17 000kg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Kit </a:t>
                      </a:r>
                      <a:r>
                        <a:rPr lang="pt-BR" dirty="0" err="1" smtClean="0"/>
                        <a:t>Niltex</a:t>
                      </a:r>
                      <a:r>
                        <a:rPr lang="pt-BR" dirty="0" smtClean="0"/>
                        <a:t> 40/60l - 26,00</a:t>
                      </a:r>
                    </a:p>
                    <a:p>
                      <a:pPr algn="ctr"/>
                      <a:r>
                        <a:rPr lang="pt-BR" dirty="0" smtClean="0"/>
                        <a:t>Kit </a:t>
                      </a:r>
                      <a:r>
                        <a:rPr lang="pt-BR" dirty="0" err="1" smtClean="0"/>
                        <a:t>Niltex</a:t>
                      </a:r>
                      <a:r>
                        <a:rPr lang="pt-BR" dirty="0" smtClean="0"/>
                        <a:t> 100/200l </a:t>
                      </a:r>
                      <a:r>
                        <a:rPr lang="pt-BR" baseline="0" dirty="0" smtClean="0"/>
                        <a:t>- 30,00</a:t>
                      </a:r>
                    </a:p>
                    <a:p>
                      <a:pPr algn="ctr"/>
                      <a:r>
                        <a:rPr lang="pt-BR" baseline="0" dirty="0" smtClean="0"/>
                        <a:t>Acompanham sacos de lixo color</a:t>
                      </a:r>
                    </a:p>
                    <a:p>
                      <a:pPr algn="ctr"/>
                      <a:r>
                        <a:rPr lang="pt-BR" baseline="0" dirty="0" smtClean="0">
                          <a:solidFill>
                            <a:srgbClr val="FFFF00"/>
                          </a:solidFill>
                        </a:rPr>
                        <a:t>1000 casas- </a:t>
                      </a:r>
                      <a:r>
                        <a:rPr lang="pt-BR" baseline="0" dirty="0" smtClean="0">
                          <a:solidFill>
                            <a:srgbClr val="FFFF00"/>
                          </a:solidFill>
                        </a:rPr>
                        <a:t>R$26.000,00</a:t>
                      </a:r>
                      <a:endParaRPr lang="pt-BR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endParaRPr lang="pt-BR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pt-BR" sz="2000" b="0" baseline="0" dirty="0" smtClean="0">
                          <a:solidFill>
                            <a:srgbClr val="FF0000"/>
                          </a:solidFill>
                        </a:rPr>
                        <a:t>Trabalho digno, maior renda e reciclagem, preserva a água e meio </a:t>
                      </a:r>
                      <a:r>
                        <a:rPr lang="pt-BR" sz="2000" b="0" baseline="0" dirty="0" smtClean="0">
                          <a:solidFill>
                            <a:srgbClr val="FF0000"/>
                          </a:solidFill>
                        </a:rPr>
                        <a:t>ambiente e criou-se empregos</a:t>
                      </a:r>
                      <a:endParaRPr lang="pt-BR" sz="2000" b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pt-BR" baseline="0" dirty="0" smtClean="0"/>
                    </a:p>
                  </a:txBody>
                  <a:tcPr/>
                </a:tc>
              </a:tr>
              <a:tr h="2748237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3Caminhões </a:t>
                      </a:r>
                      <a:r>
                        <a:rPr lang="pt-BR" dirty="0" err="1" smtClean="0"/>
                        <a:t>Compac</a:t>
                      </a:r>
                      <a:r>
                        <a:rPr lang="pt-BR" dirty="0" smtClean="0"/>
                        <a:t>- 12 mil/mês(cada)</a:t>
                      </a:r>
                    </a:p>
                    <a:p>
                      <a:pPr algn="ctr"/>
                      <a:r>
                        <a:rPr lang="pt-BR" dirty="0" smtClean="0"/>
                        <a:t>Motorista-</a:t>
                      </a:r>
                      <a:r>
                        <a:rPr lang="pt-BR" baseline="0" dirty="0" smtClean="0"/>
                        <a:t> 4 mil+ encargos</a:t>
                      </a:r>
                    </a:p>
                    <a:p>
                      <a:pPr algn="ctr"/>
                      <a:r>
                        <a:rPr lang="pt-BR" baseline="0" dirty="0" smtClean="0"/>
                        <a:t>3 serventes- 1,5 mil + encargos(cada)</a:t>
                      </a:r>
                    </a:p>
                    <a:p>
                      <a:pPr algn="ctr"/>
                      <a:r>
                        <a:rPr lang="pt-BR" baseline="0" dirty="0" smtClean="0"/>
                        <a:t>Manutenção caminhão – 8 mil/mês(cada)</a:t>
                      </a:r>
                    </a:p>
                    <a:p>
                      <a:pPr algn="ctr"/>
                      <a:r>
                        <a:rPr lang="pt-BR" baseline="0" dirty="0" smtClean="0"/>
                        <a:t>Diesel – 1litro/ 2 km </a:t>
                      </a:r>
                    </a:p>
                    <a:p>
                      <a:pPr algn="ctr"/>
                      <a:r>
                        <a:rPr lang="pt-BR" baseline="0" dirty="0" smtClean="0"/>
                        <a:t>para 100km distância aterro- 24idas/24voltas =2400litros x 3 caminhões= 25800 reais</a:t>
                      </a:r>
                    </a:p>
                    <a:p>
                      <a:pPr algn="ctr"/>
                      <a:r>
                        <a:rPr lang="pt-BR" baseline="0" dirty="0" smtClean="0"/>
                        <a:t>Custo aterro- 130,00/tonelada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Quantidade de carga</a:t>
                      </a:r>
                      <a:r>
                        <a:rPr lang="pt-BR" baseline="0" dirty="0" smtClean="0"/>
                        <a:t> aterro </a:t>
                      </a:r>
                    </a:p>
                    <a:p>
                      <a:pPr algn="ctr"/>
                      <a:r>
                        <a:rPr lang="pt-BR" baseline="0" dirty="0" smtClean="0"/>
                        <a:t>(2 </a:t>
                      </a:r>
                      <a:r>
                        <a:rPr lang="pt-BR" dirty="0" smtClean="0"/>
                        <a:t>X/semana)</a:t>
                      </a:r>
                      <a:r>
                        <a:rPr lang="pt-BR" baseline="0" dirty="0" smtClean="0"/>
                        <a:t>12 à 15 </a:t>
                      </a:r>
                      <a:r>
                        <a:rPr lang="pt-BR" baseline="0" dirty="0" err="1" smtClean="0"/>
                        <a:t>ton</a:t>
                      </a:r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 24 idas x12ton x 130 reais=37440,00</a:t>
                      </a:r>
                    </a:p>
                    <a:p>
                      <a:pPr algn="ctr"/>
                      <a:r>
                        <a:rPr lang="pt-BR" dirty="0" smtClean="0"/>
                        <a:t>Cidade com 4300 habitantes</a:t>
                      </a:r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endParaRPr lang="pt-BR" dirty="0" smtClean="0"/>
                    </a:p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Total:R$148.740,00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ítulo 1"/>
          <p:cNvSpPr txBox="1">
            <a:spLocks/>
          </p:cNvSpPr>
          <p:nvPr/>
        </p:nvSpPr>
        <p:spPr>
          <a:xfrm>
            <a:off x="683568" y="0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5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6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8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9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" name="AutoShape 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" name="AutoShape 1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8" name="AutoShape 20" descr="Facebook Basic Black 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9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5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6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7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8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9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1" name="Rectangle 38"/>
          <p:cNvSpPr>
            <a:spLocks noChangeArrowheads="1"/>
          </p:cNvSpPr>
          <p:nvPr/>
        </p:nvSpPr>
        <p:spPr bwMode="auto">
          <a:xfrm>
            <a:off x="3" y="-86871"/>
            <a:ext cx="18473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AutoShape 23" descr="https://static.wixstatic.com/media/495fca_4d116ee5768540b497c4d1db229d9474~mv2.png/v1/fill/w_102,h_102,al_c,q_85,usm_0.66_1.00_0.01/495fca_4d116ee5768540b497c4d1db229d9474~mv2.webp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3" name="AutoShape 32" descr="https://static.wixstatic.com/media/495fca_c2185b1a1f3e42039543f6dd9f679956~mv2.jpg/v1/crop/x_0,y_93,w_345,h_152/fill/w_186,h_82,al_c,q_80,usm_0.66_1.00_0.01/495fca_c2185b1a1f3e42039543f6dd9f679956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4" name="AutoShape 4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5" name="AutoShape 47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6" name="AutoShape 72" descr="Logo amstel png »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7" name="AutoShape 74" descr="Talent Marcel anuncia Amstel (com imagens) | Logos de cervej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8" name="AutoShape 21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9" name="AutoShape 33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0" name="AutoShape 35" descr="logo supereco.webp (280×15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3" y="-253915"/>
            <a:ext cx="184731" cy="5078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  <a:t/>
            </a:r>
            <a:b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385898"/>
                </a:solidFill>
                <a:effectLst/>
                <a:latin typeface="inherit"/>
                <a:cs typeface="Arial" pitchFamily="34" charset="0"/>
                <a:hlinkClick r:id="rId5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AutoShape 2" descr="Logo Natura – Logo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8B432777-B58A-4569-8A12-8ED00A77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8337194" y="1130871"/>
            <a:ext cx="789437" cy="5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upo 43"/>
          <p:cNvGrpSpPr/>
          <p:nvPr/>
        </p:nvGrpSpPr>
        <p:grpSpPr>
          <a:xfrm>
            <a:off x="0" y="-280988"/>
            <a:ext cx="10574576" cy="6856873"/>
            <a:chOff x="0" y="-280988"/>
            <a:chExt cx="10574576" cy="6856873"/>
          </a:xfrm>
        </p:grpSpPr>
        <p:sp>
          <p:nvSpPr>
            <p:cNvPr id="46" name="Título 1"/>
            <p:cNvSpPr txBox="1">
              <a:spLocks/>
            </p:cNvSpPr>
            <p:nvPr/>
          </p:nvSpPr>
          <p:spPr>
            <a:xfrm>
              <a:off x="668578" y="-253915"/>
              <a:ext cx="9905998" cy="1478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7" name="AutoShape 4" descr="https://static.wixstatic.com/media/495fca_a5c138d7c3c145469fc4361e1452a11e~mv2.png/v1/crop/x_0,y_20,w_154,h_92/fill/w_154,h_92,al_c,q_85/495fca_a5c138d7c3c145469fc4361e1452a11e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AutoShape 5" descr="https://static.wixstatic.com/media/495fca_1d78a0047547439197660581b127acec~mv2.jpg/v1/fill/w_250,h_65,al_c,q_80,usm_0.66_1.00_0.01/495fca_1d78a0047547439197660581b127ace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AutoShape 6" descr="https://static.wixstatic.com/media/495fca_f8997e6d1b424969a6bfc23aaf714d1b~mv2.png/v1/fill/w_107,h_102,al_c,q_85,usm_0.66_1.00_0.01/495fca_f8997e6d1b424969a6bfc23aaf714d1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AutoShape 7" descr="https://static.wixstatic.com/media/495fca_acf6a7caf22a41f28347087a8aec055c~mv2.jpg/v1/fill/w_104,h_102,al_c,q_80,usm_0.66_1.00_0.01/495fca_acf6a7caf22a41f28347087a8aec055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AutoShape 8" descr="https://static.wixstatic.com/media/495fca_851b4f08753e4f439d6ef2e62bfc3064~mv2.png/v1/fill/w_116,h_116,al_c,q_85,usm_0.66_1.00_0.01/495fca_851b4f08753e4f439d6ef2e62bfc3064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AutoShape 9" descr="https://static.wixstatic.com/media/495fca_da833726abe545d784d2a48f902747e1~mv2.png/v1/fill/w_114,h_114,al_c,q_85,usm_0.66_1.00_0.01/495fca_da833726abe545d784d2a48f902747e1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AutoShape 10" descr="https://static.wixstatic.com/media/495fca_22125dc5ac8146f58e330a2e8683512b~mv2.png/v1/fill/w_130,h_100,al_c,q_85,usm_0.66_1.00_0.01/495fca_22125dc5ac8146f58e330a2e8683512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AutoShape 13" descr="https://static.wixstatic.com/media/495fca_8e72e470bba3406cad6cb576bbd50c73~mv2.png/v1/fill/w_149,h_102,al_c,q_85,usm_0.66_1.00_0.01/495fca_8e72e470bba3406cad6cb576bbd50c73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AutoShape 14" descr="https://static.wixstatic.com/media/495fca_f9363f51b37b49c3af6d0ba4af73a53a~mv2.jpg/v1/crop/x_0,y_107,w_720,h_409/fill/w_168,h_95,al_c,q_80,usm_0.66_1.00_0.01/495fca_f9363f51b37b49c3af6d0ba4af73a53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AutoShape 1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AutoShape 16" descr="logo_abraps_ALTA_400x400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AutoShape 17" descr="Centro_cultural_pompéia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AutoShape 3" descr="https://static.wixstatic.com/media/495fca_4d116ee5768540b497c4d1db229d9474~mv2.png/v1/fill/w_102,h_102,al_c,q_85,usm_0.66_1.00_0.01/495fca_4d116ee5768540b497c4d1db229d9474~mv2.webp">
              <a:hlinkClick r:id="rId2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AutoShape 12" descr="https://static.wixstatic.com/media/495fca_c2185b1a1f3e42039543f6dd9f679956~mv2.jpg/v1/crop/x_0,y_93,w_345,h_152/fill/w_186,h_82,al_c,q_80,usm_0.66_1.00_0.01/495fca_c2185b1a1f3e42039543f6dd9f679956~mv2.webp">
              <a:hlinkClick r:id="rId3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AutoShape 20" descr="Facebook Basic Black ">
              <a:hlinkClick r:id="rId4"/>
            </p:cNvPr>
            <p:cNvSpPr>
              <a:spLocks noChangeAspect="1" noChangeArrowheads="1"/>
            </p:cNvSpPr>
            <p:nvPr/>
          </p:nvSpPr>
          <p:spPr bwMode="auto">
            <a:xfrm>
              <a:off x="1428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AutoShape 24" descr="https://static.wixstatic.com/media/495fca_a5c138d7c3c145469fc4361e1452a11e~mv2.png/v1/crop/x_0,y_20,w_154,h_92/fill/w_154,h_92,al_c,q_85/495fca_a5c138d7c3c145469fc4361e1452a11e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AutoShape 25" descr="https://static.wixstatic.com/media/495fca_1d78a0047547439197660581b127acec~mv2.jpg/v1/fill/w_250,h_65,al_c,q_80,usm_0.66_1.00_0.01/495fca_1d78a0047547439197660581b127ace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AutoShape 26" descr="https://static.wixstatic.com/media/495fca_f8997e6d1b424969a6bfc23aaf714d1b~mv2.png/v1/fill/w_107,h_102,al_c,q_85,usm_0.66_1.00_0.01/495fca_f8997e6d1b424969a6bfc23aaf714d1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AutoShape 27" descr="https://static.wixstatic.com/media/495fca_acf6a7caf22a41f28347087a8aec055c~mv2.jpg/v1/fill/w_104,h_102,al_c,q_80,usm_0.66_1.00_0.01/495fca_acf6a7caf22a41f28347087a8aec055c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AutoShape 28" descr="https://static.wixstatic.com/media/495fca_851b4f08753e4f439d6ef2e62bfc3064~mv2.png/v1/fill/w_116,h_116,al_c,q_85,usm_0.66_1.00_0.01/495fca_851b4f08753e4f439d6ef2e62bfc3064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" name="AutoShape 29" descr="https://static.wixstatic.com/media/495fca_da833726abe545d784d2a48f902747e1~mv2.png/v1/fill/w_114,h_114,al_c,q_85,usm_0.66_1.00_0.01/495fca_da833726abe545d784d2a48f902747e1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" name="AutoShape 30" descr="https://static.wixstatic.com/media/495fca_22125dc5ac8146f58e330a2e8683512b~mv2.png/v1/fill/w_130,h_100,al_c,q_85,usm_0.66_1.00_0.01/495fca_22125dc5ac8146f58e330a2e8683512b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AutoShape 33" descr="https://static.wixstatic.com/media/495fca_8e72e470bba3406cad6cb576bbd50c73~mv2.png/v1/fill/w_149,h_102,al_c,q_85,usm_0.66_1.00_0.01/495fca_8e72e470bba3406cad6cb576bbd50c73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AutoShape 34" descr="https://static.wixstatic.com/media/495fca_f9363f51b37b49c3af6d0ba4af73a53a~mv2.jpg/v1/crop/x_0,y_107,w_720,h_409/fill/w_168,h_95,al_c,q_80,usm_0.66_1.00_0.01/495fca_f9363f51b37b49c3af6d0ba4af73a53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" name="AutoShape 3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AutoShape 36" descr="logo_abraps_ALTA_400x400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AutoShape 37" descr="Centro_cultural_pompéia.jpg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 bwMode="auto">
            <a:xfrm>
              <a:off x="3" y="-86871"/>
              <a:ext cx="184731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-w01-roman"/>
                  <a:cs typeface="Arial" pitchFamily="34" charset="0"/>
                </a:rPr>
                <a:t>​</a:t>
              </a:r>
              <a:endParaRPr kumimoji="0" 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AutoShape 23" descr="https://static.wixstatic.com/media/495fca_4d116ee5768540b497c4d1db229d9474~mv2.png/v1/fill/w_102,h_102,al_c,q_85,usm_0.66_1.00_0.01/495fca_4d116ee5768540b497c4d1db229d9474~mv2.webp">
              <a:hlinkClick r:id="rId2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AutoShape 32" descr="https://static.wixstatic.com/media/495fca_c2185b1a1f3e42039543f6dd9f679956~mv2.jpg/v1/crop/x_0,y_93,w_345,h_152/fill/w_186,h_82,al_c,q_80,usm_0.66_1.00_0.01/495fca_c2185b1a1f3e42039543f6dd9f679956~mv2.webp">
              <a:hlinkClick r:id="rId3"/>
            </p:cNvPr>
            <p:cNvSpPr>
              <a:spLocks noChangeAspect="1" noChangeArrowheads="1"/>
            </p:cNvSpPr>
            <p:nvPr/>
          </p:nvSpPr>
          <p:spPr bwMode="auto">
            <a:xfrm>
              <a:off x="63500" y="-280988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" name="AutoShape 45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" name="AutoShape 47" descr="https://static.wixstatic.com/media/495fca_e9d40dcdd1df41229b7445a980024d2d~mv2.png/v1/fill/w_116,h_106,al_c,q_85,usm_0.66_1.00_0.01/495fca_e9d40dcdd1df41229b7445a980024d2d~mv2.webp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AutoShape 72" descr="Logo amstel png » PNG Image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AutoShape 74" descr="Talent Marcel anuncia Amstel (com imagens) | Logos de cerveja ...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" name="AutoShape 21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" name="AutoShape 33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" name="AutoShape 35" descr="logo supereco.webp (280×152)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" name="Rectangle 7"/>
            <p:cNvSpPr>
              <a:spLocks noChangeArrowheads="1"/>
            </p:cNvSpPr>
            <p:nvPr/>
          </p:nvSpPr>
          <p:spPr bwMode="auto">
            <a:xfrm>
              <a:off x="3" y="-253915"/>
              <a:ext cx="184731" cy="5078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900" b="0" i="0" u="none" strike="noStrike" cap="none" normalizeH="0" baseline="0" smtClean="0">
                  <a:ln>
                    <a:noFill/>
                  </a:ln>
                  <a:solidFill>
                    <a:srgbClr val="385898"/>
                  </a:solidFill>
                  <a:effectLst/>
                  <a:latin typeface="inherit"/>
                  <a:cs typeface="Arial" pitchFamily="34" charset="0"/>
                  <a:hlinkClick r:id="rId5"/>
                </a:rPr>
                <a:t/>
              </a:r>
              <a:br>
                <a:rPr kumimoji="0" lang="pt-BR" sz="900" b="0" i="0" u="none" strike="noStrike" cap="none" normalizeH="0" baseline="0" smtClean="0">
                  <a:ln>
                    <a:noFill/>
                  </a:ln>
                  <a:solidFill>
                    <a:srgbClr val="385898"/>
                  </a:solidFill>
                  <a:effectLst/>
                  <a:latin typeface="inherit"/>
                  <a:cs typeface="Arial" pitchFamily="34" charset="0"/>
                  <a:hlinkClick r:id="rId5"/>
                </a:rPr>
              </a:b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AutoShape 2" descr="Logo Natura – Logos PN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29" name="Imagem 1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1287831"/>
              <a:ext cx="4572000" cy="3429000"/>
            </a:xfrm>
            <a:prstGeom prst="rect">
              <a:avLst/>
            </a:prstGeom>
          </p:spPr>
        </p:pic>
        <p:pic>
          <p:nvPicPr>
            <p:cNvPr id="130" name="Imagem 1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299" y="2076849"/>
              <a:ext cx="3227851" cy="2420888"/>
            </a:xfrm>
            <a:prstGeom prst="rect">
              <a:avLst/>
            </a:prstGeom>
          </p:spPr>
        </p:pic>
        <p:pic>
          <p:nvPicPr>
            <p:cNvPr id="131" name="Imagem 1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56" y="4747456"/>
              <a:ext cx="1890464" cy="1417848"/>
            </a:xfrm>
            <a:prstGeom prst="rect">
              <a:avLst/>
            </a:prstGeom>
          </p:spPr>
        </p:pic>
        <p:pic>
          <p:nvPicPr>
            <p:cNvPr id="132" name="Imagem 1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799" y="4736313"/>
              <a:ext cx="1931297" cy="1448473"/>
            </a:xfrm>
            <a:prstGeom prst="rect">
              <a:avLst/>
            </a:prstGeom>
          </p:spPr>
        </p:pic>
        <p:sp>
          <p:nvSpPr>
            <p:cNvPr id="133" name="CaixaDeTexto 132"/>
            <p:cNvSpPr txBox="1"/>
            <p:nvPr/>
          </p:nvSpPr>
          <p:spPr>
            <a:xfrm>
              <a:off x="3554528" y="1468711"/>
              <a:ext cx="46208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000" b="1" dirty="0" smtClean="0"/>
                <a:t>Kit </a:t>
              </a:r>
              <a:r>
                <a:rPr lang="pt-BR" sz="4000" b="1" dirty="0" err="1" smtClean="0"/>
                <a:t>Niltex</a:t>
              </a:r>
              <a:r>
                <a:rPr lang="pt-BR" sz="4000" b="1" dirty="0" smtClean="0"/>
                <a:t> “</a:t>
              </a:r>
              <a:r>
                <a:rPr lang="pt-BR" sz="4000" i="1" dirty="0" smtClean="0"/>
                <a:t>na escola”</a:t>
              </a:r>
              <a:endParaRPr lang="pt-BR" sz="4000" i="1" dirty="0"/>
            </a:p>
          </p:txBody>
        </p:sp>
        <p:sp>
          <p:nvSpPr>
            <p:cNvPr id="134" name="CaixaDeTexto 133"/>
            <p:cNvSpPr txBox="1"/>
            <p:nvPr/>
          </p:nvSpPr>
          <p:spPr>
            <a:xfrm>
              <a:off x="447675" y="6206553"/>
              <a:ext cx="5043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27/10/21- Escola Elvira de Melo Souza – Sete Barras</a:t>
              </a:r>
              <a:endParaRPr lang="pt-BR" dirty="0"/>
            </a:p>
          </p:txBody>
        </p:sp>
        <p:sp>
          <p:nvSpPr>
            <p:cNvPr id="135" name="CaixaDeTexto 134"/>
            <p:cNvSpPr txBox="1"/>
            <p:nvPr/>
          </p:nvSpPr>
          <p:spPr>
            <a:xfrm>
              <a:off x="5636567" y="4497737"/>
              <a:ext cx="3107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Escola Aurora Coelho -Registro</a:t>
              </a:r>
              <a:endParaRPr lang="pt-BR" dirty="0"/>
            </a:p>
          </p:txBody>
        </p:sp>
        <p:sp>
          <p:nvSpPr>
            <p:cNvPr id="136" name="CaixaDeTexto 135"/>
            <p:cNvSpPr txBox="1"/>
            <p:nvPr/>
          </p:nvSpPr>
          <p:spPr>
            <a:xfrm>
              <a:off x="5170640" y="5190890"/>
              <a:ext cx="39733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  </a:t>
              </a:r>
              <a:r>
                <a:rPr lang="pt-BR" dirty="0" smtClean="0"/>
                <a:t>va</a:t>
              </a:r>
              <a:r>
                <a:rPr lang="pt-BR" dirty="0" smtClean="0"/>
                <a:t>lor dor </a:t>
              </a:r>
              <a:r>
                <a:rPr lang="pt-BR" dirty="0" err="1" smtClean="0"/>
                <a:t>esíduo</a:t>
              </a:r>
              <a:r>
                <a:rPr lang="pt-BR" dirty="0" smtClean="0"/>
                <a:t> </a:t>
              </a:r>
              <a:r>
                <a:rPr lang="pt-BR" dirty="0" smtClean="0"/>
                <a:t>devolvido na escola, </a:t>
              </a:r>
              <a:endParaRPr lang="pt-BR" dirty="0" smtClean="0"/>
            </a:p>
            <a:p>
              <a:r>
                <a:rPr lang="pt-BR" dirty="0" smtClean="0"/>
                <a:t>transformou-se </a:t>
              </a:r>
              <a:r>
                <a:rPr lang="pt-BR" dirty="0" smtClean="0"/>
                <a:t>em </a:t>
              </a:r>
              <a:r>
                <a:rPr lang="pt-BR" sz="2400" b="1" dirty="0" smtClean="0"/>
                <a:t>livros</a:t>
              </a:r>
              <a:r>
                <a:rPr lang="pt-BR" dirty="0" smtClean="0"/>
                <a:t>, </a:t>
              </a:r>
              <a:r>
                <a:rPr lang="pt-BR" sz="2400" b="1" dirty="0" smtClean="0"/>
                <a:t>material </a:t>
              </a:r>
              <a:r>
                <a:rPr lang="pt-BR" sz="2400" b="1" dirty="0" smtClean="0"/>
                <a:t>escolar</a:t>
              </a:r>
              <a:r>
                <a:rPr lang="pt-BR" sz="2400" dirty="0" smtClean="0"/>
                <a:t> </a:t>
              </a:r>
              <a:r>
                <a:rPr lang="pt-BR" dirty="0" smtClean="0"/>
                <a:t>e </a:t>
              </a:r>
              <a:r>
                <a:rPr lang="pt-BR" sz="2400" b="1" dirty="0" smtClean="0"/>
                <a:t>cestas básicas</a:t>
              </a:r>
              <a:r>
                <a:rPr lang="pt-BR" dirty="0" smtClean="0"/>
                <a:t>.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9316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4630" y="1321409"/>
            <a:ext cx="777686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 smtClean="0">
                <a:solidFill>
                  <a:schemeClr val="tx1"/>
                </a:solidFill>
              </a:rPr>
              <a:t>Conclusões</a:t>
            </a:r>
          </a:p>
          <a:p>
            <a:pPr algn="l">
              <a:spcBef>
                <a:spcPts val="0"/>
              </a:spcBef>
            </a:pPr>
            <a:endParaRPr lang="pt-BR" b="1" dirty="0">
              <a:solidFill>
                <a:schemeClr val="tx1"/>
              </a:solidFill>
            </a:endParaRPr>
          </a:p>
          <a:p>
            <a:pPr algn="just"/>
            <a:r>
              <a:rPr lang="pt-BR" dirty="0" smtClean="0"/>
              <a:t>       Com este estudo, verificou-se  que com tecnologia simples, de baixo custo e acessível à todos, tornou-se o trabalho digno, aumentou-se a renda, devolveu-se maior quantidade de matérias primas para a indústria, preservando a água e o Meio Ambiente, houve maior economia dos Municípios, devido a diminuição de resíduos recicláveis encaminhados para aterro sanitário, criou-se empregos, estimulou-se a cultura de descarte responsável de resíduos sólidos, apontando que os suportes descartáveis demonstraram ser eficazes veículos Sócio Educativos Ambientais.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5" y="1380025"/>
            <a:ext cx="7272808" cy="4320480"/>
          </a:xfrm>
        </p:spPr>
        <p:txBody>
          <a:bodyPr>
            <a:normAutofit lnSpcReduction="1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Referências</a:t>
            </a:r>
            <a:endParaRPr lang="pt-BR" dirty="0" smtClean="0"/>
          </a:p>
          <a:p>
            <a:pPr algn="just"/>
            <a:r>
              <a:rPr lang="pt-BR" dirty="0" smtClean="0">
                <a:solidFill>
                  <a:srgbClr val="002060"/>
                </a:solidFill>
                <a:hlinkClick r:id="rId2"/>
              </a:rPr>
              <a:t>PIBR1020160162785,PCT/BR2017/000074,MUBR2020180074771</a:t>
            </a:r>
            <a:r>
              <a:rPr lang="pt-BR" dirty="0">
                <a:solidFill>
                  <a:srgbClr val="002060"/>
                </a:solidFill>
                <a:hlinkClick r:id="rId2"/>
              </a:rPr>
              <a:t>, MU BR2020190110908, Certificado de Registro de Marca 840878044, Certificado de Registro ou Averbação, Biblioteca Nacional, Escritório de Direitos Autorais. </a:t>
            </a:r>
            <a:r>
              <a:rPr lang="pt-BR" b="1" dirty="0">
                <a:solidFill>
                  <a:srgbClr val="002060"/>
                </a:solidFill>
              </a:rPr>
              <a:t>                                                             </a:t>
            </a:r>
            <a:r>
              <a:rPr lang="pt-BR" u="sng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pt-BR" u="sng" dirty="0">
                <a:solidFill>
                  <a:srgbClr val="002060"/>
                </a:solidFill>
                <a:hlinkClick r:id="rId3"/>
              </a:rPr>
              <a:t>://</a:t>
            </a:r>
            <a:r>
              <a:rPr lang="pt-BR" u="sng" dirty="0" smtClean="0">
                <a:solidFill>
                  <a:srgbClr val="002060"/>
                </a:solidFill>
                <a:hlinkClick r:id="rId3"/>
              </a:rPr>
              <a:t>www.assemae.org.br/noticias-congresso/item/4944-assemae-premia-startups-com-ideias-inovadoras-para-saneamento</a:t>
            </a:r>
            <a:endParaRPr lang="pt-BR" dirty="0">
              <a:solidFill>
                <a:srgbClr val="002060"/>
              </a:solidFill>
            </a:endParaRPr>
          </a:p>
          <a:p>
            <a:pPr algn="just"/>
            <a:r>
              <a:rPr lang="pt-BR" dirty="0" smtClean="0">
                <a:solidFill>
                  <a:srgbClr val="002060"/>
                </a:solidFill>
                <a:hlinkClick r:id="rId4"/>
              </a:rPr>
              <a:t>https</a:t>
            </a:r>
            <a:r>
              <a:rPr lang="pt-BR" dirty="0">
                <a:solidFill>
                  <a:srgbClr val="002060"/>
                </a:solidFill>
                <a:hlinkClick r:id="rId4"/>
              </a:rPr>
              <a:t>://</a:t>
            </a:r>
            <a:r>
              <a:rPr lang="pt-BR" dirty="0" smtClean="0">
                <a:solidFill>
                  <a:srgbClr val="002060"/>
                </a:solidFill>
                <a:hlinkClick r:id="rId4"/>
              </a:rPr>
              <a:t>diariodejustica.com.br/ciesp-limeira-premia-vencedores-de-boas-praticas-ambientais</a:t>
            </a:r>
            <a:endParaRPr lang="pt-BR" dirty="0" smtClean="0">
              <a:solidFill>
                <a:srgbClr val="002060"/>
              </a:solidFill>
            </a:endParaRPr>
          </a:p>
          <a:p>
            <a:pPr algn="just"/>
            <a:r>
              <a:rPr lang="pt-BR" u="sng" dirty="0" smtClean="0">
                <a:solidFill>
                  <a:srgbClr val="002060"/>
                </a:solidFill>
                <a:hlinkClick r:id="rId5"/>
              </a:rPr>
              <a:t>http</a:t>
            </a:r>
            <a:r>
              <a:rPr lang="pt-BR" u="sng" dirty="0">
                <a:solidFill>
                  <a:srgbClr val="002060"/>
                </a:solidFill>
                <a:hlinkClick r:id="rId5"/>
              </a:rPr>
              <a:t>://www.revistaplasticosul.com.br/revista/guia-plastico-sul-21-22/00 </a:t>
            </a:r>
            <a:r>
              <a:rPr lang="pt-BR" u="sng" dirty="0" err="1">
                <a:solidFill>
                  <a:srgbClr val="002060"/>
                </a:solidFill>
                <a:hlinkClick r:id="rId5"/>
              </a:rPr>
              <a:t>pg</a:t>
            </a:r>
            <a:r>
              <a:rPr lang="pt-BR" u="sng" dirty="0">
                <a:solidFill>
                  <a:srgbClr val="002060"/>
                </a:solidFill>
                <a:hlinkClick r:id="rId5"/>
              </a:rPr>
              <a:t> 37</a:t>
            </a:r>
            <a:endParaRPr lang="pt-BR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AIO\Documents\suporte para lixo 2019\nilt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64" y="1234909"/>
            <a:ext cx="9015010" cy="508382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51695" y="1638066"/>
            <a:ext cx="83056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5400" b="1" dirty="0">
                <a:solidFill>
                  <a:schemeClr val="bg1"/>
                </a:solidFill>
              </a:rPr>
              <a:t>CRIADO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5400" b="1" dirty="0">
                <a:solidFill>
                  <a:schemeClr val="bg1"/>
                </a:solidFill>
              </a:rPr>
              <a:t>PARA FACILITAR </a:t>
            </a:r>
          </a:p>
          <a:p>
            <a:pPr algn="ctr" fontAlgn="base"/>
            <a:r>
              <a:rPr lang="pt-BR" sz="5400" b="1" dirty="0" smtClean="0">
                <a:solidFill>
                  <a:schemeClr val="bg1"/>
                </a:solidFill>
              </a:rPr>
              <a:t>       O </a:t>
            </a:r>
            <a:r>
              <a:rPr lang="pt-BR" sz="5400" b="1" dirty="0">
                <a:solidFill>
                  <a:schemeClr val="bg1"/>
                </a:solidFill>
              </a:rPr>
              <a:t>SEU DIA À DIA</a:t>
            </a:r>
          </a:p>
          <a:p>
            <a:pPr fontAlgn="base"/>
            <a:endParaRPr lang="pt-BR" sz="3600" b="1" dirty="0">
              <a:solidFill>
                <a:schemeClr val="bg1"/>
              </a:solidFill>
            </a:endParaRPr>
          </a:p>
          <a:p>
            <a:pPr fontAlgn="base"/>
            <a:endParaRPr lang="pt-BR" sz="3600" b="1" dirty="0">
              <a:solidFill>
                <a:schemeClr val="bg1"/>
              </a:solidFill>
            </a:endParaRPr>
          </a:p>
          <a:p>
            <a:pPr fontAlgn="base"/>
            <a:endParaRPr lang="pt-BR" sz="3600" b="1" dirty="0" smtClean="0">
              <a:solidFill>
                <a:schemeClr val="bg1"/>
              </a:solidFill>
            </a:endParaRPr>
          </a:p>
          <a:p>
            <a:pPr fontAlgn="base"/>
            <a:endParaRPr lang="pt-BR" sz="3600" b="1" dirty="0">
              <a:solidFill>
                <a:schemeClr val="bg1"/>
              </a:solidFill>
            </a:endParaRPr>
          </a:p>
          <a:p>
            <a:pPr fontAlgn="base"/>
            <a:r>
              <a:rPr lang="pt-BR" sz="2800" b="1" i="1" dirty="0" smtClean="0">
                <a:solidFill>
                  <a:schemeClr val="bg1"/>
                </a:solidFill>
              </a:rPr>
              <a:t>Solução </a:t>
            </a:r>
            <a:r>
              <a:rPr lang="pt-BR" sz="2800" b="1" i="1" dirty="0">
                <a:solidFill>
                  <a:schemeClr val="bg1"/>
                </a:solidFill>
              </a:rPr>
              <a:t>em suporte descartável para sacos de lixo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/>
          <p:cNvSpPr/>
          <p:nvPr/>
        </p:nvSpPr>
        <p:spPr>
          <a:xfrm>
            <a:off x="4837573" y="1189571"/>
            <a:ext cx="3754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OBRIGADO!</a:t>
            </a:r>
          </a:p>
        </p:txBody>
      </p:sp>
      <p:pic>
        <p:nvPicPr>
          <p:cNvPr id="55" name="Picture 2" descr="Niltex - Household Supplies - 3 Reviews - 1,716 Photos | Facebook">
            <a:extLst>
              <a:ext uri="{FF2B5EF4-FFF2-40B4-BE49-F238E27FC236}">
                <a16:creationId xmlns:a16="http://schemas.microsoft.com/office/drawing/2014/main" xmlns="" id="{2ADA24F9-1078-466D-B995-6564446F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86988" y="1193629"/>
            <a:ext cx="2835443" cy="20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ítulo 1">
            <a:extLst>
              <a:ext uri="{FF2B5EF4-FFF2-40B4-BE49-F238E27FC236}">
                <a16:creationId xmlns:a16="http://schemas.microsoft.com/office/drawing/2014/main" xmlns="" id="{66DC1CE4-9DC7-4A25-B39C-93A997FA7944}"/>
              </a:ext>
            </a:extLst>
          </p:cNvPr>
          <p:cNvSpPr txBox="1">
            <a:spLocks/>
          </p:cNvSpPr>
          <p:nvPr/>
        </p:nvSpPr>
        <p:spPr>
          <a:xfrm>
            <a:off x="4838982" y="2290842"/>
            <a:ext cx="3754133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</a:t>
            </a:r>
            <a:r>
              <a:rPr kumimoji="0" lang="en-US" sz="2400" b="0" i="1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Acreditar</a:t>
            </a:r>
            <a:r>
              <a:rPr kumimoji="0" lang="en-US" sz="2400" b="0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é fazer </a:t>
            </a:r>
            <a:r>
              <a:rPr kumimoji="0" lang="en-US" sz="2400" b="0" i="1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acontecer</a:t>
            </a:r>
            <a:r>
              <a:rPr kumimoji="0" lang="en-US" sz="2400" b="0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  <a:r>
              <a:rPr kumimoji="0" lang="en-US" sz="1600" b="0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en-US" sz="1600" b="0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Nilton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Jorge Berger Del Zotto </a:t>
            </a:r>
          </a:p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600" dirty="0"/>
          </a:p>
        </p:txBody>
      </p:sp>
      <p:sp>
        <p:nvSpPr>
          <p:cNvPr id="57" name="Título 1"/>
          <p:cNvSpPr txBox="1">
            <a:spLocks/>
          </p:cNvSpPr>
          <p:nvPr/>
        </p:nvSpPr>
        <p:spPr>
          <a:xfrm>
            <a:off x="2453458" y="137874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8" name="AutoShape 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9" name="AutoShape 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0" name="AutoShape 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" name="AutoShape 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2" name="AutoShape 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" name="AutoShape 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4" name="AutoShape 1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5" name="AutoShape 1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6" name="AutoShape 1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AutoShape 1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8" name="AutoShape 16" descr="logo_abraps_ALTA_400x400.jpg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9" name="AutoShape 17" descr="Centro_cultural_pompéia.jpg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" name="AutoShape 3" descr="https://static.wixstatic.com/media/495fca_4d116ee5768540b497c4d1db229d9474~mv2.png/v1/fill/w_102,h_102,al_c,q_85,usm_0.66_1.00_0.01/495fca_4d116ee5768540b497c4d1db229d9474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33390" y="-14311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" name="AutoShape 12" descr="https://static.wixstatic.com/media/495fca_c2185b1a1f3e42039543f6dd9f679956~mv2.jpg/v1/crop/x_0,y_93,w_345,h_152/fill/w_186,h_82,al_c,q_80,usm_0.66_1.00_0.01/495fca_c2185b1a1f3e42039543f6dd9f679956~mv2.webp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33390" y="-14311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" name="AutoShape 20" descr="Facebook Basic Black 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12765" y="-65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" name="AutoShape 24" descr="https://static.wixstatic.com/media/495fca_a5c138d7c3c145469fc4361e1452a11e~mv2.png/v1/crop/x_0,y_20,w_154,h_92/fill/w_154,h_92,al_c,q_85/495fca_a5c138d7c3c145469fc4361e1452a11e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AutoShape 25" descr="https://static.wixstatic.com/media/495fca_1d78a0047547439197660581b127acec~mv2.jpg/v1/fill/w_250,h_65,al_c,q_80,usm_0.66_1.00_0.01/495fca_1d78a0047547439197660581b127acec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" name="AutoShape 26" descr="https://static.wixstatic.com/media/495fca_f8997e6d1b424969a6bfc23aaf714d1b~mv2.png/v1/fill/w_107,h_102,al_c,q_85,usm_0.66_1.00_0.01/495fca_f8997e6d1b424969a6bfc23aaf714d1b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" name="AutoShape 27" descr="https://static.wixstatic.com/media/495fca_acf6a7caf22a41f28347087a8aec055c~mv2.jpg/v1/fill/w_104,h_102,al_c,q_80,usm_0.66_1.00_0.01/495fca_acf6a7caf22a41f28347087a8aec055c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" name="AutoShape 28" descr="https://static.wixstatic.com/media/495fca_851b4f08753e4f439d6ef2e62bfc3064~mv2.png/v1/fill/w_116,h_116,al_c,q_85,usm_0.66_1.00_0.01/495fca_851b4f08753e4f439d6ef2e62bfc3064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8" name="AutoShape 29" descr="https://static.wixstatic.com/media/495fca_da833726abe545d784d2a48f902747e1~mv2.png/v1/fill/w_114,h_114,al_c,q_85,usm_0.66_1.00_0.01/495fca_da833726abe545d784d2a48f902747e1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9" name="AutoShape 30" descr="https://static.wixstatic.com/media/495fca_22125dc5ac8146f58e330a2e8683512b~mv2.png/v1/fill/w_130,h_100,al_c,q_85,usm_0.66_1.00_0.01/495fca_22125dc5ac8146f58e330a2e8683512b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" name="AutoShape 33" descr="https://static.wixstatic.com/media/495fca_8e72e470bba3406cad6cb576bbd50c73~mv2.png/v1/fill/w_149,h_102,al_c,q_85,usm_0.66_1.00_0.01/495fca_8e72e470bba3406cad6cb576bbd50c73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" name="AutoShape 34" descr="https://static.wixstatic.com/media/495fca_f9363f51b37b49c3af6d0ba4af73a53a~mv2.jpg/v1/crop/x_0,y_107,w_720,h_409/fill/w_168,h_95,al_c,q_80,usm_0.66_1.00_0.01/495fca_f9363f51b37b49c3af6d0ba4af73a53a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" name="AutoShape 35" descr="https://static.wixstatic.com/media/495fca_e9d40dcdd1df41229b7445a980024d2d~mv2.png/v1/fill/w_116,h_106,al_c,q_85,usm_0.66_1.00_0.01/495fca_e9d40dcdd1df41229b7445a980024d2d~mv2.webp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AutoShape 36" descr="logo_abraps_ALTA_400x400.jpg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4" name="AutoShape 37" descr="Centro_cultural_pompéia.jpg"/>
          <p:cNvSpPr>
            <a:spLocks noChangeAspect="1" noChangeArrowheads="1"/>
          </p:cNvSpPr>
          <p:nvPr/>
        </p:nvSpPr>
        <p:spPr bwMode="auto">
          <a:xfrm>
            <a:off x="1769890" y="137874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5" name="Rectangle 38"/>
          <p:cNvSpPr>
            <a:spLocks noChangeArrowheads="1"/>
          </p:cNvSpPr>
          <p:nvPr/>
        </p:nvSpPr>
        <p:spPr bwMode="auto">
          <a:xfrm>
            <a:off x="1769893" y="-25941"/>
            <a:ext cx="184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​</a:t>
            </a:r>
            <a:endParaRPr kumimoji="0" lang="pt-B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auto">
          <a:xfrm>
            <a:off x="1769890" y="-64413"/>
            <a:ext cx="24878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-w01-roman"/>
                <a:cs typeface="Arial" pitchFamily="34" charset="0"/>
              </a:rPr>
              <a:t>5</a:t>
            </a:r>
            <a:endParaRPr kumimoji="0" lang="pt-B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AutoShape 23" descr="https://static.wixstatic.com/media/495fca_4d116ee5768540b497c4d1db229d9474~mv2.png/v1/fill/w_102,h_102,al_c,q_85,usm_0.66_1.00_0.01/495fca_4d116ee5768540b497c4d1db229d9474~mv2.webp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33390" y="-14311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8" name="AutoShape 32" descr="https://static.wixstatic.com/media/495fca_c2185b1a1f3e42039543f6dd9f679956~mv2.jpg/v1/crop/x_0,y_93,w_345,h_152/fill/w_186,h_82,al_c,q_80,usm_0.66_1.00_0.01/495fca_c2185b1a1f3e42039543f6dd9f679956~mv2.webp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33390" y="-14311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9" name="AutoShape 40" descr="Facebook Basic Black 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12765" y="-65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xmlns="" id="{0EE24C2A-4627-41F1-83B7-B71D9302F209}"/>
              </a:ext>
            </a:extLst>
          </p:cNvPr>
          <p:cNvSpPr/>
          <p:nvPr/>
        </p:nvSpPr>
        <p:spPr>
          <a:xfrm>
            <a:off x="1877612" y="3182384"/>
            <a:ext cx="2526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www.niltex.com.br</a:t>
            </a:r>
            <a:endParaRPr lang="pt-BR" sz="2400" i="1" dirty="0"/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xmlns="" id="{347B36E5-FE5B-4F0D-8FD4-94ABAD8E38DC}"/>
              </a:ext>
            </a:extLst>
          </p:cNvPr>
          <p:cNvSpPr/>
          <p:nvPr/>
        </p:nvSpPr>
        <p:spPr>
          <a:xfrm>
            <a:off x="5490188" y="5838839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/>
              <a:t>facebook.com/</a:t>
            </a:r>
            <a:r>
              <a:rPr lang="en-US" dirty="0" err="1"/>
              <a:t>suporteniltex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92" name="Imagem 91">
            <a:extLst>
              <a:ext uri="{FF2B5EF4-FFF2-40B4-BE49-F238E27FC236}">
                <a16:creationId xmlns:a16="http://schemas.microsoft.com/office/drawing/2014/main" xmlns="" id="{FF587F7D-BAA8-49B8-B8FC-2FB4E989D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7918" y="4345376"/>
            <a:ext cx="487366" cy="487366"/>
          </a:xfrm>
          <a:prstGeom prst="rect">
            <a:avLst/>
          </a:prstGeom>
        </p:spPr>
      </p:pic>
      <p:sp>
        <p:nvSpPr>
          <p:cNvPr id="93" name="Retângulo 92">
            <a:extLst>
              <a:ext uri="{FF2B5EF4-FFF2-40B4-BE49-F238E27FC236}">
                <a16:creationId xmlns:a16="http://schemas.microsoft.com/office/drawing/2014/main" xmlns="" id="{BD9684D3-C51C-4CF4-8C89-F1C2185AFA80}"/>
              </a:ext>
            </a:extLst>
          </p:cNvPr>
          <p:cNvSpPr/>
          <p:nvPr/>
        </p:nvSpPr>
        <p:spPr>
          <a:xfrm>
            <a:off x="5490188" y="4345376"/>
            <a:ext cx="1984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+55 11 95822.8693</a:t>
            </a:r>
            <a:endParaRPr lang="pt-BR" dirty="0"/>
          </a:p>
        </p:txBody>
      </p:sp>
      <p:pic>
        <p:nvPicPr>
          <p:cNvPr id="94" name="Imagem 93">
            <a:extLst>
              <a:ext uri="{FF2B5EF4-FFF2-40B4-BE49-F238E27FC236}">
                <a16:creationId xmlns:a16="http://schemas.microsoft.com/office/drawing/2014/main" xmlns="" id="{8A331EDA-F2AC-42D0-ACFF-F0F9CDC575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736214" y="5001437"/>
            <a:ext cx="648003" cy="676498"/>
          </a:xfrm>
          <a:prstGeom prst="rect">
            <a:avLst/>
          </a:prstGeom>
        </p:spPr>
      </p:pic>
      <p:sp>
        <p:nvSpPr>
          <p:cNvPr id="95" name="Retângulo 94">
            <a:extLst>
              <a:ext uri="{FF2B5EF4-FFF2-40B4-BE49-F238E27FC236}">
                <a16:creationId xmlns:a16="http://schemas.microsoft.com/office/drawing/2014/main" xmlns="" id="{70249B52-ECAB-403D-8AC5-746A729D5E08}"/>
              </a:ext>
            </a:extLst>
          </p:cNvPr>
          <p:cNvSpPr/>
          <p:nvPr/>
        </p:nvSpPr>
        <p:spPr>
          <a:xfrm>
            <a:off x="5490188" y="5155020"/>
            <a:ext cx="151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niltexoficial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96" name="Imagem 95">
            <a:extLst>
              <a:ext uri="{FF2B5EF4-FFF2-40B4-BE49-F238E27FC236}">
                <a16:creationId xmlns:a16="http://schemas.microsoft.com/office/drawing/2014/main" xmlns="" id="{326806BE-CE24-4605-BC76-3AF38DF49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7759" y="5749533"/>
            <a:ext cx="572392" cy="596807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xmlns="" id="{FFF26FD1-B5A5-4001-9161-54D1786FC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085" y="3518355"/>
            <a:ext cx="619161" cy="530709"/>
          </a:xfrm>
          <a:prstGeom prst="rect">
            <a:avLst/>
          </a:prstGeom>
        </p:spPr>
      </p:pic>
      <p:sp>
        <p:nvSpPr>
          <p:cNvPr id="98" name="Retângulo 97">
            <a:extLst>
              <a:ext uri="{FF2B5EF4-FFF2-40B4-BE49-F238E27FC236}">
                <a16:creationId xmlns:a16="http://schemas.microsoft.com/office/drawing/2014/main" xmlns="" id="{8FEBA3DE-EB6F-48D9-992D-914AD431D150}"/>
              </a:ext>
            </a:extLst>
          </p:cNvPr>
          <p:cNvSpPr/>
          <p:nvPr/>
        </p:nvSpPr>
        <p:spPr>
          <a:xfrm>
            <a:off x="4308708" y="3413217"/>
            <a:ext cx="4648094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contato@niltex.com.br</a:t>
            </a:r>
          </a:p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       doutor.nilton@hotmail.com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274" y="3967854"/>
            <a:ext cx="2297794" cy="229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FCD165CB-783E-4C86-A7EB-D74BFC74581D}"/>
              </a:ext>
            </a:extLst>
          </p:cNvPr>
          <p:cNvSpPr txBox="1">
            <a:spLocks/>
          </p:cNvSpPr>
          <p:nvPr/>
        </p:nvSpPr>
        <p:spPr>
          <a:xfrm>
            <a:off x="423005" y="1230923"/>
            <a:ext cx="2502409" cy="2832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É </a:t>
            </a:r>
            <a:r>
              <a:rPr lang="en-US" sz="3200" b="1" dirty="0" err="1" smtClean="0"/>
              <a:t>enorme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quantidade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lixo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produzida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locais</a:t>
            </a:r>
            <a:r>
              <a:rPr lang="en-US" sz="3200" b="1" dirty="0" smtClean="0"/>
              <a:t> com </a:t>
            </a:r>
            <a:r>
              <a:rPr lang="en-US" sz="3200" b="1" dirty="0" err="1" smtClean="0"/>
              <a:t>grande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concentração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pessoas</a:t>
            </a:r>
            <a:endParaRPr lang="en-US" sz="3200" b="1" dirty="0"/>
          </a:p>
        </p:txBody>
      </p:sp>
      <p:pic>
        <p:nvPicPr>
          <p:cNvPr id="7" name="Picture 2" descr="Niltex - Household Supplies - 3 Reviews - 1,716 Photos | Facebook">
            <a:extLst>
              <a:ext uri="{FF2B5EF4-FFF2-40B4-BE49-F238E27FC236}">
                <a16:creationId xmlns="" xmlns:a16="http://schemas.microsoft.com/office/drawing/2014/main" id="{14A5AB1E-3424-4E62-B9BD-756DC1E9C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183030" y="5029199"/>
            <a:ext cx="1837819" cy="13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8">
            <a:extLst>
              <a:ext uri="{FF2B5EF4-FFF2-40B4-BE49-F238E27FC236}">
                <a16:creationId xmlns="" xmlns:a16="http://schemas.microsoft.com/office/drawing/2014/main" id="{822A5670-0F7B-4199-AEAB-33FBA9CEA4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90220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FF0951-BEBF-4DD7-9E34-184E90F832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6438" y="1138280"/>
            <a:ext cx="5394411" cy="890077"/>
          </a:xfrm>
          <a:prstGeom prst="rect">
            <a:avLst/>
          </a:prstGeom>
        </p:spPr>
      </p:pic>
      <p:cxnSp>
        <p:nvCxnSpPr>
          <p:cNvPr id="10" name="Straight Connector 20">
            <a:extLst>
              <a:ext uri="{FF2B5EF4-FFF2-40B4-BE49-F238E27FC236}">
                <a16:creationId xmlns="" xmlns:a16="http://schemas.microsoft.com/office/drawing/2014/main" id="{8BB1744D-A7DF-4B65-B6E3-DCF12BB2D8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90222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77F45B4-502E-4672-AE5E-18AD9194C3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688" t="27951" r="19288"/>
          <a:stretch/>
        </p:blipFill>
        <p:spPr>
          <a:xfrm>
            <a:off x="323529" y="4926126"/>
            <a:ext cx="1455532" cy="1062523"/>
          </a:xfrm>
          <a:prstGeom prst="rect">
            <a:avLst/>
          </a:prstGeom>
        </p:spPr>
      </p:pic>
      <p:cxnSp>
        <p:nvCxnSpPr>
          <p:cNvPr id="12" name="Straight Connector 22">
            <a:extLst>
              <a:ext uri="{FF2B5EF4-FFF2-40B4-BE49-F238E27FC236}">
                <a16:creationId xmlns="" xmlns:a16="http://schemas.microsoft.com/office/drawing/2014/main" id="{882DD753-EA38-4E86-91FB-05041A44A2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4567905"/>
            <a:ext cx="564799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DFC038DB-9709-4868-9502-4BA5D1442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2363" y="3597839"/>
            <a:ext cx="2403618" cy="745369"/>
          </a:xfrm>
          <a:prstGeom prst="rect">
            <a:avLst/>
          </a:prstGeom>
          <a:noFill/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DBFE3633-36BC-42D9-82B5-E41F8C5A28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6564" y="4752687"/>
            <a:ext cx="3273300" cy="417345"/>
          </a:xfrm>
          <a:prstGeom prst="rect">
            <a:avLst/>
          </a:prstGeom>
        </p:spPr>
      </p:pic>
      <p:cxnSp>
        <p:nvCxnSpPr>
          <p:cNvPr id="15" name="Straight Connector 24">
            <a:extLst>
              <a:ext uri="{FF2B5EF4-FFF2-40B4-BE49-F238E27FC236}">
                <a16:creationId xmlns="" xmlns:a16="http://schemas.microsoft.com/office/drawing/2014/main" id="{6DA63E78-7704-45EF-B5D3-EADDF5D826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rot="16200000">
            <a:off x="1011947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3B1BC33F-B91D-4BA4-93FE-920BD8B294DE}"/>
              </a:ext>
            </a:extLst>
          </p:cNvPr>
          <p:cNvSpPr txBox="1"/>
          <p:nvPr/>
        </p:nvSpPr>
        <p:spPr>
          <a:xfrm>
            <a:off x="7909916" y="4343208"/>
            <a:ext cx="847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dirty="0"/>
              <a:t>Portal R7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32D2AACA-5239-44E6-ADF1-A443D7D4CFC5}"/>
              </a:ext>
            </a:extLst>
          </p:cNvPr>
          <p:cNvSpPr txBox="1"/>
          <p:nvPr/>
        </p:nvSpPr>
        <p:spPr>
          <a:xfrm>
            <a:off x="5936042" y="2456090"/>
            <a:ext cx="235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 err="1"/>
              <a:t>Abrelpe</a:t>
            </a:r>
            <a:r>
              <a:rPr lang="pt-BR" sz="1200" dirty="0"/>
              <a:t> – Projeto Lixo Fora D´Água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5329408-C384-4299-99AF-4872319F81B3}"/>
              </a:ext>
            </a:extLst>
          </p:cNvPr>
          <p:cNvSpPr txBox="1"/>
          <p:nvPr/>
        </p:nvSpPr>
        <p:spPr>
          <a:xfrm>
            <a:off x="5027653" y="607042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dirty="0"/>
              <a:t>O Dia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687FC6E0-30EF-4FBC-A8BA-154223495E9C}"/>
              </a:ext>
            </a:extLst>
          </p:cNvPr>
          <p:cNvSpPr txBox="1"/>
          <p:nvPr/>
        </p:nvSpPr>
        <p:spPr>
          <a:xfrm>
            <a:off x="423004" y="6003086"/>
            <a:ext cx="1575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/>
              <a:t>Portal Acontece Agora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22A2866C-B8EB-45C2-90C4-AD6E8C31B73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902" y="5212208"/>
            <a:ext cx="2017852" cy="118978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A7977C6F-9921-4CCF-A5BC-98A3EC77487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15981" y="3157916"/>
            <a:ext cx="2046180" cy="118529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E9F06446-C56E-429F-B140-E162AEC4686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29303" y="2370131"/>
            <a:ext cx="2046180" cy="12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uporte Descartável Niltex 40/60l - Lixeiras De Papelão - R$ 47,00 ...">
            <a:extLst>
              <a:ext uri="{FF2B5EF4-FFF2-40B4-BE49-F238E27FC236}">
                <a16:creationId xmlns="" xmlns:a16="http://schemas.microsoft.com/office/drawing/2014/main" id="{DD9DA7C1-FFAE-4F21-8EFC-7377F904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8" y="1236337"/>
            <a:ext cx="4087523" cy="50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3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3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3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3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4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4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45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47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4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51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53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AutoShape 59" descr="https://static.wixstatic.com/media/495fca_61ed31fbb69e43afbf8cf5ff407ab885~mv2.jpg/v1/fill/w_70,h_70,al_c,q_80,usm_0.66_1.00_0.01/495fca_61ed31fbb69e43afbf8cf5ff407ab885~mv2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62" descr="C:\Users\VAIO\Documents\suporte para lixo 2019\economico.webp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AutoShape 64" descr="economico.webp (68×68)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66" descr="economico.webp (68×68)"/>
          <p:cNvSpPr>
            <a:spLocks noChangeAspect="1" noChangeArrowheads="1"/>
          </p:cNvSpPr>
          <p:nvPr/>
        </p:nvSpPr>
        <p:spPr bwMode="auto">
          <a:xfrm>
            <a:off x="616003" y="1130622"/>
            <a:ext cx="242224" cy="2230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936CD053-F2A9-440D-B7D4-C6FCADF3313D}"/>
              </a:ext>
            </a:extLst>
          </p:cNvPr>
          <p:cNvSpPr txBox="1"/>
          <p:nvPr/>
        </p:nvSpPr>
        <p:spPr>
          <a:xfrm>
            <a:off x="4745463" y="5343678"/>
            <a:ext cx="1688527" cy="743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itchFamily="34" charset="0"/>
                <a:cs typeface="Arial" pitchFamily="34" charset="0"/>
              </a:rPr>
              <a:t>Patentes: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BR1020160162785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BR 2020180074771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PCT/BR2017/000074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BR2020190110908</a:t>
            </a:r>
          </a:p>
        </p:txBody>
      </p:sp>
      <p:pic>
        <p:nvPicPr>
          <p:cNvPr id="24" name="Picture 2" descr="Niltex - Household Supplies - 3 Reviews - 1,716 Photos | Facebook">
            <a:extLst>
              <a:ext uri="{FF2B5EF4-FFF2-40B4-BE49-F238E27FC236}">
                <a16:creationId xmlns="" xmlns:a16="http://schemas.microsoft.com/office/drawing/2014/main" id="{85208FE7-56F8-44F6-8389-776E95DBB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0160" r="9281" b="19361"/>
          <a:stretch/>
        </p:blipFill>
        <p:spPr bwMode="auto">
          <a:xfrm>
            <a:off x="7341886" y="5297843"/>
            <a:ext cx="1430613" cy="9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="" xmlns:a16="http://schemas.microsoft.com/office/drawing/2014/main" id="{E139455F-9206-4A5A-A3CD-A4176D007D53}"/>
              </a:ext>
            </a:extLst>
          </p:cNvPr>
          <p:cNvSpPr/>
          <p:nvPr/>
        </p:nvSpPr>
        <p:spPr>
          <a:xfrm>
            <a:off x="791185" y="1363108"/>
            <a:ext cx="3633354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base"/>
            <a:r>
              <a:rPr lang="pt-BR" sz="3600" b="1" dirty="0">
                <a:solidFill>
                  <a:schemeClr val="bg1"/>
                </a:solidFill>
              </a:rPr>
              <a:t>SUPORTES NILTEX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="" xmlns:a16="http://schemas.microsoft.com/office/drawing/2014/main" id="{E34EFC9E-C793-4240-A17E-0CA1C2CFD8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090" y="1299125"/>
            <a:ext cx="765094" cy="70452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7C9D7194-48BE-4FE7-BECE-B255FF60BA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0891"/>
          <a:stretch/>
        </p:blipFill>
        <p:spPr>
          <a:xfrm>
            <a:off x="4984090" y="2157046"/>
            <a:ext cx="765094" cy="63377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DF815D7E-AFD6-46C5-BE3E-CD3687341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10606"/>
          <a:stretch/>
        </p:blipFill>
        <p:spPr>
          <a:xfrm>
            <a:off x="4971244" y="2942491"/>
            <a:ext cx="790786" cy="59445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="" xmlns:a16="http://schemas.microsoft.com/office/drawing/2014/main" id="{28E2BF88-0DEA-45C6-93C2-456C4F9B0E0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1245" y="3656401"/>
            <a:ext cx="790785" cy="65710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3119417F-F31D-4811-865A-B39C33374C6C}"/>
              </a:ext>
            </a:extLst>
          </p:cNvPr>
          <p:cNvSpPr txBox="1"/>
          <p:nvPr/>
        </p:nvSpPr>
        <p:spPr>
          <a:xfrm>
            <a:off x="5863289" y="1588332"/>
            <a:ext cx="1312883" cy="337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RECICLÁVEL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8B901B83-A905-4D3A-81DC-5A3B3E5F5914}"/>
              </a:ext>
            </a:extLst>
          </p:cNvPr>
          <p:cNvSpPr txBox="1"/>
          <p:nvPr/>
        </p:nvSpPr>
        <p:spPr>
          <a:xfrm>
            <a:off x="5912840" y="2277124"/>
            <a:ext cx="1204499" cy="337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HIGIÊNICO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="" xmlns:a16="http://schemas.microsoft.com/office/drawing/2014/main" id="{E746D5A1-544A-4196-A52B-53422095457F}"/>
              </a:ext>
            </a:extLst>
          </p:cNvPr>
          <p:cNvSpPr txBox="1"/>
          <p:nvPr/>
        </p:nvSpPr>
        <p:spPr>
          <a:xfrm>
            <a:off x="5909256" y="2954841"/>
            <a:ext cx="1432630" cy="337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ECONÔMICO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="" xmlns:a16="http://schemas.microsoft.com/office/drawing/2014/main" id="{4DCD2065-4623-4203-90BE-7F623AC1E717}"/>
              </a:ext>
            </a:extLst>
          </p:cNvPr>
          <p:cNvSpPr txBox="1"/>
          <p:nvPr/>
        </p:nvSpPr>
        <p:spPr>
          <a:xfrm>
            <a:off x="6049720" y="3670232"/>
            <a:ext cx="1398489" cy="608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MONTAGEM</a:t>
            </a:r>
          </a:p>
          <a:p>
            <a:pPr algn="ctr"/>
            <a:r>
              <a:rPr lang="pt-BR" sz="2400" dirty="0"/>
              <a:t>FÁCIL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="" xmlns:a16="http://schemas.microsoft.com/office/drawing/2014/main" id="{53FE40DB-CAA8-435E-A0B5-489FAA426CC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94159" y="4412303"/>
            <a:ext cx="767871" cy="675676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="" xmlns:a16="http://schemas.microsoft.com/office/drawing/2014/main" id="{78C5ED65-80AD-467C-AE65-3949DEF4330C}"/>
              </a:ext>
            </a:extLst>
          </p:cNvPr>
          <p:cNvSpPr txBox="1"/>
          <p:nvPr/>
        </p:nvSpPr>
        <p:spPr>
          <a:xfrm>
            <a:off x="6061238" y="4428635"/>
            <a:ext cx="1317215" cy="608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RESISTENTE</a:t>
            </a:r>
          </a:p>
          <a:p>
            <a:pPr algn="ctr"/>
            <a:r>
              <a:rPr lang="pt-BR" sz="2400" dirty="0"/>
              <a:t>A ÁGUA</a:t>
            </a:r>
          </a:p>
        </p:txBody>
      </p:sp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96578" y="1301262"/>
            <a:ext cx="7421299" cy="5087815"/>
            <a:chOff x="0" y="0"/>
            <a:chExt cx="9288016" cy="6957392"/>
          </a:xfrm>
        </p:grpSpPr>
        <p:pic>
          <p:nvPicPr>
            <p:cNvPr id="5" name="Picture 4" descr="Suporte Descartável Niltex 40/60l - Lixeiras De Papelão - R$ 47,00 ...">
              <a:extLst>
                <a:ext uri="{FF2B5EF4-FFF2-40B4-BE49-F238E27FC236}">
                  <a16:creationId xmlns="" xmlns:a16="http://schemas.microsoft.com/office/drawing/2014/main" id="{9F67C866-16A6-4857-832D-EB2341EBA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Niltex - Household Supplies - 3 Reviews - 1,716 Photos | Facebook">
              <a:extLst>
                <a:ext uri="{FF2B5EF4-FFF2-40B4-BE49-F238E27FC236}">
                  <a16:creationId xmlns="" xmlns:a16="http://schemas.microsoft.com/office/drawing/2014/main" id="{D95AD409-E0AD-43F2-8CFF-5A7F5C17CC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251521" y="5661248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641E11BA-08B6-443D-9DAE-7F34E510FF82}"/>
                </a:ext>
              </a:extLst>
            </p:cNvPr>
            <p:cNvSpPr/>
            <p:nvPr/>
          </p:nvSpPr>
          <p:spPr>
            <a:xfrm>
              <a:off x="4716016" y="476678"/>
              <a:ext cx="4572000" cy="224676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base"/>
              <a:r>
                <a:rPr lang="pt-BR" sz="2000" b="1" dirty="0">
                  <a:solidFill>
                    <a:schemeClr val="bg1"/>
                  </a:solidFill>
                </a:rPr>
                <a:t>TAMANHOS</a:t>
              </a:r>
            </a:p>
            <a:p>
              <a:pPr fontAlgn="base"/>
              <a:r>
                <a:rPr lang="pt-BR" sz="2000" dirty="0">
                  <a:solidFill>
                    <a:schemeClr val="bg1"/>
                  </a:solidFill>
                </a:rPr>
                <a:t>Opções de tamanho para sacos de lixo: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</a:rPr>
                <a:t> 10 / 20 litros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</a:rPr>
                <a:t> 40 / 60 litros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</a:rPr>
                <a:t> </a:t>
              </a:r>
              <a:r>
                <a:rPr lang="pt-BR" sz="2000" dirty="0" smtClean="0">
                  <a:solidFill>
                    <a:schemeClr val="bg1"/>
                  </a:solidFill>
                </a:rPr>
                <a:t>100 </a:t>
              </a:r>
              <a:r>
                <a:rPr lang="pt-BR" sz="2000" dirty="0">
                  <a:solidFill>
                    <a:schemeClr val="bg1"/>
                  </a:solidFill>
                </a:rPr>
                <a:t>/ 200 litros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endParaRPr lang="pt-BR" sz="2000" b="0" i="0" dirty="0">
                <a:solidFill>
                  <a:schemeClr val="bg1"/>
                </a:solidFill>
                <a:effectLst/>
              </a:endParaRPr>
            </a:p>
            <a:p>
              <a:pPr fontAlgn="base"/>
              <a:endParaRPr lang="pt-BR" sz="2000" b="0" i="0" dirty="0"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14995" y="1129598"/>
            <a:ext cx="7502769" cy="5224309"/>
            <a:chOff x="0" y="17154"/>
            <a:chExt cx="9144000" cy="685799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15EC3159-AEB8-408F-BA6E-6A3AA283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154"/>
              <a:ext cx="9144000" cy="6857999"/>
            </a:xfrm>
            <a:prstGeom prst="rect">
              <a:avLst/>
            </a:prstGeom>
          </p:spPr>
        </p:pic>
        <p:pic>
          <p:nvPicPr>
            <p:cNvPr id="4" name="Imagem 3" descr="26734090_1932922586766647_6865336826821824630_n.jpg">
              <a:extLst>
                <a:ext uri="{FF2B5EF4-FFF2-40B4-BE49-F238E27FC236}">
                  <a16:creationId xmlns:a16="http://schemas.microsoft.com/office/drawing/2014/main" xmlns="" id="{B67A6329-EC06-4907-9198-014251657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/>
          </p:blipFill>
          <p:spPr>
            <a:xfrm rot="777267">
              <a:off x="4877154" y="5088567"/>
              <a:ext cx="1621716" cy="1621716"/>
            </a:xfrm>
            <a:prstGeom prst="rect">
              <a:avLst/>
            </a:prstGeom>
          </p:spPr>
        </p:pic>
        <p:pic>
          <p:nvPicPr>
            <p:cNvPr id="5" name="Imagem 4" descr="23131550_1829371330455107_8571436509992090860_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30201">
              <a:off x="6948333" y="4437181"/>
              <a:ext cx="1759360" cy="1759360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758448">
              <a:off x="2925627" y="5062714"/>
              <a:ext cx="1653635" cy="158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Imagem 6" descr="agua no niltex com verniz.jpg"/>
            <p:cNvPicPr>
              <a:picLocks noChangeAspect="1"/>
            </p:cNvPicPr>
            <p:nvPr/>
          </p:nvPicPr>
          <p:blipFill>
            <a:blip r:embed="rId6" cstate="print"/>
            <a:srcRect r="6092"/>
            <a:stretch>
              <a:fillRect/>
            </a:stretch>
          </p:blipFill>
          <p:spPr>
            <a:xfrm rot="767053">
              <a:off x="761166" y="5084707"/>
              <a:ext cx="1777162" cy="155127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27655340_1950667318325507_1205165717190275214_n.jpg"/>
          <p:cNvPicPr>
            <a:picLocks noChangeAspect="1"/>
          </p:cNvPicPr>
          <p:nvPr/>
        </p:nvPicPr>
        <p:blipFill>
          <a:blip r:embed="rId2" cstate="print"/>
          <a:srcRect l="17119" t="9364" r="23621"/>
          <a:stretch>
            <a:fillRect/>
          </a:stretch>
        </p:blipFill>
        <p:spPr>
          <a:xfrm>
            <a:off x="0" y="1164787"/>
            <a:ext cx="8196625" cy="5296592"/>
          </a:xfrm>
          <a:prstGeom prst="rect">
            <a:avLst/>
          </a:prstGeom>
        </p:spPr>
      </p:pic>
      <p:pic>
        <p:nvPicPr>
          <p:cNvPr id="10" name="Imagem 9" descr="27459009_1950667028325536_5435564810064612682_n.jpg"/>
          <p:cNvPicPr>
            <a:picLocks noChangeAspect="1"/>
          </p:cNvPicPr>
          <p:nvPr/>
        </p:nvPicPr>
        <p:blipFill>
          <a:blip r:embed="rId3" cstate="print"/>
          <a:srcRect l="17377" t="17747" b="15212"/>
          <a:stretch>
            <a:fillRect/>
          </a:stretch>
        </p:blipFill>
        <p:spPr>
          <a:xfrm>
            <a:off x="6610001" y="3702630"/>
            <a:ext cx="2839812" cy="129614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2901" y="1153921"/>
            <a:ext cx="5116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Oferecemos:</a:t>
            </a:r>
            <a:endParaRPr lang="pt-BR" sz="2400" dirty="0" smtClean="0">
              <a:latin typeface="+mj-lt"/>
            </a:endParaRPr>
          </a:p>
          <a:p>
            <a:r>
              <a:rPr lang="pt-BR" sz="2400" dirty="0" err="1" smtClean="0">
                <a:latin typeface="+mj-lt"/>
              </a:rPr>
              <a:t>Niltex</a:t>
            </a:r>
            <a:endParaRPr lang="pt-BR" sz="2400" dirty="0" smtClean="0">
              <a:latin typeface="+mj-lt"/>
            </a:endParaRPr>
          </a:p>
          <a:p>
            <a:r>
              <a:rPr lang="pt-BR" sz="2400" dirty="0" err="1" smtClean="0">
                <a:latin typeface="+mj-lt"/>
              </a:rPr>
              <a:t>Niltex</a:t>
            </a:r>
            <a:r>
              <a:rPr lang="pt-BR" sz="2400" dirty="0" smtClean="0">
                <a:latin typeface="+mj-lt"/>
              </a:rPr>
              <a:t> Personalizado</a:t>
            </a:r>
          </a:p>
          <a:p>
            <a:r>
              <a:rPr lang="pt-BR" sz="2400" dirty="0" smtClean="0">
                <a:latin typeface="+mj-lt"/>
              </a:rPr>
              <a:t>Projeto</a:t>
            </a:r>
          </a:p>
          <a:p>
            <a:r>
              <a:rPr lang="pt-BR" sz="2400" dirty="0" smtClean="0">
                <a:latin typeface="+mj-lt"/>
              </a:rPr>
              <a:t>Montagem + Cooperativas</a:t>
            </a:r>
          </a:p>
          <a:p>
            <a:r>
              <a:rPr lang="pt-BR" sz="2400" dirty="0" smtClean="0">
                <a:latin typeface="+mj-lt"/>
              </a:rPr>
              <a:t>Kit </a:t>
            </a:r>
            <a:r>
              <a:rPr lang="pt-BR" sz="2400" dirty="0" err="1" smtClean="0">
                <a:latin typeface="+mj-lt"/>
              </a:rPr>
              <a:t>Niltex</a:t>
            </a:r>
            <a:r>
              <a:rPr lang="pt-BR" sz="2400" dirty="0" smtClean="0">
                <a:latin typeface="+mj-lt"/>
              </a:rPr>
              <a:t> EM CASA</a:t>
            </a:r>
          </a:p>
          <a:p>
            <a:r>
              <a:rPr lang="pt-BR" sz="2400" dirty="0" smtClean="0">
                <a:latin typeface="+mj-lt"/>
              </a:rPr>
              <a:t>Licenciamento </a:t>
            </a:r>
            <a:endParaRPr lang="pt-BR" sz="2400" dirty="0">
              <a:latin typeface="+mj-lt"/>
            </a:endParaRPr>
          </a:p>
        </p:txBody>
      </p:sp>
      <p:pic>
        <p:nvPicPr>
          <p:cNvPr id="12" name="Espaço Reservado para Conteúdo 11" descr="27654771_1950667074992198_1739236996265240135_n.jpg"/>
          <p:cNvPicPr>
            <a:picLocks noChangeAspect="1"/>
          </p:cNvPicPr>
          <p:nvPr/>
        </p:nvPicPr>
        <p:blipFill>
          <a:blip r:embed="rId4" cstate="print"/>
          <a:srcRect t="23625" b="5501"/>
          <a:stretch>
            <a:fillRect/>
          </a:stretch>
        </p:blipFill>
        <p:spPr>
          <a:xfrm>
            <a:off x="4788024" y="3616221"/>
            <a:ext cx="2160240" cy="2765107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-1116630" y="6003380"/>
            <a:ext cx="64459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                                 Camarote “Verão Total“ 2019/20 </a:t>
            </a:r>
            <a:r>
              <a:rPr lang="pt-BR" sz="1100" dirty="0" smtClean="0">
                <a:solidFill>
                  <a:schemeClr val="bg1"/>
                </a:solidFill>
              </a:rPr>
              <a:t>– Município Praia Grande</a:t>
            </a:r>
          </a:p>
          <a:p>
            <a:r>
              <a:rPr lang="pt-BR" sz="1100" dirty="0" smtClean="0">
                <a:solidFill>
                  <a:schemeClr val="bg1"/>
                </a:solidFill>
              </a:rPr>
              <a:t>                                     https://www.facebook.com/1335183209873924/posts/3194645510594342/?vh=e&amp;d=n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719869" y="5126049"/>
            <a:ext cx="2640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t-BR" sz="1600" b="1" dirty="0" smtClean="0">
                <a:solidFill>
                  <a:srgbClr val="FFFF00"/>
                </a:solidFill>
              </a:rPr>
              <a:t>- 27 km de praias</a:t>
            </a:r>
          </a:p>
          <a:p>
            <a:pPr>
              <a:buFontTx/>
              <a:buChar char="-"/>
            </a:pPr>
            <a:r>
              <a:rPr lang="pt-BR" sz="1600" b="1" dirty="0" smtClean="0">
                <a:solidFill>
                  <a:srgbClr val="FFFF00"/>
                </a:solidFill>
              </a:rPr>
              <a:t>- 12 arenas (40 mil)</a:t>
            </a:r>
          </a:p>
          <a:p>
            <a:pPr>
              <a:buFontTx/>
              <a:buChar char="-"/>
            </a:pPr>
            <a:r>
              <a:rPr lang="pt-BR" sz="1600" b="1" dirty="0" smtClean="0">
                <a:solidFill>
                  <a:srgbClr val="FFFF00"/>
                </a:solidFill>
              </a:rPr>
              <a:t>- Centros Culturais</a:t>
            </a:r>
          </a:p>
          <a:p>
            <a:pPr>
              <a:buFontTx/>
              <a:buChar char="-"/>
            </a:pPr>
            <a:r>
              <a:rPr lang="pt-BR" sz="1600" b="1" dirty="0" smtClean="0">
                <a:solidFill>
                  <a:srgbClr val="FFFF00"/>
                </a:solidFill>
              </a:rPr>
              <a:t>- Verão </a:t>
            </a:r>
            <a:r>
              <a:rPr lang="pt-BR" sz="1600" b="1" dirty="0" smtClean="0">
                <a:solidFill>
                  <a:srgbClr val="FFFF00"/>
                </a:solidFill>
              </a:rPr>
              <a:t>Total </a:t>
            </a:r>
            <a:r>
              <a:rPr lang="pt-BR" sz="1600" b="1" dirty="0" smtClean="0">
                <a:solidFill>
                  <a:srgbClr val="FFFF00"/>
                </a:solidFill>
              </a:rPr>
              <a:t>(</a:t>
            </a:r>
            <a:r>
              <a:rPr lang="pt-BR" sz="1600" b="1" dirty="0" smtClean="0">
                <a:solidFill>
                  <a:srgbClr val="FFFF00"/>
                </a:solidFill>
              </a:rPr>
              <a:t>Shows-80mil</a:t>
            </a:r>
            <a:r>
              <a:rPr lang="pt-BR" sz="1600" b="1" dirty="0" smtClean="0">
                <a:solidFill>
                  <a:srgbClr val="FFFF00"/>
                </a:solidFill>
              </a:rPr>
              <a:t>)</a:t>
            </a:r>
            <a:endParaRPr lang="pt-BR" sz="1600" b="1" dirty="0">
              <a:solidFill>
                <a:srgbClr val="FFFF00"/>
              </a:solidFill>
            </a:endParaRPr>
          </a:p>
        </p:txBody>
      </p:sp>
      <p:pic>
        <p:nvPicPr>
          <p:cNvPr id="15" name="Imagem 14" descr="2018-05-12-PHOTO-00012674.jpg"/>
          <p:cNvPicPr>
            <a:picLocks noChangeAspect="1"/>
          </p:cNvPicPr>
          <p:nvPr/>
        </p:nvPicPr>
        <p:blipFill>
          <a:blip r:embed="rId5" cstate="print"/>
          <a:srcRect l="4212" r="6140"/>
          <a:stretch>
            <a:fillRect/>
          </a:stretch>
        </p:blipFill>
        <p:spPr>
          <a:xfrm>
            <a:off x="5584979" y="1296770"/>
            <a:ext cx="3302639" cy="20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576192" y="914401"/>
            <a:ext cx="7230953" cy="5581052"/>
            <a:chOff x="0" y="0"/>
            <a:chExt cx="8637722" cy="6741368"/>
          </a:xfrm>
        </p:grpSpPr>
        <p:sp>
          <p:nvSpPr>
            <p:cNvPr id="15" name="AutoShape 13" descr="https://static.wixstatic.com/media/495fca_61ed31fbb69e43afbf8cf5ff407ab885~mv2.jpg/v1/fill/w_70,h_70,al_c,q_80,usm_0.66_1.00_0.01/495fca_61ed31fbb69e43afbf8cf5ff407ab885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AutoShape 15" descr="https://static.wixstatic.com/media/495fca_fcc06483d9a4496b849349efc334647a~mv2.png/v1/fill/w_75,h_63,al_c,q_85,usm_0.66_1.00_0.01/495fca_fcc06483d9a4496b849349efc334647a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17" descr="https://static.wixstatic.com/media/495fca_1a34f027add44bf2a0633d32042056d8~mv2.png/v1/fill/w_68,h_68,al_c,q_85,usm_0.66_1.00_0.01/495fca_1a34f027add44bf2a0633d32042056d8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AutoShape 19" descr="https://static.wixstatic.com/media/495fca_8562ed4269cf40a88c61848cba33eb6f~mv2.png/v1/fill/w_78,h_67,al_c,q_85,usm_0.66_1.00_0.01/495fca_8562ed4269cf40a88c61848cba33eb6f~mv2.webp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xmlns="" id="{EB9ED535-5AC6-4E20-B098-01E69ECC2F89}"/>
                </a:ext>
              </a:extLst>
            </p:cNvPr>
            <p:cNvSpPr txBox="1">
              <a:spLocks/>
            </p:cNvSpPr>
            <p:nvPr/>
          </p:nvSpPr>
          <p:spPr>
            <a:xfrm>
              <a:off x="169168" y="71635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/>
                <a:t>Eventos</a:t>
              </a:r>
            </a:p>
          </p:txBody>
        </p: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C1C1B929-915E-4AA8-9A6A-F2D9DD638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36096" y="1024415"/>
              <a:ext cx="3069353" cy="545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xmlns="" id="{659D3CAD-BE50-4840-98AB-43E9585AE6BC}"/>
                </a:ext>
              </a:extLst>
            </p:cNvPr>
            <p:cNvSpPr txBox="1"/>
            <p:nvPr/>
          </p:nvSpPr>
          <p:spPr>
            <a:xfrm>
              <a:off x="4355976" y="6021294"/>
              <a:ext cx="1148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+mj-lt"/>
                  <a:cs typeface="Arial" pitchFamily="34" charset="0"/>
                </a:rPr>
                <a:t>Pedal Anchieta </a:t>
              </a:r>
            </a:p>
          </p:txBody>
        </p:sp>
        <p:pic>
          <p:nvPicPr>
            <p:cNvPr id="22" name="Imagem 21" descr="34323949_2115149325210638_2705425764043456512_n.jpg">
              <a:extLst>
                <a:ext uri="{FF2B5EF4-FFF2-40B4-BE49-F238E27FC236}">
                  <a16:creationId xmlns:a16="http://schemas.microsoft.com/office/drawing/2014/main" xmlns="" id="{A503594B-78D4-44CB-8272-6321AF9A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24043"/>
            <a:stretch>
              <a:fillRect/>
            </a:stretch>
          </p:blipFill>
          <p:spPr>
            <a:xfrm>
              <a:off x="0" y="2852936"/>
              <a:ext cx="3591666" cy="2728116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xmlns="" id="{DCCDD24C-436B-49BA-A426-08B8A9DB2F8B}"/>
                </a:ext>
              </a:extLst>
            </p:cNvPr>
            <p:cNvSpPr txBox="1"/>
            <p:nvPr/>
          </p:nvSpPr>
          <p:spPr>
            <a:xfrm>
              <a:off x="179512" y="5589246"/>
              <a:ext cx="3170949" cy="55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itchFamily="34" charset="0"/>
                  <a:cs typeface="Arial" pitchFamily="34" charset="0"/>
                </a:rPr>
                <a:t>Fórum Mudanças Climáticas P+L - 2018     </a:t>
              </a:r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Câmara </a:t>
              </a:r>
              <a:r>
                <a:rPr lang="pt-BR" sz="1200" dirty="0">
                  <a:latin typeface="Arial" pitchFamily="34" charset="0"/>
                  <a:cs typeface="Arial" pitchFamily="34" charset="0"/>
                </a:rPr>
                <a:t>Vereadores de SP</a:t>
              </a: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xmlns="" id="{84EB79AF-CCC3-472A-BA40-6DE365CD2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3" y="406263"/>
              <a:ext cx="2654921" cy="2564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 descr="Niltex - Household Supplies - 3 Reviews - 1,716 Photos | Facebook">
              <a:extLst>
                <a:ext uri="{FF2B5EF4-FFF2-40B4-BE49-F238E27FC236}">
                  <a16:creationId xmlns:a16="http://schemas.microsoft.com/office/drawing/2014/main" xmlns="" id="{3B5A5FE4-5C1C-4B93-8988-695E1706D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" t="20160" r="9281" b="19361"/>
            <a:stretch/>
          </p:blipFill>
          <p:spPr bwMode="auto">
            <a:xfrm>
              <a:off x="3326698" y="1615699"/>
              <a:ext cx="180020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40352" y="6381328"/>
              <a:ext cx="43204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CaixaDeTexto 26"/>
            <p:cNvSpPr txBox="1"/>
            <p:nvPr/>
          </p:nvSpPr>
          <p:spPr>
            <a:xfrm>
              <a:off x="8100395" y="6479758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 smtClean="0"/>
                <a:t>50 mil</a:t>
              </a:r>
              <a:endParaRPr lang="pt-BR" sz="1100" dirty="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3" y="4293096"/>
              <a:ext cx="23042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50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1014</Words>
  <Application>Microsoft Office PowerPoint</Application>
  <PresentationFormat>Apresentação na tela (4:3)</PresentationFormat>
  <Paragraphs>255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2" baseType="lpstr">
      <vt:lpstr>Tema do Office</vt:lpstr>
      <vt:lpstr>Acrobat Document</vt:lpstr>
      <vt:lpstr>      Suporte descartável para sacos de lixo - Niltex Contemplando sua Criação à Implantação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michaelsanto@msn.com</cp:lastModifiedBy>
  <cp:revision>41</cp:revision>
  <dcterms:created xsi:type="dcterms:W3CDTF">2022-04-25T15:52:50Z</dcterms:created>
  <dcterms:modified xsi:type="dcterms:W3CDTF">2022-05-03T02:09:53Z</dcterms:modified>
</cp:coreProperties>
</file>