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45"/>
  </p:notesMasterIdLst>
  <p:handoutMasterIdLst>
    <p:handoutMasterId r:id="rId46"/>
  </p:handoutMasterIdLst>
  <p:sldIdLst>
    <p:sldId id="260" r:id="rId4"/>
    <p:sldId id="262" r:id="rId5"/>
    <p:sldId id="263" r:id="rId6"/>
    <p:sldId id="264" r:id="rId7"/>
    <p:sldId id="265" r:id="rId8"/>
    <p:sldId id="311" r:id="rId9"/>
    <p:sldId id="312" r:id="rId10"/>
    <p:sldId id="266" r:id="rId11"/>
    <p:sldId id="267" r:id="rId12"/>
    <p:sldId id="286" r:id="rId13"/>
    <p:sldId id="304" r:id="rId14"/>
    <p:sldId id="298" r:id="rId15"/>
    <p:sldId id="269" r:id="rId16"/>
    <p:sldId id="270" r:id="rId17"/>
    <p:sldId id="271" r:id="rId18"/>
    <p:sldId id="313" r:id="rId19"/>
    <p:sldId id="295" r:id="rId20"/>
    <p:sldId id="297" r:id="rId21"/>
    <p:sldId id="309" r:id="rId22"/>
    <p:sldId id="299" r:id="rId23"/>
    <p:sldId id="276" r:id="rId24"/>
    <p:sldId id="277" r:id="rId25"/>
    <p:sldId id="278" r:id="rId26"/>
    <p:sldId id="291" r:id="rId27"/>
    <p:sldId id="280" r:id="rId28"/>
    <p:sldId id="290" r:id="rId29"/>
    <p:sldId id="289" r:id="rId30"/>
    <p:sldId id="294" r:id="rId31"/>
    <p:sldId id="292" r:id="rId32"/>
    <p:sldId id="293" r:id="rId33"/>
    <p:sldId id="310" r:id="rId34"/>
    <p:sldId id="300" r:id="rId35"/>
    <p:sldId id="281" r:id="rId36"/>
    <p:sldId id="282" r:id="rId37"/>
    <p:sldId id="284" r:id="rId38"/>
    <p:sldId id="285" r:id="rId39"/>
    <p:sldId id="287" r:id="rId40"/>
    <p:sldId id="302" r:id="rId41"/>
    <p:sldId id="301" r:id="rId42"/>
    <p:sldId id="303" r:id="rId43"/>
    <p:sldId id="261" r:id="rId44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C5EB3BBD-6922-4D33-B83B-603DAF1241AC}">
          <p14:sldIdLst>
            <p14:sldId id="260"/>
            <p14:sldId id="262"/>
            <p14:sldId id="263"/>
            <p14:sldId id="264"/>
            <p14:sldId id="265"/>
            <p14:sldId id="311"/>
            <p14:sldId id="312"/>
            <p14:sldId id="266"/>
            <p14:sldId id="267"/>
            <p14:sldId id="286"/>
            <p14:sldId id="304"/>
            <p14:sldId id="298"/>
            <p14:sldId id="269"/>
            <p14:sldId id="270"/>
            <p14:sldId id="271"/>
            <p14:sldId id="313"/>
            <p14:sldId id="295"/>
            <p14:sldId id="297"/>
            <p14:sldId id="309"/>
            <p14:sldId id="299"/>
            <p14:sldId id="276"/>
            <p14:sldId id="277"/>
            <p14:sldId id="278"/>
            <p14:sldId id="291"/>
            <p14:sldId id="280"/>
            <p14:sldId id="290"/>
            <p14:sldId id="289"/>
            <p14:sldId id="294"/>
            <p14:sldId id="292"/>
            <p14:sldId id="293"/>
            <p14:sldId id="310"/>
            <p14:sldId id="300"/>
            <p14:sldId id="281"/>
            <p14:sldId id="282"/>
            <p14:sldId id="284"/>
            <p14:sldId id="285"/>
            <p14:sldId id="287"/>
            <p14:sldId id="302"/>
            <p14:sldId id="301"/>
            <p14:sldId id="30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4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64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42771-3085-4049-83A0-E5F3C837B3AC}" type="datetimeFigureOut">
              <a:rPr lang="pt-BR"/>
              <a:pPr>
                <a:defRPr/>
              </a:pPr>
              <a:t>16/06/2017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0401BD-568A-494E-806F-F35579D5F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171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571CA1-068E-4165-9775-E7C3537ADDE8}" type="datetimeFigureOut">
              <a:rPr lang="pt-BR"/>
              <a:pPr>
                <a:defRPr/>
              </a:pPr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C6E7EB2-77E5-4D89-9528-E968FEC5AE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91590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>
                <a:solidFill>
                  <a:srgbClr val="002060"/>
                </a:solidFill>
              </a:rPr>
              <a:t>www.sanasa.com.br    0800 77 21 195</a:t>
            </a:r>
            <a:endParaRPr lang="pt-BR" dirty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552" y="1412776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772121"/>
            <a:ext cx="748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>
                <a:solidFill>
                  <a:srgbClr val="002060"/>
                </a:solidFill>
                <a:latin typeface="Arial" charset="0"/>
              </a:rPr>
              <a:t>ETE CIATEC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1" y="1542124"/>
            <a:ext cx="9185888" cy="4839204"/>
          </a:xfrm>
          <a:prstGeom prst="rect">
            <a:avLst/>
          </a:prstGeom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 - Eficiência</a:t>
            </a:r>
          </a:p>
        </p:txBody>
      </p:sp>
    </p:spTree>
    <p:extLst>
      <p:ext uri="{BB962C8B-B14F-4D97-AF65-F5344CB8AC3E}">
        <p14:creationId xmlns:p14="http://schemas.microsoft.com/office/powerpoint/2010/main" val="401237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124744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Remoção de matéria orgânica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Crescimento de algas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Previsão para remoção e tratamento do lodo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Possibilidade de produção de algas com objetivo de recuperação de nitrogênio e fósforo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Remoção e inativação de microrganismos patogênicos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Pouca interferência operacional</a:t>
            </a:r>
          </a:p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Hidrodinâmica – compartimentação horizontal e vertical para redução de espaço morto e curto-circuito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grandes áreas para implantação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 para pequenas comunidades, população</a:t>
            </a:r>
          </a:p>
          <a:p>
            <a:endParaRPr lang="pt-BR" sz="2000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LAGOAS FACULTATIVA</a:t>
            </a:r>
          </a:p>
        </p:txBody>
      </p:sp>
    </p:spTree>
    <p:extLst>
      <p:ext uri="{BB962C8B-B14F-4D97-AF65-F5344CB8AC3E}">
        <p14:creationId xmlns:p14="http://schemas.microsoft.com/office/powerpoint/2010/main" val="376042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75468" y="1340768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772121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ETE ARBORETO DA FAZENDA</a:t>
            </a:r>
          </a:p>
        </p:txBody>
      </p:sp>
    </p:spTree>
    <p:extLst>
      <p:ext uri="{BB962C8B-B14F-4D97-AF65-F5344CB8AC3E}">
        <p14:creationId xmlns:p14="http://schemas.microsoft.com/office/powerpoint/2010/main" val="155671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ARBORETO DA FAZENDA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2"/>
          <a:stretch/>
        </p:blipFill>
        <p:spPr>
          <a:xfrm>
            <a:off x="0" y="1916832"/>
            <a:ext cx="9144000" cy="3915197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95850" y="992907"/>
            <a:ext cx="4248150" cy="646331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 dirty="0">
                <a:solidFill>
                  <a:srgbClr val="000099"/>
                </a:solidFill>
              </a:rPr>
              <a:t>Vazão: 4,7 L/s</a:t>
            </a:r>
          </a:p>
          <a:p>
            <a:pPr algn="ctr" eaLnBrk="1" hangingPunct="1"/>
            <a:r>
              <a:rPr lang="pt-BR" altLang="pt-BR" sz="1800" b="1" dirty="0">
                <a:solidFill>
                  <a:srgbClr val="000099"/>
                </a:solidFill>
              </a:rPr>
              <a:t>Produção de Lodo: m³/dia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84565" y="1916832"/>
            <a:ext cx="4959435" cy="369332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99"/>
                </a:solidFill>
                <a:latin typeface="Arial" panose="020B0604020202020204" pitchFamily="34" charset="0"/>
              </a:rPr>
              <a:t>Lodos Ativados por batelada 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373275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ARBORETO DA FAZENDA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1108" t="26058" r="24612" b="14304"/>
          <a:stretch/>
        </p:blipFill>
        <p:spPr>
          <a:xfrm>
            <a:off x="1763688" y="836712"/>
            <a:ext cx="6028846" cy="58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5" y="2952328"/>
            <a:ext cx="5052053" cy="37890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4499446"/>
            <a:ext cx="385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Tanques de Aeração</a:t>
            </a:r>
          </a:p>
          <a:p>
            <a:pPr algn="ctr"/>
            <a:endParaRPr lang="fr-F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tanques </a:t>
            </a:r>
          </a:p>
          <a:p>
            <a:pPr algn="ctr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(12,15m x 12,15m x 4,07m) </a:t>
            </a:r>
          </a:p>
          <a:p>
            <a:pPr algn="ctr"/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600,8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</a:p>
          <a:p>
            <a:pPr algn="ctr"/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instalada de 12L/s</a:t>
            </a:r>
            <a:endParaRPr lang="fr-F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091947" cy="306896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ARBORETO DA FAZENDA</a:t>
            </a:r>
          </a:p>
        </p:txBody>
      </p:sp>
    </p:spTree>
    <p:extLst>
      <p:ext uri="{BB962C8B-B14F-4D97-AF65-F5344CB8AC3E}">
        <p14:creationId xmlns:p14="http://schemas.microsoft.com/office/powerpoint/2010/main" val="251977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ARBORETO DA FAZENDA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1628800"/>
            <a:ext cx="5976664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871663" y="1325562"/>
            <a:ext cx="5400675" cy="4983757"/>
            <a:chOff x="1179" y="835"/>
            <a:chExt cx="3402" cy="267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79" y="835"/>
              <a:ext cx="3402" cy="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79" y="836"/>
              <a:ext cx="10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ESTAÇÃO ELEVATÓRIA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257" y="836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179" y="932"/>
              <a:ext cx="107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179" y="946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323" y="1057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355" y="1057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468" y="1057"/>
              <a:ext cx="38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01 Calha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812" y="105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836" y="1057"/>
              <a:ext cx="57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Parshall de 6”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376" y="105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323" y="1167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355" y="1167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468" y="1167"/>
              <a:ext cx="13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01 medidor de vazão ultrassônico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761" y="116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323" y="1278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355" y="1278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468" y="1278"/>
              <a:ext cx="58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Boías de nível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018" y="1278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1323" y="1389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355" y="138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379" y="138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463" y="1389"/>
              <a:ext cx="8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02 bombas de 15 CV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275" y="138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1323" y="149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179" y="1610"/>
              <a:ext cx="107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TANQUE DE AERAÇÃO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217" y="161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1179" y="1706"/>
              <a:ext cx="103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1179" y="1721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1179" y="1831"/>
              <a:ext cx="74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Altura total 4,07m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1887" y="1831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79" y="1942"/>
              <a:ext cx="177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Tubulação de lodo fundo = PVC 75 mm = 3”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921" y="1942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1179" y="2052"/>
              <a:ext cx="98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Tubulação extravasor 6”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2125" y="2052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1179" y="2163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1293" y="2163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1324" y="2163"/>
              <a:ext cx="11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1397" y="2163"/>
              <a:ext cx="17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01 Peneira hidrostática com malha de 3 mm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3089" y="2163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167" y="2163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1293" y="2274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1324" y="2274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1372" y="227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1397" y="2274"/>
              <a:ext cx="13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1493" y="227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1517" y="2274"/>
              <a:ext cx="43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Aeradores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1911" y="227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1936" y="2274"/>
              <a:ext cx="49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 CV cada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2392" y="227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1179" y="2384"/>
              <a:ext cx="15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1299" y="2384"/>
              <a:ext cx="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1331" y="238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1355" y="2384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1403" y="2384"/>
              <a:ext cx="18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01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1548" y="2384"/>
              <a:ext cx="50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Compressor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2012" y="2384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2061" y="2384"/>
              <a:ext cx="27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½ Hp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2299" y="2384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–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2347" y="238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2372" y="2384"/>
              <a:ext cx="3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0,37 Kw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2704" y="238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1179" y="2495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7"/>
            <p:cNvSpPr>
              <a:spLocks noChangeArrowheads="1"/>
            </p:cNvSpPr>
            <p:nvPr/>
          </p:nvSpPr>
          <p:spPr bwMode="auto">
            <a:xfrm>
              <a:off x="1179" y="2605"/>
              <a:ext cx="10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TANQUE DE CONTATO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8"/>
            <p:cNvSpPr>
              <a:spLocks noChangeArrowheads="1"/>
            </p:cNvSpPr>
            <p:nvPr/>
          </p:nvSpPr>
          <p:spPr bwMode="auto">
            <a:xfrm>
              <a:off x="2211" y="2605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9"/>
            <p:cNvSpPr>
              <a:spLocks noChangeArrowheads="1"/>
            </p:cNvSpPr>
            <p:nvPr/>
          </p:nvSpPr>
          <p:spPr bwMode="auto">
            <a:xfrm>
              <a:off x="1179" y="2702"/>
              <a:ext cx="103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1179" y="2716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1179" y="2827"/>
              <a:ext cx="6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 Calha Parshall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1809" y="282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1833" y="2827"/>
              <a:ext cx="1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6”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1924" y="282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1179" y="293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1179" y="3048"/>
              <a:ext cx="100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LEITOS DE SECAGEM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2147" y="3048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1179" y="3144"/>
              <a:ext cx="9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1179" y="3159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1227" y="315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1179" y="3269"/>
              <a:ext cx="214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 leitos com medidas de aproximadadmente = 11,95 x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3288" y="3269"/>
              <a:ext cx="28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3,42m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3530" y="326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4"/>
            <p:cNvSpPr>
              <a:spLocks noChangeArrowheads="1"/>
            </p:cNvSpPr>
            <p:nvPr/>
          </p:nvSpPr>
          <p:spPr bwMode="auto">
            <a:xfrm>
              <a:off x="1179" y="3380"/>
              <a:ext cx="1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Altura total dos leitos = 0,85m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2380" y="338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35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131840" cy="234888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6204181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ARBORETO DA FAZENDA</a:t>
            </a:r>
          </a:p>
        </p:txBody>
      </p:sp>
    </p:spTree>
    <p:extLst>
      <p:ext uri="{BB962C8B-B14F-4D97-AF65-F5344CB8AC3E}">
        <p14:creationId xmlns:p14="http://schemas.microsoft.com/office/powerpoint/2010/main" val="147884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5544616" cy="31188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168352" cy="4224470"/>
          </a:xfrm>
          <a:prstGeom prst="rect">
            <a:avLst/>
          </a:prstGeom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ARBORETO DA FAZENDA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6073170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7 Leitos de secagem, medidas de 01 leito (11,95 m x 3,42 m x 0,85 m)= 40,9 m³</a:t>
            </a:r>
          </a:p>
        </p:txBody>
      </p:sp>
    </p:spTree>
    <p:extLst>
      <p:ext uri="{BB962C8B-B14F-4D97-AF65-F5344CB8AC3E}">
        <p14:creationId xmlns:p14="http://schemas.microsoft.com/office/powerpoint/2010/main" val="49181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2110" y="1268760"/>
            <a:ext cx="8892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 eficiência de remoção DBO;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remoção biológica de N e P;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 simplificado;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 operacional;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Reduzidas possibilidades de maus odores.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 potência instalada e consumo relativamente alto de energia;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produção de lodo, exigindo adensamento e difícil desidratação;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 aerossóis (aeradores superficiais);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operador fixo no período diurno.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303213"/>
            <a:ext cx="748823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chemeClr val="bg1"/>
                </a:solidFill>
              </a:rPr>
              <a:t>Vantagens e Desvantagens do Lodo Ativado por batelada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1759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8320924" cy="46805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3059832" cy="172115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563362" y="1196752"/>
            <a:ext cx="4572000" cy="646331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99"/>
                </a:solidFill>
                <a:latin typeface="Arial" panose="020B0604020202020204" pitchFamily="34" charset="0"/>
              </a:rPr>
              <a:t>Lagoa Aerada seguida de Lagoa Aerada Facultativa e Sedimentação</a:t>
            </a:r>
          </a:p>
        </p:txBody>
      </p:sp>
    </p:spTree>
    <p:extLst>
      <p:ext uri="{BB962C8B-B14F-4D97-AF65-F5344CB8AC3E}">
        <p14:creationId xmlns:p14="http://schemas.microsoft.com/office/powerpoint/2010/main" val="313186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552" y="1412776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772121"/>
            <a:ext cx="748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ETE SAMAMBAIA</a:t>
            </a:r>
          </a:p>
        </p:txBody>
      </p:sp>
    </p:spTree>
    <p:extLst>
      <p:ext uri="{BB962C8B-B14F-4D97-AF65-F5344CB8AC3E}">
        <p14:creationId xmlns:p14="http://schemas.microsoft.com/office/powerpoint/2010/main" val="186236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333375"/>
            <a:ext cx="72739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SAMAMBAIA</a:t>
            </a:r>
          </a:p>
        </p:txBody>
      </p:sp>
      <p:pic>
        <p:nvPicPr>
          <p:cNvPr id="118787" name="Picture 4" descr="aé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03363"/>
            <a:ext cx="8888412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713" y="5878294"/>
            <a:ext cx="4572000" cy="646331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99"/>
                </a:solidFill>
                <a:latin typeface="Arial" panose="020B0604020202020204" pitchFamily="34" charset="0"/>
              </a:rPr>
              <a:t>Lagoas Aeradas de Mistura Completa seguidas de Decantadores</a:t>
            </a:r>
          </a:p>
        </p:txBody>
      </p:sp>
    </p:spTree>
    <p:extLst>
      <p:ext uri="{BB962C8B-B14F-4D97-AF65-F5344CB8AC3E}">
        <p14:creationId xmlns:p14="http://schemas.microsoft.com/office/powerpoint/2010/main" val="130848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449" t="18893" r="51806" b="7755"/>
          <a:stretch/>
        </p:blipFill>
        <p:spPr>
          <a:xfrm>
            <a:off x="2483768" y="836712"/>
            <a:ext cx="5654126" cy="6021288"/>
          </a:xfrm>
          <a:prstGeom prst="rect">
            <a:avLst/>
          </a:prstGeom>
        </p:spPr>
      </p:pic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50825" y="333375"/>
            <a:ext cx="72739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SAMAMBAIA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8161" y="971878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Fluxograma</a:t>
            </a:r>
          </a:p>
        </p:txBody>
      </p:sp>
    </p:spTree>
    <p:extLst>
      <p:ext uri="{BB962C8B-B14F-4D97-AF65-F5344CB8AC3E}">
        <p14:creationId xmlns:p14="http://schemas.microsoft.com/office/powerpoint/2010/main" val="140184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50825" y="336550"/>
            <a:ext cx="727392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SAMAMBAIA</a:t>
            </a:r>
          </a:p>
        </p:txBody>
      </p:sp>
      <p:pic>
        <p:nvPicPr>
          <p:cNvPr id="119811" name="Picture 5" descr="lagoa 02 -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2" y="1916832"/>
            <a:ext cx="5458005" cy="271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tângulo 3"/>
          <p:cNvSpPr>
            <a:spLocks noChangeArrowheads="1"/>
          </p:cNvSpPr>
          <p:nvPr/>
        </p:nvSpPr>
        <p:spPr bwMode="auto">
          <a:xfrm>
            <a:off x="3276600" y="1268413"/>
            <a:ext cx="575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cs typeface="Arial" panose="020B0604020202020204" pitchFamily="34" charset="0"/>
              </a:rPr>
              <a:t>LAGOA DE AERAÇÃO</a:t>
            </a:r>
            <a:endParaRPr lang="pt-BR" altLang="pt-BR" sz="20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94" y="3745515"/>
            <a:ext cx="4104456" cy="30783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79912" y="62985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Lagoa 2</a:t>
            </a:r>
          </a:p>
        </p:txBody>
      </p:sp>
    </p:spTree>
    <p:extLst>
      <p:ext uri="{BB962C8B-B14F-4D97-AF65-F5344CB8AC3E}">
        <p14:creationId xmlns:p14="http://schemas.microsoft.com/office/powerpoint/2010/main" val="354809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SAMAMBAIA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593"/>
            <a:ext cx="914400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1507" y="908720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Dimensões Lagoa 1</a:t>
            </a:r>
          </a:p>
          <a:p>
            <a:endParaRPr lang="pt-BR" sz="2000" dirty="0"/>
          </a:p>
          <a:p>
            <a:r>
              <a:rPr lang="pt-BR" sz="2000" dirty="0"/>
              <a:t>Área de Fundo: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Comprimento: 92,2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Largura: 35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Área: 3227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Total: 10.649,1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útil: 9.035,6 m³</a:t>
            </a:r>
          </a:p>
          <a:p>
            <a:endParaRPr lang="pt-BR" sz="2000" dirty="0"/>
          </a:p>
          <a:p>
            <a:r>
              <a:rPr lang="pt-BR" sz="2000" dirty="0"/>
              <a:t>Talude: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Comprimento: 254,4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Largura: 7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Área: 1.780,8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Total: 2.938,32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útil: 2.493,12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Total (Fundo + Talude): 13.587,42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útil (Fundo + Talude): 11.528,72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SAMAMBAIA</a:t>
            </a:r>
          </a:p>
        </p:txBody>
      </p:sp>
    </p:spTree>
    <p:extLst>
      <p:ext uri="{BB962C8B-B14F-4D97-AF65-F5344CB8AC3E}">
        <p14:creationId xmlns:p14="http://schemas.microsoft.com/office/powerpoint/2010/main" val="205232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908720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Dimensões Lagoa 2</a:t>
            </a:r>
          </a:p>
          <a:p>
            <a:endParaRPr lang="pt-BR" sz="2000" dirty="0"/>
          </a:p>
          <a:p>
            <a:r>
              <a:rPr lang="pt-BR" sz="2000" dirty="0"/>
              <a:t>Área de Fundo: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Comprimento: 62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Largura: 53,3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Área: 3.304,6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Total: 13.218,40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útil: 9.913,8 m³</a:t>
            </a:r>
          </a:p>
          <a:p>
            <a:endParaRPr lang="pt-BR" sz="2000" dirty="0"/>
          </a:p>
          <a:p>
            <a:r>
              <a:rPr lang="pt-BR" sz="2000" dirty="0"/>
              <a:t>Talude: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Comprimento: 106,6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Largura: 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Área: 639,6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Total: 2.023,2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útil: 1.517,40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Total (Fundo + Talude): 15.421,6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Volume útil (Fundo + Talude): 11.431,2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SAMAMBAIA</a:t>
            </a:r>
          </a:p>
        </p:txBody>
      </p:sp>
    </p:spTree>
    <p:extLst>
      <p:ext uri="{BB962C8B-B14F-4D97-AF65-F5344CB8AC3E}">
        <p14:creationId xmlns:p14="http://schemas.microsoft.com/office/powerpoint/2010/main" val="78122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1849" y="1124744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Dimensões Digestor</a:t>
            </a:r>
          </a:p>
          <a:p>
            <a:endParaRPr lang="pt-BR" sz="2400" dirty="0"/>
          </a:p>
          <a:p>
            <a:r>
              <a:rPr lang="pt-BR" sz="2400" dirty="0"/>
              <a:t>Área de Fundo: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Comprimento: 38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Largura: 30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Área: 1.140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Volume Total: 3.990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Volume útil: 3.420 m³</a:t>
            </a:r>
          </a:p>
          <a:p>
            <a:endParaRPr lang="pt-BR" sz="2400" dirty="0"/>
          </a:p>
          <a:p>
            <a:r>
              <a:rPr lang="pt-BR" sz="2400" dirty="0"/>
              <a:t>Volume do </a:t>
            </a:r>
            <a:r>
              <a:rPr lang="pt-BR" sz="2400" dirty="0" err="1"/>
              <a:t>Adensador</a:t>
            </a:r>
            <a:r>
              <a:rPr lang="pt-BR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Lado: 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Lado: 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Altura: 4,9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Volume de cada pirâmide: 31,42 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Volume Total (3 Pirâmides): 94,24m³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SAMAMBAIA</a:t>
            </a:r>
          </a:p>
        </p:txBody>
      </p:sp>
    </p:spTree>
    <p:extLst>
      <p:ext uri="{BB962C8B-B14F-4D97-AF65-F5344CB8AC3E}">
        <p14:creationId xmlns:p14="http://schemas.microsoft.com/office/powerpoint/2010/main" val="3616775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896544" cy="36724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840518" cy="28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7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76953" cy="4824536"/>
          </a:xfrm>
          <a:prstGeom prst="rect">
            <a:avLst/>
          </a:prstGeom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SAMAMBAIA</a:t>
            </a:r>
          </a:p>
        </p:txBody>
      </p:sp>
    </p:spTree>
    <p:extLst>
      <p:ext uri="{BB962C8B-B14F-4D97-AF65-F5344CB8AC3E}">
        <p14:creationId xmlns:p14="http://schemas.microsoft.com/office/powerpoint/2010/main" val="34279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 - LAGOAS EM SÉRIE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96" y="123638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Esgoto Bruto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66758" y="1124744"/>
            <a:ext cx="1057230" cy="832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Tratamento Preliminar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143508" y="1638092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cxnSpLocks/>
          </p:cNvCxnSpPr>
          <p:nvPr/>
        </p:nvCxnSpPr>
        <p:spPr>
          <a:xfrm>
            <a:off x="2699792" y="1568719"/>
            <a:ext cx="648072" cy="0"/>
          </a:xfrm>
          <a:prstGeom prst="straightConnector1">
            <a:avLst/>
          </a:prstGeom>
          <a:ln w="190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cxnSpLocks/>
          </p:cNvCxnSpPr>
          <p:nvPr/>
        </p:nvCxnSpPr>
        <p:spPr>
          <a:xfrm>
            <a:off x="5076056" y="1548952"/>
            <a:ext cx="576064" cy="0"/>
          </a:xfrm>
          <a:prstGeom prst="straightConnector1">
            <a:avLst/>
          </a:prstGeom>
          <a:ln w="190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516216" y="12586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6668616" y="14110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 flipV="1">
            <a:off x="8316417" y="1741458"/>
            <a:ext cx="10709" cy="451275"/>
          </a:xfrm>
          <a:prstGeom prst="line">
            <a:avLst/>
          </a:prstGeom>
          <a:ln w="19050">
            <a:solidFill>
              <a:srgbClr val="CC99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7709510" y="18450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Lodo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7489788" y="2254274"/>
            <a:ext cx="1368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Remoção via caminhão</a:t>
            </a:r>
            <a:endParaRPr lang="pt-BR" sz="1400" dirty="0"/>
          </a:p>
        </p:txBody>
      </p:sp>
      <p:grpSp>
        <p:nvGrpSpPr>
          <p:cNvPr id="218" name="Grupo 217"/>
          <p:cNvGrpSpPr/>
          <p:nvPr/>
        </p:nvGrpSpPr>
        <p:grpSpPr>
          <a:xfrm>
            <a:off x="3194236" y="1317178"/>
            <a:ext cx="1911757" cy="339431"/>
            <a:chOff x="6874171" y="944992"/>
            <a:chExt cx="1425916" cy="306767"/>
          </a:xfrm>
        </p:grpSpPr>
        <p:cxnSp>
          <p:nvCxnSpPr>
            <p:cNvPr id="203" name="Conector reto 202"/>
            <p:cNvCxnSpPr/>
            <p:nvPr/>
          </p:nvCxnSpPr>
          <p:spPr>
            <a:xfrm>
              <a:off x="7162756" y="1243703"/>
              <a:ext cx="8656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Conector reto 204"/>
            <p:cNvCxnSpPr/>
            <p:nvPr/>
          </p:nvCxnSpPr>
          <p:spPr>
            <a:xfrm flipV="1">
              <a:off x="8028384" y="944992"/>
              <a:ext cx="271703" cy="3067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Conector reto 205"/>
            <p:cNvCxnSpPr/>
            <p:nvPr/>
          </p:nvCxnSpPr>
          <p:spPr>
            <a:xfrm flipH="1" flipV="1">
              <a:off x="6874171" y="944992"/>
              <a:ext cx="288585" cy="2987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9" name="Grupo 218"/>
          <p:cNvGrpSpPr/>
          <p:nvPr/>
        </p:nvGrpSpPr>
        <p:grpSpPr>
          <a:xfrm>
            <a:off x="5525616" y="1355463"/>
            <a:ext cx="3311738" cy="301146"/>
            <a:chOff x="6874171" y="944992"/>
            <a:chExt cx="1425916" cy="301146"/>
          </a:xfrm>
        </p:grpSpPr>
        <p:cxnSp>
          <p:nvCxnSpPr>
            <p:cNvPr id="220" name="Conector reto 219"/>
            <p:cNvCxnSpPr/>
            <p:nvPr/>
          </p:nvCxnSpPr>
          <p:spPr>
            <a:xfrm>
              <a:off x="7162756" y="1243703"/>
              <a:ext cx="8656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Conector reto 220"/>
            <p:cNvCxnSpPr>
              <a:cxnSpLocks/>
            </p:cNvCxnSpPr>
            <p:nvPr/>
          </p:nvCxnSpPr>
          <p:spPr>
            <a:xfrm flipV="1">
              <a:off x="8028384" y="944993"/>
              <a:ext cx="271703" cy="3011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Conector reto 221"/>
            <p:cNvCxnSpPr/>
            <p:nvPr/>
          </p:nvCxnSpPr>
          <p:spPr>
            <a:xfrm flipH="1" flipV="1">
              <a:off x="6874171" y="944992"/>
              <a:ext cx="288585" cy="2987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3" name="CaixaDeTexto 222"/>
          <p:cNvSpPr txBox="1"/>
          <p:nvPr/>
        </p:nvSpPr>
        <p:spPr>
          <a:xfrm>
            <a:off x="5768229" y="1236387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Lagoa aerada facultativa</a:t>
            </a:r>
            <a:endParaRPr lang="pt-BR" sz="1400" dirty="0"/>
          </a:p>
        </p:txBody>
      </p:sp>
      <p:sp>
        <p:nvSpPr>
          <p:cNvPr id="224" name="CaixaDeTexto 223"/>
          <p:cNvSpPr txBox="1"/>
          <p:nvPr/>
        </p:nvSpPr>
        <p:spPr>
          <a:xfrm>
            <a:off x="7385522" y="1317178"/>
            <a:ext cx="13680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Sedimentação</a:t>
            </a:r>
            <a:endParaRPr lang="pt-BR" sz="1400" dirty="0"/>
          </a:p>
        </p:txBody>
      </p:sp>
      <p:pic>
        <p:nvPicPr>
          <p:cNvPr id="232" name="Imagem 231"/>
          <p:cNvPicPr>
            <a:picLocks noChangeAspect="1"/>
          </p:cNvPicPr>
          <p:nvPr/>
        </p:nvPicPr>
        <p:blipFill rotWithShape="1">
          <a:blip r:embed="rId2"/>
          <a:srcRect l="47250" t="9240" r="34795" b="9282"/>
          <a:stretch/>
        </p:blipFill>
        <p:spPr>
          <a:xfrm rot="5400000">
            <a:off x="3134891" y="794513"/>
            <a:ext cx="2875023" cy="6625541"/>
          </a:xfrm>
          <a:prstGeom prst="rect">
            <a:avLst/>
          </a:prstGeom>
        </p:spPr>
      </p:pic>
      <p:sp>
        <p:nvSpPr>
          <p:cNvPr id="233" name="CaixaDeTexto 232"/>
          <p:cNvSpPr txBox="1"/>
          <p:nvPr/>
        </p:nvSpPr>
        <p:spPr>
          <a:xfrm>
            <a:off x="3462081" y="1266823"/>
            <a:ext cx="13680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Lagoa aerada aeróbia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1993" y="6296282"/>
            <a:ext cx="882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*Inicialmente foi projetado uma Lagoa Anaeróbia seguida de uma Lagoa Facultativa</a:t>
            </a:r>
          </a:p>
        </p:txBody>
      </p:sp>
    </p:spTree>
    <p:extLst>
      <p:ext uri="{BB962C8B-B14F-4D97-AF65-F5344CB8AC3E}">
        <p14:creationId xmlns:p14="http://schemas.microsoft.com/office/powerpoint/2010/main" val="973866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353218" cy="49055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63888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SAMAMBAIA</a:t>
            </a:r>
          </a:p>
        </p:txBody>
      </p:sp>
    </p:spTree>
    <p:extLst>
      <p:ext uri="{BB962C8B-B14F-4D97-AF65-F5344CB8AC3E}">
        <p14:creationId xmlns:p14="http://schemas.microsoft.com/office/powerpoint/2010/main" val="410001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2110" y="1268760"/>
            <a:ext cx="8892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 eficiência de remoção DBO;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amônia (nitrificação);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 operacional;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Resistência a cargas de choque;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Reduzidas possibilidades de maus odores.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 consumo de energia;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produção de lodo, exigindo adensamento e difícil desidratação;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 aerossóis (aeradores superficiais)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Decantadores lamelares exigem melhorias;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operador fixo.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303213"/>
            <a:ext cx="748823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chemeClr val="bg1"/>
                </a:solidFill>
              </a:rPr>
              <a:t>Vantagens e Desvantagens do Lodo Ativado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01176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552" y="1412776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772121"/>
            <a:ext cx="748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ETE VÓ PUREZA</a:t>
            </a:r>
          </a:p>
        </p:txBody>
      </p:sp>
    </p:spTree>
    <p:extLst>
      <p:ext uri="{BB962C8B-B14F-4D97-AF65-F5344CB8AC3E}">
        <p14:creationId xmlns:p14="http://schemas.microsoft.com/office/powerpoint/2010/main" val="2705805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 descr="Sta Mônica - Foto Sbrag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" y="1412776"/>
            <a:ext cx="9144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-36513" y="261938"/>
            <a:ext cx="806450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ETE VÓ PUREZA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57056" y="5710567"/>
            <a:ext cx="4572000" cy="646331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99"/>
                </a:solidFill>
                <a:latin typeface="Arial" panose="020B0604020202020204" pitchFamily="34" charset="0"/>
              </a:rPr>
              <a:t>UASB seguido de Lodos Ativados e Decantação Secundária e Desinfecção</a:t>
            </a:r>
          </a:p>
        </p:txBody>
      </p:sp>
    </p:spTree>
    <p:extLst>
      <p:ext uri="{BB962C8B-B14F-4D97-AF65-F5344CB8AC3E}">
        <p14:creationId xmlns:p14="http://schemas.microsoft.com/office/powerpoint/2010/main" val="1655159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VÓ PUREZA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3056"/>
          <a:stretch/>
        </p:blipFill>
        <p:spPr>
          <a:xfrm>
            <a:off x="2123728" y="261378"/>
            <a:ext cx="5400600" cy="6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39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107950" y="303213"/>
            <a:ext cx="748823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400" b="1" dirty="0">
                <a:solidFill>
                  <a:schemeClr val="bg1"/>
                </a:solidFill>
              </a:rPr>
              <a:t>    ETE VÓ PUREZA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8785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62038" y="1136650"/>
            <a:ext cx="66055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MÓDULOS TUBULARES </a:t>
            </a:r>
          </a:p>
          <a:p>
            <a:pPr algn="ctr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COLMÉIA  DECANTADOR SECUNDÁRIO </a:t>
            </a:r>
          </a:p>
        </p:txBody>
      </p:sp>
    </p:spTree>
    <p:extLst>
      <p:ext uri="{BB962C8B-B14F-4D97-AF65-F5344CB8AC3E}">
        <p14:creationId xmlns:p14="http://schemas.microsoft.com/office/powerpoint/2010/main" val="2680905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ítulo 1"/>
          <p:cNvSpPr>
            <a:spLocks noGrp="1"/>
          </p:cNvSpPr>
          <p:nvPr>
            <p:ph type="title"/>
          </p:nvPr>
        </p:nvSpPr>
        <p:spPr bwMode="auto">
          <a:xfrm>
            <a:off x="251520" y="332656"/>
            <a:ext cx="7345363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VÓ PUREZA</a:t>
            </a:r>
          </a:p>
        </p:txBody>
      </p:sp>
      <p:pic>
        <p:nvPicPr>
          <p:cNvPr id="121859" name="Picture 2" descr="MVC-33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280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tângulo 4"/>
          <p:cNvSpPr>
            <a:spLocks noChangeArrowheads="1"/>
          </p:cNvSpPr>
          <p:nvPr/>
        </p:nvSpPr>
        <p:spPr bwMode="auto">
          <a:xfrm>
            <a:off x="2771775" y="11255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>
                <a:cs typeface="Arial" panose="020B0604020202020204" pitchFamily="34" charset="0"/>
              </a:rPr>
              <a:t>TANQUE DE AERAÇÃO </a:t>
            </a: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val="2957009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412776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Em síntese, o presente projeto atenderá à população de 31.767 habitantes, correspondendo aos dados de vazão e cargas apresentadas na Tabela 1.6.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Tabela 1.6 - Vazões e cargas de dimensionamento da ETE - Santa Mônica, segundo dados levantados pela SANASA</a:t>
            </a:r>
          </a:p>
          <a:p>
            <a:r>
              <a:rPr lang="pt-BR" dirty="0"/>
              <a:t>ANO	POPULAÇÃO	QMÉDIA (l/s)	QMAX.DIA (l/s)	QMÁX.HORA (l/s)	kg DBO/dia *</a:t>
            </a:r>
          </a:p>
          <a:p>
            <a:r>
              <a:rPr lang="pt-BR" dirty="0"/>
              <a:t>2000	25.266	65	75	105	1.640</a:t>
            </a:r>
          </a:p>
          <a:p>
            <a:r>
              <a:rPr lang="pt-BR" dirty="0"/>
              <a:t>2020	31.767	85	98	136	2.060</a:t>
            </a:r>
          </a:p>
          <a:p>
            <a:r>
              <a:rPr lang="pt-BR" dirty="0"/>
              <a:t>*Para efeito de segurança, adotou-se carga diária cerca de 20% acima daquela prevista pela SANASA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A eficiência global da ETE (em relação ao esgoto bruto), em termos de remoção de DBO, será de 90% e a de coliformes fecais, de 99,99%.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51520" y="332656"/>
            <a:ext cx="734536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VÓ PUREZA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7644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048145"/>
              </p:ext>
            </p:extLst>
          </p:nvPr>
        </p:nvGraphicFramePr>
        <p:xfrm>
          <a:off x="323529" y="1487760"/>
          <a:ext cx="8640959" cy="5181600"/>
        </p:xfrm>
        <a:graphic>
          <a:graphicData uri="http://schemas.openxmlformats.org/drawingml/2006/table">
            <a:tbl>
              <a:tblPr/>
              <a:tblGrid>
                <a:gridCol w="1517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3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Mês/ 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DESORIZADOR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HIPOCLORITO DE SÓDIO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ANTI-ESPUMANTE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fev/17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5536" y="980728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Consumo de Produtos Químicos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251520" y="332656"/>
            <a:ext cx="7345363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VÓ PUREZA</a:t>
            </a:r>
          </a:p>
        </p:txBody>
      </p:sp>
    </p:spTree>
    <p:extLst>
      <p:ext uri="{BB962C8B-B14F-4D97-AF65-F5344CB8AC3E}">
        <p14:creationId xmlns:p14="http://schemas.microsoft.com/office/powerpoint/2010/main" val="394338090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85450"/>
              </p:ext>
            </p:extLst>
          </p:nvPr>
        </p:nvGraphicFramePr>
        <p:xfrm>
          <a:off x="2199432" y="1772816"/>
          <a:ext cx="3449538" cy="3045343"/>
        </p:xfrm>
        <a:graphic>
          <a:graphicData uri="http://schemas.openxmlformats.org/drawingml/2006/table">
            <a:tbl>
              <a:tblPr/>
              <a:tblGrid>
                <a:gridCol w="1705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3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1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PRODUÇÃO DE LODO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6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Mês/ 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Lodo (m</a:t>
                      </a:r>
                      <a:r>
                        <a:rPr lang="pt-BR" sz="20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nov/16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5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dez/16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5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5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5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5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251520" y="332656"/>
            <a:ext cx="7345363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VÓ PUREZA</a:t>
            </a:r>
          </a:p>
        </p:txBody>
      </p:sp>
    </p:spTree>
    <p:extLst>
      <p:ext uri="{BB962C8B-B14F-4D97-AF65-F5344CB8AC3E}">
        <p14:creationId xmlns:p14="http://schemas.microsoft.com/office/powerpoint/2010/main" val="12519196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5850" r="8264" b="8000"/>
          <a:stretch/>
        </p:blipFill>
        <p:spPr>
          <a:xfrm>
            <a:off x="107504" y="935829"/>
            <a:ext cx="7632848" cy="49068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93682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Princípios de funcionamento: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9952" y="5817544"/>
            <a:ext cx="26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Jordão e </a:t>
            </a:r>
            <a:r>
              <a:rPr lang="pt-BR" sz="1400" dirty="0" err="1"/>
              <a:t>Pessôa</a:t>
            </a:r>
            <a:r>
              <a:rPr lang="pt-BR" sz="1400" dirty="0"/>
              <a:t> (2014).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LAGOAS FACULTATIVA</a:t>
            </a:r>
          </a:p>
        </p:txBody>
      </p:sp>
    </p:spTree>
    <p:extLst>
      <p:ext uri="{BB962C8B-B14F-4D97-AF65-F5344CB8AC3E}">
        <p14:creationId xmlns:p14="http://schemas.microsoft.com/office/powerpoint/2010/main" val="1203146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9003779" cy="431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431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Silvia Dias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>
                <a:solidFill>
                  <a:srgbClr val="000066"/>
                </a:solidFill>
                <a:latin typeface="Arial" charset="0"/>
              </a:rPr>
              <a:t>Coordenadora do Setor TS2 de Tratamento de Esgoto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Telefone – e-mail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44209" y="1052736"/>
                <a:ext cx="8548271" cy="631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Parâmetros de dimensionamento da Lagoa Aerada Aeróbia</a:t>
                </a:r>
              </a:p>
              <a:p>
                <a:endParaRPr lang="pt-BR" dirty="0"/>
              </a:p>
              <a:p>
                <a:r>
                  <a:rPr lang="pt-BR" b="1" dirty="0"/>
                  <a:t>Tempo de detenção hidráulico (</a:t>
                </a:r>
                <a:r>
                  <a:rPr lang="pt-BR" b="1" dirty="0" err="1"/>
                  <a:t>Td</a:t>
                </a:r>
                <a:r>
                  <a:rPr lang="pt-BR" b="1" dirty="0"/>
                  <a:t>) </a:t>
                </a:r>
                <a:r>
                  <a:rPr lang="pt-BR" dirty="0"/>
                  <a:t>= 3,1 dias</a:t>
                </a:r>
              </a:p>
              <a:p>
                <a:endParaRPr lang="pt-BR" dirty="0"/>
              </a:p>
              <a:p>
                <a:r>
                  <a:rPr lang="pt-BR" b="1" dirty="0" err="1"/>
                  <a:t>Eficiencia</a:t>
                </a:r>
                <a:r>
                  <a:rPr lang="pt-BR" b="1" dirty="0"/>
                  <a:t> na remoção de DBO: 85%</a:t>
                </a:r>
              </a:p>
              <a:p>
                <a:endParaRPr lang="pt-BR" b="1" dirty="0"/>
              </a:p>
              <a:p>
                <a:r>
                  <a:rPr lang="pt-BR" dirty="0" err="1"/>
                  <a:t>Xv</a:t>
                </a:r>
                <a:r>
                  <a:rPr lang="pt-BR" dirty="0"/>
                  <a:t> = Concentração de SSV na lagoa (mg/L)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𝐾𝑑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dirty="0"/>
                  <a:t>  	</a:t>
                </a:r>
                <a:r>
                  <a:rPr lang="pt-BR" dirty="0" err="1"/>
                  <a:t>Xv</a:t>
                </a:r>
                <a:r>
                  <a:rPr lang="pt-BR" dirty="0"/>
                  <a:t> = 194 mg /L</a:t>
                </a:r>
              </a:p>
              <a:p>
                <a:endParaRPr lang="pt-BR" dirty="0"/>
              </a:p>
              <a:p>
                <a:r>
                  <a:rPr lang="pt-BR" dirty="0"/>
                  <a:t>Y = Coeficiente de produção celular: 0,7 mg </a:t>
                </a:r>
                <a:r>
                  <a:rPr lang="pt-BR" dirty="0" err="1"/>
                  <a:t>Xv</a:t>
                </a:r>
                <a:r>
                  <a:rPr lang="pt-BR" dirty="0"/>
                  <a:t>/mg DBO</a:t>
                </a:r>
                <a:r>
                  <a:rPr lang="pt-BR" baseline="-25000" dirty="0"/>
                  <a:t>5</a:t>
                </a:r>
              </a:p>
              <a:p>
                <a:r>
                  <a:rPr lang="pt-BR" dirty="0" err="1"/>
                  <a:t>Kd</a:t>
                </a:r>
                <a:r>
                  <a:rPr lang="pt-BR" dirty="0"/>
                  <a:t> = </a:t>
                </a:r>
                <a:r>
                  <a:rPr lang="pt-BR" dirty="0" err="1"/>
                  <a:t>Doeficiente</a:t>
                </a:r>
                <a:r>
                  <a:rPr lang="pt-BR" dirty="0"/>
                  <a:t> de decaimento bacteriano = 0,05 /d</a:t>
                </a:r>
              </a:p>
              <a:p>
                <a:r>
                  <a:rPr lang="pt-BR" dirty="0"/>
                  <a:t>S = Concentração de SS no efluente final (mg/L) = 50 mg/L</a:t>
                </a:r>
              </a:p>
              <a:p>
                <a:r>
                  <a:rPr lang="pt-BR" dirty="0"/>
                  <a:t>K’ = coeficiente de remoção de DBO = 0,019 mg/</a:t>
                </a:r>
                <a:r>
                  <a:rPr lang="pt-BR" dirty="0" err="1"/>
                  <a:t>L.dia</a:t>
                </a:r>
                <a:endParaRPr lang="pt-BR" dirty="0"/>
              </a:p>
              <a:p>
                <a:r>
                  <a:rPr lang="pt-BR" dirty="0"/>
                  <a:t>		varia de 0,010 a 0,030 para temperatura média do líquido a 20ºC</a:t>
                </a:r>
              </a:p>
              <a:p>
                <a:r>
                  <a:rPr lang="pt-BR" dirty="0"/>
                  <a:t>DBO solúvel no efluente = 51 mg/L</a:t>
                </a:r>
              </a:p>
              <a:p>
                <a:r>
                  <a:rPr lang="pt-BR" dirty="0"/>
                  <a:t>DBO particulada efluente = 0,6 </a:t>
                </a:r>
                <a:r>
                  <a:rPr lang="pt-BR" dirty="0" err="1"/>
                  <a:t>mgDBO</a:t>
                </a:r>
                <a:r>
                  <a:rPr lang="pt-BR" dirty="0"/>
                  <a:t>/</a:t>
                </a:r>
                <a:r>
                  <a:rPr lang="pt-BR" dirty="0" err="1"/>
                  <a:t>mgXv</a:t>
                </a:r>
                <a:endParaRPr lang="pt-BR" dirty="0"/>
              </a:p>
              <a:p>
                <a:r>
                  <a:rPr lang="pt-BR" dirty="0"/>
                  <a:t>SSV/SST = 0,8</a:t>
                </a:r>
              </a:p>
              <a:p>
                <a:r>
                  <a:rPr lang="pt-BR" dirty="0"/>
                  <a:t>DBO part. EF lagoa aerada aeróbia = 116 </a:t>
                </a:r>
                <a:r>
                  <a:rPr lang="pt-BR" dirty="0" err="1"/>
                  <a:t>mgDBO</a:t>
                </a:r>
                <a:r>
                  <a:rPr lang="pt-BR" dirty="0"/>
                  <a:t>/L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" y="1052736"/>
                <a:ext cx="8548271" cy="6314806"/>
              </a:xfrm>
              <a:prstGeom prst="rect">
                <a:avLst/>
              </a:prstGeom>
              <a:blipFill>
                <a:blip r:embed="rId2"/>
                <a:stretch>
                  <a:fillRect l="-570" t="-5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44209" y="332656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</a:t>
            </a:r>
          </a:p>
        </p:txBody>
      </p:sp>
    </p:spTree>
    <p:extLst>
      <p:ext uri="{BB962C8B-B14F-4D97-AF65-F5344CB8AC3E}">
        <p14:creationId xmlns:p14="http://schemas.microsoft.com/office/powerpoint/2010/main" val="98768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4991" y="908720"/>
            <a:ext cx="8548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Parâmetros de dimensionamento da Lagoa Aerada Aeróbia</a:t>
            </a:r>
          </a:p>
          <a:p>
            <a:endParaRPr lang="pt-BR" dirty="0"/>
          </a:p>
          <a:p>
            <a:r>
              <a:rPr lang="pt-BR" u="sng" dirty="0"/>
              <a:t>Adoção de Aerador Flutuante de Alta Rotação, Fluxo Axial no sentido descendente</a:t>
            </a:r>
          </a:p>
          <a:p>
            <a:endParaRPr lang="pt-BR" dirty="0"/>
          </a:p>
          <a:p>
            <a:r>
              <a:rPr lang="pt-BR" b="1" dirty="0"/>
              <a:t>Requisitos de oxigênio </a:t>
            </a:r>
            <a:r>
              <a:rPr lang="pt-BR" dirty="0"/>
              <a:t>= 32,3 kg O2/h</a:t>
            </a:r>
          </a:p>
          <a:p>
            <a:endParaRPr lang="pt-BR" dirty="0"/>
          </a:p>
          <a:p>
            <a:r>
              <a:rPr lang="pt-BR" b="1" dirty="0"/>
              <a:t>Requisitos de energia</a:t>
            </a:r>
          </a:p>
          <a:p>
            <a:endParaRPr lang="pt-BR" b="1" dirty="0"/>
          </a:p>
          <a:p>
            <a:r>
              <a:rPr lang="pt-BR" dirty="0"/>
              <a:t>Taxa real de transferência de oxigênio em campo = 0,62 KgO</a:t>
            </a:r>
            <a:r>
              <a:rPr lang="pt-BR" baseline="-25000" dirty="0"/>
              <a:t>2</a:t>
            </a:r>
            <a:r>
              <a:rPr lang="pt-BR" dirty="0"/>
              <a:t>/</a:t>
            </a:r>
            <a:r>
              <a:rPr lang="pt-BR" dirty="0" err="1"/>
              <a:t>CV.h</a:t>
            </a:r>
            <a:r>
              <a:rPr lang="pt-BR" dirty="0"/>
              <a:t> = 0,84 KgO</a:t>
            </a:r>
            <a:r>
              <a:rPr lang="pt-BR" baseline="-25000" dirty="0"/>
              <a:t>2</a:t>
            </a:r>
            <a:r>
              <a:rPr lang="pt-BR" dirty="0"/>
              <a:t>/Kwh</a:t>
            </a:r>
          </a:p>
          <a:p>
            <a:endParaRPr lang="pt-BR" dirty="0"/>
          </a:p>
          <a:p>
            <a:r>
              <a:rPr lang="pt-BR" dirty="0"/>
              <a:t>= 02 Aeradores de 30 CV</a:t>
            </a:r>
          </a:p>
          <a:p>
            <a:endParaRPr lang="pt-BR" dirty="0"/>
          </a:p>
          <a:p>
            <a:r>
              <a:rPr lang="pt-BR" dirty="0"/>
              <a:t>Densidade da potencia = 12,6 W/m³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44209" y="332656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</a:t>
            </a:r>
          </a:p>
        </p:txBody>
      </p:sp>
    </p:spTree>
    <p:extLst>
      <p:ext uri="{BB962C8B-B14F-4D97-AF65-F5344CB8AC3E}">
        <p14:creationId xmlns:p14="http://schemas.microsoft.com/office/powerpoint/2010/main" val="262373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4991" y="908720"/>
            <a:ext cx="85482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Dimensões </a:t>
            </a:r>
          </a:p>
          <a:p>
            <a:endParaRPr lang="pt-BR" dirty="0"/>
          </a:p>
          <a:p>
            <a:r>
              <a:rPr lang="pt-BR" b="1" u="sng" dirty="0"/>
              <a:t>Lagoa Aerada Facultativa:</a:t>
            </a:r>
          </a:p>
          <a:p>
            <a:r>
              <a:rPr lang="pt-BR" dirty="0"/>
              <a:t>Dimensões da Crista = 47 x 120 m</a:t>
            </a:r>
          </a:p>
          <a:p>
            <a:r>
              <a:rPr lang="pt-BR" dirty="0"/>
              <a:t>Dimensões no espelho = 45 x 118 m</a:t>
            </a:r>
          </a:p>
          <a:p>
            <a:r>
              <a:rPr lang="pt-BR" dirty="0"/>
              <a:t>Dimensões na base = 39 x 112 m</a:t>
            </a:r>
          </a:p>
          <a:p>
            <a:r>
              <a:rPr lang="pt-BR" dirty="0"/>
              <a:t>Taludes internos = 2H 1V</a:t>
            </a:r>
          </a:p>
          <a:p>
            <a:r>
              <a:rPr lang="pt-BR" dirty="0"/>
              <a:t>Profundidade útil = 1,5 m</a:t>
            </a:r>
          </a:p>
          <a:p>
            <a:r>
              <a:rPr lang="pt-BR" dirty="0"/>
              <a:t>Borda livre = 0,50 m</a:t>
            </a:r>
          </a:p>
          <a:p>
            <a:r>
              <a:rPr lang="pt-BR" dirty="0"/>
              <a:t>Profundidade total = 2,0 m</a:t>
            </a:r>
          </a:p>
          <a:p>
            <a:r>
              <a:rPr lang="pt-BR" dirty="0"/>
              <a:t>Volume útil = 7,247 m³</a:t>
            </a:r>
          </a:p>
          <a:p>
            <a:endParaRPr lang="pt-BR" dirty="0"/>
          </a:p>
          <a:p>
            <a:r>
              <a:rPr lang="pt-BR" b="1" u="sng" dirty="0"/>
              <a:t>Lagoa Aerada Aeróbia:</a:t>
            </a:r>
          </a:p>
          <a:p>
            <a:r>
              <a:rPr lang="pt-BR" dirty="0"/>
              <a:t>Dimensões da Crista = 47 x 32 m</a:t>
            </a:r>
          </a:p>
          <a:p>
            <a:r>
              <a:rPr lang="pt-BR" dirty="0"/>
              <a:t>Dimensões no espelho = 45 x 30 m</a:t>
            </a:r>
          </a:p>
          <a:p>
            <a:r>
              <a:rPr lang="pt-BR" dirty="0"/>
              <a:t>Dimensões na base = 27 x 12 m</a:t>
            </a:r>
          </a:p>
          <a:p>
            <a:r>
              <a:rPr lang="pt-BR" dirty="0"/>
              <a:t>Taludes internos = 2H 1V</a:t>
            </a:r>
          </a:p>
          <a:p>
            <a:r>
              <a:rPr lang="pt-BR" dirty="0"/>
              <a:t>Profundidade útil = 4,5 m</a:t>
            </a:r>
          </a:p>
          <a:p>
            <a:r>
              <a:rPr lang="pt-BR" dirty="0"/>
              <a:t>Borda livre = 0,50 m</a:t>
            </a:r>
          </a:p>
          <a:p>
            <a:r>
              <a:rPr lang="pt-BR" dirty="0"/>
              <a:t>Profundidade total = 5,0 m</a:t>
            </a:r>
          </a:p>
          <a:p>
            <a:r>
              <a:rPr lang="pt-BR" dirty="0"/>
              <a:t>Volume útil = 3.503 m³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44209" y="332656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</a:t>
            </a:r>
          </a:p>
        </p:txBody>
      </p:sp>
    </p:spTree>
    <p:extLst>
      <p:ext uri="{BB962C8B-B14F-4D97-AF65-F5344CB8AC3E}">
        <p14:creationId xmlns:p14="http://schemas.microsoft.com/office/powerpoint/2010/main" val="404420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967989" cy="2975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320480" cy="32403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8062"/>
            <a:ext cx="3319917" cy="2489938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</a:t>
            </a:r>
          </a:p>
        </p:txBody>
      </p:sp>
    </p:spTree>
    <p:extLst>
      <p:ext uri="{BB962C8B-B14F-4D97-AF65-F5344CB8AC3E}">
        <p14:creationId xmlns:p14="http://schemas.microsoft.com/office/powerpoint/2010/main" val="96337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960440" cy="29703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/>
          <a:stretch/>
        </p:blipFill>
        <p:spPr>
          <a:xfrm>
            <a:off x="179512" y="1052736"/>
            <a:ext cx="528058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ETE CIATEC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32922"/>
              </p:ext>
            </p:extLst>
          </p:nvPr>
        </p:nvGraphicFramePr>
        <p:xfrm>
          <a:off x="827584" y="4518412"/>
          <a:ext cx="3167856" cy="2200275"/>
        </p:xfrm>
        <a:graphic>
          <a:graphicData uri="http://schemas.openxmlformats.org/drawingml/2006/table">
            <a:tbl>
              <a:tblPr/>
              <a:tblGrid>
                <a:gridCol w="158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Mês/ 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Lodo (m</a:t>
                      </a:r>
                      <a:r>
                        <a:rPr lang="pt-BR" sz="20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nov/16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43608" y="41490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Volume de lodo retirado</a:t>
            </a:r>
          </a:p>
        </p:txBody>
      </p:sp>
    </p:spTree>
    <p:extLst>
      <p:ext uri="{BB962C8B-B14F-4D97-AF65-F5344CB8AC3E}">
        <p14:creationId xmlns:p14="http://schemas.microsoft.com/office/powerpoint/2010/main" val="1864500107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1181</Words>
  <Application>Microsoft Office PowerPoint</Application>
  <PresentationFormat>Apresentação na tela (4:3)</PresentationFormat>
  <Paragraphs>410</Paragraphs>
  <Slides>41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41</vt:i4>
      </vt:variant>
    </vt:vector>
  </HeadingPairs>
  <TitlesOfParts>
    <vt:vector size="51" baseType="lpstr">
      <vt:lpstr>MS PGothic</vt:lpstr>
      <vt:lpstr>Arial</vt:lpstr>
      <vt:lpstr>Calibri</vt:lpstr>
      <vt:lpstr>Cambria Math</vt:lpstr>
      <vt:lpstr>Corbel</vt:lpstr>
      <vt:lpstr>Times New Roman</vt:lpstr>
      <vt:lpstr>Wingdings</vt:lpstr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ETE SAMAMBAIA</vt:lpstr>
      <vt:lpstr>Apresentação do PowerPoint</vt:lpstr>
      <vt:lpstr>ETE SAMAMBAIA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ETE VÓ PUREZA</vt:lpstr>
      <vt:lpstr>Apresentação do PowerPoint</vt:lpstr>
      <vt:lpstr>ETE VÓ PUREZA</vt:lpstr>
      <vt:lpstr>ETE VÓ PUREZA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Silvia Dias</cp:lastModifiedBy>
  <cp:revision>76</cp:revision>
  <cp:lastPrinted>2013-03-06T14:17:17Z</cp:lastPrinted>
  <dcterms:created xsi:type="dcterms:W3CDTF">2013-01-21T13:05:03Z</dcterms:created>
  <dcterms:modified xsi:type="dcterms:W3CDTF">2017-06-16T14:50:15Z</dcterms:modified>
</cp:coreProperties>
</file>