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27" r:id="rId2"/>
    <p:sldId id="438" r:id="rId3"/>
    <p:sldId id="429" r:id="rId4"/>
    <p:sldId id="437" r:id="rId5"/>
    <p:sldId id="335" r:id="rId6"/>
    <p:sldId id="430" r:id="rId7"/>
    <p:sldId id="431" r:id="rId8"/>
    <p:sldId id="372" r:id="rId9"/>
    <p:sldId id="432" r:id="rId10"/>
    <p:sldId id="433" r:id="rId11"/>
    <p:sldId id="434" r:id="rId12"/>
    <p:sldId id="435" r:id="rId13"/>
    <p:sldId id="407" r:id="rId14"/>
    <p:sldId id="399" r:id="rId15"/>
    <p:sldId id="342" r:id="rId16"/>
    <p:sldId id="451" r:id="rId17"/>
    <p:sldId id="314" r:id="rId18"/>
    <p:sldId id="426" r:id="rId19"/>
    <p:sldId id="376" r:id="rId20"/>
    <p:sldId id="439" r:id="rId21"/>
    <p:sldId id="440" r:id="rId22"/>
    <p:sldId id="441" r:id="rId23"/>
    <p:sldId id="442" r:id="rId24"/>
    <p:sldId id="443" r:id="rId25"/>
    <p:sldId id="444" r:id="rId26"/>
    <p:sldId id="445" r:id="rId27"/>
    <p:sldId id="446" r:id="rId28"/>
    <p:sldId id="452" r:id="rId29"/>
    <p:sldId id="271" r:id="rId30"/>
  </p:sldIdLst>
  <p:sldSz cx="9144000" cy="6858000" type="screen4x3"/>
  <p:notesSz cx="7010400" cy="92964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98DB"/>
    <a:srgbClr val="3399FF"/>
    <a:srgbClr val="99CCFF"/>
    <a:srgbClr val="6B9EDB"/>
    <a:srgbClr val="5497B8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27" autoAdjust="0"/>
    <p:restoredTop sz="87626" autoAdjust="0"/>
  </p:normalViewPr>
  <p:slideViewPr>
    <p:cSldViewPr>
      <p:cViewPr varScale="1">
        <p:scale>
          <a:sx n="76" d="100"/>
          <a:sy n="76" d="100"/>
        </p:scale>
        <p:origin x="-163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190-2012%20GRAPH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A9RBB7F!$A$13</c:f>
              <c:strCache>
                <c:ptCount val="1"/>
                <c:pt idx="0">
                  <c:v>Slum Population</c:v>
                </c:pt>
              </c:strCache>
            </c:strRef>
          </c:tx>
          <c:spPr>
            <a:ln w="38100">
              <a:solidFill>
                <a:schemeClr val="tx2"/>
              </a:solidFill>
            </a:ln>
          </c:spPr>
          <c:marker>
            <c:symbol val="square"/>
            <c:size val="7"/>
          </c:marker>
          <c:cat>
            <c:numRef>
              <c:f>A9RBB7F!$B$12:$G$12</c:f>
              <c:numCache>
                <c:formatCode>General</c:formatCode>
                <c:ptCount val="6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2007</c:v>
                </c:pt>
                <c:pt idx="5">
                  <c:v>2010</c:v>
                </c:pt>
              </c:numCache>
            </c:numRef>
          </c:cat>
          <c:val>
            <c:numRef>
              <c:f>A9RBB7F!$B$13:$G$13</c:f>
              <c:numCache>
                <c:formatCode>#,##0</c:formatCode>
                <c:ptCount val="6"/>
                <c:pt idx="0">
                  <c:v>650444</c:v>
                </c:pt>
                <c:pt idx="1">
                  <c:v>711832</c:v>
                </c:pt>
                <c:pt idx="2">
                  <c:v>759915</c:v>
                </c:pt>
                <c:pt idx="3">
                  <c:v>793723</c:v>
                </c:pt>
                <c:pt idx="4">
                  <c:v>803280</c:v>
                </c:pt>
                <c:pt idx="5">
                  <c:v>819969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A9RBB7F!$A$15</c:f>
              <c:strCache>
                <c:ptCount val="1"/>
                <c:pt idx="0">
                  <c:v>Urban Population without Improved Sanitation</c:v>
                </c:pt>
              </c:strCache>
            </c:strRef>
          </c:tx>
          <c:spPr>
            <a:ln w="31750"/>
          </c:spPr>
          <c:val>
            <c:numRef>
              <c:f>A9RBB7F!$B$15:$G$15</c:f>
              <c:numCache>
                <c:formatCode>#,##0</c:formatCode>
                <c:ptCount val="6"/>
                <c:pt idx="0">
                  <c:v>532190.6</c:v>
                </c:pt>
                <c:pt idx="1">
                  <c:v>593524.9</c:v>
                </c:pt>
                <c:pt idx="2">
                  <c:v>639883.9</c:v>
                </c:pt>
                <c:pt idx="3">
                  <c:v>679896.8</c:v>
                </c:pt>
                <c:pt idx="4">
                  <c:v>693556.2</c:v>
                </c:pt>
                <c:pt idx="5">
                  <c:v>712609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0564480"/>
        <c:axId val="390612864"/>
      </c:lineChart>
      <c:catAx>
        <c:axId val="390564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390612864"/>
        <c:crosses val="autoZero"/>
        <c:auto val="1"/>
        <c:lblAlgn val="ctr"/>
        <c:lblOffset val="100"/>
        <c:noMultiLvlLbl val="0"/>
      </c:catAx>
      <c:valAx>
        <c:axId val="390612864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spPr>
          <a:ln w="6350">
            <a:noFill/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39056448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100"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image" Target="../media/image5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E9EF26-FF51-4EA1-AC13-C1146D898491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48E2E03-B196-48D5-BF34-0787EC3DB42C}" type="pres">
      <dgm:prSet presAssocID="{96E9EF26-FF51-4EA1-AC13-C1146D89849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</dgm:ptLst>
  <dgm:cxnLst>
    <dgm:cxn modelId="{B0F98B61-0279-4547-90C3-3ADBE88C70E7}" type="presOf" srcId="{96E9EF26-FF51-4EA1-AC13-C1146D898491}" destId="{448E2E03-B196-48D5-BF34-0787EC3DB42C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2B5162-9A12-419B-A46F-EB6F2D7B4996}" type="doc">
      <dgm:prSet loTypeId="urn:microsoft.com/office/officeart/2008/layout/VerticalCurved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95C7BD-92AB-4CF4-88CD-C3BE2801D6F6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sz="2200" b="1" dirty="0" err="1" smtClean="0">
              <a:solidFill>
                <a:schemeClr val="tx1"/>
              </a:solidFill>
            </a:rPr>
            <a:t>Mudar</a:t>
          </a:r>
          <a:r>
            <a:rPr lang="en-US" sz="2200" b="1" dirty="0" smtClean="0">
              <a:solidFill>
                <a:schemeClr val="tx1"/>
              </a:solidFill>
            </a:rPr>
            <a:t> a forma de </a:t>
          </a:r>
          <a:r>
            <a:rPr lang="en-US" sz="2200" b="1" dirty="0" err="1" smtClean="0">
              <a:solidFill>
                <a:schemeClr val="tx1"/>
              </a:solidFill>
            </a:rPr>
            <a:t>pensar</a:t>
          </a:r>
          <a:r>
            <a:rPr lang="en-US" sz="2200" b="1" dirty="0" smtClean="0">
              <a:solidFill>
                <a:schemeClr val="tx1"/>
              </a:solidFill>
            </a:rPr>
            <a:t> </a:t>
          </a:r>
          <a:r>
            <a:rPr lang="en-US" sz="2200" b="1" dirty="0" err="1" smtClean="0">
              <a:solidFill>
                <a:schemeClr val="tx1"/>
              </a:solidFill>
            </a:rPr>
            <a:t>sobre</a:t>
          </a:r>
          <a:r>
            <a:rPr lang="en-US" sz="2200" b="1" dirty="0" smtClean="0">
              <a:solidFill>
                <a:schemeClr val="tx1"/>
              </a:solidFill>
            </a:rPr>
            <a:t> o </a:t>
          </a:r>
          <a:r>
            <a:rPr lang="en-US" sz="2200" b="1" dirty="0" err="1" smtClean="0">
              <a:solidFill>
                <a:schemeClr val="tx1"/>
              </a:solidFill>
            </a:rPr>
            <a:t>saneamento</a:t>
          </a:r>
          <a:endParaRPr lang="en-GB" sz="2200" b="1" dirty="0">
            <a:solidFill>
              <a:schemeClr val="tx1"/>
            </a:solidFill>
          </a:endParaRPr>
        </a:p>
      </dgm:t>
    </dgm:pt>
    <dgm:pt modelId="{76DDE537-4251-4C55-A8EB-D6F9A7B4B166}" type="parTrans" cxnId="{4041E1A0-9B84-4AE8-AF8C-F9DCD2E16A77}">
      <dgm:prSet/>
      <dgm:spPr/>
      <dgm:t>
        <a:bodyPr/>
        <a:lstStyle/>
        <a:p>
          <a:endParaRPr lang="en-GB"/>
        </a:p>
      </dgm:t>
    </dgm:pt>
    <dgm:pt modelId="{BA3318B6-0858-443C-BB50-4372F71CB1D7}" type="sibTrans" cxnId="{4041E1A0-9B84-4AE8-AF8C-F9DCD2E16A77}">
      <dgm:prSet/>
      <dgm:spPr/>
      <dgm:t>
        <a:bodyPr/>
        <a:lstStyle/>
        <a:p>
          <a:endParaRPr lang="en-GB"/>
        </a:p>
      </dgm:t>
    </dgm:pt>
    <dgm:pt modelId="{49485BD8-DF93-4AB4-B8B9-912EDEDA46F4}">
      <dgm:prSet phldrT="[Text]" custT="1"/>
      <dgm:spPr>
        <a:solidFill>
          <a:schemeClr val="tx2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2200" b="1" dirty="0" err="1" smtClean="0">
              <a:solidFill>
                <a:schemeClr val="tx1"/>
              </a:solidFill>
            </a:rPr>
            <a:t>Fortalecer</a:t>
          </a:r>
          <a:r>
            <a:rPr lang="en-US" sz="2200" b="1" dirty="0" smtClean="0">
              <a:solidFill>
                <a:schemeClr val="tx1"/>
              </a:solidFill>
            </a:rPr>
            <a:t> o </a:t>
          </a:r>
          <a:r>
            <a:rPr lang="en-US" sz="2200" b="1" dirty="0" err="1" smtClean="0">
              <a:solidFill>
                <a:schemeClr val="tx1"/>
              </a:solidFill>
            </a:rPr>
            <a:t>quadro</a:t>
          </a:r>
          <a:r>
            <a:rPr lang="en-US" sz="2200" b="1" dirty="0" smtClean="0">
              <a:solidFill>
                <a:schemeClr val="tx1"/>
              </a:solidFill>
            </a:rPr>
            <a:t> </a:t>
          </a:r>
          <a:r>
            <a:rPr lang="en-US" sz="2200" b="1" dirty="0" err="1" smtClean="0">
              <a:solidFill>
                <a:schemeClr val="tx1"/>
              </a:solidFill>
            </a:rPr>
            <a:t>institucional</a:t>
          </a:r>
          <a:r>
            <a:rPr lang="en-US" sz="2200" b="1" dirty="0" smtClean="0">
              <a:solidFill>
                <a:schemeClr val="tx1"/>
              </a:solidFill>
            </a:rPr>
            <a:t> para o </a:t>
          </a:r>
          <a:r>
            <a:rPr lang="en-US" sz="2200" b="1" dirty="0" err="1" smtClean="0">
              <a:solidFill>
                <a:schemeClr val="tx1"/>
              </a:solidFill>
            </a:rPr>
            <a:t>saneamento</a:t>
          </a:r>
          <a:endParaRPr lang="en-US" sz="2200" b="1" dirty="0" smtClean="0">
            <a:solidFill>
              <a:schemeClr val="tx1"/>
            </a:solidFill>
          </a:endParaRPr>
        </a:p>
      </dgm:t>
    </dgm:pt>
    <dgm:pt modelId="{84E100CB-107E-450C-86A2-A92D70B98A25}" type="parTrans" cxnId="{31B27E90-992B-41B3-B082-DDA007E47FD5}">
      <dgm:prSet/>
      <dgm:spPr/>
      <dgm:t>
        <a:bodyPr/>
        <a:lstStyle/>
        <a:p>
          <a:endParaRPr lang="en-GB"/>
        </a:p>
      </dgm:t>
    </dgm:pt>
    <dgm:pt modelId="{5F7811F8-ACEE-47AE-863B-B4734D3D11BE}" type="sibTrans" cxnId="{31B27E90-992B-41B3-B082-DDA007E47FD5}">
      <dgm:prSet/>
      <dgm:spPr/>
      <dgm:t>
        <a:bodyPr/>
        <a:lstStyle/>
        <a:p>
          <a:endParaRPr lang="en-GB"/>
        </a:p>
      </dgm:t>
    </dgm:pt>
    <dgm:pt modelId="{06215B57-E492-4DBA-B162-C5CD97CA7F5C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200" b="1" dirty="0" err="1" smtClean="0">
              <a:solidFill>
                <a:schemeClr val="tx1"/>
              </a:solidFill>
            </a:rPr>
            <a:t>Construir</a:t>
          </a:r>
          <a:r>
            <a:rPr lang="en-US" sz="2200" b="1" dirty="0" smtClean="0">
              <a:solidFill>
                <a:schemeClr val="tx1"/>
              </a:solidFill>
            </a:rPr>
            <a:t> </a:t>
          </a:r>
          <a:r>
            <a:rPr lang="en-US" sz="2200" b="1" dirty="0" err="1" smtClean="0">
              <a:solidFill>
                <a:schemeClr val="tx1"/>
              </a:solidFill>
            </a:rPr>
            <a:t>modelos</a:t>
          </a:r>
          <a:r>
            <a:rPr lang="en-US" sz="2200" b="1" dirty="0" smtClean="0">
              <a:solidFill>
                <a:schemeClr val="tx1"/>
              </a:solidFill>
            </a:rPr>
            <a:t> de </a:t>
          </a:r>
          <a:r>
            <a:rPr lang="en-US" sz="2200" b="1" dirty="0" err="1" smtClean="0">
              <a:solidFill>
                <a:schemeClr val="tx1"/>
              </a:solidFill>
            </a:rPr>
            <a:t>negócio</a:t>
          </a:r>
          <a:endParaRPr lang="en-GB" sz="2200" b="1" dirty="0">
            <a:solidFill>
              <a:schemeClr val="tx1"/>
            </a:solidFill>
          </a:endParaRPr>
        </a:p>
      </dgm:t>
    </dgm:pt>
    <dgm:pt modelId="{1015D87E-B7AA-4129-99DE-B8C9B49B2D76}" type="parTrans" cxnId="{0CE95484-97D7-4550-AA35-065C5277FF66}">
      <dgm:prSet/>
      <dgm:spPr/>
      <dgm:t>
        <a:bodyPr/>
        <a:lstStyle/>
        <a:p>
          <a:endParaRPr lang="en-GB"/>
        </a:p>
      </dgm:t>
    </dgm:pt>
    <dgm:pt modelId="{48D5E11E-F730-4ED0-A091-64356360F370}" type="sibTrans" cxnId="{0CE95484-97D7-4550-AA35-065C5277FF66}">
      <dgm:prSet/>
      <dgm:spPr/>
      <dgm:t>
        <a:bodyPr/>
        <a:lstStyle/>
        <a:p>
          <a:endParaRPr lang="en-GB"/>
        </a:p>
      </dgm:t>
    </dgm:pt>
    <dgm:pt modelId="{74956522-5D1A-4F8B-AF7E-C74D32A1FFA2}">
      <dgm:prSet phldrT="[Text]" custT="1"/>
      <dgm:spPr>
        <a:solidFill>
          <a:schemeClr val="tx2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pt-BR" sz="1100" b="1" dirty="0" smtClean="0">
              <a:solidFill>
                <a:schemeClr val="tx1"/>
              </a:solidFill>
            </a:rPr>
            <a:t>Integrar o saneamento no planejamento e na legislação urbana </a:t>
          </a:r>
          <a:endParaRPr lang="en-GB" sz="1100" b="1" dirty="0">
            <a:solidFill>
              <a:schemeClr val="tx1"/>
            </a:solidFill>
          </a:endParaRPr>
        </a:p>
      </dgm:t>
    </dgm:pt>
    <dgm:pt modelId="{BE614FA4-8A93-4AA6-9C82-56444F39F87B}" type="parTrans" cxnId="{0EC5A511-7B45-497C-9305-6C49E4C4D72C}">
      <dgm:prSet/>
      <dgm:spPr/>
      <dgm:t>
        <a:bodyPr/>
        <a:lstStyle/>
        <a:p>
          <a:endParaRPr lang="en-GB"/>
        </a:p>
      </dgm:t>
    </dgm:pt>
    <dgm:pt modelId="{0C93CE27-17CF-4EAD-8F38-C9162BD5E3D0}" type="sibTrans" cxnId="{0EC5A511-7B45-497C-9305-6C49E4C4D72C}">
      <dgm:prSet/>
      <dgm:spPr/>
      <dgm:t>
        <a:bodyPr/>
        <a:lstStyle/>
        <a:p>
          <a:endParaRPr lang="en-GB"/>
        </a:p>
      </dgm:t>
    </dgm:pt>
    <dgm:pt modelId="{9AD6A023-CC72-4804-831F-067FFFA0DB51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endParaRPr lang="en-GB" sz="1200" b="1" dirty="0">
            <a:solidFill>
              <a:schemeClr val="tx1"/>
            </a:solidFill>
          </a:endParaRPr>
        </a:p>
      </dgm:t>
    </dgm:pt>
    <dgm:pt modelId="{5E5DD760-F6D7-44E1-BDBF-F403AA27E455}" type="sibTrans" cxnId="{9A4CFBD5-F02B-410B-8341-457AA768D561}">
      <dgm:prSet/>
      <dgm:spPr/>
      <dgm:t>
        <a:bodyPr/>
        <a:lstStyle/>
        <a:p>
          <a:endParaRPr lang="en-GB"/>
        </a:p>
      </dgm:t>
    </dgm:pt>
    <dgm:pt modelId="{EA9015C1-5D6C-481B-907B-D12E645CC0AF}" type="parTrans" cxnId="{9A4CFBD5-F02B-410B-8341-457AA768D561}">
      <dgm:prSet/>
      <dgm:spPr/>
      <dgm:t>
        <a:bodyPr/>
        <a:lstStyle/>
        <a:p>
          <a:endParaRPr lang="en-GB"/>
        </a:p>
      </dgm:t>
    </dgm:pt>
    <dgm:pt modelId="{D0BC2EF4-65D0-4625-B69F-C8DB324EA9FB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pt-BR" sz="1200" b="1" dirty="0" smtClean="0">
              <a:solidFill>
                <a:schemeClr val="tx1"/>
              </a:solidFill>
            </a:rPr>
            <a:t>Múltiplos usos do espaço urbano e integração de sistemas de saneamento e de reutilização no desenho urbano </a:t>
          </a:r>
          <a:endParaRPr lang="en-GB" sz="1200" b="1" dirty="0">
            <a:solidFill>
              <a:schemeClr val="tx1"/>
            </a:solidFill>
          </a:endParaRPr>
        </a:p>
      </dgm:t>
    </dgm:pt>
    <dgm:pt modelId="{25C8BF1C-ADDE-42B8-BBF1-F80D4F8F7DDC}" type="parTrans" cxnId="{8147125B-9301-4652-AE6D-B2F58F72768B}">
      <dgm:prSet/>
      <dgm:spPr/>
      <dgm:t>
        <a:bodyPr/>
        <a:lstStyle/>
        <a:p>
          <a:endParaRPr lang="en-US"/>
        </a:p>
      </dgm:t>
    </dgm:pt>
    <dgm:pt modelId="{D06CAD90-8AD8-4F37-99B0-F9805761DDF0}" type="sibTrans" cxnId="{8147125B-9301-4652-AE6D-B2F58F72768B}">
      <dgm:prSet/>
      <dgm:spPr/>
      <dgm:t>
        <a:bodyPr/>
        <a:lstStyle/>
        <a:p>
          <a:endParaRPr lang="en-US"/>
        </a:p>
      </dgm:t>
    </dgm:pt>
    <dgm:pt modelId="{261E0464-EA5B-4807-9EE0-E9336E9CEC84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pt-BR" sz="1200" b="1" dirty="0">
              <a:solidFill>
                <a:schemeClr val="tx1"/>
              </a:solidFill>
            </a:rPr>
            <a:t>Mudar a percepção de saneamento como </a:t>
          </a:r>
          <a:r>
            <a:rPr lang="pt-BR" sz="1200" b="1" dirty="0" smtClean="0">
              <a:solidFill>
                <a:schemeClr val="tx1"/>
              </a:solidFill>
            </a:rPr>
            <a:t>“lixo” para </a:t>
          </a:r>
          <a:r>
            <a:rPr lang="pt-BR" sz="1200" b="1" dirty="0">
              <a:solidFill>
                <a:schemeClr val="tx1"/>
              </a:solidFill>
            </a:rPr>
            <a:t>recurso </a:t>
          </a:r>
        </a:p>
      </dgm:t>
    </dgm:pt>
    <dgm:pt modelId="{2FBF87C0-041C-4859-AA8C-2A286C55FEA4}" type="parTrans" cxnId="{F94BF92A-7C22-4905-8986-D6A28DFE631F}">
      <dgm:prSet/>
      <dgm:spPr/>
      <dgm:t>
        <a:bodyPr/>
        <a:lstStyle/>
        <a:p>
          <a:endParaRPr lang="pt-BR"/>
        </a:p>
      </dgm:t>
    </dgm:pt>
    <dgm:pt modelId="{77A363E7-676A-4391-94F1-B79764059060}" type="sibTrans" cxnId="{F94BF92A-7C22-4905-8986-D6A28DFE631F}">
      <dgm:prSet/>
      <dgm:spPr/>
      <dgm:t>
        <a:bodyPr/>
        <a:lstStyle/>
        <a:p>
          <a:endParaRPr lang="pt-BR"/>
        </a:p>
      </dgm:t>
    </dgm:pt>
    <dgm:pt modelId="{A6EEFAEE-3E7E-4456-B0FE-1BE04898D57E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pt-BR" sz="1200" b="1" dirty="0" err="1" smtClean="0">
              <a:solidFill>
                <a:schemeClr val="tx1"/>
              </a:solidFill>
            </a:rPr>
            <a:t>Advocacy</a:t>
          </a:r>
          <a:r>
            <a:rPr lang="pt-BR" sz="1200" b="1" dirty="0" smtClean="0">
              <a:solidFill>
                <a:schemeClr val="tx1"/>
              </a:solidFill>
            </a:rPr>
            <a:t> </a:t>
          </a:r>
          <a:r>
            <a:rPr lang="pt-BR" sz="1200" b="1" dirty="0">
              <a:solidFill>
                <a:schemeClr val="tx1"/>
              </a:solidFill>
            </a:rPr>
            <a:t>e conscientização visando os formuladores de políticas e </a:t>
          </a:r>
          <a:r>
            <a:rPr lang="pt-BR" sz="1200" b="1" dirty="0" smtClean="0">
              <a:solidFill>
                <a:schemeClr val="tx1"/>
              </a:solidFill>
            </a:rPr>
            <a:t>tomadores de decisão</a:t>
          </a:r>
          <a:endParaRPr lang="pt-BR" sz="1200" b="1" dirty="0">
            <a:solidFill>
              <a:schemeClr val="tx1"/>
            </a:solidFill>
          </a:endParaRPr>
        </a:p>
      </dgm:t>
    </dgm:pt>
    <dgm:pt modelId="{BA8C2BB8-40EA-48B5-BEAC-7D2BC90F6BA9}" type="parTrans" cxnId="{15D512AE-1868-476B-B964-53888F3E8A94}">
      <dgm:prSet/>
      <dgm:spPr/>
      <dgm:t>
        <a:bodyPr/>
        <a:lstStyle/>
        <a:p>
          <a:endParaRPr lang="pt-BR"/>
        </a:p>
      </dgm:t>
    </dgm:pt>
    <dgm:pt modelId="{B9EC9612-0989-4D47-B557-BD9368405EC4}" type="sibTrans" cxnId="{15D512AE-1868-476B-B964-53888F3E8A94}">
      <dgm:prSet/>
      <dgm:spPr/>
      <dgm:t>
        <a:bodyPr/>
        <a:lstStyle/>
        <a:p>
          <a:endParaRPr lang="pt-BR"/>
        </a:p>
      </dgm:t>
    </dgm:pt>
    <dgm:pt modelId="{935AECE5-8EBC-4993-A4A9-DBB088FD71DD}">
      <dgm:prSet phldrT="[Text]" custT="1"/>
      <dgm:spPr>
        <a:solidFill>
          <a:schemeClr val="tx2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100" b="1" dirty="0" smtClean="0">
              <a:solidFill>
                <a:schemeClr val="tx1"/>
              </a:solidFill>
            </a:rPr>
            <a:t>Responsabilidades institucionais claras - separando setor regulatório dos operadores</a:t>
          </a:r>
        </a:p>
      </dgm:t>
    </dgm:pt>
    <dgm:pt modelId="{C1E7BC1B-5FFC-46CD-A458-25BD2788888F}" type="parTrans" cxnId="{018C33C6-EB08-46C5-BE65-C0C103D237F9}">
      <dgm:prSet/>
      <dgm:spPr/>
      <dgm:t>
        <a:bodyPr/>
        <a:lstStyle/>
        <a:p>
          <a:endParaRPr lang="pt-BR"/>
        </a:p>
      </dgm:t>
    </dgm:pt>
    <dgm:pt modelId="{4556D163-3D4C-414C-AFA0-32FF500FCC16}" type="sibTrans" cxnId="{018C33C6-EB08-46C5-BE65-C0C103D237F9}">
      <dgm:prSet/>
      <dgm:spPr/>
      <dgm:t>
        <a:bodyPr/>
        <a:lstStyle/>
        <a:p>
          <a:endParaRPr lang="pt-BR"/>
        </a:p>
      </dgm:t>
    </dgm:pt>
    <dgm:pt modelId="{A09AE4EA-65A5-479B-9933-819EABE41379}">
      <dgm:prSet phldrT="[Text]" custT="1"/>
      <dgm:spPr>
        <a:solidFill>
          <a:schemeClr val="tx2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100" b="1" dirty="0" smtClean="0">
              <a:solidFill>
                <a:schemeClr val="tx1"/>
              </a:solidFill>
            </a:rPr>
            <a:t> aumentar a capacidade das instituições responsáveis ​​pela prestação de serviços e aplicação das normativas</a:t>
          </a:r>
        </a:p>
      </dgm:t>
    </dgm:pt>
    <dgm:pt modelId="{95816E4D-74BB-43C1-A013-AC82EE9BC69B}" type="parTrans" cxnId="{96B003A2-814E-4905-89CB-3F17B2424E6F}">
      <dgm:prSet/>
      <dgm:spPr/>
      <dgm:t>
        <a:bodyPr/>
        <a:lstStyle/>
        <a:p>
          <a:endParaRPr lang="pt-BR"/>
        </a:p>
      </dgm:t>
    </dgm:pt>
    <dgm:pt modelId="{C2164DB1-59BE-4B62-8D0C-2EAABC61AF50}" type="sibTrans" cxnId="{96B003A2-814E-4905-89CB-3F17B2424E6F}">
      <dgm:prSet/>
      <dgm:spPr/>
      <dgm:t>
        <a:bodyPr/>
        <a:lstStyle/>
        <a:p>
          <a:endParaRPr lang="pt-BR"/>
        </a:p>
      </dgm:t>
    </dgm:pt>
    <dgm:pt modelId="{2EAF3072-AAD9-4704-9D3B-2A48BBCA8B00}">
      <dgm:prSet phldrT="[Text]" custT="1"/>
      <dgm:spPr>
        <a:solidFill>
          <a:schemeClr val="tx2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100" b="1" dirty="0" smtClean="0">
              <a:solidFill>
                <a:schemeClr val="tx1"/>
              </a:solidFill>
            </a:rPr>
            <a:t>Reforçar a componente de saneamento em políticas urbanas nacionais e marcos regulatórios </a:t>
          </a:r>
        </a:p>
      </dgm:t>
    </dgm:pt>
    <dgm:pt modelId="{49303A72-C096-49D8-B0D4-24A3941BF110}" type="parTrans" cxnId="{A4296DA9-0509-4DFB-9AF5-E2E74C321F73}">
      <dgm:prSet/>
      <dgm:spPr/>
      <dgm:t>
        <a:bodyPr/>
        <a:lstStyle/>
        <a:p>
          <a:endParaRPr lang="en-US"/>
        </a:p>
      </dgm:t>
    </dgm:pt>
    <dgm:pt modelId="{0C1A73A4-DDED-45AA-B6C4-A439E77AC1EE}" type="sibTrans" cxnId="{A4296DA9-0509-4DFB-9AF5-E2E74C321F73}">
      <dgm:prSet/>
      <dgm:spPr/>
      <dgm:t>
        <a:bodyPr/>
        <a:lstStyle/>
        <a:p>
          <a:endParaRPr lang="en-US"/>
        </a:p>
      </dgm:t>
    </dgm:pt>
    <dgm:pt modelId="{033C70C3-8025-40AE-A1D9-0679AC522386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200" b="1" dirty="0" smtClean="0">
              <a:solidFill>
                <a:schemeClr val="tx1"/>
              </a:solidFill>
            </a:rPr>
            <a:t>Contratação baseada no desempenho para prestação de serviços eficientemente </a:t>
          </a:r>
        </a:p>
      </dgm:t>
    </dgm:pt>
    <dgm:pt modelId="{30F4B963-5099-4C35-AB5A-2FE0525199C7}" type="parTrans" cxnId="{FFE7CBD2-77A3-48A4-AB62-1F2CB5B1D5D3}">
      <dgm:prSet/>
      <dgm:spPr/>
      <dgm:t>
        <a:bodyPr/>
        <a:lstStyle/>
        <a:p>
          <a:endParaRPr lang="pt-BR"/>
        </a:p>
      </dgm:t>
    </dgm:pt>
    <dgm:pt modelId="{2320FDB2-E3EB-4B81-872C-A003062A5378}" type="sibTrans" cxnId="{FFE7CBD2-77A3-48A4-AB62-1F2CB5B1D5D3}">
      <dgm:prSet/>
      <dgm:spPr/>
      <dgm:t>
        <a:bodyPr/>
        <a:lstStyle/>
        <a:p>
          <a:endParaRPr lang="pt-BR"/>
        </a:p>
      </dgm:t>
    </dgm:pt>
    <dgm:pt modelId="{F7F3B3EE-D2FD-48A4-ACBB-579990805B3D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200" b="1" dirty="0" smtClean="0">
              <a:solidFill>
                <a:schemeClr val="tx1"/>
              </a:solidFill>
            </a:rPr>
            <a:t>Microcrédito para infraestrutura de saneamento </a:t>
          </a:r>
        </a:p>
      </dgm:t>
    </dgm:pt>
    <dgm:pt modelId="{1E4ACE11-DE26-4533-84AC-3023CFD9637A}" type="parTrans" cxnId="{E2B53FB8-7528-42CA-9365-B15CEE690BAC}">
      <dgm:prSet/>
      <dgm:spPr/>
      <dgm:t>
        <a:bodyPr/>
        <a:lstStyle/>
        <a:p>
          <a:endParaRPr lang="pt-BR"/>
        </a:p>
      </dgm:t>
    </dgm:pt>
    <dgm:pt modelId="{8AEC90B9-C782-491F-984F-AA8BAA7CD7C3}" type="sibTrans" cxnId="{E2B53FB8-7528-42CA-9365-B15CEE690BAC}">
      <dgm:prSet/>
      <dgm:spPr/>
      <dgm:t>
        <a:bodyPr/>
        <a:lstStyle/>
        <a:p>
          <a:endParaRPr lang="pt-BR"/>
        </a:p>
      </dgm:t>
    </dgm:pt>
    <dgm:pt modelId="{00B6655E-9B81-4367-9953-B0EB4F26C0D9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200" b="1" dirty="0" err="1" smtClean="0">
              <a:solidFill>
                <a:schemeClr val="tx1"/>
              </a:solidFill>
            </a:rPr>
            <a:t>Criação de oportunidades de emprego para os jovens</a:t>
          </a:r>
        </a:p>
      </dgm:t>
    </dgm:pt>
    <dgm:pt modelId="{CA0DEEF5-B5AB-4B07-B893-C3B2508DB34F}" type="parTrans" cxnId="{22B27CC3-4478-4DA5-A287-F4DEA407F6BF}">
      <dgm:prSet/>
      <dgm:spPr/>
      <dgm:t>
        <a:bodyPr/>
        <a:lstStyle/>
        <a:p>
          <a:endParaRPr lang="pt-BR"/>
        </a:p>
      </dgm:t>
    </dgm:pt>
    <dgm:pt modelId="{25F26D4B-B3F0-4904-90A8-787BC65863CD}" type="sibTrans" cxnId="{22B27CC3-4478-4DA5-A287-F4DEA407F6BF}">
      <dgm:prSet/>
      <dgm:spPr/>
      <dgm:t>
        <a:bodyPr/>
        <a:lstStyle/>
        <a:p>
          <a:endParaRPr lang="pt-BR"/>
        </a:p>
      </dgm:t>
    </dgm:pt>
    <dgm:pt modelId="{BCFF2506-4F04-4FF6-BE77-F3EA1F63EBCB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200" b="1" dirty="0" smtClean="0">
              <a:solidFill>
                <a:schemeClr val="tx1"/>
              </a:solidFill>
            </a:rPr>
            <a:t>Marketing sobre saneamento </a:t>
          </a:r>
          <a:endParaRPr lang="en-GB" sz="1200" b="1" dirty="0">
            <a:solidFill>
              <a:schemeClr val="tx1"/>
            </a:solidFill>
          </a:endParaRPr>
        </a:p>
      </dgm:t>
    </dgm:pt>
    <dgm:pt modelId="{899FB803-6D10-41DA-8348-1537BE4847A5}" type="sibTrans" cxnId="{41987B7D-93D6-4B92-9CB6-C867F7F73F93}">
      <dgm:prSet/>
      <dgm:spPr/>
      <dgm:t>
        <a:bodyPr/>
        <a:lstStyle/>
        <a:p>
          <a:endParaRPr lang="en-GB"/>
        </a:p>
      </dgm:t>
    </dgm:pt>
    <dgm:pt modelId="{C5FFDFB5-C2C0-49B7-A981-0CF7DD92C8E5}" type="parTrans" cxnId="{41987B7D-93D6-4B92-9CB6-C867F7F73F93}">
      <dgm:prSet/>
      <dgm:spPr/>
      <dgm:t>
        <a:bodyPr/>
        <a:lstStyle/>
        <a:p>
          <a:endParaRPr lang="en-GB"/>
        </a:p>
      </dgm:t>
    </dgm:pt>
    <dgm:pt modelId="{0BEAF8B6-FF2E-471A-B005-23F436DB518F}" type="pres">
      <dgm:prSet presAssocID="{7F2B5162-9A12-419B-A46F-EB6F2D7B499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GB"/>
        </a:p>
      </dgm:t>
    </dgm:pt>
    <dgm:pt modelId="{AD39F612-F792-4E35-9F3C-1F1802860D5C}" type="pres">
      <dgm:prSet presAssocID="{7F2B5162-9A12-419B-A46F-EB6F2D7B4996}" presName="Name1" presStyleCnt="0"/>
      <dgm:spPr/>
      <dgm:t>
        <a:bodyPr/>
        <a:lstStyle/>
        <a:p>
          <a:endParaRPr lang="en-GB"/>
        </a:p>
      </dgm:t>
    </dgm:pt>
    <dgm:pt modelId="{064AD1C4-EAA8-4CFE-9E46-FDC9A37B62A3}" type="pres">
      <dgm:prSet presAssocID="{7F2B5162-9A12-419B-A46F-EB6F2D7B4996}" presName="cycle" presStyleCnt="0"/>
      <dgm:spPr/>
      <dgm:t>
        <a:bodyPr/>
        <a:lstStyle/>
        <a:p>
          <a:endParaRPr lang="en-GB"/>
        </a:p>
      </dgm:t>
    </dgm:pt>
    <dgm:pt modelId="{AB4CA985-DCA5-4D28-BF67-E34543B3877B}" type="pres">
      <dgm:prSet presAssocID="{7F2B5162-9A12-419B-A46F-EB6F2D7B4996}" presName="srcNode" presStyleLbl="node1" presStyleIdx="0" presStyleCnt="3"/>
      <dgm:spPr/>
      <dgm:t>
        <a:bodyPr/>
        <a:lstStyle/>
        <a:p>
          <a:endParaRPr lang="en-GB"/>
        </a:p>
      </dgm:t>
    </dgm:pt>
    <dgm:pt modelId="{5D9B805B-D55B-4454-A9C9-069B25A2E80F}" type="pres">
      <dgm:prSet presAssocID="{7F2B5162-9A12-419B-A46F-EB6F2D7B4996}" presName="conn" presStyleLbl="parChTrans1D2" presStyleIdx="0" presStyleCnt="1"/>
      <dgm:spPr/>
      <dgm:t>
        <a:bodyPr/>
        <a:lstStyle/>
        <a:p>
          <a:endParaRPr lang="en-GB"/>
        </a:p>
      </dgm:t>
    </dgm:pt>
    <dgm:pt modelId="{0763F07C-924A-4D88-BD75-802DEB38661F}" type="pres">
      <dgm:prSet presAssocID="{7F2B5162-9A12-419B-A46F-EB6F2D7B4996}" presName="extraNode" presStyleLbl="node1" presStyleIdx="0" presStyleCnt="3"/>
      <dgm:spPr/>
      <dgm:t>
        <a:bodyPr/>
        <a:lstStyle/>
        <a:p>
          <a:endParaRPr lang="en-GB"/>
        </a:p>
      </dgm:t>
    </dgm:pt>
    <dgm:pt modelId="{E38BBE26-8A0B-47C8-94EA-3424EE0F5D7B}" type="pres">
      <dgm:prSet presAssocID="{7F2B5162-9A12-419B-A46F-EB6F2D7B4996}" presName="dstNode" presStyleLbl="node1" presStyleIdx="0" presStyleCnt="3"/>
      <dgm:spPr/>
      <dgm:t>
        <a:bodyPr/>
        <a:lstStyle/>
        <a:p>
          <a:endParaRPr lang="en-GB"/>
        </a:p>
      </dgm:t>
    </dgm:pt>
    <dgm:pt modelId="{05F10CDC-F009-4029-BC77-35E525328793}" type="pres">
      <dgm:prSet presAssocID="{EE95C7BD-92AB-4CF4-88CD-C3BE2801D6F6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12AC8DF-9C46-48C4-83C7-D08F8A51B9C9}" type="pres">
      <dgm:prSet presAssocID="{EE95C7BD-92AB-4CF4-88CD-C3BE2801D6F6}" presName="accent_1" presStyleCnt="0"/>
      <dgm:spPr/>
      <dgm:t>
        <a:bodyPr/>
        <a:lstStyle/>
        <a:p>
          <a:endParaRPr lang="en-GB"/>
        </a:p>
      </dgm:t>
    </dgm:pt>
    <dgm:pt modelId="{995ED090-7BE7-4136-9843-4FF74D2374CA}" type="pres">
      <dgm:prSet presAssocID="{EE95C7BD-92AB-4CF4-88CD-C3BE2801D6F6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9C42178F-8F4A-439E-9591-644AA7B9287C}" type="pres">
      <dgm:prSet presAssocID="{49485BD8-DF93-4AB4-B8B9-912EDEDA46F4}" presName="text_2" presStyleLbl="node1" presStyleIdx="1" presStyleCnt="3" custScaleX="99396" custScaleY="100000" custLinFactNeighborX="153" custLinFactNeighborY="-512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2BB8EA7-5667-476A-8858-A69BD2D55454}" type="pres">
      <dgm:prSet presAssocID="{49485BD8-DF93-4AB4-B8B9-912EDEDA46F4}" presName="accent_2" presStyleCnt="0"/>
      <dgm:spPr/>
      <dgm:t>
        <a:bodyPr/>
        <a:lstStyle/>
        <a:p>
          <a:endParaRPr lang="en-GB"/>
        </a:p>
      </dgm:t>
    </dgm:pt>
    <dgm:pt modelId="{3D4DBE97-00C4-433D-8E74-78E3A53494A8}" type="pres">
      <dgm:prSet presAssocID="{49485BD8-DF93-4AB4-B8B9-912EDEDA46F4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8485D2D8-905A-4366-889C-4639DBE71CA3}" type="pres">
      <dgm:prSet presAssocID="{06215B57-E492-4DBA-B162-C5CD97CA7F5C}" presName="text_3" presStyleLbl="node1" presStyleIdx="2" presStyleCnt="3" custScaleY="10769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297E2C5-0712-4540-94CB-5626F8770551}" type="pres">
      <dgm:prSet presAssocID="{06215B57-E492-4DBA-B162-C5CD97CA7F5C}" presName="accent_3" presStyleCnt="0"/>
      <dgm:spPr/>
      <dgm:t>
        <a:bodyPr/>
        <a:lstStyle/>
        <a:p>
          <a:endParaRPr lang="en-GB"/>
        </a:p>
      </dgm:t>
    </dgm:pt>
    <dgm:pt modelId="{7EE54D8C-6590-4A2F-8FD1-B181E8C4B0DE}" type="pres">
      <dgm:prSet presAssocID="{06215B57-E492-4DBA-B162-C5CD97CA7F5C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GB"/>
        </a:p>
      </dgm:t>
    </dgm:pt>
  </dgm:ptLst>
  <dgm:cxnLst>
    <dgm:cxn modelId="{E2B53FB8-7528-42CA-9365-B15CEE690BAC}" srcId="{06215B57-E492-4DBA-B162-C5CD97CA7F5C}" destId="{F7F3B3EE-D2FD-48A4-ACBB-579990805B3D}" srcOrd="2" destOrd="0" parTransId="{1E4ACE11-DE26-4533-84AC-3023CFD9637A}" sibTransId="{8AEC90B9-C782-491F-984F-AA8BAA7CD7C3}"/>
    <dgm:cxn modelId="{9A4CFBD5-F02B-410B-8341-457AA768D561}" srcId="{EE95C7BD-92AB-4CF4-88CD-C3BE2801D6F6}" destId="{9AD6A023-CC72-4804-831F-067FFFA0DB51}" srcOrd="3" destOrd="0" parTransId="{EA9015C1-5D6C-481B-907B-D12E645CC0AF}" sibTransId="{5E5DD760-F6D7-44E1-BDBF-F403AA27E455}"/>
    <dgm:cxn modelId="{96B003A2-814E-4905-89CB-3F17B2424E6F}" srcId="{49485BD8-DF93-4AB4-B8B9-912EDEDA46F4}" destId="{A09AE4EA-65A5-479B-9933-819EABE41379}" srcOrd="3" destOrd="0" parTransId="{95816E4D-74BB-43C1-A013-AC82EE9BC69B}" sibTransId="{C2164DB1-59BE-4B62-8D0C-2EAABC61AF50}"/>
    <dgm:cxn modelId="{A4296DA9-0509-4DFB-9AF5-E2E74C321F73}" srcId="{49485BD8-DF93-4AB4-B8B9-912EDEDA46F4}" destId="{2EAF3072-AAD9-4704-9D3B-2A48BBCA8B00}" srcOrd="2" destOrd="0" parTransId="{49303A72-C096-49D8-B0D4-24A3941BF110}" sibTransId="{0C1A73A4-DDED-45AA-B6C4-A439E77AC1EE}"/>
    <dgm:cxn modelId="{22B27CC3-4478-4DA5-A287-F4DEA407F6BF}" srcId="{06215B57-E492-4DBA-B162-C5CD97CA7F5C}" destId="{00B6655E-9B81-4367-9953-B0EB4F26C0D9}" srcOrd="3" destOrd="0" parTransId="{CA0DEEF5-B5AB-4B07-B893-C3B2508DB34F}" sibTransId="{25F26D4B-B3F0-4904-90A8-787BC65863CD}"/>
    <dgm:cxn modelId="{D75A0722-AFF5-4C96-9638-C324AD714CC3}" type="presOf" srcId="{935AECE5-8EBC-4993-A4A9-DBB088FD71DD}" destId="{9C42178F-8F4A-439E-9591-644AA7B9287C}" srcOrd="0" destOrd="2" presId="urn:microsoft.com/office/officeart/2008/layout/VerticalCurvedList"/>
    <dgm:cxn modelId="{D744D64B-0993-452B-BA9D-073EAB3476FB}" type="presOf" srcId="{9AD6A023-CC72-4804-831F-067FFFA0DB51}" destId="{05F10CDC-F009-4029-BC77-35E525328793}" srcOrd="0" destOrd="4" presId="urn:microsoft.com/office/officeart/2008/layout/VerticalCurvedList"/>
    <dgm:cxn modelId="{28E4C87E-687D-48D4-8CBF-9CB58E1A64FF}" type="presOf" srcId="{2EAF3072-AAD9-4704-9D3B-2A48BBCA8B00}" destId="{9C42178F-8F4A-439E-9591-644AA7B9287C}" srcOrd="0" destOrd="3" presId="urn:microsoft.com/office/officeart/2008/layout/VerticalCurvedList"/>
    <dgm:cxn modelId="{26B1130F-F330-464E-AC22-8CC6AF35FC41}" type="presOf" srcId="{BCFF2506-4F04-4FF6-BE77-F3EA1F63EBCB}" destId="{8485D2D8-905A-4366-889C-4639DBE71CA3}" srcOrd="0" destOrd="1" presId="urn:microsoft.com/office/officeart/2008/layout/VerticalCurvedList"/>
    <dgm:cxn modelId="{C07C7AEC-09EF-456A-AB97-467ADEF8E3EC}" type="presOf" srcId="{033C70C3-8025-40AE-A1D9-0679AC522386}" destId="{8485D2D8-905A-4366-889C-4639DBE71CA3}" srcOrd="0" destOrd="2" presId="urn:microsoft.com/office/officeart/2008/layout/VerticalCurvedList"/>
    <dgm:cxn modelId="{F3C81B4A-1AEE-4CD1-A96A-75F15884DE30}" type="presOf" srcId="{D06CAD90-8AD8-4F37-99B0-F9805761DDF0}" destId="{5D9B805B-D55B-4454-A9C9-069B25A2E80F}" srcOrd="0" destOrd="0" presId="urn:microsoft.com/office/officeart/2008/layout/VerticalCurvedList"/>
    <dgm:cxn modelId="{6643E06E-7CCE-4E75-8DF5-261BC035A9D9}" type="presOf" srcId="{A09AE4EA-65A5-479B-9933-819EABE41379}" destId="{9C42178F-8F4A-439E-9591-644AA7B9287C}" srcOrd="0" destOrd="4" presId="urn:microsoft.com/office/officeart/2008/layout/VerticalCurvedList"/>
    <dgm:cxn modelId="{636BD661-C68C-4099-95B3-B8FACF2FB2E5}" type="presOf" srcId="{49485BD8-DF93-4AB4-B8B9-912EDEDA46F4}" destId="{9C42178F-8F4A-439E-9591-644AA7B9287C}" srcOrd="0" destOrd="0" presId="urn:microsoft.com/office/officeart/2008/layout/VerticalCurvedList"/>
    <dgm:cxn modelId="{0CE95484-97D7-4550-AA35-065C5277FF66}" srcId="{7F2B5162-9A12-419B-A46F-EB6F2D7B4996}" destId="{06215B57-E492-4DBA-B162-C5CD97CA7F5C}" srcOrd="2" destOrd="0" parTransId="{1015D87E-B7AA-4129-99DE-B8C9B49B2D76}" sibTransId="{48D5E11E-F730-4ED0-A091-64356360F370}"/>
    <dgm:cxn modelId="{21AB661F-0C58-4C3A-8F41-DCB6F2971DD8}" type="presOf" srcId="{A6EEFAEE-3E7E-4456-B0FE-1BE04898D57E}" destId="{05F10CDC-F009-4029-BC77-35E525328793}" srcOrd="0" destOrd="3" presId="urn:microsoft.com/office/officeart/2008/layout/VerticalCurvedList"/>
    <dgm:cxn modelId="{018C33C6-EB08-46C5-BE65-C0C103D237F9}" srcId="{49485BD8-DF93-4AB4-B8B9-912EDEDA46F4}" destId="{935AECE5-8EBC-4993-A4A9-DBB088FD71DD}" srcOrd="1" destOrd="0" parTransId="{C1E7BC1B-5FFC-46CD-A458-25BD2788888F}" sibTransId="{4556D163-3D4C-414C-AFA0-32FF500FCC16}"/>
    <dgm:cxn modelId="{A5D2B1B6-7A96-40A4-9C5D-200A89AE4B60}" type="presOf" srcId="{74956522-5D1A-4F8B-AF7E-C74D32A1FFA2}" destId="{9C42178F-8F4A-439E-9591-644AA7B9287C}" srcOrd="0" destOrd="1" presId="urn:microsoft.com/office/officeart/2008/layout/VerticalCurvedList"/>
    <dgm:cxn modelId="{1FD94C42-2EF8-47D4-8CDC-41A8C56F5ABC}" type="presOf" srcId="{EE95C7BD-92AB-4CF4-88CD-C3BE2801D6F6}" destId="{05F10CDC-F009-4029-BC77-35E525328793}" srcOrd="0" destOrd="0" presId="urn:microsoft.com/office/officeart/2008/layout/VerticalCurvedList"/>
    <dgm:cxn modelId="{15D512AE-1868-476B-B964-53888F3E8A94}" srcId="{EE95C7BD-92AB-4CF4-88CD-C3BE2801D6F6}" destId="{A6EEFAEE-3E7E-4456-B0FE-1BE04898D57E}" srcOrd="2" destOrd="0" parTransId="{BA8C2BB8-40EA-48B5-BEAC-7D2BC90F6BA9}" sibTransId="{B9EC9612-0989-4D47-B557-BD9368405EC4}"/>
    <dgm:cxn modelId="{4041E1A0-9B84-4AE8-AF8C-F9DCD2E16A77}" srcId="{7F2B5162-9A12-419B-A46F-EB6F2D7B4996}" destId="{EE95C7BD-92AB-4CF4-88CD-C3BE2801D6F6}" srcOrd="0" destOrd="0" parTransId="{76DDE537-4251-4C55-A8EB-D6F9A7B4B166}" sibTransId="{BA3318B6-0858-443C-BB50-4372F71CB1D7}"/>
    <dgm:cxn modelId="{8147125B-9301-4652-AE6D-B2F58F72768B}" srcId="{EE95C7BD-92AB-4CF4-88CD-C3BE2801D6F6}" destId="{D0BC2EF4-65D0-4625-B69F-C8DB324EA9FB}" srcOrd="0" destOrd="0" parTransId="{25C8BF1C-ADDE-42B8-BBF1-F80D4F8F7DDC}" sibTransId="{D06CAD90-8AD8-4F37-99B0-F9805761DDF0}"/>
    <dgm:cxn modelId="{6EBFD99F-4FB7-4071-8312-540E5016E81D}" type="presOf" srcId="{00B6655E-9B81-4367-9953-B0EB4F26C0D9}" destId="{8485D2D8-905A-4366-889C-4639DBE71CA3}" srcOrd="0" destOrd="4" presId="urn:microsoft.com/office/officeart/2008/layout/VerticalCurvedList"/>
    <dgm:cxn modelId="{301102B2-0ED9-4BC5-A0A3-E94881E0C61E}" type="presOf" srcId="{7F2B5162-9A12-419B-A46F-EB6F2D7B4996}" destId="{0BEAF8B6-FF2E-471A-B005-23F436DB518F}" srcOrd="0" destOrd="0" presId="urn:microsoft.com/office/officeart/2008/layout/VerticalCurvedList"/>
    <dgm:cxn modelId="{BCB144F4-28DD-4CF8-AA99-51EF286C57A5}" type="presOf" srcId="{06215B57-E492-4DBA-B162-C5CD97CA7F5C}" destId="{8485D2D8-905A-4366-889C-4639DBE71CA3}" srcOrd="0" destOrd="0" presId="urn:microsoft.com/office/officeart/2008/layout/VerticalCurvedList"/>
    <dgm:cxn modelId="{B409EFB2-13C2-4EAE-AEE7-41EF6C7AFF61}" type="presOf" srcId="{261E0464-EA5B-4807-9EE0-E9336E9CEC84}" destId="{05F10CDC-F009-4029-BC77-35E525328793}" srcOrd="0" destOrd="2" presId="urn:microsoft.com/office/officeart/2008/layout/VerticalCurvedList"/>
    <dgm:cxn modelId="{08D34A68-BF99-465C-A83E-02BF7CF721E7}" type="presOf" srcId="{D0BC2EF4-65D0-4625-B69F-C8DB324EA9FB}" destId="{05F10CDC-F009-4029-BC77-35E525328793}" srcOrd="0" destOrd="1" presId="urn:microsoft.com/office/officeart/2008/layout/VerticalCurvedList"/>
    <dgm:cxn modelId="{18356889-A9E4-46F7-953B-5926B16CDE8B}" type="presOf" srcId="{F7F3B3EE-D2FD-48A4-ACBB-579990805B3D}" destId="{8485D2D8-905A-4366-889C-4639DBE71CA3}" srcOrd="0" destOrd="3" presId="urn:microsoft.com/office/officeart/2008/layout/VerticalCurvedList"/>
    <dgm:cxn modelId="{41987B7D-93D6-4B92-9CB6-C867F7F73F93}" srcId="{06215B57-E492-4DBA-B162-C5CD97CA7F5C}" destId="{BCFF2506-4F04-4FF6-BE77-F3EA1F63EBCB}" srcOrd="0" destOrd="0" parTransId="{C5FFDFB5-C2C0-49B7-A981-0CF7DD92C8E5}" sibTransId="{899FB803-6D10-41DA-8348-1537BE4847A5}"/>
    <dgm:cxn modelId="{31B27E90-992B-41B3-B082-DDA007E47FD5}" srcId="{7F2B5162-9A12-419B-A46F-EB6F2D7B4996}" destId="{49485BD8-DF93-4AB4-B8B9-912EDEDA46F4}" srcOrd="1" destOrd="0" parTransId="{84E100CB-107E-450C-86A2-A92D70B98A25}" sibTransId="{5F7811F8-ACEE-47AE-863B-B4734D3D11BE}"/>
    <dgm:cxn modelId="{0EC5A511-7B45-497C-9305-6C49E4C4D72C}" srcId="{49485BD8-DF93-4AB4-B8B9-912EDEDA46F4}" destId="{74956522-5D1A-4F8B-AF7E-C74D32A1FFA2}" srcOrd="0" destOrd="0" parTransId="{BE614FA4-8A93-4AA6-9C82-56444F39F87B}" sibTransId="{0C93CE27-17CF-4EAD-8F38-C9162BD5E3D0}"/>
    <dgm:cxn modelId="{F94BF92A-7C22-4905-8986-D6A28DFE631F}" srcId="{EE95C7BD-92AB-4CF4-88CD-C3BE2801D6F6}" destId="{261E0464-EA5B-4807-9EE0-E9336E9CEC84}" srcOrd="1" destOrd="0" parTransId="{2FBF87C0-041C-4859-AA8C-2A286C55FEA4}" sibTransId="{77A363E7-676A-4391-94F1-B79764059060}"/>
    <dgm:cxn modelId="{FFE7CBD2-77A3-48A4-AB62-1F2CB5B1D5D3}" srcId="{06215B57-E492-4DBA-B162-C5CD97CA7F5C}" destId="{033C70C3-8025-40AE-A1D9-0679AC522386}" srcOrd="1" destOrd="0" parTransId="{30F4B963-5099-4C35-AB5A-2FE0525199C7}" sibTransId="{2320FDB2-E3EB-4B81-872C-A003062A5378}"/>
    <dgm:cxn modelId="{D3B6C507-01BC-4D66-BA2B-51CDF9AA8A32}" type="presParOf" srcId="{0BEAF8B6-FF2E-471A-B005-23F436DB518F}" destId="{AD39F612-F792-4E35-9F3C-1F1802860D5C}" srcOrd="0" destOrd="0" presId="urn:microsoft.com/office/officeart/2008/layout/VerticalCurvedList"/>
    <dgm:cxn modelId="{B490D348-DE70-45C4-8DA2-B15A9234FADE}" type="presParOf" srcId="{AD39F612-F792-4E35-9F3C-1F1802860D5C}" destId="{064AD1C4-EAA8-4CFE-9E46-FDC9A37B62A3}" srcOrd="0" destOrd="0" presId="urn:microsoft.com/office/officeart/2008/layout/VerticalCurvedList"/>
    <dgm:cxn modelId="{CF06F63D-4186-4709-B396-465CD530CA40}" type="presParOf" srcId="{064AD1C4-EAA8-4CFE-9E46-FDC9A37B62A3}" destId="{AB4CA985-DCA5-4D28-BF67-E34543B3877B}" srcOrd="0" destOrd="0" presId="urn:microsoft.com/office/officeart/2008/layout/VerticalCurvedList"/>
    <dgm:cxn modelId="{AF3CBC2C-4EDC-4E87-B79E-93F08693F16E}" type="presParOf" srcId="{064AD1C4-EAA8-4CFE-9E46-FDC9A37B62A3}" destId="{5D9B805B-D55B-4454-A9C9-069B25A2E80F}" srcOrd="1" destOrd="0" presId="urn:microsoft.com/office/officeart/2008/layout/VerticalCurvedList"/>
    <dgm:cxn modelId="{9DFBC776-A326-4E3B-B274-54FE416D5CA7}" type="presParOf" srcId="{064AD1C4-EAA8-4CFE-9E46-FDC9A37B62A3}" destId="{0763F07C-924A-4D88-BD75-802DEB38661F}" srcOrd="2" destOrd="0" presId="urn:microsoft.com/office/officeart/2008/layout/VerticalCurvedList"/>
    <dgm:cxn modelId="{4AF19B33-200C-4750-A2D1-D1339FB2C669}" type="presParOf" srcId="{064AD1C4-EAA8-4CFE-9E46-FDC9A37B62A3}" destId="{E38BBE26-8A0B-47C8-94EA-3424EE0F5D7B}" srcOrd="3" destOrd="0" presId="urn:microsoft.com/office/officeart/2008/layout/VerticalCurvedList"/>
    <dgm:cxn modelId="{8C261673-C3B6-41B0-90BF-8CFEDD3772C8}" type="presParOf" srcId="{AD39F612-F792-4E35-9F3C-1F1802860D5C}" destId="{05F10CDC-F009-4029-BC77-35E525328793}" srcOrd="1" destOrd="0" presId="urn:microsoft.com/office/officeart/2008/layout/VerticalCurvedList"/>
    <dgm:cxn modelId="{D8ABD2FA-A717-433A-8BCC-0C75F56D6E00}" type="presParOf" srcId="{AD39F612-F792-4E35-9F3C-1F1802860D5C}" destId="{612AC8DF-9C46-48C4-83C7-D08F8A51B9C9}" srcOrd="2" destOrd="0" presId="urn:microsoft.com/office/officeart/2008/layout/VerticalCurvedList"/>
    <dgm:cxn modelId="{69104268-F7AF-4DFA-BAC6-E14AFFCDFFF1}" type="presParOf" srcId="{612AC8DF-9C46-48C4-83C7-D08F8A51B9C9}" destId="{995ED090-7BE7-4136-9843-4FF74D2374CA}" srcOrd="0" destOrd="0" presId="urn:microsoft.com/office/officeart/2008/layout/VerticalCurvedList"/>
    <dgm:cxn modelId="{1F0D31CE-9A74-4380-A9E1-8934BADF194A}" type="presParOf" srcId="{AD39F612-F792-4E35-9F3C-1F1802860D5C}" destId="{9C42178F-8F4A-439E-9591-644AA7B9287C}" srcOrd="3" destOrd="0" presId="urn:microsoft.com/office/officeart/2008/layout/VerticalCurvedList"/>
    <dgm:cxn modelId="{40F5093F-B415-40E3-A342-25EC6F18A529}" type="presParOf" srcId="{AD39F612-F792-4E35-9F3C-1F1802860D5C}" destId="{62BB8EA7-5667-476A-8858-A69BD2D55454}" srcOrd="4" destOrd="0" presId="urn:microsoft.com/office/officeart/2008/layout/VerticalCurvedList"/>
    <dgm:cxn modelId="{46EF016F-3C08-4B76-82F4-4640B884C93E}" type="presParOf" srcId="{62BB8EA7-5667-476A-8858-A69BD2D55454}" destId="{3D4DBE97-00C4-433D-8E74-78E3A53494A8}" srcOrd="0" destOrd="0" presId="urn:microsoft.com/office/officeart/2008/layout/VerticalCurvedList"/>
    <dgm:cxn modelId="{BBA9D7A9-25BC-4C26-A45C-FB0705C0B30F}" type="presParOf" srcId="{AD39F612-F792-4E35-9F3C-1F1802860D5C}" destId="{8485D2D8-905A-4366-889C-4639DBE71CA3}" srcOrd="5" destOrd="0" presId="urn:microsoft.com/office/officeart/2008/layout/VerticalCurvedList"/>
    <dgm:cxn modelId="{A722EEA2-112C-4056-B3FD-70667144450F}" type="presParOf" srcId="{AD39F612-F792-4E35-9F3C-1F1802860D5C}" destId="{5297E2C5-0712-4540-94CB-5626F8770551}" srcOrd="6" destOrd="0" presId="urn:microsoft.com/office/officeart/2008/layout/VerticalCurvedList"/>
    <dgm:cxn modelId="{BEC8F08B-04FC-4C27-B289-E21E2DFF0276}" type="presParOf" srcId="{5297E2C5-0712-4540-94CB-5626F8770551}" destId="{7EE54D8C-6590-4A2F-8FD1-B181E8C4B0D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B805B-D55B-4454-A9C9-069B25A2E80F}">
      <dsp:nvSpPr>
        <dsp:cNvPr id="0" name=""/>
        <dsp:cNvSpPr/>
      </dsp:nvSpPr>
      <dsp:spPr>
        <a:xfrm>
          <a:off x="-6718029" y="-1027699"/>
          <a:ext cx="7998998" cy="7998998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F10CDC-F009-4029-BC77-35E525328793}">
      <dsp:nvSpPr>
        <dsp:cNvPr id="0" name=""/>
        <dsp:cNvSpPr/>
      </dsp:nvSpPr>
      <dsp:spPr>
        <a:xfrm>
          <a:off x="824971" y="594360"/>
          <a:ext cx="8160806" cy="118872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3547" tIns="55880" rIns="55880" bIns="5588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err="1" smtClean="0">
              <a:solidFill>
                <a:schemeClr val="tx1"/>
              </a:solidFill>
            </a:rPr>
            <a:t>Mudar</a:t>
          </a:r>
          <a:r>
            <a:rPr lang="en-US" sz="2200" b="1" kern="1200" dirty="0" smtClean="0">
              <a:solidFill>
                <a:schemeClr val="tx1"/>
              </a:solidFill>
            </a:rPr>
            <a:t> a forma de </a:t>
          </a:r>
          <a:r>
            <a:rPr lang="en-US" sz="2200" b="1" kern="1200" dirty="0" err="1" smtClean="0">
              <a:solidFill>
                <a:schemeClr val="tx1"/>
              </a:solidFill>
            </a:rPr>
            <a:t>pensar</a:t>
          </a:r>
          <a:r>
            <a:rPr lang="en-US" sz="2200" b="1" kern="1200" dirty="0" smtClean="0">
              <a:solidFill>
                <a:schemeClr val="tx1"/>
              </a:solidFill>
            </a:rPr>
            <a:t> </a:t>
          </a:r>
          <a:r>
            <a:rPr lang="en-US" sz="2200" b="1" kern="1200" dirty="0" err="1" smtClean="0">
              <a:solidFill>
                <a:schemeClr val="tx1"/>
              </a:solidFill>
            </a:rPr>
            <a:t>sobre</a:t>
          </a:r>
          <a:r>
            <a:rPr lang="en-US" sz="2200" b="1" kern="1200" dirty="0" smtClean="0">
              <a:solidFill>
                <a:schemeClr val="tx1"/>
              </a:solidFill>
            </a:rPr>
            <a:t> o </a:t>
          </a:r>
          <a:r>
            <a:rPr lang="en-US" sz="2200" b="1" kern="1200" dirty="0" err="1" smtClean="0">
              <a:solidFill>
                <a:schemeClr val="tx1"/>
              </a:solidFill>
            </a:rPr>
            <a:t>saneamento</a:t>
          </a:r>
          <a:endParaRPr lang="en-GB" sz="2200" b="1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1" kern="1200" dirty="0" smtClean="0">
              <a:solidFill>
                <a:schemeClr val="tx1"/>
              </a:solidFill>
            </a:rPr>
            <a:t>Múltiplos usos do espaço urbano e integração de sistemas de saneamento e de reutilização no desenho urbano </a:t>
          </a:r>
          <a:endParaRPr lang="en-GB" sz="1200" b="1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1" kern="1200" dirty="0">
              <a:solidFill>
                <a:schemeClr val="tx1"/>
              </a:solidFill>
            </a:rPr>
            <a:t>Mudar a percepção de saneamento como </a:t>
          </a:r>
          <a:r>
            <a:rPr lang="pt-BR" sz="1200" b="1" kern="1200" dirty="0" smtClean="0">
              <a:solidFill>
                <a:schemeClr val="tx1"/>
              </a:solidFill>
            </a:rPr>
            <a:t>“lixo” para </a:t>
          </a:r>
          <a:r>
            <a:rPr lang="pt-BR" sz="1200" b="1" kern="1200" dirty="0">
              <a:solidFill>
                <a:schemeClr val="tx1"/>
              </a:solidFill>
            </a:rPr>
            <a:t>recurso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1" kern="1200" dirty="0" err="1" smtClean="0">
              <a:solidFill>
                <a:schemeClr val="tx1"/>
              </a:solidFill>
            </a:rPr>
            <a:t>Advocacy</a:t>
          </a:r>
          <a:r>
            <a:rPr lang="pt-BR" sz="1200" b="1" kern="1200" dirty="0" smtClean="0">
              <a:solidFill>
                <a:schemeClr val="tx1"/>
              </a:solidFill>
            </a:rPr>
            <a:t> </a:t>
          </a:r>
          <a:r>
            <a:rPr lang="pt-BR" sz="1200" b="1" kern="1200" dirty="0">
              <a:solidFill>
                <a:schemeClr val="tx1"/>
              </a:solidFill>
            </a:rPr>
            <a:t>e conscientização visando os formuladores de políticas e </a:t>
          </a:r>
          <a:r>
            <a:rPr lang="pt-BR" sz="1200" b="1" kern="1200" dirty="0" smtClean="0">
              <a:solidFill>
                <a:schemeClr val="tx1"/>
              </a:solidFill>
            </a:rPr>
            <a:t>tomadores de decisão</a:t>
          </a:r>
          <a:endParaRPr lang="pt-BR" sz="1200" b="1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200" b="1" kern="1200" dirty="0">
            <a:solidFill>
              <a:schemeClr val="tx1"/>
            </a:solidFill>
          </a:endParaRPr>
        </a:p>
      </dsp:txBody>
      <dsp:txXfrm>
        <a:off x="824971" y="594360"/>
        <a:ext cx="8160806" cy="1188720"/>
      </dsp:txXfrm>
    </dsp:sp>
    <dsp:sp modelId="{995ED090-7BE7-4136-9843-4FF74D2374CA}">
      <dsp:nvSpPr>
        <dsp:cNvPr id="0" name=""/>
        <dsp:cNvSpPr/>
      </dsp:nvSpPr>
      <dsp:spPr>
        <a:xfrm>
          <a:off x="82021" y="445770"/>
          <a:ext cx="1485899" cy="148589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42178F-8F4A-439E-9591-644AA7B9287C}">
      <dsp:nvSpPr>
        <dsp:cNvPr id="0" name=""/>
        <dsp:cNvSpPr/>
      </dsp:nvSpPr>
      <dsp:spPr>
        <a:xfrm>
          <a:off x="1292237" y="2316482"/>
          <a:ext cx="7682025" cy="1188720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3547" tIns="55880" rIns="55880" bIns="55880" numCol="1" spcCol="1270" anchor="t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sz="2200" b="1" kern="1200" dirty="0" err="1" smtClean="0">
              <a:solidFill>
                <a:schemeClr val="tx1"/>
              </a:solidFill>
            </a:rPr>
            <a:t>Fortalecer</a:t>
          </a:r>
          <a:r>
            <a:rPr lang="en-US" sz="2200" b="1" kern="1200" dirty="0" smtClean="0">
              <a:solidFill>
                <a:schemeClr val="tx1"/>
              </a:solidFill>
            </a:rPr>
            <a:t> o </a:t>
          </a:r>
          <a:r>
            <a:rPr lang="en-US" sz="2200" b="1" kern="1200" dirty="0" err="1" smtClean="0">
              <a:solidFill>
                <a:schemeClr val="tx1"/>
              </a:solidFill>
            </a:rPr>
            <a:t>quadro</a:t>
          </a:r>
          <a:r>
            <a:rPr lang="en-US" sz="2200" b="1" kern="1200" dirty="0" smtClean="0">
              <a:solidFill>
                <a:schemeClr val="tx1"/>
              </a:solidFill>
            </a:rPr>
            <a:t> </a:t>
          </a:r>
          <a:r>
            <a:rPr lang="en-US" sz="2200" b="1" kern="1200" dirty="0" err="1" smtClean="0">
              <a:solidFill>
                <a:schemeClr val="tx1"/>
              </a:solidFill>
            </a:rPr>
            <a:t>institucional</a:t>
          </a:r>
          <a:r>
            <a:rPr lang="en-US" sz="2200" b="1" kern="1200" dirty="0" smtClean="0">
              <a:solidFill>
                <a:schemeClr val="tx1"/>
              </a:solidFill>
            </a:rPr>
            <a:t> para o </a:t>
          </a:r>
          <a:r>
            <a:rPr lang="en-US" sz="2200" b="1" kern="1200" dirty="0" err="1" smtClean="0">
              <a:solidFill>
                <a:schemeClr val="tx1"/>
              </a:solidFill>
            </a:rPr>
            <a:t>saneamento</a:t>
          </a:r>
          <a:endParaRPr lang="en-US" sz="2200" b="1" kern="1200" dirty="0" smtClean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b="1" kern="1200" dirty="0" smtClean="0">
              <a:solidFill>
                <a:schemeClr val="tx1"/>
              </a:solidFill>
            </a:rPr>
            <a:t>Integrar o saneamento no planejamento e na legislação urbana </a:t>
          </a:r>
          <a:endParaRPr lang="en-GB" sz="11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b="1" kern="1200" dirty="0" smtClean="0">
              <a:solidFill>
                <a:schemeClr val="tx1"/>
              </a:solidFill>
            </a:rPr>
            <a:t>Responsabilidades institucionais claras - separando setor regulatório dos operadores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b="1" kern="1200" dirty="0" smtClean="0">
              <a:solidFill>
                <a:schemeClr val="tx1"/>
              </a:solidFill>
            </a:rPr>
            <a:t>Reforçar a componente de saneamento em políticas urbanas nacionais e marcos regulatórios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b="1" kern="1200" dirty="0" smtClean="0">
              <a:solidFill>
                <a:schemeClr val="tx1"/>
              </a:solidFill>
            </a:rPr>
            <a:t> aumentar a capacidade das instituições responsáveis ​​pela prestação de serviços e aplicação das normativas</a:t>
          </a:r>
        </a:p>
      </dsp:txBody>
      <dsp:txXfrm>
        <a:off x="1292237" y="2316482"/>
        <a:ext cx="7682025" cy="1188720"/>
      </dsp:txXfrm>
    </dsp:sp>
    <dsp:sp modelId="{3D4DBE97-00C4-433D-8E74-78E3A53494A8}">
      <dsp:nvSpPr>
        <dsp:cNvPr id="0" name=""/>
        <dsp:cNvSpPr/>
      </dsp:nvSpPr>
      <dsp:spPr>
        <a:xfrm>
          <a:off x="514121" y="2228849"/>
          <a:ext cx="1485899" cy="148589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85D2D8-905A-4366-889C-4639DBE71CA3}">
      <dsp:nvSpPr>
        <dsp:cNvPr id="0" name=""/>
        <dsp:cNvSpPr/>
      </dsp:nvSpPr>
      <dsp:spPr>
        <a:xfrm>
          <a:off x="824971" y="4114801"/>
          <a:ext cx="8160806" cy="1280156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3547" tIns="55880" rIns="55880" bIns="5588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err="1" smtClean="0">
              <a:solidFill>
                <a:schemeClr val="tx1"/>
              </a:solidFill>
            </a:rPr>
            <a:t>Construir</a:t>
          </a:r>
          <a:r>
            <a:rPr lang="en-US" sz="2200" b="1" kern="1200" dirty="0" smtClean="0">
              <a:solidFill>
                <a:schemeClr val="tx1"/>
              </a:solidFill>
            </a:rPr>
            <a:t> </a:t>
          </a:r>
          <a:r>
            <a:rPr lang="en-US" sz="2200" b="1" kern="1200" dirty="0" err="1" smtClean="0">
              <a:solidFill>
                <a:schemeClr val="tx1"/>
              </a:solidFill>
            </a:rPr>
            <a:t>modelos</a:t>
          </a:r>
          <a:r>
            <a:rPr lang="en-US" sz="2200" b="1" kern="1200" dirty="0" smtClean="0">
              <a:solidFill>
                <a:schemeClr val="tx1"/>
              </a:solidFill>
            </a:rPr>
            <a:t> de </a:t>
          </a:r>
          <a:r>
            <a:rPr lang="en-US" sz="2200" b="1" kern="1200" dirty="0" err="1" smtClean="0">
              <a:solidFill>
                <a:schemeClr val="tx1"/>
              </a:solidFill>
            </a:rPr>
            <a:t>negócio</a:t>
          </a:r>
          <a:endParaRPr lang="en-GB" sz="2200" b="1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1" kern="1200" dirty="0" smtClean="0">
              <a:solidFill>
                <a:schemeClr val="tx1"/>
              </a:solidFill>
            </a:rPr>
            <a:t>Marketing sobre saneamento </a:t>
          </a:r>
          <a:endParaRPr lang="en-GB" sz="1200" b="1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1" kern="1200" dirty="0" smtClean="0">
              <a:solidFill>
                <a:schemeClr val="tx1"/>
              </a:solidFill>
            </a:rPr>
            <a:t>Contratação baseada no desempenho para prestação de serviços eficientemente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1" kern="1200" dirty="0" smtClean="0">
              <a:solidFill>
                <a:schemeClr val="tx1"/>
              </a:solidFill>
            </a:rPr>
            <a:t>Microcrédito para infraestrutura de saneamento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1" kern="1200" dirty="0" err="1" smtClean="0">
              <a:solidFill>
                <a:schemeClr val="tx1"/>
              </a:solidFill>
            </a:rPr>
            <a:t>Criação de oportunidades de emprego para os jovens</a:t>
          </a:r>
        </a:p>
      </dsp:txBody>
      <dsp:txXfrm>
        <a:off x="824971" y="4114801"/>
        <a:ext cx="8160806" cy="1280156"/>
      </dsp:txXfrm>
    </dsp:sp>
    <dsp:sp modelId="{7EE54D8C-6590-4A2F-8FD1-B181E8C4B0DE}">
      <dsp:nvSpPr>
        <dsp:cNvPr id="0" name=""/>
        <dsp:cNvSpPr/>
      </dsp:nvSpPr>
      <dsp:spPr>
        <a:xfrm>
          <a:off x="82021" y="4011930"/>
          <a:ext cx="1485899" cy="148589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8565AE0-2C3F-490D-8B31-3DBBCAA9E32D}" type="datetimeFigureOut">
              <a:rPr lang="pt-BR" altLang="en-US"/>
              <a:pPr>
                <a:defRPr/>
              </a:pPr>
              <a:t>21/06/2017</a:t>
            </a:fld>
            <a:endParaRPr lang="pt-BR" alt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7AB0F4A-1C23-4F9D-973A-D0A31791037F}" type="slidenum">
              <a:rPr lang="pt-BR" altLang="en-US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84511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30F10FE-531E-4A35-A6E5-4EB7E9C6B6BC}" type="datetimeFigureOut">
              <a:rPr lang="pt-BR" altLang="en-US"/>
              <a:pPr>
                <a:defRPr/>
              </a:pPr>
              <a:t>21/06/2017</a:t>
            </a:fld>
            <a:endParaRPr lang="pt-BR" alt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t-BR" altLang="en-US" noProof="0"/>
              <a:t>Clique para editar os estilos do texto mestre</a:t>
            </a:r>
          </a:p>
          <a:p>
            <a:pPr lvl="1"/>
            <a:r>
              <a:rPr lang="pt-BR" altLang="en-US" noProof="0"/>
              <a:t>Segundo nível</a:t>
            </a:r>
          </a:p>
          <a:p>
            <a:pPr lvl="2"/>
            <a:r>
              <a:rPr lang="pt-BR" altLang="en-US" noProof="0"/>
              <a:t>Terceiro nível</a:t>
            </a:r>
          </a:p>
          <a:p>
            <a:pPr lvl="3"/>
            <a:r>
              <a:rPr lang="pt-BR" altLang="en-US" noProof="0"/>
              <a:t>Quarto nível</a:t>
            </a:r>
          </a:p>
          <a:p>
            <a:pPr lvl="4"/>
            <a:r>
              <a:rPr lang="pt-BR" altLang="en-US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C8355EF-BE2F-42CC-B474-C54FAEA68F3B}" type="slidenum">
              <a:rPr lang="pt-BR" altLang="en-US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1137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355EF-BE2F-42CC-B474-C54FAEA68F3B}" type="slidenum">
              <a:rPr lang="pt-BR" altLang="en-US" smtClean="0"/>
              <a:pPr/>
              <a:t>1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409232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652428" indent="-38186541">
              <a:defRPr sz="29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4BBC1AAA-D7FB-3442-BA2A-CB33A101B93A}" type="slidenum">
              <a:rPr lang="en-US" sz="120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6975" y="692150"/>
            <a:ext cx="4616450" cy="3462338"/>
          </a:xfrm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385126"/>
            <a:ext cx="5140960" cy="423179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380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65887" indent="-465887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Sprawl, segregation and congestion are some consequences in the absence of planning</a:t>
            </a:r>
          </a:p>
          <a:p>
            <a:pPr marL="465887" indent="-465887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Revival of confidence in the essential role of urban planning and design in shaping sustainable development </a:t>
            </a:r>
          </a:p>
          <a:p>
            <a:pPr marL="465887" indent="-465887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Recognition of need for compact, integrated and connected cities that are socially inclusive and climate resilient </a:t>
            </a:r>
          </a:p>
          <a:p>
            <a:pPr marL="465887" indent="-465887">
              <a:buFont typeface="Arial" panose="020B0604020202020204" pitchFamily="34" charset="0"/>
              <a:buChar char="•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pt-BR" altLang="ja-JP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355EF-BE2F-42CC-B474-C54FAEA68F3B}" type="slidenum">
              <a:rPr lang="pt-BR" altLang="en-US" smtClean="0"/>
              <a:pPr/>
              <a:t>14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849286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355EF-BE2F-42CC-B474-C54FAEA68F3B}" type="slidenum">
              <a:rPr lang="pt-BR" altLang="en-US" smtClean="0"/>
              <a:pPr/>
              <a:t>15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82227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spc="-1" dirty="0" smtClean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Quicksand"/>
                <a:ea typeface="Quicksand"/>
              </a:rPr>
              <a:t>A Nova Agenda Urbana é um documento orientado à ação que estabelece a padrões globais de conquista no desenvolvimento urbano sustentável, repensando a maneira como construímos, gerenciamos e vivemos nas cidades através da cooperação com parceiros comprometidos, </a:t>
            </a:r>
            <a:r>
              <a:rPr lang="pt-BR" sz="1200" b="1" i="1" spc="-1" dirty="0" err="1" smtClean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Quicksand"/>
                <a:ea typeface="Quicksand"/>
              </a:rPr>
              <a:t>stakeholders</a:t>
            </a:r>
            <a:r>
              <a:rPr lang="pt-BR" sz="1200" b="1" spc="-1" dirty="0" smtClean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Quicksand"/>
                <a:ea typeface="Quicksand"/>
              </a:rPr>
              <a:t> relevantes e atores urbanos em todos os níveis de governo bem como o setor privado</a:t>
            </a:r>
            <a:r>
              <a:rPr lang="pt-B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880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B71DDF9-EE39-41D1-A3EC-BE303A0FF900}" type="slidenum">
              <a:rPr lang="pt-BR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pt-B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355EF-BE2F-42CC-B474-C54FAEA68F3B}" type="slidenum">
              <a:rPr lang="pt-BR" altLang="en-US" smtClean="0"/>
              <a:pPr/>
              <a:t>18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60051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Clr>
                <a:srgbClr val="3399FF"/>
              </a:buClr>
              <a:buFontTx/>
              <a:buChar char="-"/>
              <a:defRPr/>
            </a:pPr>
            <a:r>
              <a:rPr lang="pt-BR" altLang="en-US" sz="1200" dirty="0" smtClean="0"/>
              <a:t>Planejar baseado em projeções populacionais / Planejar para regiões / Estabelecer mecanismos de coordenação, transparência e responsabilidades</a:t>
            </a:r>
          </a:p>
          <a:p>
            <a:pPr>
              <a:spcBef>
                <a:spcPct val="0"/>
              </a:spcBef>
              <a:buClr>
                <a:srgbClr val="3399FF"/>
              </a:buClr>
              <a:buFontTx/>
              <a:buChar char="-"/>
              <a:defRPr/>
            </a:pPr>
            <a:r>
              <a:rPr lang="pt-BR" altLang="en-US" sz="1200" dirty="0" smtClean="0"/>
              <a:t>Criação de sistemas de governança regionais (consórcio, RM) / Garantir padrões mínimos</a:t>
            </a:r>
          </a:p>
          <a:p>
            <a:pPr marL="0" indent="0">
              <a:buClr>
                <a:srgbClr val="3399FF"/>
              </a:buClr>
              <a:buFont typeface="Arial" charset="0"/>
              <a:buNone/>
              <a:defRPr/>
            </a:pPr>
            <a:r>
              <a:rPr lang="pt-BR" sz="1200" b="1" dirty="0" smtClean="0">
                <a:solidFill>
                  <a:srgbClr val="0098DB"/>
                </a:solidFill>
                <a:ea typeface="MS PGothic" panose="020B0600070205080204" pitchFamily="34" charset="-128"/>
              </a:rPr>
              <a:t>+ </a:t>
            </a:r>
            <a:r>
              <a:rPr lang="pt-BR" sz="1200" b="1" i="1" dirty="0" smtClean="0">
                <a:solidFill>
                  <a:srgbClr val="0098DB"/>
                </a:solidFill>
                <a:ea typeface="MS PGothic" panose="020B0600070205080204" pitchFamily="34" charset="-128"/>
              </a:rPr>
              <a:t>Leave no </a:t>
            </a:r>
            <a:r>
              <a:rPr lang="pt-BR" sz="1200" b="1" i="1" dirty="0" err="1" smtClean="0">
                <a:solidFill>
                  <a:srgbClr val="0098DB"/>
                </a:solidFill>
                <a:ea typeface="MS PGothic" panose="020B0600070205080204" pitchFamily="34" charset="-128"/>
              </a:rPr>
              <a:t>one</a:t>
            </a:r>
            <a:r>
              <a:rPr lang="pt-BR" sz="1200" b="1" i="1" dirty="0" smtClean="0">
                <a:solidFill>
                  <a:srgbClr val="0098DB"/>
                </a:solidFill>
                <a:ea typeface="MS PGothic" panose="020B0600070205080204" pitchFamily="34" charset="-128"/>
              </a:rPr>
              <a:t> </a:t>
            </a:r>
            <a:r>
              <a:rPr lang="pt-BR" sz="1200" b="1" i="1" dirty="0" err="1" smtClean="0">
                <a:solidFill>
                  <a:srgbClr val="0098DB"/>
                </a:solidFill>
                <a:ea typeface="MS PGothic" panose="020B0600070205080204" pitchFamily="34" charset="-128"/>
              </a:rPr>
              <a:t>behind</a:t>
            </a:r>
            <a:r>
              <a:rPr lang="pt-BR" sz="1200" b="1" dirty="0" smtClean="0">
                <a:solidFill>
                  <a:srgbClr val="0098DB"/>
                </a:solidFill>
                <a:ea typeface="MS PGothic" panose="020B0600070205080204" pitchFamily="34" charset="-128"/>
              </a:rPr>
              <a:t> (não deixar ninguém para trás)</a:t>
            </a:r>
          </a:p>
          <a:p>
            <a:pPr marL="0" indent="0">
              <a:buClr>
                <a:srgbClr val="3399FF"/>
              </a:buClr>
              <a:buFont typeface="Arial" charset="0"/>
              <a:buNone/>
              <a:defRPr/>
            </a:pPr>
            <a:r>
              <a:rPr lang="pt-BR" sz="1200" b="1" dirty="0" smtClean="0">
                <a:solidFill>
                  <a:srgbClr val="0098DB"/>
                </a:solidFill>
                <a:ea typeface="MS PGothic" panose="020B0600070205080204" pitchFamily="34" charset="-128"/>
              </a:rPr>
              <a:t>+ Direito à cidade</a:t>
            </a:r>
          </a:p>
          <a:p>
            <a:pPr marL="0" indent="0">
              <a:buClr>
                <a:srgbClr val="3399FF"/>
              </a:buClr>
              <a:buFont typeface="Arial" charset="0"/>
              <a:buNone/>
              <a:defRPr/>
            </a:pPr>
            <a:r>
              <a:rPr lang="pt-BR" sz="1200" b="1" dirty="0" smtClean="0">
                <a:solidFill>
                  <a:srgbClr val="0098DB"/>
                </a:solidFill>
                <a:ea typeface="MS PGothic" panose="020B0600070205080204" pitchFamily="34" charset="-128"/>
              </a:rPr>
              <a:t>+ Participação / construção de consensos / tomada de decisão</a:t>
            </a:r>
          </a:p>
          <a:p>
            <a:pPr marL="0" indent="0">
              <a:buClr>
                <a:srgbClr val="3399FF"/>
              </a:buClr>
              <a:buFont typeface="Arial" charset="0"/>
              <a:buNone/>
              <a:defRPr/>
            </a:pPr>
            <a:r>
              <a:rPr lang="pt-BR" sz="1200" b="1" dirty="0" smtClean="0">
                <a:solidFill>
                  <a:srgbClr val="0098DB"/>
                </a:solidFill>
                <a:ea typeface="MS PGothic" panose="020B0600070205080204" pitchFamily="34" charset="-128"/>
              </a:rPr>
              <a:t>+ Desenvolvimento integrado do território (planos setoriais?) / sistemas de cidades / consórcios públicos / </a:t>
            </a:r>
            <a:r>
              <a:rPr lang="pt-BR" sz="1200" b="1" dirty="0" err="1" smtClean="0">
                <a:solidFill>
                  <a:srgbClr val="0098DB"/>
                </a:solidFill>
                <a:ea typeface="MS PGothic" panose="020B0600070205080204" pitchFamily="34" charset="-128"/>
              </a:rPr>
              <a:t>RMs</a:t>
            </a:r>
            <a:endParaRPr lang="pt-BR" sz="1200" b="1" dirty="0" smtClean="0">
              <a:solidFill>
                <a:srgbClr val="0098DB"/>
              </a:solidFill>
              <a:ea typeface="MS PGothic" panose="020B0600070205080204" pitchFamily="34" charset="-128"/>
            </a:endParaRPr>
          </a:p>
          <a:p>
            <a:pPr marL="0" indent="0">
              <a:buClr>
                <a:srgbClr val="3399FF"/>
              </a:buClr>
              <a:buFont typeface="Arial" charset="0"/>
              <a:buNone/>
              <a:defRPr/>
            </a:pPr>
            <a:r>
              <a:rPr lang="pt-BR" sz="1200" b="1" dirty="0" smtClean="0">
                <a:solidFill>
                  <a:srgbClr val="0098DB"/>
                </a:solidFill>
                <a:ea typeface="MS PGothic" panose="020B0600070205080204" pitchFamily="34" charset="-128"/>
              </a:rPr>
              <a:t>+ Função social da terra e da propriedade, incluindo a privada</a:t>
            </a:r>
          </a:p>
          <a:p>
            <a:pPr marL="0" indent="0">
              <a:buClr>
                <a:srgbClr val="3399FF"/>
              </a:buClr>
              <a:buFont typeface="Arial" charset="0"/>
              <a:buNone/>
              <a:defRPr/>
            </a:pPr>
            <a:r>
              <a:rPr lang="pt-BR" sz="1200" b="1" dirty="0" smtClean="0">
                <a:solidFill>
                  <a:srgbClr val="0098DB"/>
                </a:solidFill>
                <a:ea typeface="MS PGothic" panose="020B0600070205080204" pitchFamily="34" charset="-128"/>
              </a:rPr>
              <a:t>+ Princípio das “responsabilidades comuns, mas diferenciadas”</a:t>
            </a:r>
          </a:p>
          <a:p>
            <a:pPr marL="0" indent="0">
              <a:buClr>
                <a:srgbClr val="3399FF"/>
              </a:buClr>
              <a:buFont typeface="Arial" charset="0"/>
              <a:buNone/>
              <a:defRPr/>
            </a:pPr>
            <a:r>
              <a:rPr lang="pt-BR" sz="1200" b="1" dirty="0" smtClean="0">
                <a:solidFill>
                  <a:srgbClr val="0098DB"/>
                </a:solidFill>
                <a:ea typeface="MS PGothic" panose="020B0600070205080204" pitchFamily="34" charset="-128"/>
              </a:rPr>
              <a:t>+ Mecanismos de coordenação, financiamento e monitoramento constante</a:t>
            </a:r>
          </a:p>
          <a:p>
            <a:pPr marL="0" indent="0">
              <a:buClr>
                <a:srgbClr val="3399FF"/>
              </a:buClr>
              <a:buFont typeface="Arial" charset="0"/>
              <a:buNone/>
              <a:defRPr/>
            </a:pPr>
            <a:r>
              <a:rPr lang="pt-BR" sz="1200" b="1" dirty="0" smtClean="0">
                <a:solidFill>
                  <a:srgbClr val="0098DB"/>
                </a:solidFill>
                <a:ea typeface="MS PGothic" panose="020B0600070205080204" pitchFamily="34" charset="-128"/>
              </a:rPr>
              <a:t>+ Boa governança</a:t>
            </a:r>
            <a:endParaRPr lang="es-ES_tradnl" altLang="en-US" sz="1200" dirty="0" smtClean="0"/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355EF-BE2F-42CC-B474-C54FAEA68F3B}" type="slidenum">
              <a:rPr lang="pt-BR" altLang="en-US" smtClean="0"/>
              <a:pPr/>
              <a:t>19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7005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4403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1915E2F-B738-4110-91A8-A67B868F4F41}" type="slidenum">
              <a:rPr lang="pt-BR" altLang="en-US" sz="1200"/>
              <a:pPr eaLnBrk="1" hangingPunct="1"/>
              <a:t>20</a:t>
            </a:fld>
            <a:endParaRPr lang="pt-BR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2457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3F3EC2A-8DDE-4110-939B-448DF83877B1}" type="slidenum">
              <a:rPr lang="pt-BR" altLang="en-US" sz="1200"/>
              <a:pPr eaLnBrk="1" hangingPunct="1"/>
              <a:t>2</a:t>
            </a:fld>
            <a:endParaRPr lang="pt-BR" alt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044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E8B1445-6F37-4766-BA22-47E5ACFF981A}" type="slidenum">
              <a:rPr lang="pt-BR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pt-B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FF29B08-C56A-4C9D-AE39-2CE8B84A7EFB}" type="slidenum">
              <a:rPr lang="pt-BR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pt-B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39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D6D59E4-741A-4D47-8032-DECEB09920BF}" type="slidenum">
              <a:rPr lang="pt-BR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pt-B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E86AFF4-671B-4049-AFB2-46023F0E38C8}" type="slidenum">
              <a:rPr lang="es-SV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s-SV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E86AFF4-671B-4049-AFB2-46023F0E38C8}" type="slidenum">
              <a:rPr lang="es-SV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s-SV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880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B71DDF9-EE39-41D1-A3EC-BE303A0FF900}" type="slidenum">
              <a:rPr lang="pt-BR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pt-B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dirty="0">
                <a:latin typeface="Fruitiger"/>
                <a:cs typeface="Arial" pitchFamily="34" charset="0"/>
              </a:rPr>
              <a:t>Urbanization has been occurring largely as a spontaneous and weakly regulated phenomenon, especially in developing countries. Without PCE measures we </a:t>
            </a:r>
            <a:r>
              <a:rPr lang="en-US" b="1" i="1" dirty="0">
                <a:latin typeface="Fruitiger"/>
                <a:cs typeface="Arial" pitchFamily="34" charset="0"/>
              </a:rPr>
              <a:t>risk compounded informal proliferation and its consequences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Fruitiger"/>
                <a:ea typeface="ＭＳ Ｐゴシック" pitchFamily="-112" charset="-128"/>
                <a:cs typeface="Arial" pitchFamily="34" charset="0"/>
              </a:rPr>
              <a:t>ECONOMIC</a:t>
            </a:r>
          </a:p>
          <a:p>
            <a:pPr algn="ctr">
              <a:defRPr/>
            </a:pPr>
            <a:endParaRPr lang="en-US" b="1" dirty="0">
              <a:solidFill>
                <a:schemeClr val="bg1"/>
              </a:solidFill>
              <a:latin typeface="Fruitiger"/>
              <a:ea typeface="ＭＳ Ｐゴシック" pitchFamily="-112" charset="-128"/>
              <a:cs typeface="Arial" pitchFamily="34" charset="0"/>
            </a:endParaRPr>
          </a:p>
          <a:p>
            <a:pPr marL="291179" indent="-291179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Fruitiger"/>
                <a:ea typeface="ＭＳ Ｐゴシック" pitchFamily="-112" charset="-128"/>
                <a:cs typeface="Arial" pitchFamily="34" charset="0"/>
              </a:rPr>
              <a:t>Uncoordinated investments</a:t>
            </a:r>
          </a:p>
          <a:p>
            <a:pPr marL="291179" indent="-291179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Fruitiger"/>
                <a:ea typeface="ＭＳ Ｐゴシック" pitchFamily="-112" charset="-128"/>
                <a:cs typeface="Arial" pitchFamily="34" charset="0"/>
              </a:rPr>
              <a:t>Land ownership blockages</a:t>
            </a:r>
          </a:p>
          <a:p>
            <a:pPr marL="291179" indent="-291179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Fruitiger"/>
                <a:ea typeface="ＭＳ Ｐゴシック" pitchFamily="-112" charset="-128"/>
                <a:cs typeface="Arial" pitchFamily="34" charset="0"/>
              </a:rPr>
              <a:t>Loss of development potential</a:t>
            </a:r>
          </a:p>
          <a:p>
            <a:pPr marL="291179" indent="-291179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Fruitiger"/>
                <a:ea typeface="ＭＳ Ｐゴシック" pitchFamily="-112" charset="-128"/>
                <a:cs typeface="Arial" pitchFamily="34" charset="0"/>
              </a:rPr>
              <a:t>Local assets lost</a:t>
            </a:r>
          </a:p>
          <a:p>
            <a:pPr marL="291179" indent="-291179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Fruitiger"/>
                <a:ea typeface="ＭＳ Ｐゴシック" pitchFamily="-112" charset="-128"/>
                <a:cs typeface="Arial" pitchFamily="34" charset="0"/>
              </a:rPr>
              <a:t>High costs of providing basic services</a:t>
            </a:r>
          </a:p>
          <a:p>
            <a:pPr marL="291179" indent="-291179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Fruitiger"/>
                <a:ea typeface="ＭＳ Ｐゴシック" pitchFamily="-112" charset="-128"/>
                <a:cs typeface="Arial" pitchFamily="34" charset="0"/>
              </a:rPr>
              <a:t>High costs of land in the future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dirty="0">
              <a:latin typeface="Arial" pitchFamily="34" charset="0"/>
              <a:cs typeface="ＭＳ Ｐゴシック" pitchFamily="-112" charset="-128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2CEBFE9-6BE3-49C2-AA40-610D7C406D3A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70007" indent="-29603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85747" indent="-236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61340" indent="-236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135315" indent="-236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601201" indent="-2361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067088" indent="-2361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532975" indent="-2361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998862" indent="-2361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A17DA93-7992-4F0B-A6E8-8A98C19850EA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EDE37-BDA9-4947-8E72-D241B7E7BEF3}" type="datetimeFigureOut">
              <a:rPr lang="pt-BR" altLang="en-US"/>
              <a:pPr>
                <a:defRPr/>
              </a:pPr>
              <a:t>21/06/2017</a:t>
            </a:fld>
            <a:endParaRPr lang="pt-BR" alt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323D3-1269-4F9B-AB11-34414B187C44}" type="slidenum">
              <a:rPr lang="pt-BR" altLang="en-US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8637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29375"/>
            <a:ext cx="9144000" cy="4286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7" descr="botto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6500813"/>
            <a:ext cx="33575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/>
              <a:t>Cidades y Cambio Climático</a:t>
            </a:r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32B2B-5322-4FCD-B0DF-CA05C57C8A4C}" type="slidenum">
              <a:rPr lang="pt-BR" altLang="en-US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5965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23DFE-3029-4BC2-962A-713F6DADDCAB}" type="datetimeFigureOut">
              <a:rPr lang="es-ES" altLang="en-US"/>
              <a:pPr>
                <a:defRPr/>
              </a:pPr>
              <a:t>21/06/2017</a:t>
            </a:fld>
            <a:endParaRPr lang="es-ES" altLang="en-U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F8CED5-2A8A-41FB-A759-DFA9DF089899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55408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429375"/>
            <a:ext cx="9144000" cy="4286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7" descr="botto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6500813"/>
            <a:ext cx="33575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Conteúdo 9"/>
          <p:cNvSpPr>
            <a:spLocks noGrp="1"/>
          </p:cNvSpPr>
          <p:nvPr>
            <p:ph sz="quarter" idx="13"/>
          </p:nvPr>
        </p:nvSpPr>
        <p:spPr>
          <a:xfrm>
            <a:off x="2987675" y="6643688"/>
            <a:ext cx="914400" cy="9144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/>
              <a:t>Cidades y Cambio Climático</a:t>
            </a: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74DFA0B-941E-4FB7-81CB-3E9ACE392F0B}" type="slidenum">
              <a:rPr lang="pt-BR" altLang="en-US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4862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429375"/>
            <a:ext cx="9144000" cy="4286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7" descr="botto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6500813"/>
            <a:ext cx="33575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Conteúdo 9"/>
          <p:cNvSpPr>
            <a:spLocks noGrp="1"/>
          </p:cNvSpPr>
          <p:nvPr>
            <p:ph sz="quarter" idx="13"/>
          </p:nvPr>
        </p:nvSpPr>
        <p:spPr>
          <a:xfrm>
            <a:off x="2987675" y="6643688"/>
            <a:ext cx="914400" cy="9144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/>
              <a:t>Cidades y Cambio Climático</a:t>
            </a: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CBCCF42-DFCB-4149-9644-E5EFE9F93472}" type="slidenum">
              <a:rPr lang="pt-BR" altLang="en-US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19419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F3485AF-A2AA-4811-BB04-27E721588F7A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19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2"/>
            <a:ext cx="4038600" cy="5059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038600" cy="2452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71890"/>
            <a:ext cx="4038600" cy="245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2765342-4F41-400A-B990-54F6EC7B3960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257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>
          <a:xfrm>
            <a:off x="0" y="6429375"/>
            <a:ext cx="9144000" cy="4286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7" descr="botto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6500813"/>
            <a:ext cx="33575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Conteúdo 9"/>
          <p:cNvSpPr>
            <a:spLocks noGrp="1"/>
          </p:cNvSpPr>
          <p:nvPr>
            <p:ph sz="quarter" idx="13"/>
          </p:nvPr>
        </p:nvSpPr>
        <p:spPr>
          <a:xfrm>
            <a:off x="2987675" y="6643688"/>
            <a:ext cx="914400" cy="914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altLang="en-US"/>
              <a:t>Cidades y Cambio Climático</a:t>
            </a: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370D83B-A200-4590-9ADC-DA6C1F451085}" type="slidenum">
              <a:rPr lang="pt-BR" altLang="en-US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701569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>
          <a:xfrm>
            <a:off x="0" y="6429375"/>
            <a:ext cx="9144000" cy="4286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7" descr="botto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6500813"/>
            <a:ext cx="33575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Conteúdo 9"/>
          <p:cNvSpPr>
            <a:spLocks noGrp="1"/>
          </p:cNvSpPr>
          <p:nvPr>
            <p:ph sz="quarter" idx="13"/>
          </p:nvPr>
        </p:nvSpPr>
        <p:spPr>
          <a:xfrm>
            <a:off x="2987675" y="6643688"/>
            <a:ext cx="914400" cy="914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altLang="en-US"/>
              <a:t>Cidades y Cambio Climático</a:t>
            </a: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127BA77-896E-4308-904D-1FE1CA9AE0E0}" type="slidenum">
              <a:rPr lang="pt-BR" altLang="en-US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818659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/>
              <a:t>Clique para editar os estilos do texto mestre</a:t>
            </a:r>
          </a:p>
          <a:p>
            <a:pPr lvl="1"/>
            <a:r>
              <a:rPr lang="pt-BR" altLang="en-US"/>
              <a:t>Segundo nível</a:t>
            </a:r>
          </a:p>
          <a:p>
            <a:pPr lvl="2"/>
            <a:r>
              <a:rPr lang="pt-BR" altLang="en-US"/>
              <a:t>Terceiro nível</a:t>
            </a:r>
          </a:p>
          <a:p>
            <a:pPr lvl="3"/>
            <a:r>
              <a:rPr lang="pt-BR" altLang="en-US"/>
              <a:t>Quarto nível</a:t>
            </a:r>
          </a:p>
          <a:p>
            <a:pPr lvl="4"/>
            <a:r>
              <a:rPr lang="pt-BR" altLang="en-US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39B5CF3-1374-4330-BD13-A54A2D51E1D6}" type="datetimeFigureOut">
              <a:rPr lang="pt-BR" altLang="en-US"/>
              <a:pPr>
                <a:defRPr/>
              </a:pPr>
              <a:t>21/06/2017</a:t>
            </a:fld>
            <a:endParaRPr lang="pt-BR" alt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C666CCF-6598-4BC9-A410-F22EB6F00246}" type="slidenum">
              <a:rPr lang="pt-BR" altLang="en-US"/>
              <a:pPr/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43" r:id="rId4"/>
    <p:sldLayoutId id="2147483844" r:id="rId5"/>
    <p:sldLayoutId id="2147483846" r:id="rId6"/>
    <p:sldLayoutId id="2147483847" r:id="rId7"/>
    <p:sldLayoutId id="2147483849" r:id="rId8"/>
    <p:sldLayoutId id="2147483850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hyperlink" Target="mailto:ferretti@onuhabitat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5589240"/>
            <a:ext cx="9144001" cy="131504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97767" y="2912640"/>
            <a:ext cx="8748464" cy="51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sz="28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Água e Saneamento: um direito humano</a:t>
            </a:r>
            <a:endParaRPr lang="pt-BR" sz="2800" b="1" dirty="0">
              <a:solidFill>
                <a:srgbClr val="0070C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649" y="280639"/>
            <a:ext cx="1738700" cy="1147909"/>
          </a:xfrm>
          <a:prstGeom prst="rect">
            <a:avLst/>
          </a:prstGeom>
        </p:spPr>
      </p:pic>
      <p:pic>
        <p:nvPicPr>
          <p:cNvPr id="9" name="0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139" y="280639"/>
            <a:ext cx="1304496" cy="1147909"/>
          </a:xfrm>
          <a:prstGeom prst="rect">
            <a:avLst/>
          </a:prstGeom>
        </p:spPr>
      </p:pic>
      <p:pic>
        <p:nvPicPr>
          <p:cNvPr id="11" name="Imagen 10" descr="Logo con el emblema de la ONU para uso de las entidades de la ONU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280638"/>
            <a:ext cx="1638300" cy="11479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705099" y="4509120"/>
            <a:ext cx="3733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Rayne Ferretti Moraes</a:t>
            </a:r>
          </a:p>
          <a:p>
            <a:pPr algn="ctr"/>
            <a:r>
              <a:rPr lang="es-ES_tradnl" sz="1600" dirty="0" smtClean="0"/>
              <a:t>Oficial Nacional para o Brasil</a:t>
            </a:r>
          </a:p>
          <a:p>
            <a:pPr algn="ctr"/>
            <a:r>
              <a:rPr lang="es-ES_tradnl" sz="1600" dirty="0" smtClean="0"/>
              <a:t>ONU</a:t>
            </a:r>
            <a:r>
              <a:rPr lang="en-US" sz="1600" dirty="0" smtClean="0"/>
              <a:t>-Habitat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07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3" b="6078"/>
          <a:stretch>
            <a:fillRect/>
          </a:stretch>
        </p:blipFill>
        <p:spPr bwMode="auto">
          <a:xfrm>
            <a:off x="2301875" y="2057400"/>
            <a:ext cx="4430713" cy="408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Slide Number Placeholder 5"/>
          <p:cNvSpPr>
            <a:spLocks noGrp="1"/>
          </p:cNvSpPr>
          <p:nvPr>
            <p:ph type="sldNum" sz="quarter" idx="10"/>
          </p:nvPr>
        </p:nvSpPr>
        <p:spPr bwMode="auto">
          <a:xfrm>
            <a:off x="57150" y="6381750"/>
            <a:ext cx="9144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t>28</a:t>
            </a:r>
          </a:p>
        </p:txBody>
      </p:sp>
      <p:sp>
        <p:nvSpPr>
          <p:cNvPr id="5427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911225"/>
            <a:ext cx="8229600" cy="1438275"/>
          </a:xfrm>
        </p:spPr>
        <p:txBody>
          <a:bodyPr/>
          <a:lstStyle/>
          <a:p>
            <a:pPr algn="l"/>
            <a:r>
              <a:rPr lang="pt-BR" altLang="en-US" sz="2400" dirty="0">
                <a:latin typeface="+mn-lt"/>
                <a:ea typeface="ＭＳ Ｐゴシック" panose="020B0600070205080204" pitchFamily="34" charset="-128"/>
              </a:rPr>
              <a:t>Sem mudança, as cidades continuar</a:t>
            </a:r>
            <a:r>
              <a:rPr lang="en-US" altLang="en-US" sz="2400" dirty="0">
                <a:latin typeface="+mn-lt"/>
                <a:ea typeface="ＭＳ Ｐゴシック" panose="020B0600070205080204" pitchFamily="34" charset="-128"/>
              </a:rPr>
              <a:t>ã</a:t>
            </a:r>
            <a:r>
              <a:rPr lang="pt-BR" altLang="en-US" sz="2400" dirty="0">
                <a:latin typeface="+mn-lt"/>
                <a:ea typeface="ＭＳ Ｐゴシック" panose="020B0600070205080204" pitchFamily="34" charset="-128"/>
              </a:rPr>
              <a:t>o crescendo...</a:t>
            </a:r>
            <a:br>
              <a:rPr lang="pt-BR" altLang="en-US" sz="2400" dirty="0">
                <a:latin typeface="+mn-lt"/>
                <a:ea typeface="ＭＳ Ｐゴシック" panose="020B0600070205080204" pitchFamily="34" charset="-128"/>
              </a:rPr>
            </a:br>
            <a:r>
              <a:rPr lang="pt-BR" altLang="en-US" sz="2400" dirty="0">
                <a:latin typeface="+mn-lt"/>
                <a:ea typeface="ＭＳ Ｐゴシック" panose="020B0600070205080204" pitchFamily="34" charset="-128"/>
              </a:rPr>
              <a:t>Quando a </a:t>
            </a:r>
            <a:r>
              <a:rPr lang="pt-BR" altLang="en-US" sz="2400" u="sng" dirty="0">
                <a:latin typeface="+mn-lt"/>
                <a:ea typeface="ＭＳ Ｐゴシック" panose="020B0600070205080204" pitchFamily="34" charset="-128"/>
              </a:rPr>
              <a:t>infraestrutura</a:t>
            </a:r>
            <a:r>
              <a:rPr lang="pt-BR" altLang="en-US" sz="2400" dirty="0">
                <a:latin typeface="+mn-lt"/>
                <a:ea typeface="ＭＳ Ｐゴシック" panose="020B0600070205080204" pitchFamily="34" charset="-128"/>
              </a:rPr>
              <a:t> é o vetor, o resultado é a "</a:t>
            </a:r>
            <a:r>
              <a:rPr lang="pt-BR" altLang="en-US" sz="2400" b="1" dirty="0">
                <a:latin typeface="+mn-lt"/>
                <a:ea typeface="ＭＳ Ｐゴシック" panose="020B0600070205080204" pitchFamily="34" charset="-128"/>
              </a:rPr>
              <a:t>cidade POLVO</a:t>
            </a:r>
            <a:r>
              <a:rPr lang="pt-BR" altLang="en-US" sz="2400" dirty="0">
                <a:latin typeface="+mn-lt"/>
                <a:ea typeface="ＭＳ Ｐゴシック" panose="020B0600070205080204" pitchFamily="34" charset="-128"/>
              </a:rPr>
              <a:t>"</a:t>
            </a:r>
            <a:endParaRPr lang="en-US" altLang="en-US" sz="2400" dirty="0">
              <a:latin typeface="+mn-lt"/>
              <a:ea typeface="ＭＳ Ｐゴシック" panose="020B0600070205080204" pitchFamily="34" charset="-128"/>
            </a:endParaRPr>
          </a:p>
        </p:txBody>
      </p:sp>
      <p:pic>
        <p:nvPicPr>
          <p:cNvPr id="54277" name="Picture 7" descr="foo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931863"/>
          </a:xfrm>
          <a:prstGeom prst="rect">
            <a:avLst/>
          </a:prstGeom>
          <a:solidFill>
            <a:srgbClr val="2197D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 bwMode="auto">
          <a:xfrm>
            <a:off x="141288" y="-90488"/>
            <a:ext cx="882332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s-ES" sz="32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Cidade</a:t>
            </a:r>
            <a:r>
              <a:rPr lang="es-ES" sz="32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es-ES" sz="32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Infraestrutura</a:t>
            </a:r>
            <a:endParaRPr lang="es-ES" sz="32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3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 descr="Image result for city axonometric"/>
          <p:cNvSpPr>
            <a:spLocks noChangeAspect="1" noChangeArrowheads="1"/>
          </p:cNvSpPr>
          <p:nvPr/>
        </p:nvSpPr>
        <p:spPr bwMode="auto">
          <a:xfrm>
            <a:off x="1258888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n-US"/>
          </a:p>
        </p:txBody>
      </p:sp>
      <p:pic>
        <p:nvPicPr>
          <p:cNvPr id="55299" name="Picture 4" descr="http://markpatriziostudio.com/images/troy_ny_axonometr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0"/>
          <a:stretch>
            <a:fillRect/>
          </a:stretch>
        </p:blipFill>
        <p:spPr bwMode="auto">
          <a:xfrm>
            <a:off x="1476375" y="2219325"/>
            <a:ext cx="6146800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7 CuadroTexto"/>
          <p:cNvSpPr txBox="1">
            <a:spLocks noChangeArrowheads="1"/>
          </p:cNvSpPr>
          <p:nvPr/>
        </p:nvSpPr>
        <p:spPr bwMode="auto">
          <a:xfrm>
            <a:off x="179388" y="1116013"/>
            <a:ext cx="86645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Calibri" panose="020F0502020204030204" pitchFamily="34" charset="0"/>
              </a:rPr>
              <a:t>Quando o </a:t>
            </a:r>
            <a:r>
              <a:rPr lang="en-US" altLang="en-US" sz="2400" u="sng" dirty="0">
                <a:latin typeface="Calibri" panose="020F0502020204030204" pitchFamily="34" charset="0"/>
              </a:rPr>
              <a:t>urbanismo</a:t>
            </a:r>
            <a:r>
              <a:rPr lang="en-US" altLang="en-US" sz="2400" dirty="0">
                <a:latin typeface="Calibri" panose="020F0502020204030204" pitchFamily="34" charset="0"/>
              </a:rPr>
              <a:t> é o vetor: </a:t>
            </a:r>
            <a:r>
              <a:rPr lang="pt-BR" altLang="en-US" sz="2400" dirty="0">
                <a:latin typeface="Calibri" panose="020F0502020204030204" pitchFamily="34" charset="0"/>
              </a:rPr>
              <a:t>gera </a:t>
            </a:r>
            <a:r>
              <a:rPr lang="pt-BR" altLang="en-US" sz="2400" b="1" dirty="0">
                <a:latin typeface="Calibri" panose="020F0502020204030204" pitchFamily="34" charset="0"/>
              </a:rPr>
              <a:t>riqueza</a:t>
            </a:r>
            <a:r>
              <a:rPr lang="pt-BR" altLang="en-US" sz="2400" dirty="0">
                <a:latin typeface="Calibri" panose="020F0502020204030204" pitchFamily="34" charset="0"/>
              </a:rPr>
              <a:t>, </a:t>
            </a:r>
            <a:r>
              <a:rPr lang="pt-BR" altLang="en-US" sz="2400" b="1" dirty="0">
                <a:latin typeface="Calibri" panose="020F0502020204030204" pitchFamily="34" charset="0"/>
              </a:rPr>
              <a:t>prosperidade</a:t>
            </a:r>
            <a:r>
              <a:rPr lang="pt-BR" altLang="en-US" sz="2400" dirty="0">
                <a:latin typeface="Calibri" panose="020F0502020204030204" pitchFamily="34" charset="0"/>
              </a:rPr>
              <a:t> social </a:t>
            </a:r>
            <a:r>
              <a:rPr lang="pt-BR" altLang="en-US" sz="2400" b="1" dirty="0">
                <a:latin typeface="Calibri" panose="020F0502020204030204" pitchFamily="34" charset="0"/>
              </a:rPr>
              <a:t>e sustentabilidade </a:t>
            </a:r>
            <a:r>
              <a:rPr lang="pt-BR" altLang="en-US" sz="2400" dirty="0">
                <a:latin typeface="Calibri" panose="020F0502020204030204" pitchFamily="34" charset="0"/>
              </a:rPr>
              <a:t>ambiental</a:t>
            </a:r>
            <a:endParaRPr lang="en-US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55301" name="1 Marcador de número de diapositiva"/>
          <p:cNvSpPr>
            <a:spLocks noGrp="1"/>
          </p:cNvSpPr>
          <p:nvPr>
            <p:ph type="sldNum" sz="quarter" idx="10"/>
          </p:nvPr>
        </p:nvSpPr>
        <p:spPr bwMode="auto">
          <a:xfrm>
            <a:off x="57150" y="6381750"/>
            <a:ext cx="9144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t>29</a:t>
            </a:r>
          </a:p>
        </p:txBody>
      </p:sp>
      <p:pic>
        <p:nvPicPr>
          <p:cNvPr id="55302" name="Picture 7" descr="foo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931863"/>
          </a:xfrm>
          <a:prstGeom prst="rect">
            <a:avLst/>
          </a:prstGeom>
          <a:solidFill>
            <a:srgbClr val="2197D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141288" y="-90488"/>
            <a:ext cx="882332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s-ES" sz="32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Cidade</a:t>
            </a:r>
            <a:r>
              <a:rPr lang="es-ES" sz="32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Urbanismo</a:t>
            </a:r>
          </a:p>
        </p:txBody>
      </p:sp>
    </p:spTree>
    <p:extLst>
      <p:ext uri="{BB962C8B-B14F-4D97-AF65-F5344CB8AC3E}">
        <p14:creationId xmlns:p14="http://schemas.microsoft.com/office/powerpoint/2010/main" val="96558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foo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931863"/>
          </a:xfrm>
          <a:prstGeom prst="rect">
            <a:avLst/>
          </a:prstGeom>
          <a:solidFill>
            <a:srgbClr val="2197D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6865" name="Oval 2"/>
          <p:cNvSpPr>
            <a:spLocks noChangeArrowheads="1"/>
          </p:cNvSpPr>
          <p:nvPr/>
        </p:nvSpPr>
        <p:spPr bwMode="auto">
          <a:xfrm>
            <a:off x="5445125" y="1903413"/>
            <a:ext cx="3051175" cy="2946400"/>
          </a:xfrm>
          <a:prstGeom prst="ellipse">
            <a:avLst/>
          </a:prstGeom>
          <a:solidFill>
            <a:srgbClr val="FFFF99"/>
          </a:solidFill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66" name="Oval 3"/>
          <p:cNvSpPr>
            <a:spLocks noChangeArrowheads="1"/>
          </p:cNvSpPr>
          <p:nvPr/>
        </p:nvSpPr>
        <p:spPr bwMode="auto">
          <a:xfrm>
            <a:off x="7651750" y="3692525"/>
            <a:ext cx="615950" cy="615950"/>
          </a:xfrm>
          <a:prstGeom prst="ellipse">
            <a:avLst/>
          </a:prstGeom>
          <a:solidFill>
            <a:srgbClr val="FFCC00"/>
          </a:solidFill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67" name="Oval 4"/>
          <p:cNvSpPr>
            <a:spLocks noChangeArrowheads="1"/>
          </p:cNvSpPr>
          <p:nvPr/>
        </p:nvSpPr>
        <p:spPr bwMode="auto">
          <a:xfrm>
            <a:off x="6515100" y="2835275"/>
            <a:ext cx="965200" cy="965200"/>
          </a:xfrm>
          <a:prstGeom prst="ellipse">
            <a:avLst/>
          </a:prstGeom>
          <a:solidFill>
            <a:srgbClr val="FFCC00"/>
          </a:solidFill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68" name="Oval 5"/>
          <p:cNvSpPr>
            <a:spLocks noChangeArrowheads="1"/>
          </p:cNvSpPr>
          <p:nvPr/>
        </p:nvSpPr>
        <p:spPr bwMode="auto">
          <a:xfrm>
            <a:off x="2790825" y="2333625"/>
            <a:ext cx="2020888" cy="2020888"/>
          </a:xfrm>
          <a:prstGeom prst="ellipse">
            <a:avLst/>
          </a:prstGeom>
          <a:solidFill>
            <a:srgbClr val="FFFF99"/>
          </a:solidFill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69" name="Oval 6"/>
          <p:cNvSpPr>
            <a:spLocks noChangeArrowheads="1"/>
          </p:cNvSpPr>
          <p:nvPr/>
        </p:nvSpPr>
        <p:spPr bwMode="auto">
          <a:xfrm>
            <a:off x="3321050" y="2851150"/>
            <a:ext cx="965200" cy="965200"/>
          </a:xfrm>
          <a:prstGeom prst="ellipse">
            <a:avLst/>
          </a:prstGeom>
          <a:solidFill>
            <a:srgbClr val="FFCC00"/>
          </a:solidFill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70" name="Oval 7"/>
          <p:cNvSpPr>
            <a:spLocks noChangeArrowheads="1"/>
          </p:cNvSpPr>
          <p:nvPr/>
        </p:nvSpPr>
        <p:spPr bwMode="auto">
          <a:xfrm>
            <a:off x="946150" y="2809875"/>
            <a:ext cx="1027113" cy="1027113"/>
          </a:xfrm>
          <a:prstGeom prst="ellipse">
            <a:avLst/>
          </a:prstGeom>
          <a:solidFill>
            <a:srgbClr val="FFFF99"/>
          </a:solidFill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598488" y="1692275"/>
            <a:ext cx="1682750" cy="3367088"/>
          </a:xfrm>
          <a:prstGeom prst="rect">
            <a:avLst/>
          </a:prstGeom>
          <a:noFill/>
          <a:ln w="254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algn="ctr" eaLnBrk="0" hangingPunct="0"/>
            <a:endParaRPr lang="en-CA" sz="3200" b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6872" name="Rectangle 9"/>
          <p:cNvSpPr>
            <a:spLocks noChangeArrowheads="1"/>
          </p:cNvSpPr>
          <p:nvPr/>
        </p:nvSpPr>
        <p:spPr bwMode="auto">
          <a:xfrm>
            <a:off x="5332413" y="1692275"/>
            <a:ext cx="3262312" cy="3367088"/>
          </a:xfrm>
          <a:prstGeom prst="rect">
            <a:avLst/>
          </a:prstGeom>
          <a:noFill/>
          <a:ln w="254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73" name="Rectangle 10"/>
          <p:cNvSpPr>
            <a:spLocks noChangeArrowheads="1"/>
          </p:cNvSpPr>
          <p:nvPr/>
        </p:nvSpPr>
        <p:spPr bwMode="auto">
          <a:xfrm>
            <a:off x="2387600" y="1692275"/>
            <a:ext cx="2840038" cy="3367088"/>
          </a:xfrm>
          <a:prstGeom prst="rect">
            <a:avLst/>
          </a:prstGeom>
          <a:noFill/>
          <a:ln w="254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74" name="Oval 11"/>
          <p:cNvSpPr>
            <a:spLocks noChangeArrowheads="1"/>
          </p:cNvSpPr>
          <p:nvPr/>
        </p:nvSpPr>
        <p:spPr bwMode="auto">
          <a:xfrm>
            <a:off x="1355725" y="3217863"/>
            <a:ext cx="209550" cy="211137"/>
          </a:xfrm>
          <a:prstGeom prst="ellipse">
            <a:avLst/>
          </a:prstGeom>
          <a:solidFill>
            <a:srgbClr val="9933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75" name="Text Box 12"/>
          <p:cNvSpPr txBox="1">
            <a:spLocks noChangeArrowheads="1"/>
          </p:cNvSpPr>
          <p:nvPr/>
        </p:nvSpPr>
        <p:spPr bwMode="auto">
          <a:xfrm>
            <a:off x="654050" y="46085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000000"/>
                </a:solidFill>
                <a:latin typeface="AvantGarde Bk BT" charset="0"/>
              </a:rPr>
              <a:t>A</a:t>
            </a:r>
          </a:p>
        </p:txBody>
      </p:sp>
      <p:sp>
        <p:nvSpPr>
          <p:cNvPr id="36876" name="Text Box 13"/>
          <p:cNvSpPr txBox="1">
            <a:spLocks noChangeArrowheads="1"/>
          </p:cNvSpPr>
          <p:nvPr/>
        </p:nvSpPr>
        <p:spPr bwMode="auto">
          <a:xfrm>
            <a:off x="2432050" y="461168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000000"/>
                </a:solidFill>
                <a:latin typeface="AvantGarde Bk BT" charset="0"/>
              </a:rPr>
              <a:t>B</a:t>
            </a:r>
          </a:p>
        </p:txBody>
      </p:sp>
      <p:sp>
        <p:nvSpPr>
          <p:cNvPr id="36877" name="Text Box 14"/>
          <p:cNvSpPr txBox="1">
            <a:spLocks noChangeArrowheads="1"/>
          </p:cNvSpPr>
          <p:nvPr/>
        </p:nvSpPr>
        <p:spPr bwMode="auto">
          <a:xfrm>
            <a:off x="5372100" y="461168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000000"/>
                </a:solidFill>
                <a:latin typeface="AvantGarde Bk BT" charset="0"/>
              </a:rPr>
              <a:t>C</a:t>
            </a:r>
          </a:p>
        </p:txBody>
      </p:sp>
      <p:sp>
        <p:nvSpPr>
          <p:cNvPr id="36878" name="Text Box 15"/>
          <p:cNvSpPr txBox="1">
            <a:spLocks noChangeArrowheads="1"/>
          </p:cNvSpPr>
          <p:nvPr/>
        </p:nvSpPr>
        <p:spPr bwMode="auto">
          <a:xfrm>
            <a:off x="966788" y="5172075"/>
            <a:ext cx="13890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AvantGarde Bk BT" charset="0"/>
              </a:rPr>
              <a:t>Core activities</a:t>
            </a:r>
          </a:p>
        </p:txBody>
      </p:sp>
      <p:sp>
        <p:nvSpPr>
          <p:cNvPr id="36879" name="Text Box 16"/>
          <p:cNvSpPr txBox="1">
            <a:spLocks noChangeArrowheads="1"/>
          </p:cNvSpPr>
          <p:nvPr/>
        </p:nvSpPr>
        <p:spPr bwMode="auto">
          <a:xfrm>
            <a:off x="966788" y="5516563"/>
            <a:ext cx="1625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AvantGarde Bk BT" charset="0"/>
              </a:rPr>
              <a:t>Central activities</a:t>
            </a:r>
          </a:p>
        </p:txBody>
      </p:sp>
      <p:sp>
        <p:nvSpPr>
          <p:cNvPr id="36880" name="Text Box 17"/>
          <p:cNvSpPr txBox="1">
            <a:spLocks noChangeArrowheads="1"/>
          </p:cNvSpPr>
          <p:nvPr/>
        </p:nvSpPr>
        <p:spPr bwMode="auto">
          <a:xfrm>
            <a:off x="2984500" y="5173663"/>
            <a:ext cx="19208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AvantGarde Bk BT" charset="0"/>
              </a:rPr>
              <a:t>Peripheral activities</a:t>
            </a:r>
          </a:p>
        </p:txBody>
      </p:sp>
      <p:sp>
        <p:nvSpPr>
          <p:cNvPr id="36882" name="Oval 19"/>
          <p:cNvSpPr>
            <a:spLocks noChangeArrowheads="1"/>
          </p:cNvSpPr>
          <p:nvPr/>
        </p:nvSpPr>
        <p:spPr bwMode="auto">
          <a:xfrm>
            <a:off x="3625850" y="3155950"/>
            <a:ext cx="358775" cy="361950"/>
          </a:xfrm>
          <a:prstGeom prst="ellipse">
            <a:avLst/>
          </a:prstGeom>
          <a:solidFill>
            <a:srgbClr val="9933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83" name="Oval 20"/>
          <p:cNvSpPr>
            <a:spLocks noChangeArrowheads="1"/>
          </p:cNvSpPr>
          <p:nvPr/>
        </p:nvSpPr>
        <p:spPr bwMode="auto">
          <a:xfrm>
            <a:off x="3692525" y="2879725"/>
            <a:ext cx="239713" cy="239713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84" name="Oval 21"/>
          <p:cNvSpPr>
            <a:spLocks noChangeArrowheads="1"/>
          </p:cNvSpPr>
          <p:nvPr/>
        </p:nvSpPr>
        <p:spPr bwMode="auto">
          <a:xfrm>
            <a:off x="3965575" y="3025775"/>
            <a:ext cx="239713" cy="239713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85" name="Oval 22"/>
          <p:cNvSpPr>
            <a:spLocks noChangeArrowheads="1"/>
          </p:cNvSpPr>
          <p:nvPr/>
        </p:nvSpPr>
        <p:spPr bwMode="auto">
          <a:xfrm>
            <a:off x="4002088" y="3316288"/>
            <a:ext cx="239712" cy="239712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86" name="Oval 23"/>
          <p:cNvSpPr>
            <a:spLocks noChangeArrowheads="1"/>
          </p:cNvSpPr>
          <p:nvPr/>
        </p:nvSpPr>
        <p:spPr bwMode="auto">
          <a:xfrm>
            <a:off x="3806825" y="3530600"/>
            <a:ext cx="239713" cy="239713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87" name="Oval 24"/>
          <p:cNvSpPr>
            <a:spLocks noChangeArrowheads="1"/>
          </p:cNvSpPr>
          <p:nvPr/>
        </p:nvSpPr>
        <p:spPr bwMode="auto">
          <a:xfrm>
            <a:off x="3530600" y="3514725"/>
            <a:ext cx="239713" cy="239713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88" name="Oval 25"/>
          <p:cNvSpPr>
            <a:spLocks noChangeArrowheads="1"/>
          </p:cNvSpPr>
          <p:nvPr/>
        </p:nvSpPr>
        <p:spPr bwMode="auto">
          <a:xfrm>
            <a:off x="3367088" y="3287713"/>
            <a:ext cx="239712" cy="239712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89" name="Oval 26"/>
          <p:cNvSpPr>
            <a:spLocks noChangeArrowheads="1"/>
          </p:cNvSpPr>
          <p:nvPr/>
        </p:nvSpPr>
        <p:spPr bwMode="auto">
          <a:xfrm>
            <a:off x="3429000" y="3005138"/>
            <a:ext cx="239713" cy="239712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90" name="Oval 27"/>
          <p:cNvSpPr>
            <a:spLocks noChangeArrowheads="1"/>
          </p:cNvSpPr>
          <p:nvPr/>
        </p:nvSpPr>
        <p:spPr bwMode="auto">
          <a:xfrm>
            <a:off x="6819900" y="3140075"/>
            <a:ext cx="358775" cy="361950"/>
          </a:xfrm>
          <a:prstGeom prst="ellipse">
            <a:avLst/>
          </a:prstGeom>
          <a:solidFill>
            <a:srgbClr val="9933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91" name="Oval 28"/>
          <p:cNvSpPr>
            <a:spLocks noChangeArrowheads="1"/>
          </p:cNvSpPr>
          <p:nvPr/>
        </p:nvSpPr>
        <p:spPr bwMode="auto">
          <a:xfrm>
            <a:off x="7148513" y="2998788"/>
            <a:ext cx="239712" cy="239712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92" name="Oval 29"/>
          <p:cNvSpPr>
            <a:spLocks noChangeArrowheads="1"/>
          </p:cNvSpPr>
          <p:nvPr/>
        </p:nvSpPr>
        <p:spPr bwMode="auto">
          <a:xfrm>
            <a:off x="7196138" y="3300413"/>
            <a:ext cx="239712" cy="239712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93" name="Oval 30"/>
          <p:cNvSpPr>
            <a:spLocks noChangeArrowheads="1"/>
          </p:cNvSpPr>
          <p:nvPr/>
        </p:nvSpPr>
        <p:spPr bwMode="auto">
          <a:xfrm>
            <a:off x="6978650" y="3514725"/>
            <a:ext cx="239713" cy="239713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94" name="Oval 31"/>
          <p:cNvSpPr>
            <a:spLocks noChangeArrowheads="1"/>
          </p:cNvSpPr>
          <p:nvPr/>
        </p:nvSpPr>
        <p:spPr bwMode="auto">
          <a:xfrm>
            <a:off x="6561138" y="3282950"/>
            <a:ext cx="239712" cy="239713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95" name="Oval 32"/>
          <p:cNvSpPr>
            <a:spLocks noChangeArrowheads="1"/>
          </p:cNvSpPr>
          <p:nvPr/>
        </p:nvSpPr>
        <p:spPr bwMode="auto">
          <a:xfrm>
            <a:off x="6623050" y="2989263"/>
            <a:ext cx="239713" cy="239712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96" name="Oval 33"/>
          <p:cNvSpPr>
            <a:spLocks noChangeArrowheads="1"/>
          </p:cNvSpPr>
          <p:nvPr/>
        </p:nvSpPr>
        <p:spPr bwMode="auto">
          <a:xfrm>
            <a:off x="7881938" y="3706813"/>
            <a:ext cx="157162" cy="157162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97" name="Oval 34"/>
          <p:cNvSpPr>
            <a:spLocks noChangeArrowheads="1"/>
          </p:cNvSpPr>
          <p:nvPr/>
        </p:nvSpPr>
        <p:spPr bwMode="auto">
          <a:xfrm>
            <a:off x="8034338" y="4075113"/>
            <a:ext cx="157162" cy="157162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98" name="Oval 35"/>
          <p:cNvSpPr>
            <a:spLocks noChangeArrowheads="1"/>
          </p:cNvSpPr>
          <p:nvPr/>
        </p:nvSpPr>
        <p:spPr bwMode="auto">
          <a:xfrm>
            <a:off x="7723188" y="4075113"/>
            <a:ext cx="157162" cy="157162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899" name="Oval 36"/>
          <p:cNvSpPr>
            <a:spLocks noChangeArrowheads="1"/>
          </p:cNvSpPr>
          <p:nvPr/>
        </p:nvSpPr>
        <p:spPr bwMode="auto">
          <a:xfrm>
            <a:off x="6697663" y="1944688"/>
            <a:ext cx="615950" cy="615950"/>
          </a:xfrm>
          <a:prstGeom prst="ellipse">
            <a:avLst/>
          </a:prstGeom>
          <a:solidFill>
            <a:srgbClr val="FFCC00"/>
          </a:solidFill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900" name="Oval 37"/>
          <p:cNvSpPr>
            <a:spLocks noChangeArrowheads="1"/>
          </p:cNvSpPr>
          <p:nvPr/>
        </p:nvSpPr>
        <p:spPr bwMode="auto">
          <a:xfrm>
            <a:off x="6927850" y="1958975"/>
            <a:ext cx="157163" cy="157163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901" name="Oval 38"/>
          <p:cNvSpPr>
            <a:spLocks noChangeArrowheads="1"/>
          </p:cNvSpPr>
          <p:nvPr/>
        </p:nvSpPr>
        <p:spPr bwMode="auto">
          <a:xfrm>
            <a:off x="7080250" y="2327275"/>
            <a:ext cx="157163" cy="157163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902" name="Oval 39"/>
          <p:cNvSpPr>
            <a:spLocks noChangeArrowheads="1"/>
          </p:cNvSpPr>
          <p:nvPr/>
        </p:nvSpPr>
        <p:spPr bwMode="auto">
          <a:xfrm>
            <a:off x="6769100" y="2327275"/>
            <a:ext cx="157163" cy="157163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903" name="Oval 40"/>
          <p:cNvSpPr>
            <a:spLocks noChangeArrowheads="1"/>
          </p:cNvSpPr>
          <p:nvPr/>
        </p:nvSpPr>
        <p:spPr bwMode="auto">
          <a:xfrm>
            <a:off x="5654675" y="3676650"/>
            <a:ext cx="615950" cy="615950"/>
          </a:xfrm>
          <a:prstGeom prst="ellipse">
            <a:avLst/>
          </a:prstGeom>
          <a:solidFill>
            <a:srgbClr val="FFCC00"/>
          </a:solidFill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904" name="Oval 41"/>
          <p:cNvSpPr>
            <a:spLocks noChangeArrowheads="1"/>
          </p:cNvSpPr>
          <p:nvPr/>
        </p:nvSpPr>
        <p:spPr bwMode="auto">
          <a:xfrm>
            <a:off x="5843588" y="3870325"/>
            <a:ext cx="234950" cy="236538"/>
          </a:xfrm>
          <a:prstGeom prst="ellipse">
            <a:avLst/>
          </a:prstGeom>
          <a:solidFill>
            <a:srgbClr val="9933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905" name="Oval 42"/>
          <p:cNvSpPr>
            <a:spLocks noChangeArrowheads="1"/>
          </p:cNvSpPr>
          <p:nvPr/>
        </p:nvSpPr>
        <p:spPr bwMode="auto">
          <a:xfrm>
            <a:off x="5884863" y="3690938"/>
            <a:ext cx="157162" cy="157162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906" name="Oval 43"/>
          <p:cNvSpPr>
            <a:spLocks noChangeArrowheads="1"/>
          </p:cNvSpPr>
          <p:nvPr/>
        </p:nvSpPr>
        <p:spPr bwMode="auto">
          <a:xfrm>
            <a:off x="6037263" y="4059238"/>
            <a:ext cx="157162" cy="157162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907" name="Oval 44"/>
          <p:cNvSpPr>
            <a:spLocks noChangeArrowheads="1"/>
          </p:cNvSpPr>
          <p:nvPr/>
        </p:nvSpPr>
        <p:spPr bwMode="auto">
          <a:xfrm>
            <a:off x="5726113" y="4059238"/>
            <a:ext cx="157162" cy="157162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908" name="Oval 45"/>
          <p:cNvSpPr>
            <a:spLocks noChangeArrowheads="1"/>
          </p:cNvSpPr>
          <p:nvPr/>
        </p:nvSpPr>
        <p:spPr bwMode="auto">
          <a:xfrm>
            <a:off x="7843838" y="3884613"/>
            <a:ext cx="234950" cy="236537"/>
          </a:xfrm>
          <a:prstGeom prst="ellipse">
            <a:avLst/>
          </a:prstGeom>
          <a:solidFill>
            <a:srgbClr val="9933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909" name="Oval 46"/>
          <p:cNvSpPr>
            <a:spLocks noChangeArrowheads="1"/>
          </p:cNvSpPr>
          <p:nvPr/>
        </p:nvSpPr>
        <p:spPr bwMode="auto">
          <a:xfrm>
            <a:off x="6886575" y="2133600"/>
            <a:ext cx="234950" cy="236538"/>
          </a:xfrm>
          <a:prstGeom prst="ellipse">
            <a:avLst/>
          </a:prstGeom>
          <a:solidFill>
            <a:srgbClr val="9933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910" name="Line 47"/>
          <p:cNvSpPr>
            <a:spLocks noChangeShapeType="1"/>
          </p:cNvSpPr>
          <p:nvPr/>
        </p:nvSpPr>
        <p:spPr bwMode="auto">
          <a:xfrm flipV="1">
            <a:off x="3817938" y="2400300"/>
            <a:ext cx="0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11" name="Line 48"/>
          <p:cNvSpPr>
            <a:spLocks noChangeShapeType="1"/>
          </p:cNvSpPr>
          <p:nvPr/>
        </p:nvSpPr>
        <p:spPr bwMode="auto">
          <a:xfrm flipH="1" flipV="1">
            <a:off x="4254500" y="3663950"/>
            <a:ext cx="277813" cy="195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12" name="Line 49"/>
          <p:cNvSpPr>
            <a:spLocks noChangeShapeType="1"/>
          </p:cNvSpPr>
          <p:nvPr/>
        </p:nvSpPr>
        <p:spPr bwMode="auto">
          <a:xfrm flipV="1">
            <a:off x="3022600" y="3686175"/>
            <a:ext cx="319088" cy="182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13" name="Line 50"/>
          <p:cNvSpPr>
            <a:spLocks noChangeShapeType="1"/>
          </p:cNvSpPr>
          <p:nvPr/>
        </p:nvSpPr>
        <p:spPr bwMode="auto">
          <a:xfrm flipH="1" flipV="1">
            <a:off x="6986588" y="2541588"/>
            <a:ext cx="11112" cy="298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14" name="Line 51"/>
          <p:cNvSpPr>
            <a:spLocks noChangeShapeType="1"/>
          </p:cNvSpPr>
          <p:nvPr/>
        </p:nvSpPr>
        <p:spPr bwMode="auto">
          <a:xfrm flipH="1" flipV="1">
            <a:off x="7424738" y="3621088"/>
            <a:ext cx="254000" cy="19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15" name="Line 52"/>
          <p:cNvSpPr>
            <a:spLocks noChangeShapeType="1"/>
          </p:cNvSpPr>
          <p:nvPr/>
        </p:nvSpPr>
        <p:spPr bwMode="auto">
          <a:xfrm flipV="1">
            <a:off x="6238875" y="3609975"/>
            <a:ext cx="309563" cy="206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16" name="Arc 53"/>
          <p:cNvSpPr>
            <a:spLocks/>
          </p:cNvSpPr>
          <p:nvPr/>
        </p:nvSpPr>
        <p:spPr bwMode="auto">
          <a:xfrm rot="1152263">
            <a:off x="7158038" y="2419350"/>
            <a:ext cx="1157287" cy="1179513"/>
          </a:xfrm>
          <a:custGeom>
            <a:avLst/>
            <a:gdLst>
              <a:gd name="T0" fmla="*/ 0 w 21531"/>
              <a:gd name="T1" fmla="*/ 0 h 21600"/>
              <a:gd name="T2" fmla="*/ 2147483647 w 21531"/>
              <a:gd name="T3" fmla="*/ 2147483647 h 21600"/>
              <a:gd name="T4" fmla="*/ 0 w 21531"/>
              <a:gd name="T5" fmla="*/ 2147483647 h 21600"/>
              <a:gd name="T6" fmla="*/ 0 60000 65536"/>
              <a:gd name="T7" fmla="*/ 0 60000 65536"/>
              <a:gd name="T8" fmla="*/ 0 60000 65536"/>
              <a:gd name="T9" fmla="*/ 0 w 21531"/>
              <a:gd name="T10" fmla="*/ 0 h 21600"/>
              <a:gd name="T11" fmla="*/ 21531 w 2153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31" h="21600" fill="none" extrusionOk="0">
                <a:moveTo>
                  <a:pt x="0" y="-1"/>
                </a:moveTo>
                <a:cubicBezTo>
                  <a:pt x="11262" y="-1"/>
                  <a:pt x="20635" y="8653"/>
                  <a:pt x="21531" y="19880"/>
                </a:cubicBezTo>
              </a:path>
              <a:path w="21531" h="21600" stroke="0" extrusionOk="0">
                <a:moveTo>
                  <a:pt x="0" y="-1"/>
                </a:moveTo>
                <a:cubicBezTo>
                  <a:pt x="11262" y="-1"/>
                  <a:pt x="20635" y="8653"/>
                  <a:pt x="21531" y="1988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7" name="Arc 54"/>
          <p:cNvSpPr>
            <a:spLocks/>
          </p:cNvSpPr>
          <p:nvPr/>
        </p:nvSpPr>
        <p:spPr bwMode="auto">
          <a:xfrm rot="8100000">
            <a:off x="6373813" y="3665538"/>
            <a:ext cx="1158875" cy="1179512"/>
          </a:xfrm>
          <a:custGeom>
            <a:avLst/>
            <a:gdLst>
              <a:gd name="T0" fmla="*/ 2147483647 w 21558"/>
              <a:gd name="T1" fmla="*/ 0 h 21593"/>
              <a:gd name="T2" fmla="*/ 2147483647 w 21558"/>
              <a:gd name="T3" fmla="*/ 2147483647 h 21593"/>
              <a:gd name="T4" fmla="*/ 0 w 21558"/>
              <a:gd name="T5" fmla="*/ 2147483647 h 21593"/>
              <a:gd name="T6" fmla="*/ 0 60000 65536"/>
              <a:gd name="T7" fmla="*/ 0 60000 65536"/>
              <a:gd name="T8" fmla="*/ 0 60000 65536"/>
              <a:gd name="T9" fmla="*/ 0 w 21558"/>
              <a:gd name="T10" fmla="*/ 0 h 21593"/>
              <a:gd name="T11" fmla="*/ 21558 w 21558"/>
              <a:gd name="T12" fmla="*/ 21593 h 2159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58" h="21593" fill="none" extrusionOk="0">
                <a:moveTo>
                  <a:pt x="566" y="0"/>
                </a:moveTo>
                <a:cubicBezTo>
                  <a:pt x="11753" y="294"/>
                  <a:pt x="20863" y="9082"/>
                  <a:pt x="21558" y="20250"/>
                </a:cubicBezTo>
              </a:path>
              <a:path w="21558" h="21593" stroke="0" extrusionOk="0">
                <a:moveTo>
                  <a:pt x="566" y="0"/>
                </a:moveTo>
                <a:cubicBezTo>
                  <a:pt x="11753" y="294"/>
                  <a:pt x="20863" y="9082"/>
                  <a:pt x="21558" y="20250"/>
                </a:cubicBezTo>
                <a:lnTo>
                  <a:pt x="0" y="21593"/>
                </a:lnTo>
                <a:lnTo>
                  <a:pt x="566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8" name="Arc 55"/>
          <p:cNvSpPr>
            <a:spLocks/>
          </p:cNvSpPr>
          <p:nvPr/>
        </p:nvSpPr>
        <p:spPr bwMode="auto">
          <a:xfrm rot="-6300000">
            <a:off x="5643563" y="2351088"/>
            <a:ext cx="1160462" cy="1192212"/>
          </a:xfrm>
          <a:custGeom>
            <a:avLst/>
            <a:gdLst>
              <a:gd name="T0" fmla="*/ 0 w 21600"/>
              <a:gd name="T1" fmla="*/ 0 h 21842"/>
              <a:gd name="T2" fmla="*/ 2147483647 w 21600"/>
              <a:gd name="T3" fmla="*/ 2147483647 h 21842"/>
              <a:gd name="T4" fmla="*/ 0 w 21600"/>
              <a:gd name="T5" fmla="*/ 2147483647 h 21842"/>
              <a:gd name="T6" fmla="*/ 0 60000 65536"/>
              <a:gd name="T7" fmla="*/ 0 60000 65536"/>
              <a:gd name="T8" fmla="*/ 0 60000 65536"/>
              <a:gd name="T9" fmla="*/ 0 w 21600"/>
              <a:gd name="T10" fmla="*/ 0 h 21842"/>
              <a:gd name="T11" fmla="*/ 21600 w 21600"/>
              <a:gd name="T12" fmla="*/ 21842 h 218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842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680"/>
                  <a:pt x="21599" y="21761"/>
                  <a:pt x="21598" y="21841"/>
                </a:cubicBezTo>
              </a:path>
              <a:path w="21600" h="21842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680"/>
                  <a:pt x="21599" y="21761"/>
                  <a:pt x="21598" y="21841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9" name="Line 56"/>
          <p:cNvSpPr>
            <a:spLocks noChangeShapeType="1"/>
          </p:cNvSpPr>
          <p:nvPr/>
        </p:nvSpPr>
        <p:spPr bwMode="auto">
          <a:xfrm>
            <a:off x="5208588" y="5292725"/>
            <a:ext cx="3667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20" name="Oval 57"/>
          <p:cNvSpPr>
            <a:spLocks noChangeArrowheads="1"/>
          </p:cNvSpPr>
          <p:nvPr/>
        </p:nvSpPr>
        <p:spPr bwMode="auto">
          <a:xfrm>
            <a:off x="2695575" y="5495925"/>
            <a:ext cx="266700" cy="266700"/>
          </a:xfrm>
          <a:prstGeom prst="ellipse">
            <a:avLst/>
          </a:prstGeom>
          <a:solidFill>
            <a:srgbClr val="FFCC00"/>
          </a:solidFill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921" name="Text Box 58"/>
          <p:cNvSpPr txBox="1">
            <a:spLocks noChangeArrowheads="1"/>
          </p:cNvSpPr>
          <p:nvPr/>
        </p:nvSpPr>
        <p:spPr bwMode="auto">
          <a:xfrm>
            <a:off x="2984500" y="5502275"/>
            <a:ext cx="1174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AvantGarde Bk BT" charset="0"/>
              </a:rPr>
              <a:t>Central area</a:t>
            </a:r>
          </a:p>
        </p:txBody>
      </p:sp>
      <p:sp>
        <p:nvSpPr>
          <p:cNvPr id="36922" name="Text Box 59"/>
          <p:cNvSpPr txBox="1">
            <a:spLocks noChangeArrowheads="1"/>
          </p:cNvSpPr>
          <p:nvPr/>
        </p:nvSpPr>
        <p:spPr bwMode="auto">
          <a:xfrm>
            <a:off x="5611813" y="5167313"/>
            <a:ext cx="19415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AvantGarde Bk BT" charset="0"/>
              </a:rPr>
              <a:t>Major transport axis</a:t>
            </a:r>
          </a:p>
        </p:txBody>
      </p:sp>
      <p:sp>
        <p:nvSpPr>
          <p:cNvPr id="36923" name="Oval 60"/>
          <p:cNvSpPr>
            <a:spLocks noChangeArrowheads="1"/>
          </p:cNvSpPr>
          <p:nvPr/>
        </p:nvSpPr>
        <p:spPr bwMode="auto">
          <a:xfrm>
            <a:off x="712788" y="5176838"/>
            <a:ext cx="209550" cy="211137"/>
          </a:xfrm>
          <a:prstGeom prst="ellipse">
            <a:avLst/>
          </a:prstGeom>
          <a:solidFill>
            <a:srgbClr val="9933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924" name="Oval 61"/>
          <p:cNvSpPr>
            <a:spLocks noChangeArrowheads="1"/>
          </p:cNvSpPr>
          <p:nvPr/>
        </p:nvSpPr>
        <p:spPr bwMode="auto">
          <a:xfrm>
            <a:off x="709613" y="5527675"/>
            <a:ext cx="217487" cy="217488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6925" name="Oval 62"/>
          <p:cNvSpPr>
            <a:spLocks noChangeArrowheads="1"/>
          </p:cNvSpPr>
          <p:nvPr/>
        </p:nvSpPr>
        <p:spPr bwMode="auto">
          <a:xfrm>
            <a:off x="2719388" y="5187950"/>
            <a:ext cx="217487" cy="217488"/>
          </a:xfrm>
          <a:prstGeom prst="ellipse">
            <a:avLst/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64" name="Rectangle 42"/>
          <p:cNvSpPr>
            <a:spLocks noChangeArrowheads="1"/>
          </p:cNvSpPr>
          <p:nvPr/>
        </p:nvSpPr>
        <p:spPr bwMode="auto">
          <a:xfrm>
            <a:off x="84665" y="5901254"/>
            <a:ext cx="69860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200" dirty="0">
                <a:latin typeface="Arial Narrow" charset="0"/>
              </a:rPr>
              <a:t>Copyright © 1999-2007, Jean-Paul </a:t>
            </a:r>
            <a:r>
              <a:rPr lang="en-US" sz="1200" dirty="0" err="1">
                <a:latin typeface="Arial Narrow" charset="0"/>
              </a:rPr>
              <a:t>Rodrigue</a:t>
            </a:r>
            <a:r>
              <a:rPr lang="en-US" sz="1200" dirty="0">
                <a:latin typeface="Arial Narrow" charset="0"/>
              </a:rPr>
              <a:t>, Dept. of Economics &amp; Geography, Hofstra University, Hempstead, NY, 11549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141288" y="-90488"/>
            <a:ext cx="882332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3200" b="1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Cidade/Região </a:t>
            </a:r>
            <a:r>
              <a:rPr lang="pt-BR" sz="3200" b="1" kern="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Policêntrica</a:t>
            </a:r>
            <a:endParaRPr lang="es-ES" sz="32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10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/>
          <p:nvPr/>
        </p:nvSpPr>
        <p:spPr>
          <a:xfrm>
            <a:off x="0" y="6324601"/>
            <a:ext cx="9144000" cy="5334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hape 173"/>
          <p:cNvSpPr/>
          <p:nvPr/>
        </p:nvSpPr>
        <p:spPr>
          <a:xfrm>
            <a:off x="2659063" y="2311400"/>
            <a:ext cx="3717925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>
            <a:lvl1pPr marL="57799" algn="ctr">
              <a:lnSpc>
                <a:spcPct val="100000"/>
              </a:lnSpc>
              <a:spcBef>
                <a:spcPts val="0"/>
              </a:spcBef>
            </a:lvl1pPr>
          </a:lstStyle>
          <a:p>
            <a:pPr>
              <a:spcBef>
                <a:spcPts val="1800"/>
              </a:spcBef>
              <a:spcAft>
                <a:spcPts val="1800"/>
              </a:spcAft>
              <a:defRPr sz="1800">
                <a:uFillTx/>
              </a:defRPr>
            </a:pPr>
            <a:r>
              <a:rPr lang="en-US" b="1" dirty="0" err="1">
                <a:uFill>
                  <a:solidFill/>
                </a:uFill>
                <a:latin typeface="Calibri" pitchFamily="34" charset="0"/>
                <a:cs typeface="Calibri" pitchFamily="34" charset="0"/>
              </a:rPr>
              <a:t>Segregação</a:t>
            </a:r>
            <a:r>
              <a:rPr lang="en-US" dirty="0">
                <a:uFill>
                  <a:solidFill/>
                </a:uFill>
                <a:latin typeface="Calibri" pitchFamily="34" charset="0"/>
                <a:cs typeface="Calibri" pitchFamily="34" charset="0"/>
              </a:rPr>
              <a:t>   -&gt;   </a:t>
            </a:r>
            <a:r>
              <a:rPr lang="en-US" b="1" dirty="0" err="1">
                <a:solidFill>
                  <a:srgbClr val="009ADB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cs typeface="Calibri" pitchFamily="34" charset="0"/>
              </a:rPr>
              <a:t>Inclusão</a:t>
            </a:r>
            <a:endParaRPr lang="en-US" b="1" dirty="0">
              <a:solidFill>
                <a:srgbClr val="009ADB"/>
              </a:solidFill>
              <a:uFill>
                <a:solidFill>
                  <a:srgbClr val="FFFFFF"/>
                </a:solidFill>
              </a:uFill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1800"/>
              </a:spcBef>
              <a:spcAft>
                <a:spcPts val="1800"/>
              </a:spcAft>
              <a:defRPr sz="1800">
                <a:uFillTx/>
              </a:defRPr>
            </a:pPr>
            <a:r>
              <a:rPr lang="en-US" b="1" dirty="0" err="1">
                <a:uFill>
                  <a:solidFill/>
                </a:uFill>
                <a:latin typeface="Calibri" pitchFamily="34" charset="0"/>
                <a:cs typeface="Calibri" pitchFamily="34" charset="0"/>
              </a:rPr>
              <a:t>Congestionamento</a:t>
            </a:r>
            <a:r>
              <a:rPr lang="en-US" b="1" dirty="0">
                <a:uFill>
                  <a:solidFill/>
                </a:u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uFill>
                  <a:solidFill/>
                </a:uFill>
                <a:latin typeface="Calibri" pitchFamily="34" charset="0"/>
                <a:cs typeface="Calibri" pitchFamily="34" charset="0"/>
              </a:rPr>
              <a:t> -&gt;  </a:t>
            </a:r>
            <a:r>
              <a:rPr lang="en-US" b="1" dirty="0" err="1">
                <a:solidFill>
                  <a:srgbClr val="009ADB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cs typeface="Calibri" pitchFamily="34" charset="0"/>
              </a:rPr>
              <a:t>Conectividade</a:t>
            </a:r>
            <a:endParaRPr lang="en-US" b="1" dirty="0">
              <a:solidFill>
                <a:srgbClr val="009ADB"/>
              </a:solidFill>
              <a:uFill>
                <a:solidFill>
                  <a:srgbClr val="FFFFFF"/>
                </a:solidFill>
              </a:u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04" name="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1" r="71219" b="8311"/>
          <a:stretch>
            <a:fillRect/>
          </a:stretch>
        </p:blipFill>
        <p:spPr bwMode="auto">
          <a:xfrm>
            <a:off x="0" y="762000"/>
            <a:ext cx="25908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05" name="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6" t="8701" r="98" b="8311"/>
          <a:stretch>
            <a:fillRect/>
          </a:stretch>
        </p:blipFill>
        <p:spPr bwMode="auto">
          <a:xfrm>
            <a:off x="6400800" y="762000"/>
            <a:ext cx="2743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-31750" y="-49213"/>
            <a:ext cx="9164638" cy="741363"/>
          </a:xfrm>
          <a:prstGeom prst="rect">
            <a:avLst/>
          </a:prstGeom>
          <a:solidFill>
            <a:srgbClr val="2197D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755650" y="-100013"/>
            <a:ext cx="7859713" cy="97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pt-BR" sz="2000" b="1" dirty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rPr>
              <a:t>Contexto: </a:t>
            </a:r>
            <a:r>
              <a:rPr lang="pt-BR" sz="2000" b="1" i="1" dirty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rPr>
              <a:t>Business as usual </a:t>
            </a:r>
            <a:r>
              <a:rPr lang="pt-BR" sz="2000" b="1" dirty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rPr>
              <a:t>vs. </a:t>
            </a:r>
          </a:p>
          <a:p>
            <a:pPr algn="ctr" eaLnBrk="0" hangingPunct="0">
              <a:defRPr/>
            </a:pPr>
            <a:r>
              <a:rPr lang="pt-BR" sz="2000" b="1" dirty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rPr>
              <a:t>Desenvolvimento Urbano Sustentável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916238" y="1125538"/>
            <a:ext cx="15113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>
                <a:uFill>
                  <a:solidFill/>
                </a:uFill>
                <a:latin typeface="Calibri" pitchFamily="34" charset="0"/>
                <a:cs typeface="Calibri" pitchFamily="34" charset="0"/>
              </a:rPr>
              <a:t>Espraiamento</a:t>
            </a:r>
            <a:r>
              <a:rPr lang="en-US" b="1" dirty="0">
                <a:uFill>
                  <a:solidFill/>
                </a:u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>
              <a:defRPr/>
            </a:pPr>
            <a:r>
              <a:rPr lang="en-US" b="1" dirty="0" err="1">
                <a:uFill>
                  <a:solidFill/>
                </a:uFill>
                <a:latin typeface="Calibri" pitchFamily="34" charset="0"/>
                <a:cs typeface="Calibri" pitchFamily="34" charset="0"/>
              </a:rPr>
              <a:t>urbano</a:t>
            </a:r>
            <a:endParaRPr lang="en-US" b="1" dirty="0">
              <a:latin typeface="Arial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643438" y="1125538"/>
            <a:ext cx="15128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009ADB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cs typeface="Calibri" pitchFamily="34" charset="0"/>
              </a:rPr>
              <a:t>Cidade</a:t>
            </a:r>
            <a:r>
              <a:rPr lang="en-US" b="1" dirty="0">
                <a:solidFill>
                  <a:srgbClr val="009ADB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cs typeface="Calibri" pitchFamily="34" charset="0"/>
              </a:rPr>
              <a:t> compacta</a:t>
            </a:r>
            <a:endParaRPr lang="en-US" dirty="0">
              <a:latin typeface="Arial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468813" y="1263650"/>
            <a:ext cx="4318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uFill>
                  <a:solidFill/>
                </a:uFill>
                <a:latin typeface="Calibri" pitchFamily="34" charset="0"/>
                <a:cs typeface="Calibri" pitchFamily="34" charset="0"/>
              </a:rPr>
              <a:t>-&gt;</a:t>
            </a:r>
            <a:endParaRPr lang="en-US" dirty="0">
              <a:latin typeface="Arial" charset="0"/>
            </a:endParaRPr>
          </a:p>
        </p:txBody>
      </p:sp>
      <p:pic>
        <p:nvPicPr>
          <p:cNvPr id="51211" name="Picture 7" descr="bott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6500813"/>
            <a:ext cx="33575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hape 173"/>
          <p:cNvSpPr/>
          <p:nvPr/>
        </p:nvSpPr>
        <p:spPr>
          <a:xfrm>
            <a:off x="2859088" y="4076700"/>
            <a:ext cx="3184525" cy="1119188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>
            <a:lvl1pPr marL="57799" algn="ctr">
              <a:lnSpc>
                <a:spcPct val="100000"/>
              </a:lnSpc>
              <a:spcBef>
                <a:spcPts val="0"/>
              </a:spcBef>
            </a:lvl1pPr>
          </a:lstStyle>
          <a:p>
            <a:pPr>
              <a:spcBef>
                <a:spcPts val="1800"/>
              </a:spcBef>
              <a:spcAft>
                <a:spcPts val="1800"/>
              </a:spcAft>
              <a:defRPr sz="1800">
                <a:uFillTx/>
              </a:defRPr>
            </a:pPr>
            <a:r>
              <a:rPr lang="en-US" b="1" dirty="0" err="1">
                <a:uFill>
                  <a:solidFill/>
                </a:uFill>
                <a:latin typeface="Calibri" pitchFamily="34" charset="0"/>
                <a:cs typeface="Calibri" pitchFamily="34" charset="0"/>
              </a:rPr>
              <a:t>Setorialidade</a:t>
            </a:r>
            <a:r>
              <a:rPr lang="en-US" dirty="0">
                <a:uFill>
                  <a:solidFill/>
                </a:uFill>
                <a:latin typeface="Calibri" pitchFamily="34" charset="0"/>
                <a:cs typeface="Calibri" pitchFamily="34" charset="0"/>
              </a:rPr>
              <a:t> -&gt;  </a:t>
            </a:r>
            <a:r>
              <a:rPr lang="en-US" b="1" dirty="0" err="1">
                <a:solidFill>
                  <a:srgbClr val="009ADB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cs typeface="Calibri" pitchFamily="34" charset="0"/>
              </a:rPr>
              <a:t>Integração</a:t>
            </a:r>
            <a:endParaRPr lang="en-US" b="1" dirty="0">
              <a:solidFill>
                <a:srgbClr val="009ADB"/>
              </a:solidFill>
              <a:uFill>
                <a:solidFill>
                  <a:srgbClr val="FFFFFF"/>
                </a:solidFill>
              </a:uFill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1800"/>
              </a:spcBef>
              <a:spcAft>
                <a:spcPts val="1800"/>
              </a:spcAft>
              <a:defRPr sz="1800">
                <a:uFillTx/>
              </a:defRPr>
            </a:pPr>
            <a:r>
              <a:rPr lang="en-US" b="1" dirty="0" err="1">
                <a:uFill>
                  <a:solidFill/>
                </a:uFill>
                <a:latin typeface="Calibri" pitchFamily="34" charset="0"/>
                <a:cs typeface="Calibri" pitchFamily="34" charset="0"/>
              </a:rPr>
              <a:t>Vulnerabilidade</a:t>
            </a:r>
            <a:r>
              <a:rPr lang="en-US" dirty="0">
                <a:uFill>
                  <a:solidFill/>
                </a:uFill>
                <a:latin typeface="Calibri" pitchFamily="34" charset="0"/>
                <a:cs typeface="Calibri" pitchFamily="34" charset="0"/>
              </a:rPr>
              <a:t>  -&gt;  </a:t>
            </a:r>
            <a:r>
              <a:rPr lang="en-US" b="1" dirty="0" err="1">
                <a:solidFill>
                  <a:srgbClr val="009ADB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cs typeface="Calibri" pitchFamily="34" charset="0"/>
              </a:rPr>
              <a:t>Resiliência</a:t>
            </a:r>
            <a:endParaRPr lang="en-US" b="1" dirty="0">
              <a:solidFill>
                <a:srgbClr val="009ADB"/>
              </a:solidFill>
              <a:uFill>
                <a:solidFill>
                  <a:srgbClr val="FFFFFF"/>
                </a:solidFill>
              </a:u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/>
        </p:nvSpPr>
        <p:spPr>
          <a:xfrm>
            <a:off x="1746250" y="1485900"/>
            <a:ext cx="59118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b="1" dirty="0">
                <a:solidFill>
                  <a:schemeClr val="accent6"/>
                </a:solidFill>
                <a:latin typeface="Arial" charset="0"/>
                <a:cs typeface="Arial" charset="0"/>
              </a:rPr>
              <a:t>Agenda 2030 para o </a:t>
            </a:r>
            <a:r>
              <a:rPr lang="en-US" altLang="en-US" b="1" dirty="0" err="1">
                <a:solidFill>
                  <a:schemeClr val="accent6"/>
                </a:solidFill>
                <a:latin typeface="Arial" charset="0"/>
                <a:cs typeface="Arial" charset="0"/>
              </a:rPr>
              <a:t>Desenvolvimento</a:t>
            </a:r>
            <a:r>
              <a:rPr lang="en-US" altLang="en-US" b="1" dirty="0">
                <a:solidFill>
                  <a:schemeClr val="accent6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b="1" dirty="0" err="1">
                <a:solidFill>
                  <a:schemeClr val="accent6"/>
                </a:solidFill>
                <a:latin typeface="Arial" charset="0"/>
                <a:cs typeface="Arial" charset="0"/>
              </a:rPr>
              <a:t>Sustentável</a:t>
            </a:r>
            <a:endParaRPr lang="it-IT" dirty="0">
              <a:latin typeface="Arial" charset="0"/>
            </a:endParaRPr>
          </a:p>
        </p:txBody>
      </p:sp>
      <p:pic>
        <p:nvPicPr>
          <p:cNvPr id="43011" name="Immagine 2" descr="image18_27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271838"/>
            <a:ext cx="91440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CasellaDiTesto 3"/>
          <p:cNvSpPr txBox="1">
            <a:spLocks noChangeArrowheads="1"/>
          </p:cNvSpPr>
          <p:nvPr/>
        </p:nvSpPr>
        <p:spPr bwMode="auto">
          <a:xfrm>
            <a:off x="-252413" y="2052638"/>
            <a:ext cx="964882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400" b="1"/>
              <a:t>1</a:t>
            </a:r>
            <a:r>
              <a:rPr lang="it-IT" altLang="en-US"/>
              <a:t> Agenda        </a:t>
            </a:r>
            <a:r>
              <a:rPr lang="it-IT" altLang="en-US" sz="2400"/>
              <a:t> </a:t>
            </a:r>
            <a:r>
              <a:rPr lang="it-IT" altLang="en-US" sz="2400" b="1"/>
              <a:t>5</a:t>
            </a:r>
            <a:r>
              <a:rPr lang="it-IT" altLang="en-US" sz="2400"/>
              <a:t> </a:t>
            </a:r>
            <a:r>
              <a:rPr lang="it-IT" altLang="en-US"/>
              <a:t>Grandes Areas         </a:t>
            </a:r>
            <a:r>
              <a:rPr lang="it-IT" altLang="en-US" sz="2400" b="1"/>
              <a:t>17</a:t>
            </a:r>
            <a:r>
              <a:rPr lang="it-IT" altLang="en-US" sz="2000"/>
              <a:t> </a:t>
            </a:r>
            <a:r>
              <a:rPr lang="it-IT" altLang="en-US"/>
              <a:t>Objetivos         </a:t>
            </a:r>
            <a:r>
              <a:rPr lang="it-IT" altLang="en-US" sz="2400" b="1"/>
              <a:t>169</a:t>
            </a:r>
            <a:r>
              <a:rPr lang="it-IT" altLang="en-US" sz="3200"/>
              <a:t> </a:t>
            </a:r>
            <a:r>
              <a:rPr lang="it-IT" altLang="en-US"/>
              <a:t>Metas         </a:t>
            </a:r>
            <a:r>
              <a:rPr lang="it-IT" altLang="en-US" sz="2400" b="1"/>
              <a:t>193</a:t>
            </a:r>
            <a:r>
              <a:rPr lang="it-IT" altLang="en-US" sz="3200"/>
              <a:t> </a:t>
            </a:r>
            <a:r>
              <a:rPr lang="it-IT" altLang="en-US"/>
              <a:t>Países  </a:t>
            </a:r>
          </a:p>
        </p:txBody>
      </p:sp>
      <p:sp>
        <p:nvSpPr>
          <p:cNvPr id="43013" name="CasellaDiTesto 4"/>
          <p:cNvSpPr txBox="1">
            <a:spLocks noChangeArrowheads="1"/>
          </p:cNvSpPr>
          <p:nvPr/>
        </p:nvSpPr>
        <p:spPr bwMode="auto">
          <a:xfrm>
            <a:off x="0" y="2782888"/>
            <a:ext cx="91408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 dirty="0"/>
              <a:t>P</a:t>
            </a:r>
            <a:r>
              <a:rPr lang="it-IT" altLang="en-US" dirty="0"/>
              <a:t>essoa         </a:t>
            </a:r>
            <a:r>
              <a:rPr lang="it-IT" altLang="en-US" sz="2800" b="1" dirty="0"/>
              <a:t>P</a:t>
            </a:r>
            <a:r>
              <a:rPr lang="it-IT" altLang="en-US" dirty="0"/>
              <a:t>laneta         </a:t>
            </a:r>
            <a:r>
              <a:rPr lang="it-IT" altLang="en-US" sz="2800" b="1" dirty="0"/>
              <a:t>P</a:t>
            </a:r>
            <a:r>
              <a:rPr lang="it-IT" altLang="en-US" sz="2000" dirty="0"/>
              <a:t>rosperidade       </a:t>
            </a:r>
            <a:r>
              <a:rPr lang="it-IT" altLang="en-US" sz="2800" b="1" dirty="0"/>
              <a:t>P</a:t>
            </a:r>
            <a:r>
              <a:rPr lang="it-IT" altLang="en-US" dirty="0"/>
              <a:t>az         </a:t>
            </a:r>
            <a:r>
              <a:rPr lang="it-IT" altLang="en-US" sz="2800" b="1" dirty="0"/>
              <a:t>P</a:t>
            </a:r>
            <a:r>
              <a:rPr lang="it-IT" altLang="en-US" dirty="0"/>
              <a:t>arceria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1268413"/>
          </a:xfrm>
          <a:prstGeom prst="rect">
            <a:avLst/>
          </a:prstGeom>
          <a:solidFill>
            <a:srgbClr val="2197D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4301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89"/>
          <a:stretch>
            <a:fillRect/>
          </a:stretch>
        </p:blipFill>
        <p:spPr bwMode="auto">
          <a:xfrm>
            <a:off x="911225" y="95250"/>
            <a:ext cx="7405688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2195513" y="692150"/>
            <a:ext cx="5241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5000"/>
              <a:buChar char="o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Verdana" pitchFamily="34" charset="0"/>
              <a:buChar char="–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</a:t>
            </a:r>
            <a: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Desenvolvimento</a:t>
            </a:r>
            <a: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Sustentável</a:t>
            </a:r>
            <a:endParaRPr lang="en-US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0" y="6429375"/>
            <a:ext cx="9144000" cy="4286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3018" name="Picture 7" descr="botto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6500813"/>
            <a:ext cx="33575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1268413"/>
          </a:xfrm>
          <a:prstGeom prst="rect">
            <a:avLst/>
          </a:prstGeom>
          <a:solidFill>
            <a:srgbClr val="2197D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4036" name="Título 1"/>
          <p:cNvSpPr txBox="1">
            <a:spLocks/>
          </p:cNvSpPr>
          <p:nvPr/>
        </p:nvSpPr>
        <p:spPr bwMode="auto">
          <a:xfrm>
            <a:off x="457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b="1">
                <a:solidFill>
                  <a:schemeClr val="bg1"/>
                </a:solidFill>
                <a:latin typeface="Verdana" panose="020B0604030504040204" pitchFamily="34" charset="0"/>
              </a:rPr>
              <a:t>ODS</a:t>
            </a:r>
          </a:p>
        </p:txBody>
      </p:sp>
      <p:sp>
        <p:nvSpPr>
          <p:cNvPr id="44037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8" name="Picture 8" descr="Image result for 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9180513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940425" y="3068638"/>
            <a:ext cx="1584325" cy="1584325"/>
          </a:xfrm>
          <a:prstGeom prst="rect">
            <a:avLst/>
          </a:prstGeom>
          <a:noFill/>
          <a:ln w="762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7380312" y="1700808"/>
            <a:ext cx="1512168" cy="151216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3915644" cy="462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12962"/>
            <a:ext cx="3600399" cy="526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931863"/>
          </a:xfrm>
          <a:prstGeom prst="rect">
            <a:avLst/>
          </a:prstGeom>
          <a:solidFill>
            <a:srgbClr val="2197D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141288" y="-90488"/>
            <a:ext cx="882332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3200" b="1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Habitat III</a:t>
            </a:r>
            <a:endParaRPr lang="es-ES" sz="32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02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0" y="0"/>
            <a:ext cx="9144000" cy="1268413"/>
          </a:xfrm>
          <a:prstGeom prst="rect">
            <a:avLst/>
          </a:prstGeom>
          <a:solidFill>
            <a:srgbClr val="2197D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468313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rPr>
              <a:t>Nova Agenda Urbana</a:t>
            </a:r>
            <a:endParaRPr lang="pt-BR" sz="2800" b="1" dirty="0">
              <a:solidFill>
                <a:schemeClr val="bg1"/>
              </a:solidFill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14" name="Picture 5" descr="C:\Users\boulaick\Pictures\29916456953_96a58f8c76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8307"/>
            <a:ext cx="9131474" cy="360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4"/>
          <p:cNvSpPr txBox="1"/>
          <p:nvPr/>
        </p:nvSpPr>
        <p:spPr>
          <a:xfrm>
            <a:off x="611560" y="1916832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latin typeface="+mn-lt"/>
              </a:rPr>
              <a:t>É </a:t>
            </a:r>
            <a:r>
              <a:rPr lang="es-ES_tradnl" sz="2400" dirty="0" err="1" smtClean="0">
                <a:latin typeface="+mn-lt"/>
              </a:rPr>
              <a:t>um</a:t>
            </a:r>
            <a:r>
              <a:rPr lang="es-ES_tradnl" sz="2400" dirty="0" smtClean="0">
                <a:latin typeface="+mn-lt"/>
              </a:rPr>
              <a:t> plano de </a:t>
            </a:r>
            <a:r>
              <a:rPr lang="es-ES_tradnl" sz="2400" dirty="0" err="1" smtClean="0">
                <a:latin typeface="+mn-lt"/>
              </a:rPr>
              <a:t>ação</a:t>
            </a:r>
            <a:r>
              <a:rPr lang="es-ES_tradnl" sz="2400" dirty="0" smtClean="0">
                <a:latin typeface="+mn-lt"/>
              </a:rPr>
              <a:t> para a </a:t>
            </a:r>
            <a:r>
              <a:rPr lang="es-ES_tradnl" sz="2400" dirty="0" err="1" smtClean="0">
                <a:latin typeface="+mn-lt"/>
              </a:rPr>
              <a:t>urbanização</a:t>
            </a:r>
            <a:r>
              <a:rPr lang="es-ES_tradnl" sz="2400" dirty="0" smtClean="0">
                <a:latin typeface="+mn-lt"/>
              </a:rPr>
              <a:t> dos próximos 20 anos</a:t>
            </a:r>
            <a:endParaRPr lang="en-US" sz="2400" dirty="0">
              <a:latin typeface="+mn-lt"/>
            </a:endParaRPr>
          </a:p>
        </p:txBody>
      </p:sp>
      <p:pic>
        <p:nvPicPr>
          <p:cNvPr id="16" name="Picture 2" descr="D:\Presentations\20161212 Barcelona\logo-habitat-ii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214"/>
            <a:ext cx="1365930" cy="12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781920" y="1387370"/>
            <a:ext cx="7688160" cy="18386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endParaRPr lang="pt-BR" sz="1500" b="1" spc="-1" dirty="0" smtClean="0">
              <a:solidFill>
                <a:srgbClr val="666666"/>
              </a:solidFill>
              <a:uFill>
                <a:solidFill>
                  <a:srgbClr val="FFFFFF"/>
                </a:solidFill>
              </a:uFill>
              <a:latin typeface="Quicksand"/>
              <a:ea typeface="Quicksand"/>
            </a:endParaRPr>
          </a:p>
          <a:p>
            <a:endParaRPr lang="pt-BR" sz="1500" b="1" spc="-1" dirty="0" smtClean="0">
              <a:solidFill>
                <a:srgbClr val="666666"/>
              </a:solidFill>
              <a:uFill>
                <a:solidFill>
                  <a:srgbClr val="FFFFFF"/>
                </a:solidFill>
              </a:uFill>
              <a:latin typeface="Quicksand"/>
              <a:ea typeface="Quicksand"/>
            </a:endParaRPr>
          </a:p>
          <a:p>
            <a:r>
              <a:rPr lang="pt-BR" b="1" spc="-1" dirty="0" smtClean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ea typeface="Quicksand"/>
              </a:rPr>
              <a:t>A Nova Agenda Urbana é um documento orientado à ação que estabelece a padrões globais de conquista no desenvolvimento urbano sustentável, repensando a maneira como construímos, gerenciamos e vivemos nas cidades através da cooperação com parceiros comprometidos, </a:t>
            </a:r>
            <a:r>
              <a:rPr lang="pt-BR" b="1" i="1" spc="-1" dirty="0" err="1" smtClean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ea typeface="Quicksand"/>
              </a:rPr>
              <a:t>stakeholders</a:t>
            </a:r>
            <a:r>
              <a:rPr lang="pt-BR" b="1" spc="-1" dirty="0" smtClean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ea typeface="Quicksand"/>
              </a:rPr>
              <a:t> relevantes e atores urbanos em todos os níveis de governo bem como o setor privado</a:t>
            </a:r>
            <a:r>
              <a:rPr lang="pt-B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</a:t>
            </a:r>
            <a:endParaRPr lang="pt-BR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pt-BR" sz="180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CustomShape 2"/>
          <p:cNvSpPr/>
          <p:nvPr/>
        </p:nvSpPr>
        <p:spPr>
          <a:xfrm flipH="1">
            <a:off x="665280" y="1557598"/>
            <a:ext cx="6120" cy="151491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CB7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2" name="Shape 89"/>
          <p:cNvPicPr/>
          <p:nvPr/>
        </p:nvPicPr>
        <p:blipFill>
          <a:blip r:embed="rId3"/>
          <a:stretch/>
        </p:blipFill>
        <p:spPr>
          <a:xfrm>
            <a:off x="19228" y="3204112"/>
            <a:ext cx="9143280" cy="2356058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Screenshot 2017-03-16 01.14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022" y="5799527"/>
            <a:ext cx="1253480" cy="986954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1268413"/>
          </a:xfrm>
          <a:prstGeom prst="rect">
            <a:avLst/>
          </a:prstGeom>
          <a:solidFill>
            <a:srgbClr val="2197D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7" name="Picture 2" descr="D:\Presentations\20161212 Barcelona\logo-habitat-ii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214"/>
            <a:ext cx="1365930" cy="12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 bwMode="auto">
          <a:xfrm>
            <a:off x="468313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rPr>
              <a:t>Nova Agenda Urbana</a:t>
            </a:r>
            <a:endParaRPr lang="pt-BR" sz="2800" b="1" dirty="0">
              <a:solidFill>
                <a:schemeClr val="bg1"/>
              </a:solidFill>
              <a:latin typeface="Verdan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63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/>
        </p:nvSpPr>
        <p:spPr>
          <a:xfrm>
            <a:off x="0" y="6429375"/>
            <a:ext cx="9144000" cy="4286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99060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99060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52400" y="152400"/>
            <a:ext cx="9296400" cy="990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8DB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8DB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8DB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8DB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8DB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8DB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8DB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8DB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8DB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en-US" sz="1300" dirty="0">
                <a:solidFill>
                  <a:schemeClr val="bg1"/>
                </a:solidFill>
                <a:latin typeface="Fruitiger"/>
              </a:rPr>
              <a:t>UN-HABITAT APPROACH</a:t>
            </a:r>
            <a:br>
              <a:rPr lang="en-US" sz="1300" dirty="0">
                <a:solidFill>
                  <a:schemeClr val="bg1"/>
                </a:solidFill>
                <a:latin typeface="Fruitiger"/>
              </a:rPr>
            </a:br>
            <a:endParaRPr lang="en-US" sz="1300" dirty="0">
              <a:latin typeface="Fruitiger"/>
            </a:endParaRPr>
          </a:p>
        </p:txBody>
      </p:sp>
      <p:sp>
        <p:nvSpPr>
          <p:cNvPr id="57352" name="TextBox 5"/>
          <p:cNvSpPr txBox="1">
            <a:spLocks noChangeArrowheads="1"/>
          </p:cNvSpPr>
          <p:nvPr/>
        </p:nvSpPr>
        <p:spPr bwMode="auto">
          <a:xfrm>
            <a:off x="228600" y="457200"/>
            <a:ext cx="868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Fruitiger"/>
              </a:rPr>
              <a:t>HOW TO FACILITATE INTERVENTIONS</a:t>
            </a:r>
          </a:p>
        </p:txBody>
      </p:sp>
      <p:sp>
        <p:nvSpPr>
          <p:cNvPr id="57354" name="TextBox 11"/>
          <p:cNvSpPr txBox="1">
            <a:spLocks noChangeArrowheads="1"/>
          </p:cNvSpPr>
          <p:nvPr/>
        </p:nvSpPr>
        <p:spPr bwMode="auto">
          <a:xfrm>
            <a:off x="457200" y="4953000"/>
            <a:ext cx="8458200" cy="1200329"/>
          </a:xfrm>
          <a:prstGeom prst="rect">
            <a:avLst/>
          </a:prstGeom>
          <a:noFill/>
          <a:ln w="9525">
            <a:solidFill>
              <a:schemeClr val="bg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 smtClean="0">
                <a:latin typeface="+mn-lt"/>
              </a:rPr>
              <a:t>Form</a:t>
            </a:r>
            <a:r>
              <a:rPr lang="pt-BR" altLang="en-US" sz="2400" dirty="0" smtClean="0">
                <a:latin typeface="+mn-lt"/>
              </a:rPr>
              <a:t>a que</a:t>
            </a:r>
            <a:r>
              <a:rPr lang="en-US" altLang="en-US" sz="2400" dirty="0" smtClean="0">
                <a:latin typeface="+mn-lt"/>
              </a:rPr>
              <a:t> </a:t>
            </a:r>
            <a:r>
              <a:rPr lang="en-US" altLang="en-US" sz="2400" b="1" dirty="0" smtClean="0">
                <a:latin typeface="+mn-lt"/>
              </a:rPr>
              <a:t>ge</a:t>
            </a:r>
            <a:r>
              <a:rPr lang="pt-BR" altLang="en-US" sz="2400" b="1" dirty="0" err="1" smtClean="0">
                <a:latin typeface="+mn-lt"/>
              </a:rPr>
              <a:t>ra</a:t>
            </a:r>
            <a:r>
              <a:rPr lang="en-US" altLang="en-US" sz="2400" b="1" dirty="0" smtClean="0">
                <a:latin typeface="+mn-lt"/>
              </a:rPr>
              <a:t> </a:t>
            </a:r>
            <a:r>
              <a:rPr lang="en-US" altLang="en-US" sz="2400" dirty="0" smtClean="0">
                <a:latin typeface="+mn-lt"/>
              </a:rPr>
              <a:t>val</a:t>
            </a:r>
            <a:r>
              <a:rPr lang="pt-BR" altLang="en-US" sz="2400" dirty="0" err="1" smtClean="0">
                <a:latin typeface="+mn-lt"/>
              </a:rPr>
              <a:t>or</a:t>
            </a:r>
            <a:r>
              <a:rPr lang="en-US" altLang="en-US" sz="2400" dirty="0" smtClean="0">
                <a:latin typeface="+mn-lt"/>
              </a:rPr>
              <a:t>.</a:t>
            </a:r>
            <a:endParaRPr lang="en-US" altLang="en-US" sz="2400" dirty="0">
              <a:latin typeface="+mn-lt"/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en-US" sz="2400" dirty="0" smtClean="0">
                <a:latin typeface="+mn-lt"/>
              </a:rPr>
              <a:t>Plano</a:t>
            </a:r>
            <a:r>
              <a:rPr lang="pt-BR" altLang="en-US" sz="2400" dirty="0">
                <a:latin typeface="+mn-lt"/>
              </a:rPr>
              <a:t> </a:t>
            </a:r>
            <a:r>
              <a:rPr lang="pt-BR" altLang="en-US" sz="2400" dirty="0" smtClean="0">
                <a:latin typeface="+mn-lt"/>
              </a:rPr>
              <a:t>financeiro</a:t>
            </a:r>
            <a:r>
              <a:rPr lang="pt-BR" altLang="en-US" sz="2400" dirty="0">
                <a:latin typeface="+mn-lt"/>
              </a:rPr>
              <a:t> </a:t>
            </a:r>
            <a:r>
              <a:rPr lang="pt-BR" altLang="en-US" sz="2400" dirty="0" smtClean="0">
                <a:latin typeface="+mn-lt"/>
              </a:rPr>
              <a:t>que</a:t>
            </a:r>
            <a:r>
              <a:rPr lang="pt-BR" altLang="en-US" sz="2400" dirty="0">
                <a:latin typeface="+mn-lt"/>
              </a:rPr>
              <a:t> </a:t>
            </a:r>
            <a:r>
              <a:rPr lang="pt-BR" altLang="en-US" sz="2400" b="1" dirty="0" smtClean="0">
                <a:latin typeface="+mn-lt"/>
              </a:rPr>
              <a:t>administra</a:t>
            </a:r>
            <a:r>
              <a:rPr lang="en-US" altLang="en-US" sz="2400" b="1" dirty="0" smtClean="0">
                <a:latin typeface="+mn-lt"/>
              </a:rPr>
              <a:t> </a:t>
            </a:r>
            <a:r>
              <a:rPr lang="pt-BR" altLang="en-US" sz="2400" dirty="0" smtClean="0">
                <a:latin typeface="+mn-lt"/>
              </a:rPr>
              <a:t>o valor e atrai investimento</a:t>
            </a:r>
          </a:p>
          <a:p>
            <a:pPr eaLnBrk="1" hangingPunct="1">
              <a:spcBef>
                <a:spcPct val="0"/>
              </a:spcBef>
            </a:pPr>
            <a:r>
              <a:rPr lang="pt-BR" altLang="en-US" sz="2400" dirty="0" smtClean="0">
                <a:latin typeface="+mn-lt"/>
              </a:rPr>
              <a:t>Regras, leis, normas, governança que </a:t>
            </a:r>
            <a:r>
              <a:rPr lang="pt-BR" altLang="en-US" sz="2400" b="1" dirty="0" smtClean="0">
                <a:latin typeface="+mn-lt"/>
              </a:rPr>
              <a:t>criam</a:t>
            </a:r>
            <a:r>
              <a:rPr lang="pt-BR" altLang="en-US" sz="2400" dirty="0" smtClean="0">
                <a:latin typeface="+mn-lt"/>
              </a:rPr>
              <a:t> confiança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1288" y="4914900"/>
            <a:ext cx="8850312" cy="13716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610600" y="1943100"/>
            <a:ext cx="3810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357" name="TextBox 12"/>
          <p:cNvSpPr txBox="1">
            <a:spLocks noChangeArrowheads="1"/>
          </p:cNvSpPr>
          <p:nvPr/>
        </p:nvSpPr>
        <p:spPr bwMode="auto">
          <a:xfrm>
            <a:off x="5410200" y="2895600"/>
            <a:ext cx="152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Arial Narrow" panose="020B0606020202030204" pitchFamily="34" charset="0"/>
              </a:rPr>
              <a:t>RULES &amp;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Arial Narrow" panose="020B0606020202030204" pitchFamily="34" charset="0"/>
              </a:rPr>
              <a:t>REGULATIONS</a:t>
            </a:r>
          </a:p>
        </p:txBody>
      </p:sp>
      <p:sp>
        <p:nvSpPr>
          <p:cNvPr id="57358" name="TextBox 21"/>
          <p:cNvSpPr txBox="1">
            <a:spLocks noChangeArrowheads="1"/>
          </p:cNvSpPr>
          <p:nvPr/>
        </p:nvSpPr>
        <p:spPr bwMode="auto">
          <a:xfrm>
            <a:off x="6477000" y="2895600"/>
            <a:ext cx="152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Arial Narrow" panose="020B0606020202030204" pitchFamily="34" charset="0"/>
              </a:rPr>
              <a:t>FINANCIAL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Arial Narrow" panose="020B0606020202030204" pitchFamily="34" charset="0"/>
              </a:rPr>
              <a:t>PLAN</a:t>
            </a:r>
          </a:p>
        </p:txBody>
      </p:sp>
      <p:sp>
        <p:nvSpPr>
          <p:cNvPr id="57359" name="TextBox 22"/>
          <p:cNvSpPr txBox="1">
            <a:spLocks noChangeArrowheads="1"/>
          </p:cNvSpPr>
          <p:nvPr/>
        </p:nvSpPr>
        <p:spPr bwMode="auto">
          <a:xfrm>
            <a:off x="5943600" y="3810000"/>
            <a:ext cx="152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Arial Narrow" panose="020B0606020202030204" pitchFamily="34" charset="0"/>
              </a:rPr>
              <a:t>URBAN DESIGN</a:t>
            </a:r>
          </a:p>
        </p:txBody>
      </p:sp>
      <p:sp>
        <p:nvSpPr>
          <p:cNvPr id="57361" name="TextBox 8"/>
          <p:cNvSpPr txBox="1">
            <a:spLocks noChangeArrowheads="1"/>
          </p:cNvSpPr>
          <p:nvPr/>
        </p:nvSpPr>
        <p:spPr bwMode="auto">
          <a:xfrm>
            <a:off x="169555" y="1390235"/>
            <a:ext cx="5943600" cy="30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buClr>
                <a:srgbClr val="3399FF"/>
              </a:buClr>
              <a:buNone/>
              <a:defRPr/>
            </a:pPr>
            <a:r>
              <a:rPr lang="en-US" sz="2800" b="1" dirty="0" smtClean="0">
                <a:solidFill>
                  <a:srgbClr val="0098DB"/>
                </a:solidFill>
                <a:latin typeface="+mn-lt"/>
                <a:ea typeface="MS PGothic" panose="020B0600070205080204" pitchFamily="34" charset="-128"/>
              </a:rPr>
              <a:t>1. Pol</a:t>
            </a:r>
            <a:r>
              <a:rPr lang="es-ES_tradnl" sz="2800" b="1" dirty="0" err="1">
                <a:solidFill>
                  <a:srgbClr val="0098DB"/>
                </a:solidFill>
                <a:latin typeface="+mn-lt"/>
                <a:ea typeface="MS PGothic" panose="020B0600070205080204" pitchFamily="34" charset="-128"/>
              </a:rPr>
              <a:t>ítica</a:t>
            </a:r>
            <a:r>
              <a:rPr lang="es-ES_tradnl" sz="2800" b="1" dirty="0">
                <a:solidFill>
                  <a:srgbClr val="0098DB"/>
                </a:solidFill>
                <a:latin typeface="+mn-lt"/>
                <a:ea typeface="MS PGothic" panose="020B0600070205080204" pitchFamily="34" charset="-128"/>
              </a:rPr>
              <a:t> Nacional Urbana</a:t>
            </a:r>
          </a:p>
          <a:p>
            <a:pPr marL="0" indent="0">
              <a:buClr>
                <a:srgbClr val="3399FF"/>
              </a:buClr>
              <a:buNone/>
              <a:defRPr/>
            </a:pPr>
            <a:r>
              <a:rPr lang="es-ES_tradnl" sz="2800" b="1" dirty="0" smtClean="0">
                <a:solidFill>
                  <a:srgbClr val="0098DB"/>
                </a:solidFill>
                <a:latin typeface="+mn-lt"/>
                <a:ea typeface="MS PGothic" panose="020B0600070205080204" pitchFamily="34" charset="-128"/>
              </a:rPr>
              <a:t>2. </a:t>
            </a:r>
            <a:r>
              <a:rPr lang="es-ES_tradnl" sz="2800" b="1" dirty="0" err="1" smtClean="0">
                <a:solidFill>
                  <a:srgbClr val="0098DB"/>
                </a:solidFill>
                <a:latin typeface="+mn-lt"/>
                <a:ea typeface="MS PGothic" panose="020B0600070205080204" pitchFamily="34" charset="-128"/>
              </a:rPr>
              <a:t>Legislação</a:t>
            </a:r>
            <a:r>
              <a:rPr lang="es-ES_tradnl" sz="2800" b="1" dirty="0" smtClean="0">
                <a:solidFill>
                  <a:srgbClr val="0098DB"/>
                </a:solidFill>
                <a:latin typeface="+mn-lt"/>
                <a:ea typeface="MS PGothic" panose="020B0600070205080204" pitchFamily="34" charset="-128"/>
              </a:rPr>
              <a:t> </a:t>
            </a:r>
            <a:r>
              <a:rPr lang="es-ES_tradnl" sz="2800" b="1" dirty="0">
                <a:solidFill>
                  <a:srgbClr val="0098DB"/>
                </a:solidFill>
                <a:latin typeface="+mn-lt"/>
                <a:ea typeface="MS PGothic" panose="020B0600070205080204" pitchFamily="34" charset="-128"/>
              </a:rPr>
              <a:t>urbana</a:t>
            </a:r>
          </a:p>
          <a:p>
            <a:pPr marL="0" indent="0">
              <a:buClr>
                <a:srgbClr val="3399FF"/>
              </a:buClr>
              <a:buNone/>
              <a:defRPr/>
            </a:pPr>
            <a:r>
              <a:rPr lang="es-ES_tradnl" sz="2800" b="1" dirty="0" smtClean="0">
                <a:solidFill>
                  <a:srgbClr val="0098DB"/>
                </a:solidFill>
                <a:latin typeface="+mn-lt"/>
                <a:ea typeface="MS PGothic" panose="020B0600070205080204" pitchFamily="34" charset="-128"/>
              </a:rPr>
              <a:t>3. </a:t>
            </a:r>
            <a:r>
              <a:rPr lang="es-ES_tradnl" sz="2800" b="1" dirty="0" err="1" smtClean="0">
                <a:solidFill>
                  <a:srgbClr val="0098DB"/>
                </a:solidFill>
                <a:latin typeface="+mn-lt"/>
                <a:ea typeface="MS PGothic" panose="020B0600070205080204" pitchFamily="34" charset="-128"/>
              </a:rPr>
              <a:t>Planejamento</a:t>
            </a:r>
            <a:r>
              <a:rPr lang="es-ES_tradnl" sz="2800" b="1" dirty="0" smtClean="0">
                <a:solidFill>
                  <a:srgbClr val="0098DB"/>
                </a:solidFill>
                <a:latin typeface="+mn-lt"/>
                <a:ea typeface="MS PGothic" panose="020B0600070205080204" pitchFamily="34" charset="-128"/>
              </a:rPr>
              <a:t> </a:t>
            </a:r>
            <a:r>
              <a:rPr lang="es-ES_tradnl" sz="2800" b="1" dirty="0">
                <a:solidFill>
                  <a:srgbClr val="0098DB"/>
                </a:solidFill>
                <a:latin typeface="+mn-lt"/>
                <a:ea typeface="MS PGothic" panose="020B0600070205080204" pitchFamily="34" charset="-128"/>
              </a:rPr>
              <a:t>e </a:t>
            </a:r>
            <a:r>
              <a:rPr lang="es-ES_tradnl" sz="2800" b="1" dirty="0" err="1">
                <a:solidFill>
                  <a:srgbClr val="0098DB"/>
                </a:solidFill>
                <a:latin typeface="+mn-lt"/>
                <a:ea typeface="MS PGothic" panose="020B0600070205080204" pitchFamily="34" charset="-128"/>
              </a:rPr>
              <a:t>desenho</a:t>
            </a:r>
            <a:r>
              <a:rPr lang="es-ES_tradnl" sz="2800" b="1" dirty="0">
                <a:solidFill>
                  <a:srgbClr val="0098DB"/>
                </a:solidFill>
                <a:latin typeface="+mn-lt"/>
                <a:ea typeface="MS PGothic" panose="020B0600070205080204" pitchFamily="34" charset="-128"/>
              </a:rPr>
              <a:t> urbano</a:t>
            </a:r>
          </a:p>
          <a:p>
            <a:pPr marL="0" indent="0">
              <a:buClr>
                <a:srgbClr val="3399FF"/>
              </a:buClr>
              <a:buNone/>
              <a:defRPr/>
            </a:pPr>
            <a:r>
              <a:rPr lang="es-ES_tradnl" sz="2800" b="1" dirty="0" smtClean="0">
                <a:solidFill>
                  <a:srgbClr val="0098DB"/>
                </a:solidFill>
                <a:latin typeface="+mn-lt"/>
                <a:ea typeface="MS PGothic" panose="020B0600070205080204" pitchFamily="34" charset="-128"/>
              </a:rPr>
              <a:t>4. </a:t>
            </a:r>
            <a:r>
              <a:rPr lang="es-ES_tradnl" sz="2800" b="1" dirty="0" err="1" smtClean="0">
                <a:solidFill>
                  <a:srgbClr val="0098DB"/>
                </a:solidFill>
                <a:latin typeface="+mn-lt"/>
                <a:ea typeface="MS PGothic" panose="020B0600070205080204" pitchFamily="34" charset="-128"/>
              </a:rPr>
              <a:t>Financimento</a:t>
            </a:r>
            <a:r>
              <a:rPr lang="es-ES_tradnl" sz="2800" b="1" dirty="0" smtClean="0">
                <a:solidFill>
                  <a:srgbClr val="0098DB"/>
                </a:solidFill>
                <a:latin typeface="+mn-lt"/>
                <a:ea typeface="MS PGothic" panose="020B0600070205080204" pitchFamily="34" charset="-128"/>
              </a:rPr>
              <a:t> </a:t>
            </a:r>
            <a:r>
              <a:rPr lang="es-ES_tradnl" sz="2800" b="1" dirty="0">
                <a:solidFill>
                  <a:srgbClr val="0098DB"/>
                </a:solidFill>
                <a:latin typeface="+mn-lt"/>
                <a:ea typeface="MS PGothic" panose="020B0600070205080204" pitchFamily="34" charset="-128"/>
              </a:rPr>
              <a:t>urbano</a:t>
            </a:r>
          </a:p>
          <a:p>
            <a:pPr marL="0" indent="0">
              <a:buClr>
                <a:srgbClr val="3399FF"/>
              </a:buClr>
              <a:buNone/>
              <a:defRPr/>
            </a:pPr>
            <a:r>
              <a:rPr lang="es-ES_tradnl" sz="2800" b="1" dirty="0" smtClean="0">
                <a:solidFill>
                  <a:srgbClr val="0098DB"/>
                </a:solidFill>
                <a:latin typeface="+mn-lt"/>
                <a:ea typeface="MS PGothic" panose="020B0600070205080204" pitchFamily="34" charset="-128"/>
              </a:rPr>
              <a:t>5. </a:t>
            </a:r>
            <a:r>
              <a:rPr lang="es-ES_tradnl" sz="2800" b="1" dirty="0" err="1" smtClean="0">
                <a:solidFill>
                  <a:srgbClr val="0098DB"/>
                </a:solidFill>
                <a:latin typeface="+mn-lt"/>
                <a:ea typeface="MS PGothic" panose="020B0600070205080204" pitchFamily="34" charset="-128"/>
              </a:rPr>
              <a:t>Implementação</a:t>
            </a:r>
            <a:r>
              <a:rPr lang="es-ES_tradnl" sz="2800" b="1" dirty="0" smtClean="0">
                <a:solidFill>
                  <a:srgbClr val="0098DB"/>
                </a:solidFill>
                <a:latin typeface="+mn-lt"/>
                <a:ea typeface="MS PGothic" panose="020B0600070205080204" pitchFamily="34" charset="-128"/>
              </a:rPr>
              <a:t> </a:t>
            </a:r>
            <a:r>
              <a:rPr lang="es-ES_tradnl" sz="2800" b="1" dirty="0">
                <a:solidFill>
                  <a:srgbClr val="0098DB"/>
                </a:solidFill>
                <a:latin typeface="+mn-lt"/>
                <a:ea typeface="MS PGothic" panose="020B0600070205080204" pitchFamily="34" charset="-128"/>
              </a:rPr>
              <a:t>local</a:t>
            </a:r>
            <a:endParaRPr lang="en-US" sz="2800" b="1" dirty="0">
              <a:solidFill>
                <a:srgbClr val="0098DB"/>
              </a:solidFill>
              <a:latin typeface="+mn-lt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en-US" altLang="en-US" dirty="0">
              <a:latin typeface="Fruitiger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931863"/>
          </a:xfrm>
          <a:prstGeom prst="rect">
            <a:avLst/>
          </a:prstGeom>
          <a:solidFill>
            <a:srgbClr val="2197D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141288" y="-90488"/>
            <a:ext cx="882332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3200" b="1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 Pilares da NAU</a:t>
            </a:r>
            <a:endParaRPr lang="es-ES" sz="32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 descr="bott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6500813"/>
            <a:ext cx="33575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Image result for new urban agen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3065507"/>
            <a:ext cx="2962348" cy="148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3"/>
          <p:cNvSpPr>
            <a:spLocks noGrp="1"/>
          </p:cNvSpPr>
          <p:nvPr>
            <p:ph type="sldNum" sz="quarter" idx="16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fld id="{F68B0599-651C-4240-8921-ACACDC42F7D3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l" eaLnBrk="1" hangingPunct="1"/>
              <a:t>2</a:t>
            </a:fld>
            <a:endParaRPr lang="en-US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86868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en-US" sz="2000" b="1" smtClean="0">
                <a:solidFill>
                  <a:srgbClr val="2197D0"/>
                </a:solidFill>
                <a:ea typeface="ＭＳ Ｐゴシック" pitchFamily="34" charset="-128"/>
              </a:rPr>
              <a:t>Programa das Nações Unidas para os Assentamentos Humanos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en-US" sz="2000" b="1" smtClean="0">
                <a:solidFill>
                  <a:srgbClr val="2197D0"/>
                </a:solidFill>
                <a:ea typeface="ＭＳ Ｐゴシック" pitchFamily="34" charset="-128"/>
              </a:rPr>
              <a:t>Sede: Quênia, Nairobi</a:t>
            </a:r>
          </a:p>
          <a:p>
            <a:pPr eaLnBrk="1" hangingPunct="1">
              <a:lnSpc>
                <a:spcPct val="80000"/>
              </a:lnSpc>
            </a:pPr>
            <a:r>
              <a:rPr lang="pt-BR" altLang="en-US" sz="2000" b="1" smtClean="0">
                <a:solidFill>
                  <a:srgbClr val="2197D0"/>
                </a:solidFill>
                <a:ea typeface="ＭＳ Ｐゴシック" pitchFamily="34" charset="-128"/>
              </a:rPr>
              <a:t>Sede para América Latina e o Caribe: Rio de Janeiro</a:t>
            </a:r>
          </a:p>
          <a:p>
            <a:pPr eaLnBrk="1" hangingPunct="1">
              <a:lnSpc>
                <a:spcPct val="80000"/>
              </a:lnSpc>
            </a:pPr>
            <a:endParaRPr lang="pt-BR" altLang="en-US" sz="2000" b="1" smtClean="0">
              <a:solidFill>
                <a:srgbClr val="2197D0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pt-BR" altLang="en-US" sz="2000" smtClean="0">
              <a:ea typeface="ＭＳ Ｐゴシック" pitchFamily="34" charset="-128"/>
            </a:endParaRP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0" y="0"/>
            <a:ext cx="9144000" cy="1268413"/>
          </a:xfrm>
          <a:prstGeom prst="rect">
            <a:avLst/>
          </a:prstGeom>
          <a:solidFill>
            <a:srgbClr val="2197D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556" name="Rectangle 8"/>
          <p:cNvSpPr txBox="1">
            <a:spLocks noChangeArrowheads="1"/>
          </p:cNvSpPr>
          <p:nvPr/>
        </p:nvSpPr>
        <p:spPr bwMode="auto">
          <a:xfrm>
            <a:off x="428625" y="0"/>
            <a:ext cx="8320088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3200" b="1">
                <a:solidFill>
                  <a:schemeClr val="bg1"/>
                </a:solidFill>
                <a:latin typeface="Verdana" pitchFamily="34" charset="0"/>
              </a:rPr>
              <a:t>ONU-Habitat</a:t>
            </a:r>
            <a:endParaRPr lang="en-US" altLang="en-US" sz="3200" b="1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3557" name="Picture 2" descr="Governance Info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349500"/>
            <a:ext cx="6272213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835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7"/>
          <p:cNvSpPr txBox="1">
            <a:spLocks noChangeArrowheads="1"/>
          </p:cNvSpPr>
          <p:nvPr/>
        </p:nvSpPr>
        <p:spPr bwMode="auto">
          <a:xfrm>
            <a:off x="250825" y="0"/>
            <a:ext cx="91455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en-US" sz="2700" b="1" i="1">
                <a:solidFill>
                  <a:schemeClr val="bg1"/>
                </a:solidFill>
              </a:rPr>
              <a:t>Desenvolvimento urbano social , econômico e ambientalmente sustentável com o objetivo de proporcionar uma moradia adequada para todos e todas.</a:t>
            </a:r>
            <a:endParaRPr lang="pt-BR" altLang="en-US" sz="27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" name="Rectangle 30"/>
          <p:cNvSpPr/>
          <p:nvPr/>
        </p:nvSpPr>
        <p:spPr>
          <a:xfrm>
            <a:off x="0" y="0"/>
            <a:ext cx="9144000" cy="1125538"/>
          </a:xfrm>
          <a:prstGeom prst="rect">
            <a:avLst/>
          </a:prstGeom>
          <a:solidFill>
            <a:srgbClr val="009A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NI" dirty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43011" name="Rectangle 8"/>
          <p:cNvSpPr>
            <a:spLocks noGrp="1" noChangeArrowheads="1"/>
          </p:cNvSpPr>
          <p:nvPr>
            <p:ph type="title"/>
          </p:nvPr>
        </p:nvSpPr>
        <p:spPr>
          <a:xfrm>
            <a:off x="428625" y="-144463"/>
            <a:ext cx="8229600" cy="1270001"/>
          </a:xfrm>
          <a:noFill/>
        </p:spPr>
        <p:txBody>
          <a:bodyPr/>
          <a:lstStyle/>
          <a:p>
            <a:r>
              <a:rPr lang="en-GB" altLang="en-US" sz="3200" b="1" smtClean="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  <a:t>Estrutura da Apresentação</a:t>
            </a:r>
            <a:endParaRPr lang="en-US" altLang="en-US" sz="3200" b="1" smtClean="0">
              <a:solidFill>
                <a:schemeClr val="bg1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1258888" y="1571625"/>
            <a:ext cx="86423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b="1">
                <a:solidFill>
                  <a:srgbClr val="0098DB"/>
                </a:solidFill>
                <a:latin typeface="Calibri" pitchFamily="34" charset="0"/>
              </a:rPr>
              <a:t>ONU-Habitat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b="1">
                <a:solidFill>
                  <a:srgbClr val="0098DB"/>
                </a:solidFill>
                <a:latin typeface="Calibri" pitchFamily="34" charset="0"/>
              </a:rPr>
              <a:t>Agenda Pós-2015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b="1">
                <a:solidFill>
                  <a:srgbClr val="0098DB"/>
                </a:solidFill>
                <a:latin typeface="Calibri" pitchFamily="34" charset="0"/>
              </a:rPr>
              <a:t>ODS Urbano</a:t>
            </a:r>
          </a:p>
        </p:txBody>
      </p:sp>
      <p:pic>
        <p:nvPicPr>
          <p:cNvPr id="43013" name="Picture 17" descr="DSC003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5"/>
          <a:stretch>
            <a:fillRect/>
          </a:stretch>
        </p:blipFill>
        <p:spPr bwMode="auto">
          <a:xfrm>
            <a:off x="4954588" y="1268413"/>
            <a:ext cx="326707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8" descr="kibi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14738"/>
            <a:ext cx="331311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581525"/>
            <a:ext cx="2451100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2" descr="C:\Users\rolac\Google Drive\Programas para o Brasil\New Website\Vila Brasilândia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365625"/>
            <a:ext cx="2611438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2" descr="powerpoin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738" y="0"/>
            <a:ext cx="97694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CaixaDeTexto 2"/>
          <p:cNvSpPr txBox="1">
            <a:spLocks noChangeArrowheads="1"/>
          </p:cNvSpPr>
          <p:nvPr/>
        </p:nvSpPr>
        <p:spPr bwMode="auto">
          <a:xfrm>
            <a:off x="3779838" y="5084763"/>
            <a:ext cx="67452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Calibri" pitchFamily="34" charset="0"/>
              </a:rPr>
              <a:t>Água e Saneamento</a:t>
            </a:r>
          </a:p>
        </p:txBody>
      </p:sp>
    </p:spTree>
    <p:extLst>
      <p:ext uri="{BB962C8B-B14F-4D97-AF65-F5344CB8AC3E}">
        <p14:creationId xmlns:p14="http://schemas.microsoft.com/office/powerpoint/2010/main" val="407277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1268413"/>
          </a:xfrm>
          <a:prstGeom prst="rect">
            <a:avLst/>
          </a:prstGeom>
          <a:solidFill>
            <a:srgbClr val="2197D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5058" name="Título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pt-BR" altLang="en-US" sz="3200" b="1" smtClean="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  <a:t>Água e Saneamento: um direito humano</a:t>
            </a:r>
          </a:p>
        </p:txBody>
      </p:sp>
      <p:sp>
        <p:nvSpPr>
          <p:cNvPr id="45059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1484313"/>
            <a:ext cx="8785225" cy="4824412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pt-BR" altLang="en-US" smtClean="0">
                <a:ea typeface="ＭＳ Ｐゴシック" pitchFamily="34" charset="-128"/>
              </a:rPr>
              <a:t>1977 – Conferência da ONU sobre Água</a:t>
            </a:r>
          </a:p>
          <a:p>
            <a:pPr marL="0" indent="0" algn="ctr">
              <a:buFont typeface="Arial" pitchFamily="34" charset="0"/>
              <a:buNone/>
            </a:pPr>
            <a:endParaRPr lang="pt-BR" altLang="en-US" sz="1600" smtClean="0">
              <a:ea typeface="ＭＳ Ｐゴシック" pitchFamily="34" charset="-128"/>
            </a:endParaRPr>
          </a:p>
          <a:p>
            <a:pPr marL="0" indent="0" algn="ctr">
              <a:buFont typeface="Arial" pitchFamily="34" charset="0"/>
              <a:buNone/>
            </a:pPr>
            <a:endParaRPr lang="pt-BR" altLang="en-US" smtClean="0">
              <a:ea typeface="ＭＳ Ｐゴシック" pitchFamily="34" charset="-128"/>
            </a:endParaRPr>
          </a:p>
          <a:p>
            <a:pPr marL="0" indent="0" algn="ctr">
              <a:buFont typeface="Arial" pitchFamily="34" charset="0"/>
              <a:buNone/>
            </a:pPr>
            <a:endParaRPr lang="pt-BR" altLang="en-US" smtClean="0">
              <a:ea typeface="ＭＳ Ｐゴシック" pitchFamily="34" charset="-128"/>
            </a:endParaRPr>
          </a:p>
          <a:p>
            <a:pPr marL="0" indent="0" algn="ctr">
              <a:buFont typeface="Arial" pitchFamily="34" charset="0"/>
              <a:buNone/>
            </a:pPr>
            <a:endParaRPr lang="pt-BR" altLang="en-US" smtClean="0">
              <a:ea typeface="ＭＳ Ｐゴシック" pitchFamily="34" charset="-128"/>
            </a:endParaRPr>
          </a:p>
          <a:p>
            <a:pPr marL="0" indent="0" algn="ctr">
              <a:buFont typeface="Arial" pitchFamily="34" charset="0"/>
              <a:buNone/>
            </a:pPr>
            <a:endParaRPr lang="pt-BR" altLang="en-US" smtClean="0">
              <a:ea typeface="ＭＳ Ｐゴシック" pitchFamily="34" charset="-128"/>
            </a:endParaRPr>
          </a:p>
          <a:p>
            <a:pPr marL="0" indent="0" algn="ctr">
              <a:buFont typeface="Arial" pitchFamily="34" charset="0"/>
              <a:buNone/>
            </a:pPr>
            <a:endParaRPr lang="pt-BR" altLang="en-US" smtClean="0">
              <a:ea typeface="ＭＳ Ｐゴシック" pitchFamily="34" charset="-128"/>
            </a:endParaRPr>
          </a:p>
          <a:p>
            <a:pPr marL="0" indent="0">
              <a:buFont typeface="Arial" pitchFamily="34" charset="0"/>
              <a:buNone/>
            </a:pPr>
            <a:r>
              <a:rPr lang="pt-BR" altLang="en-US" smtClean="0">
                <a:ea typeface="ＭＳ Ｐゴシック" pitchFamily="34" charset="-128"/>
              </a:rPr>
              <a:t>            2010 – Resolução A/RES/64/292 </a:t>
            </a:r>
          </a:p>
          <a:p>
            <a:pPr marL="0" indent="0">
              <a:buFont typeface="Arial" pitchFamily="34" charset="0"/>
              <a:buNone/>
            </a:pPr>
            <a:r>
              <a:rPr lang="pt-BR" altLang="en-US" smtClean="0">
                <a:ea typeface="ＭＳ Ｐゴシック" pitchFamily="34" charset="-128"/>
              </a:rPr>
              <a:t>     2010 – Resolução do CDH – A/HRC/RES/15/9 </a:t>
            </a:r>
          </a:p>
          <a:p>
            <a:pPr marL="0" indent="0" algn="ctr">
              <a:buFont typeface="Arial" pitchFamily="34" charset="0"/>
              <a:buNone/>
            </a:pPr>
            <a:endParaRPr lang="pt-BR" altLang="en-US" smtClean="0">
              <a:ea typeface="ＭＳ Ｐゴシック" pitchFamily="34" charset="-128"/>
            </a:endParaRPr>
          </a:p>
        </p:txBody>
      </p:sp>
      <p:sp>
        <p:nvSpPr>
          <p:cNvPr id="7" name="Seta para baixo 6"/>
          <p:cNvSpPr/>
          <p:nvPr/>
        </p:nvSpPr>
        <p:spPr>
          <a:xfrm>
            <a:off x="1331913" y="2276475"/>
            <a:ext cx="773112" cy="26654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5061" name="CaixaDeTexto 7"/>
          <p:cNvSpPr txBox="1">
            <a:spLocks noChangeArrowheads="1"/>
          </p:cNvSpPr>
          <p:nvPr/>
        </p:nvSpPr>
        <p:spPr bwMode="auto">
          <a:xfrm>
            <a:off x="2124075" y="2133600"/>
            <a:ext cx="70199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en-US" sz="1800"/>
              <a:t>1979: CEDAW   </a:t>
            </a:r>
          </a:p>
          <a:p>
            <a:pPr eaLnBrk="1" hangingPunct="1"/>
            <a:r>
              <a:rPr lang="pt-BR" altLang="en-US" sz="1800"/>
              <a:t>1989: Convenção sobre os Direitos da Criança                                                   1992: Conferência Internacional sobre Água e Desenvolvimento Sustentável</a:t>
            </a:r>
          </a:p>
          <a:p>
            <a:pPr eaLnBrk="1" hangingPunct="1"/>
            <a:r>
              <a:rPr lang="pt-BR" altLang="en-US" sz="1800"/>
              <a:t>1992: Rio 92</a:t>
            </a:r>
          </a:p>
          <a:p>
            <a:pPr eaLnBrk="1" hangingPunct="1"/>
            <a:r>
              <a:rPr lang="pt-BR" altLang="en-US" sz="1800"/>
              <a:t>1994: Conferência da ONU sobre População e Desenvolvimento</a:t>
            </a:r>
          </a:p>
          <a:p>
            <a:pPr eaLnBrk="1" hangingPunct="1"/>
            <a:r>
              <a:rPr lang="pt-BR" altLang="en-US" sz="1800"/>
              <a:t>1996: Habitat  Agenda</a:t>
            </a:r>
          </a:p>
          <a:p>
            <a:pPr eaLnBrk="1" hangingPunct="1"/>
            <a:r>
              <a:rPr lang="pt-BR" altLang="en-US" sz="1800"/>
              <a:t>1999: Resolução A/RES/54/175 “O Direito ao Desenvolvimento”</a:t>
            </a:r>
          </a:p>
          <a:p>
            <a:pPr eaLnBrk="1" hangingPunct="1"/>
            <a:r>
              <a:rPr lang="pt-BR" altLang="en-US" sz="1800"/>
              <a:t>2002: Cúpula Mundial sobre Desenvolvimento Sustentável</a:t>
            </a:r>
          </a:p>
          <a:p>
            <a:pPr eaLnBrk="1" hangingPunct="1"/>
            <a:r>
              <a:rPr lang="pt-BR" altLang="en-US" sz="1800"/>
              <a:t>2006: Convenção sobre os Direitos das Pessoas com Deficiência</a:t>
            </a:r>
          </a:p>
          <a:p>
            <a:pPr eaLnBrk="1" hangingPunct="1"/>
            <a:r>
              <a:rPr lang="pt-BR" altLang="en-US" sz="1800"/>
              <a:t>2006 – 2009: Resoluções do CDH</a:t>
            </a:r>
          </a:p>
        </p:txBody>
      </p:sp>
    </p:spTree>
    <p:extLst>
      <p:ext uri="{BB962C8B-B14F-4D97-AF65-F5344CB8AC3E}">
        <p14:creationId xmlns:p14="http://schemas.microsoft.com/office/powerpoint/2010/main" val="151582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http://2.bp.blogspot.com/_glyLfBk9Cic/Skwt1uZ9mvI/AAAAAAAAJj8/FoP5568tU7U/s400/PERIFERIA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00233"/>
            <a:ext cx="2195736" cy="172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4608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1412875"/>
            <a:ext cx="8785225" cy="5016500"/>
          </a:xfrm>
        </p:spPr>
        <p:txBody>
          <a:bodyPr/>
          <a:lstStyle/>
          <a:p>
            <a:r>
              <a:rPr lang="pt-BR" altLang="en-US" sz="1900" dirty="0" smtClean="0">
                <a:ea typeface="ＭＳ Ｐゴシック" pitchFamily="34" charset="-128"/>
              </a:rPr>
              <a:t>768 milhões de pessoas sem acesso à água</a:t>
            </a:r>
          </a:p>
          <a:p>
            <a:r>
              <a:rPr lang="pt-BR" altLang="en-US" sz="1900" dirty="0" smtClean="0">
                <a:ea typeface="ＭＳ Ｐゴシック" pitchFamily="34" charset="-128"/>
              </a:rPr>
              <a:t>2,4 </a:t>
            </a:r>
            <a:r>
              <a:rPr lang="pt-BR" altLang="en-US" sz="1900" dirty="0" smtClean="0">
                <a:ea typeface="ＭＳ Ｐゴシック" pitchFamily="34" charset="-128"/>
              </a:rPr>
              <a:t>bilhões de pessoas sem acesso à </a:t>
            </a:r>
            <a:r>
              <a:rPr lang="pt-BR" altLang="en-US" sz="1900" dirty="0" smtClean="0">
                <a:ea typeface="ＭＳ Ｐゴシック" pitchFamily="34" charset="-128"/>
              </a:rPr>
              <a:t>saneamento básico</a:t>
            </a:r>
          </a:p>
          <a:p>
            <a:r>
              <a:rPr lang="pt-BR" altLang="en-US" sz="1900" dirty="0" smtClean="0">
                <a:ea typeface="ＭＳ Ｐゴシック" pitchFamily="34" charset="-128"/>
              </a:rPr>
              <a:t>Globalmente, pelo menos 1.8 bilhão de pessoas utilizam alguma fonte de água contaminada</a:t>
            </a:r>
          </a:p>
          <a:p>
            <a:r>
              <a:rPr lang="pt-BR" altLang="en-US" sz="1900" dirty="0" smtClean="0">
                <a:ea typeface="ＭＳ Ｐゴシック" pitchFamily="34" charset="-128"/>
              </a:rPr>
              <a:t>Aproximadamente 842 mil pessoas de países de renda baixa e média morrem anualmente por condições de higiene, água e saneamento inadequados</a:t>
            </a:r>
          </a:p>
          <a:p>
            <a:r>
              <a:rPr lang="pt-BR" altLang="en-US" sz="1900" dirty="0" smtClean="0">
                <a:ea typeface="ＭＳ Ｐゴシック" pitchFamily="34" charset="-128"/>
              </a:rPr>
              <a:t>Saneamento inadequado causa, pelo menos, 280 mil mortes anualmente</a:t>
            </a:r>
          </a:p>
          <a:p>
            <a:r>
              <a:rPr lang="pt-BR" altLang="en-US" sz="1900" dirty="0" smtClean="0">
                <a:ea typeface="ＭＳ Ｐゴシック" pitchFamily="34" charset="-128"/>
              </a:rPr>
              <a:t>Aproximadamente 13% da população mundial faz suas necessidades em lugares abertos. 9, a cada 10 pessoas que fazem isso, moram em áreas rurais, mas o número cresce em áreas urbanas uma vez que a população urbana cresce sem a expansão correspondente de infraestrutura e prestação de </a:t>
            </a:r>
          </a:p>
          <a:p>
            <a:pPr marL="0" indent="0">
              <a:buNone/>
            </a:pPr>
            <a:r>
              <a:rPr lang="pt-BR" altLang="en-US" sz="1900" dirty="0" smtClean="0">
                <a:ea typeface="ＭＳ Ｐゴシック" pitchFamily="34" charset="-128"/>
              </a:rPr>
              <a:t>serviços básicos</a:t>
            </a:r>
            <a:endParaRPr lang="pt-BR" altLang="en-US" sz="1900" dirty="0" smtClean="0">
              <a:ea typeface="ＭＳ Ｐゴシック" pitchFamily="34" charset="-128"/>
            </a:endParaRPr>
          </a:p>
          <a:p>
            <a:r>
              <a:rPr lang="pt-BR" altLang="en-US" sz="1900" dirty="0" smtClean="0">
                <a:ea typeface="ＭＳ Ｐゴシック" pitchFamily="34" charset="-128"/>
              </a:rPr>
              <a:t>Todos </a:t>
            </a:r>
            <a:r>
              <a:rPr lang="pt-BR" altLang="en-US" sz="1900" dirty="0" smtClean="0">
                <a:ea typeface="ＭＳ Ｐゴシック" pitchFamily="34" charset="-128"/>
              </a:rPr>
              <a:t>os anos quase 700 mil crianças com menos de 5 anos </a:t>
            </a:r>
            <a:endParaRPr lang="pt-BR" altLang="en-US" sz="1900" dirty="0" smtClean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pt-BR" altLang="en-US" sz="1900" dirty="0" smtClean="0">
                <a:ea typeface="ＭＳ Ｐゴシック" pitchFamily="34" charset="-128"/>
              </a:rPr>
              <a:t>morrem </a:t>
            </a:r>
            <a:r>
              <a:rPr lang="pt-BR" altLang="en-US" sz="1900" dirty="0" smtClean="0">
                <a:ea typeface="ＭＳ Ｐゴシック" pitchFamily="34" charset="-128"/>
              </a:rPr>
              <a:t>e vários dias de aulas são perdidos decorrentes de </a:t>
            </a:r>
            <a:endParaRPr lang="pt-BR" altLang="en-US" sz="1900" dirty="0" smtClean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pt-BR" altLang="en-US" sz="1900" dirty="0" smtClean="0">
                <a:ea typeface="ＭＳ Ｐゴシック" pitchFamily="34" charset="-128"/>
              </a:rPr>
              <a:t>doenças </a:t>
            </a:r>
            <a:r>
              <a:rPr lang="pt-BR" altLang="en-US" sz="1900" dirty="0" smtClean="0">
                <a:ea typeface="ＭＳ Ｐゴシック" pitchFamily="34" charset="-128"/>
              </a:rPr>
              <a:t>relacionadas à falta de saneamento e </a:t>
            </a:r>
            <a:r>
              <a:rPr lang="pt-BR" altLang="en-US" sz="1900" dirty="0" smtClean="0">
                <a:ea typeface="ＭＳ Ｐゴシック" pitchFamily="34" charset="-128"/>
              </a:rPr>
              <a:t>água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1268413"/>
          </a:xfrm>
          <a:prstGeom prst="rect">
            <a:avLst/>
          </a:prstGeom>
          <a:solidFill>
            <a:srgbClr val="2197D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6085" name="Título 1"/>
          <p:cNvSpPr txBox="1">
            <a:spLocks/>
          </p:cNvSpPr>
          <p:nvPr/>
        </p:nvSpPr>
        <p:spPr bwMode="auto">
          <a:xfrm>
            <a:off x="4572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pt-BR" altLang="en-US" sz="3200" b="1">
                <a:solidFill>
                  <a:schemeClr val="bg1"/>
                </a:solidFill>
                <a:latin typeface="Verdana" pitchFamily="34" charset="0"/>
              </a:rPr>
              <a:t>Breve balanço</a:t>
            </a:r>
          </a:p>
        </p:txBody>
      </p:sp>
    </p:spTree>
    <p:extLst>
      <p:ext uri="{BB962C8B-B14F-4D97-AF65-F5344CB8AC3E}">
        <p14:creationId xmlns:p14="http://schemas.microsoft.com/office/powerpoint/2010/main" val="356266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0" y="0"/>
            <a:ext cx="9144000" cy="1268413"/>
          </a:xfrm>
          <a:prstGeom prst="rect">
            <a:avLst/>
          </a:prstGeom>
          <a:solidFill>
            <a:srgbClr val="2197D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n-GB" altLang="en-US" sz="2800" b="1" smtClean="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  <a:t>Água e Saneamento: um Direito Humano imperativo </a:t>
            </a:r>
            <a:endParaRPr lang="en-US" altLang="en-US" sz="2800" b="1" smtClean="0">
              <a:solidFill>
                <a:schemeClr val="bg1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8" y="1627188"/>
            <a:ext cx="3211512" cy="453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108" name="TextBox 1"/>
          <p:cNvSpPr txBox="1">
            <a:spLocks noChangeArrowheads="1"/>
          </p:cNvSpPr>
          <p:nvPr/>
        </p:nvSpPr>
        <p:spPr bwMode="auto">
          <a:xfrm>
            <a:off x="0" y="1398588"/>
            <a:ext cx="5932488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1700" b="1">
                <a:solidFill>
                  <a:srgbClr val="000000"/>
                </a:solidFill>
                <a:cs typeface="Arial" pitchFamily="34" charset="0"/>
              </a:rPr>
              <a:t>Reconhecer a A&amp;S como um direito humano:</a:t>
            </a:r>
          </a:p>
          <a:p>
            <a:pPr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1700">
                <a:solidFill>
                  <a:srgbClr val="000000"/>
                </a:solidFill>
                <a:cs typeface="Arial" pitchFamily="34" charset="0"/>
              </a:rPr>
              <a:t>Demonstra que é  um </a:t>
            </a:r>
            <a:r>
              <a:rPr lang="en-US" altLang="en-US" sz="1700" b="1">
                <a:solidFill>
                  <a:srgbClr val="000000"/>
                </a:solidFill>
                <a:cs typeface="Arial" pitchFamily="34" charset="0"/>
              </a:rPr>
              <a:t>direito</a:t>
            </a:r>
            <a:r>
              <a:rPr lang="en-US" altLang="en-US" sz="1700">
                <a:solidFill>
                  <a:srgbClr val="000000"/>
                </a:solidFill>
                <a:cs typeface="Arial" pitchFamily="34" charset="0"/>
              </a:rPr>
              <a:t>, não uma caridade</a:t>
            </a:r>
          </a:p>
          <a:p>
            <a:pPr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pt-BR" altLang="en-US" sz="1700">
                <a:solidFill>
                  <a:srgbClr val="000000"/>
                </a:solidFill>
                <a:cs typeface="Arial" pitchFamily="34" charset="0"/>
              </a:rPr>
              <a:t>Exige a </a:t>
            </a:r>
            <a:r>
              <a:rPr lang="pt-BR" altLang="en-US" sz="1700" b="1">
                <a:solidFill>
                  <a:srgbClr val="000000"/>
                </a:solidFill>
                <a:cs typeface="Arial" pitchFamily="34" charset="0"/>
              </a:rPr>
              <a:t>responsabilização</a:t>
            </a:r>
            <a:r>
              <a:rPr lang="pt-BR" altLang="en-US" sz="1700">
                <a:solidFill>
                  <a:srgbClr val="000000"/>
                </a:solidFill>
                <a:cs typeface="Arial" pitchFamily="34" charset="0"/>
              </a:rPr>
              <a:t> dos responsáveis ​​por garantir A&amp;S acessível a todos e todas</a:t>
            </a:r>
          </a:p>
          <a:p>
            <a:pPr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pt-BR" altLang="en-US" sz="1700">
                <a:solidFill>
                  <a:srgbClr val="000000"/>
                </a:solidFill>
                <a:cs typeface="Arial" pitchFamily="34" charset="0"/>
              </a:rPr>
              <a:t>Requer a </a:t>
            </a:r>
            <a:r>
              <a:rPr lang="pt-BR" altLang="en-US" sz="1700" b="1">
                <a:solidFill>
                  <a:srgbClr val="000000"/>
                </a:solidFill>
                <a:cs typeface="Arial" pitchFamily="34" charset="0"/>
              </a:rPr>
              <a:t>compartilhamento de informação </a:t>
            </a:r>
            <a:r>
              <a:rPr lang="pt-BR" altLang="en-US" sz="1700">
                <a:solidFill>
                  <a:srgbClr val="000000"/>
                </a:solidFill>
                <a:cs typeface="Arial" pitchFamily="34" charset="0"/>
              </a:rPr>
              <a:t>e </a:t>
            </a:r>
            <a:r>
              <a:rPr lang="pt-BR" altLang="en-US" sz="1700" b="1">
                <a:solidFill>
                  <a:srgbClr val="000000"/>
                </a:solidFill>
                <a:cs typeface="Arial" pitchFamily="34" charset="0"/>
              </a:rPr>
              <a:t>participação genuína </a:t>
            </a:r>
            <a:r>
              <a:rPr lang="pt-BR" altLang="en-US" sz="1700">
                <a:solidFill>
                  <a:srgbClr val="000000"/>
                </a:solidFill>
                <a:cs typeface="Arial" pitchFamily="34" charset="0"/>
              </a:rPr>
              <a:t>na tomada de decisões. </a:t>
            </a:r>
          </a:p>
          <a:p>
            <a:pPr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pt-BR" altLang="en-US" sz="1700">
                <a:solidFill>
                  <a:srgbClr val="000000"/>
                </a:solidFill>
                <a:cs typeface="Arial" pitchFamily="34" charset="0"/>
              </a:rPr>
              <a:t>Concentra-se em </a:t>
            </a:r>
            <a:r>
              <a:rPr lang="pt-BR" altLang="en-US" sz="1700" b="1">
                <a:solidFill>
                  <a:srgbClr val="000000"/>
                </a:solidFill>
                <a:cs typeface="Arial" pitchFamily="34" charset="0"/>
              </a:rPr>
              <a:t>grupos vulneráveis </a:t>
            </a:r>
            <a:r>
              <a:rPr lang="pt-BR" altLang="en-US" sz="1700">
                <a:solidFill>
                  <a:srgbClr val="000000"/>
                </a:solidFill>
                <a:cs typeface="Arial" pitchFamily="34" charset="0"/>
              </a:rPr>
              <a:t>​​e </a:t>
            </a:r>
            <a:r>
              <a:rPr lang="pt-BR" altLang="en-US" sz="1700" b="1">
                <a:solidFill>
                  <a:srgbClr val="000000"/>
                </a:solidFill>
                <a:cs typeface="Arial" pitchFamily="34" charset="0"/>
              </a:rPr>
              <a:t>marginalizados </a:t>
            </a:r>
            <a:r>
              <a:rPr lang="pt-BR" altLang="en-US" sz="1700">
                <a:solidFill>
                  <a:srgbClr val="000000"/>
                </a:solidFill>
                <a:cs typeface="Arial" pitchFamily="34" charset="0"/>
              </a:rPr>
              <a:t>(mulheres, crianças, portadores de deficiências, minorias e refugiados) </a:t>
            </a:r>
            <a:endParaRPr lang="en-US" altLang="en-US" sz="17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1700">
                <a:solidFill>
                  <a:srgbClr val="000000"/>
                </a:solidFill>
                <a:cs typeface="Arial" pitchFamily="34" charset="0"/>
              </a:rPr>
              <a:t>Define </a:t>
            </a:r>
            <a:r>
              <a:rPr lang="en-US" altLang="en-US" sz="1700" b="1">
                <a:solidFill>
                  <a:srgbClr val="000000"/>
                </a:solidFill>
                <a:cs typeface="Arial" pitchFamily="34" charset="0"/>
              </a:rPr>
              <a:t>requisitos mínimos</a:t>
            </a:r>
            <a:endParaRPr lang="en-US" altLang="en-US" sz="17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pt-BR" altLang="en-US" sz="1700">
                <a:solidFill>
                  <a:srgbClr val="000000"/>
                </a:solidFill>
                <a:cs typeface="Arial" pitchFamily="34" charset="0"/>
              </a:rPr>
              <a:t>Fornece uma estrutura e diretrizes para o desenvolvimento e reformas  de </a:t>
            </a:r>
            <a:r>
              <a:rPr lang="pt-BR" altLang="en-US" sz="1700" b="1">
                <a:solidFill>
                  <a:srgbClr val="000000"/>
                </a:solidFill>
                <a:cs typeface="Arial" pitchFamily="34" charset="0"/>
              </a:rPr>
              <a:t>políticas públicas </a:t>
            </a:r>
            <a:r>
              <a:rPr lang="pt-BR" altLang="en-US" sz="1700">
                <a:solidFill>
                  <a:srgbClr val="000000"/>
                </a:solidFill>
                <a:cs typeface="Arial" pitchFamily="34" charset="0"/>
              </a:rPr>
              <a:t>e planos, para a </a:t>
            </a:r>
            <a:r>
              <a:rPr lang="pt-BR" altLang="en-US" sz="1700" b="1">
                <a:solidFill>
                  <a:srgbClr val="000000"/>
                </a:solidFill>
                <a:cs typeface="Arial" pitchFamily="34" charset="0"/>
              </a:rPr>
              <a:t>priorização de recursos </a:t>
            </a:r>
            <a:r>
              <a:rPr lang="pt-BR" altLang="en-US" sz="1700">
                <a:solidFill>
                  <a:srgbClr val="000000"/>
                </a:solidFill>
                <a:cs typeface="Arial" pitchFamily="34" charset="0"/>
              </a:rPr>
              <a:t>e para o </a:t>
            </a:r>
            <a:r>
              <a:rPr lang="pt-BR" altLang="en-US" sz="1700" b="1">
                <a:solidFill>
                  <a:srgbClr val="000000"/>
                </a:solidFill>
                <a:cs typeface="Arial" pitchFamily="34" charset="0"/>
              </a:rPr>
              <a:t>monitoramento do desempenho</a:t>
            </a:r>
            <a:r>
              <a:rPr lang="pt-BR" altLang="en-US" sz="1700">
                <a:solidFill>
                  <a:srgbClr val="000000"/>
                </a:solidFill>
                <a:cs typeface="Arial" pitchFamily="34" charset="0"/>
              </a:rPr>
              <a:t>.</a:t>
            </a:r>
            <a:endParaRPr lang="en-US" altLang="en-US" sz="17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3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ChangeArrowheads="1"/>
          </p:cNvSpPr>
          <p:nvPr/>
        </p:nvSpPr>
        <p:spPr bwMode="auto">
          <a:xfrm>
            <a:off x="0" y="0"/>
            <a:ext cx="9144000" cy="1268413"/>
          </a:xfrm>
          <a:prstGeom prst="rect">
            <a:avLst/>
          </a:prstGeom>
          <a:solidFill>
            <a:srgbClr val="2197D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n-US" altLang="en-US" sz="2800" b="1" smtClean="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  <a:t>Realizing the human rights to water and sanitation: A Handbook</a:t>
            </a:r>
          </a:p>
        </p:txBody>
      </p:sp>
      <p:pic>
        <p:nvPicPr>
          <p:cNvPr id="48131" name="Imagem 5" descr="http://www.ohchr.org/SiteCollectionImages/Issues/Water/bookle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1628775"/>
            <a:ext cx="11239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Imagem 6" descr="http://www.ohchr.org/SiteCollectionImages/Issues/Water/bookle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720850"/>
            <a:ext cx="119538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Imagem 7" descr="http://www.ohchr.org/SiteCollectionImages/Issues/Water/booklet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1684338"/>
            <a:ext cx="119538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Imagem 8" descr="http://www.ohchr.org/SiteCollectionImages/Issues/Water/booklet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3559175"/>
            <a:ext cx="13398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Imagem 9" descr="http://www.ohchr.org/SiteCollectionImages/Issues/Water/booklet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3748088"/>
            <a:ext cx="13398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Imagem 10" descr="http://www.ohchr.org/SiteCollectionImages/Issues/Water/booklet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5" y="4167188"/>
            <a:ext cx="14843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Imagem 11" descr="http://www.ohchr.org/SiteCollectionImages/Issues/Water/booklet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1624013"/>
            <a:ext cx="11239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Imagem 12" descr="http://www.ohchr.org/SiteCollectionImages/Issues/Water/booklet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2046288"/>
            <a:ext cx="12319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Imagem 13" descr="http://www.ohchr.org/SiteCollectionImages/Issues/Water/booklet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927475"/>
            <a:ext cx="12319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0" name="CaixaDeTexto 2"/>
          <p:cNvSpPr txBox="1">
            <a:spLocks noChangeArrowheads="1"/>
          </p:cNvSpPr>
          <p:nvPr/>
        </p:nvSpPr>
        <p:spPr bwMode="auto">
          <a:xfrm>
            <a:off x="179388" y="6021388"/>
            <a:ext cx="8964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800"/>
              <a:t>http://www.ohchr.org/EN/Issues/WaterAndSanitation/SRWater/Pages/Handbook.aspx</a:t>
            </a:r>
          </a:p>
        </p:txBody>
      </p:sp>
    </p:spTree>
    <p:extLst>
      <p:ext uri="{BB962C8B-B14F-4D97-AF65-F5344CB8AC3E}">
        <p14:creationId xmlns:p14="http://schemas.microsoft.com/office/powerpoint/2010/main" val="286289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rgbClr val="009A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9154" name="Rectangle 8"/>
          <p:cNvSpPr txBox="1">
            <a:spLocks noChangeArrowheads="1"/>
          </p:cNvSpPr>
          <p:nvPr/>
        </p:nvSpPr>
        <p:spPr bwMode="auto">
          <a:xfrm>
            <a:off x="0" y="2286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200" b="1">
                <a:solidFill>
                  <a:srgbClr val="FFFFFF"/>
                </a:solidFill>
                <a:latin typeface="Verdana" pitchFamily="34" charset="0"/>
              </a:rPr>
              <a:t>A população urbana sem saneamento está relacionada com o crescimento de assentamentos precários</a:t>
            </a:r>
          </a:p>
        </p:txBody>
      </p:sp>
      <p:graphicFrame>
        <p:nvGraphicFramePr>
          <p:cNvPr id="6" name="Chart 9"/>
          <p:cNvGraphicFramePr>
            <a:graphicFrameLocks/>
          </p:cNvGraphicFramePr>
          <p:nvPr/>
        </p:nvGraphicFramePr>
        <p:xfrm>
          <a:off x="683568" y="1484784"/>
          <a:ext cx="8086726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9156" name="TextBox 1"/>
          <p:cNvSpPr txBox="1">
            <a:spLocks noChangeArrowheads="1"/>
          </p:cNvSpPr>
          <p:nvPr/>
        </p:nvSpPr>
        <p:spPr bwMode="auto">
          <a:xfrm>
            <a:off x="6769100" y="5168900"/>
            <a:ext cx="3132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200" b="1"/>
              <a:t>Source:  UN-Habitat</a:t>
            </a:r>
            <a:endParaRPr lang="en-GB" altLang="en-US" sz="1200" b="1"/>
          </a:p>
        </p:txBody>
      </p:sp>
      <p:sp>
        <p:nvSpPr>
          <p:cNvPr id="49157" name="CaixaDeTexto 1"/>
          <p:cNvSpPr txBox="1">
            <a:spLocks noChangeArrowheads="1"/>
          </p:cNvSpPr>
          <p:nvPr/>
        </p:nvSpPr>
        <p:spPr bwMode="auto">
          <a:xfrm>
            <a:off x="323850" y="5591175"/>
            <a:ext cx="8820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pt-BR" altLang="en-US" sz="2000" b="1"/>
              <a:t>Sem A&amp;S, outros direitos humanos não podem ser alcançados, como o da moradia adequada, educação e saúde. </a:t>
            </a:r>
          </a:p>
        </p:txBody>
      </p:sp>
    </p:spTree>
    <p:extLst>
      <p:ext uri="{BB962C8B-B14F-4D97-AF65-F5344CB8AC3E}">
        <p14:creationId xmlns:p14="http://schemas.microsoft.com/office/powerpoint/2010/main" val="213019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09EF112-A775-437D-BB14-B4DFE4AC1B3C}" type="slidenum">
              <a:rPr lang="en-US" altLang="en-US" sz="1400">
                <a:solidFill>
                  <a:srgbClr val="FFFFFF"/>
                </a:solidFill>
                <a:cs typeface="Arial" pitchFamily="34" charset="0"/>
              </a:rPr>
              <a:pPr eaLnBrk="1" hangingPunct="1"/>
              <a:t>26</a:t>
            </a:fld>
            <a:endParaRPr lang="en-US" altLang="en-US" sz="14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0179" name="Title 1"/>
          <p:cNvSpPr txBox="1">
            <a:spLocks/>
          </p:cNvSpPr>
          <p:nvPr/>
        </p:nvSpPr>
        <p:spPr bwMode="auto">
          <a:xfrm>
            <a:off x="76200" y="0"/>
            <a:ext cx="9067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GB" altLang="en-US" sz="2000" b="1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pt-BR" alt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Por que a cobertura de saneamento está ficando para trás?</a:t>
            </a:r>
            <a:endParaRPr lang="en-US" altLang="en-US" sz="1600" b="1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32773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0181" name="Text Box 11"/>
          <p:cNvSpPr txBox="1">
            <a:spLocks noChangeArrowheads="1"/>
          </p:cNvSpPr>
          <p:nvPr/>
        </p:nvSpPr>
        <p:spPr bwMode="auto">
          <a:xfrm>
            <a:off x="-36513" y="4976813"/>
            <a:ext cx="9144001" cy="1692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pt-BR" altLang="en-US" sz="1400" b="1"/>
              <a:t>A rápida urbanização não-planejada </a:t>
            </a:r>
          </a:p>
          <a:p>
            <a:pPr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pt-BR" altLang="en-US" sz="1400" b="1"/>
              <a:t>Arranjos legais e institucionais fracos </a:t>
            </a:r>
          </a:p>
          <a:p>
            <a:pPr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pt-BR" altLang="en-US" sz="1400" b="1"/>
              <a:t>Baixa prioridade dada ao saneamento em todos os níveis </a:t>
            </a:r>
          </a:p>
          <a:p>
            <a:pPr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pt-BR" altLang="en-US" sz="1400" b="1"/>
              <a:t>Consciência inadequada de oportunidades socioeconômicas inerentes ao saneamento </a:t>
            </a:r>
          </a:p>
          <a:p>
            <a:pPr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pt-BR" altLang="en-US" sz="1400" b="1"/>
              <a:t>A falta de modelos de negócios viáveis ​​que possam superar restrições econômicas, técnicas e sociais existentes</a:t>
            </a:r>
            <a:endParaRPr lang="en-US" altLang="en-US" sz="1400" b="1"/>
          </a:p>
        </p:txBody>
      </p:sp>
      <p:pic>
        <p:nvPicPr>
          <p:cNvPr id="327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25538"/>
            <a:ext cx="6934200" cy="371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0183" name="TextBox 1"/>
          <p:cNvSpPr txBox="1">
            <a:spLocks noChangeArrowheads="1"/>
          </p:cNvSpPr>
          <p:nvPr/>
        </p:nvSpPr>
        <p:spPr bwMode="auto">
          <a:xfrm>
            <a:off x="1066800" y="3311525"/>
            <a:ext cx="1981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000" b="1" u="sng"/>
              <a:t>Source:</a:t>
            </a:r>
            <a:r>
              <a:rPr lang="en-US" altLang="en-US" sz="1000" b="1"/>
              <a:t> WHO/UNICEF Progress on sanitation and drinking-water - 2013 update</a:t>
            </a:r>
            <a:endParaRPr lang="en-GB" altLang="en-US" sz="1000" b="1"/>
          </a:p>
        </p:txBody>
      </p:sp>
    </p:spTree>
    <p:extLst>
      <p:ext uri="{BB962C8B-B14F-4D97-AF65-F5344CB8AC3E}">
        <p14:creationId xmlns:p14="http://schemas.microsoft.com/office/powerpoint/2010/main" val="2754778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2"/>
          <p:cNvSpPr>
            <a:spLocks noGrp="1"/>
          </p:cNvSpPr>
          <p:nvPr>
            <p:ph type="sldNum" sz="quarter" idx="10"/>
          </p:nvPr>
        </p:nvSpPr>
        <p:spPr bwMode="auto">
          <a:xfrm>
            <a:off x="457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CDF1F312-7E51-4765-B83C-E25E5EA76E94}" type="slidenum">
              <a:rPr lang="en-US" altLang="en-US" sz="1400">
                <a:solidFill>
                  <a:srgbClr val="FFFFFF"/>
                </a:solidFill>
                <a:cs typeface="Arial" pitchFamily="34" charset="0"/>
              </a:rPr>
              <a:pPr algn="ctr" eaLnBrk="1" hangingPunct="1"/>
              <a:t>27</a:t>
            </a:fld>
            <a:endParaRPr lang="en-US" altLang="en-US" sz="14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2226" name="Slide Number Placeholder 3"/>
          <p:cNvSpPr txBox="1">
            <a:spLocks/>
          </p:cNvSpPr>
          <p:nvPr/>
        </p:nvSpPr>
        <p:spPr bwMode="auto">
          <a:xfrm>
            <a:off x="76200" y="6381750"/>
            <a:ext cx="914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66299DD-5FA6-4335-B9BD-2E4ED9F2B2E4}" type="slidenum">
              <a:rPr lang="en-US" altLang="en-US" sz="1200">
                <a:solidFill>
                  <a:srgbClr val="FFFFFF"/>
                </a:solidFill>
                <a:cs typeface="Arial" pitchFamily="34" charset="0"/>
              </a:rPr>
              <a:pPr eaLnBrk="1" hangingPunct="1"/>
              <a:t>27</a:t>
            </a:fld>
            <a:endParaRPr lang="en-US" altLang="en-US" sz="12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2228" name="Title 1"/>
          <p:cNvSpPr txBox="1">
            <a:spLocks/>
          </p:cNvSpPr>
          <p:nvPr/>
        </p:nvSpPr>
        <p:spPr bwMode="auto">
          <a:xfrm>
            <a:off x="69850" y="38100"/>
            <a:ext cx="9067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b="1">
                <a:solidFill>
                  <a:srgbClr val="FFFFFF"/>
                </a:solidFill>
                <a:latin typeface="Verdana" pitchFamily="34" charset="0"/>
              </a:rPr>
              <a:t>UN-Habitat: Estratégia para o Saneamento</a:t>
            </a:r>
            <a:endParaRPr lang="en-US" altLang="en-US" sz="1600" b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379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70207" y="914400"/>
          <a:ext cx="8997593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89922293"/>
              </p:ext>
            </p:extLst>
          </p:nvPr>
        </p:nvGraphicFramePr>
        <p:xfrm>
          <a:off x="70207" y="914400"/>
          <a:ext cx="90678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8363790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46083" name="Espaço Reservado para Conteúdo 2"/>
          <p:cNvSpPr>
            <a:spLocks noGrp="1"/>
          </p:cNvSpPr>
          <p:nvPr>
            <p:ph idx="1"/>
          </p:nvPr>
        </p:nvSpPr>
        <p:spPr>
          <a:xfrm>
            <a:off x="35496" y="1340768"/>
            <a:ext cx="8785225" cy="5016500"/>
          </a:xfrm>
        </p:spPr>
        <p:txBody>
          <a:bodyPr/>
          <a:lstStyle/>
          <a:p>
            <a:pPr marL="0" indent="0">
              <a:buNone/>
            </a:pPr>
            <a:r>
              <a:rPr lang="pt-BR" sz="2000" b="1" dirty="0" smtClean="0"/>
              <a:t>Metas:</a:t>
            </a:r>
          </a:p>
          <a:p>
            <a:pPr marL="0" indent="0">
              <a:buNone/>
            </a:pPr>
            <a:r>
              <a:rPr lang="pt-BR" sz="1700" b="1" dirty="0" smtClean="0"/>
              <a:t>6.1</a:t>
            </a:r>
            <a:r>
              <a:rPr lang="pt-BR" sz="1700" dirty="0"/>
              <a:t> Até 2030, alcançar o acesso universal e equitativo a água potável e segura para todos</a:t>
            </a:r>
          </a:p>
          <a:p>
            <a:pPr marL="0" indent="0">
              <a:buNone/>
            </a:pPr>
            <a:r>
              <a:rPr lang="pt-BR" sz="1700" b="1" dirty="0"/>
              <a:t>6.2</a:t>
            </a:r>
            <a:r>
              <a:rPr lang="pt-BR" sz="1700" dirty="0"/>
              <a:t> Até 2030, alcançar o acesso a saneamento e higiene adequados e equitativos para todos, e acabar com a defecação a céu aberto, com especial atenção para as necessidades das mulheres e meninas e daqueles em situação de vulnerabilidade</a:t>
            </a:r>
          </a:p>
          <a:p>
            <a:pPr marL="0" indent="0">
              <a:buNone/>
            </a:pPr>
            <a:r>
              <a:rPr lang="pt-BR" sz="1700" b="1" dirty="0"/>
              <a:t>6.3</a:t>
            </a:r>
            <a:r>
              <a:rPr lang="pt-BR" sz="1700" dirty="0"/>
              <a:t> Até 2030, melhorar a qualidade da água, reduzindo a poluição, eliminando despejo e minimizando a liberação de produtos químicos e materiais perigosos, reduzindo à metade a proporção de águas residuais não tratadas e aumentando substancialmente a reciclagem e reutilização segura globalmente</a:t>
            </a:r>
          </a:p>
          <a:p>
            <a:pPr marL="0" indent="0">
              <a:buNone/>
            </a:pPr>
            <a:r>
              <a:rPr lang="pt-BR" sz="1700" b="1" dirty="0"/>
              <a:t>6.4</a:t>
            </a:r>
            <a:r>
              <a:rPr lang="pt-BR" sz="1700" dirty="0"/>
              <a:t> Até 2030, aumentar substancialmente a eficiência do uso da água em todos os setores e assegurar retiradas sustentáveis e o abastecimento de água doce para enfrentar a escassez de água, e reduzir substancialmente o número de pessoas que sofrem com a escassez de água</a:t>
            </a:r>
          </a:p>
          <a:p>
            <a:pPr marL="0" indent="0">
              <a:buNone/>
            </a:pPr>
            <a:r>
              <a:rPr lang="pt-BR" sz="1700" b="1" dirty="0"/>
              <a:t>6.5</a:t>
            </a:r>
            <a:r>
              <a:rPr lang="pt-BR" sz="1700" dirty="0"/>
              <a:t> Até 2030, implementar a gestão integrada dos recursos hídricos em todos os níveis, inclusive via cooperação </a:t>
            </a:r>
            <a:r>
              <a:rPr lang="pt-BR" sz="1700" dirty="0" err="1"/>
              <a:t>transfronteiriça</a:t>
            </a:r>
            <a:r>
              <a:rPr lang="pt-BR" sz="1700" dirty="0"/>
              <a:t>, conforme apropriado</a:t>
            </a:r>
          </a:p>
          <a:p>
            <a:pPr marL="0" indent="0">
              <a:buNone/>
            </a:pPr>
            <a:r>
              <a:rPr lang="pt-BR" sz="1700" b="1" dirty="0"/>
              <a:t>6.6</a:t>
            </a:r>
            <a:r>
              <a:rPr lang="pt-BR" sz="1700" dirty="0"/>
              <a:t> Até 2020, proteger e restaurar ecossistemas relacionados com a água, incluindo </a:t>
            </a:r>
            <a:endParaRPr lang="pt-BR" sz="1700" dirty="0" smtClean="0"/>
          </a:p>
          <a:p>
            <a:pPr marL="0" indent="0">
              <a:buNone/>
            </a:pPr>
            <a:r>
              <a:rPr lang="pt-BR" sz="1700" dirty="0" smtClean="0"/>
              <a:t>montanhas</a:t>
            </a:r>
            <a:r>
              <a:rPr lang="pt-BR" sz="1700" dirty="0"/>
              <a:t>, florestas, zonas úmidas, rios, aquíferos e </a:t>
            </a:r>
            <a:r>
              <a:rPr lang="pt-BR" sz="1700" dirty="0" smtClean="0"/>
              <a:t>lagos</a:t>
            </a:r>
            <a:endParaRPr lang="pt-BR" sz="170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1268413"/>
          </a:xfrm>
          <a:prstGeom prst="rect">
            <a:avLst/>
          </a:prstGeom>
          <a:solidFill>
            <a:srgbClr val="2197D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6085" name="Título 1"/>
          <p:cNvSpPr txBox="1">
            <a:spLocks/>
          </p:cNvSpPr>
          <p:nvPr/>
        </p:nvSpPr>
        <p:spPr bwMode="auto">
          <a:xfrm>
            <a:off x="4572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pt-BR" altLang="en-US" sz="2800" b="1" dirty="0" smtClean="0">
                <a:solidFill>
                  <a:schemeClr val="bg1"/>
                </a:solidFill>
                <a:latin typeface="+mn-lt"/>
              </a:rPr>
              <a:t>ODS 6: </a:t>
            </a:r>
            <a:r>
              <a:rPr lang="pt-BR" sz="2800" b="1" dirty="0">
                <a:solidFill>
                  <a:schemeClr val="bg1"/>
                </a:solidFill>
                <a:latin typeface="+mn-lt"/>
              </a:rPr>
              <a:t>Assegurar a disponibilidade e gestão sustentável da água e saneamento para todas e </a:t>
            </a:r>
            <a:r>
              <a:rPr lang="pt-BR" sz="2800" b="1" dirty="0" smtClean="0">
                <a:solidFill>
                  <a:schemeClr val="bg1"/>
                </a:solidFill>
                <a:latin typeface="+mn-lt"/>
              </a:rPr>
              <a:t>todos</a:t>
            </a:r>
            <a:endParaRPr lang="pt-BR" altLang="en-US" sz="3200" b="1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8" name="Imagem 7" descr="ODS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528" y="5157192"/>
            <a:ext cx="1182960" cy="1152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32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powerpoi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374" y="-3266"/>
            <a:ext cx="976947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CaixaDeTexto 3"/>
          <p:cNvSpPr txBox="1">
            <a:spLocks noChangeArrowheads="1"/>
          </p:cNvSpPr>
          <p:nvPr/>
        </p:nvSpPr>
        <p:spPr bwMode="auto">
          <a:xfrm>
            <a:off x="1571625" y="4199597"/>
            <a:ext cx="600075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_tradnl" altLang="pt-BR" sz="2400" b="1" dirty="0" smtClean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Rayne </a:t>
            </a:r>
            <a:r>
              <a:rPr lang="es-ES_tradnl" altLang="pt-BR" sz="2400" b="1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Ferretti Moraes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_tradnl" altLang="pt-BR" sz="2400" b="1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Oficial Nacional </a:t>
            </a:r>
            <a:r>
              <a:rPr lang="es-ES_tradnl" altLang="pt-BR" sz="2400" b="1" dirty="0" smtClean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para o Brasil</a:t>
            </a:r>
            <a:endParaRPr lang="pt-BR" altLang="pt-BR" sz="2400" b="1" dirty="0" smtClean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000" b="1" dirty="0" smtClean="0">
              <a:solidFill>
                <a:schemeClr val="bg1"/>
              </a:solidFill>
              <a:latin typeface="+mn-lt"/>
              <a:ea typeface="+mn-ea"/>
              <a:cs typeface="Arial" charset="0"/>
              <a:hlinkClick r:id="rId4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_tradnl" altLang="pt-BR" sz="1800" b="1" dirty="0" smtClean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brasil@onuhabitat.org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_tradnl" altLang="pt-BR" sz="1800" b="1" dirty="0" smtClean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(21</a:t>
            </a:r>
            <a:r>
              <a:rPr lang="es-ES_tradnl" altLang="pt-BR" sz="1800" b="1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) </a:t>
            </a:r>
            <a:r>
              <a:rPr lang="es-ES_tradnl" altLang="pt-BR" sz="1800" b="1" dirty="0" smtClean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3235-8550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s-ES_tradnl" altLang="pt-BR" sz="1800" b="1" dirty="0" smtClean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_tradnl" altLang="pt-BR" sz="1800" b="1" dirty="0" smtClean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www.onuhabitat.org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_tradnl" altLang="pt-BR" sz="1800" b="1" dirty="0" smtClean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ONU-Habitat Brasil</a:t>
            </a:r>
            <a:endParaRPr lang="es-ES_tradnl" altLang="pt-BR" sz="1800" b="1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s-ES_tradnl" altLang="pt-BR" sz="1800" b="1" dirty="0">
              <a:solidFill>
                <a:srgbClr val="0033CC"/>
              </a:solidFill>
              <a:latin typeface="Arial" charset="0"/>
              <a:ea typeface="+mn-ea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s-ES_tradnl" altLang="pt-BR" sz="1600" b="1" dirty="0">
              <a:solidFill>
                <a:schemeClr val="bg1"/>
              </a:solidFill>
              <a:latin typeface="Arial" charset="0"/>
              <a:ea typeface="+mn-ea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800" dirty="0">
              <a:solidFill>
                <a:schemeClr val="bg1"/>
              </a:solidFill>
              <a:latin typeface="Arial" charset="0"/>
              <a:ea typeface="+mn-ea"/>
            </a:endParaRPr>
          </a:p>
        </p:txBody>
      </p:sp>
      <p:pic>
        <p:nvPicPr>
          <p:cNvPr id="1026" name="Picture 2" descr="Image result for faceboo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568" y="6431024"/>
            <a:ext cx="166328" cy="16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3"/>
          <p:cNvSpPr txBox="1">
            <a:spLocks noChangeArrowheads="1"/>
          </p:cNvSpPr>
          <p:nvPr/>
        </p:nvSpPr>
        <p:spPr bwMode="auto">
          <a:xfrm rot="20564794">
            <a:off x="4937502" y="5707701"/>
            <a:ext cx="6000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pt-BR" sz="2400" b="1" dirty="0" smtClean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MUITO OBRIGADA</a:t>
            </a:r>
            <a:endParaRPr lang="pt-BR" altLang="pt-BR" sz="2400" b="1" dirty="0" smtClean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7"/>
          <p:cNvSpPr txBox="1">
            <a:spLocks noChangeArrowheads="1"/>
          </p:cNvSpPr>
          <p:nvPr/>
        </p:nvSpPr>
        <p:spPr bwMode="auto">
          <a:xfrm>
            <a:off x="250825" y="0"/>
            <a:ext cx="91455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2700" b="1" i="1">
                <a:solidFill>
                  <a:schemeClr val="bg1"/>
                </a:solidFill>
                <a:latin typeface="Arial" panose="020B0604020202020204" pitchFamily="34" charset="0"/>
              </a:rPr>
              <a:t>Desenvolvimento urbano social , econômico e ambientalmente sustentável com o objetivo de proporcionar uma moradia adequada para todos e todas.</a:t>
            </a:r>
            <a:endParaRPr lang="pt-BR" altLang="en-US" sz="27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5" name="Rectangle 30"/>
          <p:cNvSpPr/>
          <p:nvPr/>
        </p:nvSpPr>
        <p:spPr>
          <a:xfrm>
            <a:off x="0" y="0"/>
            <a:ext cx="9144000" cy="1125538"/>
          </a:xfrm>
          <a:prstGeom prst="rect">
            <a:avLst/>
          </a:prstGeom>
          <a:solidFill>
            <a:srgbClr val="009A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NI" dirty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30724" name="Rectangle 8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268413"/>
          </a:xfrm>
          <a:noFill/>
        </p:spPr>
        <p:txBody>
          <a:bodyPr/>
          <a:lstStyle/>
          <a:p>
            <a:r>
              <a:rPr lang="en-GB" altLang="en-US" sz="2800" b="1">
                <a:solidFill>
                  <a:schemeClr val="bg1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Missão e Visão do ONU-Habitat</a:t>
            </a:r>
            <a:endParaRPr lang="en-US" altLang="en-US" sz="2800" b="1">
              <a:solidFill>
                <a:schemeClr val="bg1"/>
              </a:solidFill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0725" name="Picture 7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5688013" y="1120775"/>
            <a:ext cx="345598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s-ES" altLang="en-US" sz="2000" b="1" i="1">
                <a:latin typeface="Arial" panose="020B0604020202020204" pitchFamily="34" charset="0"/>
              </a:rPr>
              <a:t>Desenvolvimento urbano social, econômico e ambientalmente sustentável  com o objetivo de proporcionar moradia adequada para tod@s.</a:t>
            </a:r>
            <a:endParaRPr lang="en-US" altLang="en-US" sz="20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81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0" y="0"/>
            <a:ext cx="9144000" cy="1268413"/>
          </a:xfrm>
          <a:prstGeom prst="rect">
            <a:avLst/>
          </a:prstGeom>
          <a:solidFill>
            <a:srgbClr val="2197D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3313" name="13363 Rectángul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37" y="1002960"/>
            <a:ext cx="9085263" cy="130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31748" name="Group 14"/>
          <p:cNvGrpSpPr>
            <a:grpSpLocks/>
          </p:cNvGrpSpPr>
          <p:nvPr/>
        </p:nvGrpSpPr>
        <p:grpSpPr bwMode="auto">
          <a:xfrm>
            <a:off x="2743200" y="1263650"/>
            <a:ext cx="1138238" cy="4403725"/>
            <a:chOff x="2743200" y="1263193"/>
            <a:chExt cx="1137881" cy="4404737"/>
          </a:xfrm>
        </p:grpSpPr>
        <p:sp>
          <p:nvSpPr>
            <p:cNvPr id="64" name="20 Rectángulo redondeado"/>
            <p:cNvSpPr>
              <a:spLocks noChangeArrowheads="1"/>
            </p:cNvSpPr>
            <p:nvPr/>
          </p:nvSpPr>
          <p:spPr bwMode="auto">
            <a:xfrm>
              <a:off x="2777297" y="1263193"/>
              <a:ext cx="1103784" cy="781799"/>
            </a:xfrm>
            <a:prstGeom prst="roundRect">
              <a:avLst>
                <a:gd name="adj" fmla="val 16667"/>
              </a:avLst>
            </a:prstGeom>
            <a:solidFill>
              <a:srgbClr val="0070C4"/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/>
            <a:p>
              <a:pPr algn="ctr">
                <a:defRPr/>
              </a:pPr>
              <a:r>
                <a:rPr lang="pt-BR" sz="900" b="1" dirty="0">
                  <a:solidFill>
                    <a:schemeClr val="bg1"/>
                  </a:solidFill>
                  <a:ea typeface="ＭＳ Ｐゴシック" charset="-128"/>
                </a:rPr>
                <a:t>ECONOMIA URBANA</a:t>
              </a:r>
              <a:endParaRPr lang="es-ES" sz="900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75" name="20 Rectángulo redondeado"/>
            <p:cNvSpPr>
              <a:spLocks noChangeArrowheads="1"/>
            </p:cNvSpPr>
            <p:nvPr/>
          </p:nvSpPr>
          <p:spPr bwMode="auto">
            <a:xfrm>
              <a:off x="2777297" y="2531403"/>
              <a:ext cx="1103784" cy="781799"/>
            </a:xfrm>
            <a:prstGeom prst="roundRect">
              <a:avLst>
                <a:gd name="adj" fmla="val 16667"/>
              </a:avLst>
            </a:prstGeom>
            <a:solidFill>
              <a:srgbClr val="008FFA">
                <a:alpha val="85000"/>
              </a:srgbClr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pt-BR" altLang="en-US" sz="1000" b="1" dirty="0">
                  <a:solidFill>
                    <a:schemeClr val="bg1"/>
                  </a:solidFill>
                </a:rPr>
                <a:t>FINANÇAS </a:t>
              </a:r>
              <a:r>
                <a:rPr lang="pt-BR" altLang="en-US" sz="1000" b="1" dirty="0" smtClean="0">
                  <a:solidFill>
                    <a:schemeClr val="bg1"/>
                  </a:solidFill>
                </a:rPr>
                <a:t>MUNICIPAIS</a:t>
              </a:r>
              <a:endParaRPr lang="es-ES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82" name="20 Rectángulo redondeado"/>
            <p:cNvSpPr>
              <a:spLocks noChangeArrowheads="1"/>
            </p:cNvSpPr>
            <p:nvPr/>
          </p:nvSpPr>
          <p:spPr bwMode="auto">
            <a:xfrm>
              <a:off x="2743200" y="3678123"/>
              <a:ext cx="1137881" cy="781799"/>
            </a:xfrm>
            <a:prstGeom prst="roundRect">
              <a:avLst>
                <a:gd name="adj" fmla="val 16667"/>
              </a:avLst>
            </a:prstGeom>
            <a:solidFill>
              <a:srgbClr val="008FFA">
                <a:alpha val="75000"/>
              </a:srgbClr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/>
            <a:p>
              <a:pPr algn="ctr">
                <a:defRPr/>
              </a:pPr>
              <a:r>
                <a:rPr lang="pt-BR" sz="900" b="1" dirty="0">
                  <a:solidFill>
                    <a:schemeClr val="bg1"/>
                  </a:solidFill>
                  <a:ea typeface="ＭＳ Ｐゴシック" charset="-128"/>
                </a:rPr>
                <a:t>DESENVOLVI</a:t>
              </a:r>
            </a:p>
            <a:p>
              <a:pPr algn="ctr">
                <a:defRPr/>
              </a:pPr>
              <a:r>
                <a:rPr lang="pt-BR" sz="900" b="1" dirty="0">
                  <a:solidFill>
                    <a:schemeClr val="bg1"/>
                  </a:solidFill>
                  <a:ea typeface="ＭＳ Ｐゴシック" charset="-128"/>
                </a:rPr>
                <a:t>MENTO LOCAL </a:t>
              </a:r>
              <a:r>
                <a:rPr lang="pt-BR" sz="900" b="1" dirty="0" smtClean="0">
                  <a:solidFill>
                    <a:schemeClr val="bg1"/>
                  </a:solidFill>
                  <a:ea typeface="ＭＳ Ｐゴシック" charset="-128"/>
                </a:rPr>
                <a:t>ECONÔMICO</a:t>
              </a:r>
              <a:endParaRPr lang="es-ES" sz="900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84" name="20 Rectángulo redondeado"/>
            <p:cNvSpPr>
              <a:spLocks noChangeArrowheads="1"/>
            </p:cNvSpPr>
            <p:nvPr/>
          </p:nvSpPr>
          <p:spPr bwMode="auto">
            <a:xfrm>
              <a:off x="2777297" y="4797688"/>
              <a:ext cx="1103784" cy="870242"/>
            </a:xfrm>
            <a:prstGeom prst="roundRect">
              <a:avLst>
                <a:gd name="adj" fmla="val 16667"/>
              </a:avLst>
            </a:prstGeom>
            <a:solidFill>
              <a:srgbClr val="008FFA">
                <a:alpha val="65000"/>
              </a:srgbClr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pt-BR" altLang="en-US" sz="1100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JOVENS E CRIAÇÃO DE EMPREGO</a:t>
              </a:r>
              <a:endParaRPr lang="es-MX" altLang="en-US" sz="1100" b="1">
                <a:solidFill>
                  <a:srgbClr val="FFFFFF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grpSp>
        <p:nvGrpSpPr>
          <p:cNvPr id="31749" name="Group 2"/>
          <p:cNvGrpSpPr>
            <a:grpSpLocks/>
          </p:cNvGrpSpPr>
          <p:nvPr/>
        </p:nvGrpSpPr>
        <p:grpSpPr bwMode="auto">
          <a:xfrm>
            <a:off x="6519863" y="1255713"/>
            <a:ext cx="1176337" cy="4411662"/>
            <a:chOff x="6455457" y="1255802"/>
            <a:chExt cx="1175686" cy="4412128"/>
          </a:xfrm>
        </p:grpSpPr>
        <p:sp>
          <p:nvSpPr>
            <p:cNvPr id="73" name="20 Rectángulo redondeado"/>
            <p:cNvSpPr>
              <a:spLocks noChangeArrowheads="1"/>
            </p:cNvSpPr>
            <p:nvPr/>
          </p:nvSpPr>
          <p:spPr bwMode="auto">
            <a:xfrm>
              <a:off x="6455457" y="1255802"/>
              <a:ext cx="1175686" cy="781799"/>
            </a:xfrm>
            <a:prstGeom prst="roundRect">
              <a:avLst>
                <a:gd name="adj" fmla="val 16667"/>
              </a:avLst>
            </a:prstGeom>
            <a:solidFill>
              <a:srgbClr val="FF00FF">
                <a:alpha val="65097"/>
              </a:srgbClr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pt-BR" altLang="en-US" sz="9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REDUÇÃO DE RISCOS E REABILITAÇÃO</a:t>
              </a:r>
              <a:endParaRPr lang="es-MX" altLang="en-US" sz="9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323" name="20 Rectángulo redondeado"/>
            <p:cNvSpPr>
              <a:spLocks noChangeArrowheads="1"/>
            </p:cNvSpPr>
            <p:nvPr/>
          </p:nvSpPr>
          <p:spPr bwMode="auto">
            <a:xfrm>
              <a:off x="6491408" y="4785738"/>
              <a:ext cx="1103784" cy="882192"/>
            </a:xfrm>
            <a:prstGeom prst="roundRect">
              <a:avLst>
                <a:gd name="adj" fmla="val 16667"/>
              </a:avLst>
            </a:prstGeom>
            <a:solidFill>
              <a:srgbClr val="DF1BD1">
                <a:alpha val="85097"/>
              </a:srgbClr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s-MX" altLang="en-US" sz="1000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REABILITAÇÃO DE ABRIGOS</a:t>
              </a:r>
              <a:endParaRPr lang="es-MX" altLang="en-US" sz="900" b="1">
                <a:solidFill>
                  <a:srgbClr val="FFFFFF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79" name="20 Rectángulo redondeado"/>
            <p:cNvSpPr>
              <a:spLocks noChangeArrowheads="1"/>
            </p:cNvSpPr>
            <p:nvPr/>
          </p:nvSpPr>
          <p:spPr bwMode="auto">
            <a:xfrm>
              <a:off x="6491408" y="2563264"/>
              <a:ext cx="1103784" cy="781799"/>
            </a:xfrm>
            <a:prstGeom prst="roundRect">
              <a:avLst>
                <a:gd name="adj" fmla="val 16667"/>
              </a:avLst>
            </a:prstGeom>
            <a:solidFill>
              <a:srgbClr val="FF00FF">
                <a:alpha val="85001"/>
              </a:srgbClr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s-MX" altLang="en-US" sz="1100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REDUÇÃO DE RISCOS URBANOS</a:t>
              </a:r>
            </a:p>
          </p:txBody>
        </p:sp>
        <p:sp>
          <p:nvSpPr>
            <p:cNvPr id="13336" name="20 Rectángulo redondeado"/>
            <p:cNvSpPr>
              <a:spLocks noChangeArrowheads="1"/>
            </p:cNvSpPr>
            <p:nvPr/>
          </p:nvSpPr>
          <p:spPr bwMode="auto">
            <a:xfrm>
              <a:off x="6491408" y="3637801"/>
              <a:ext cx="1103784" cy="781799"/>
            </a:xfrm>
            <a:prstGeom prst="roundRect">
              <a:avLst>
                <a:gd name="adj" fmla="val 16667"/>
              </a:avLst>
            </a:prstGeom>
            <a:solidFill>
              <a:srgbClr val="FF00FF">
                <a:alpha val="85001"/>
              </a:srgbClr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s-MX" altLang="en-US" sz="9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RECUPERAÇÃO DE ASSENTAMEN</a:t>
              </a:r>
            </a:p>
            <a:p>
              <a:pPr algn="ctr" eaLnBrk="1" hangingPunct="1">
                <a:defRPr/>
              </a:pPr>
              <a:r>
                <a:rPr lang="es-MX" altLang="en-US" sz="9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TOS HUMANOS</a:t>
              </a:r>
              <a:endParaRPr lang="es-MX" altLang="en-US" sz="8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1750" name="Group 1"/>
          <p:cNvGrpSpPr>
            <a:grpSpLocks/>
          </p:cNvGrpSpPr>
          <p:nvPr/>
        </p:nvGrpSpPr>
        <p:grpSpPr bwMode="auto">
          <a:xfrm>
            <a:off x="7812088" y="1263650"/>
            <a:ext cx="1103312" cy="4403725"/>
            <a:chOff x="7811616" y="1263193"/>
            <a:chExt cx="1103784" cy="4404737"/>
          </a:xfrm>
        </p:grpSpPr>
        <p:sp>
          <p:nvSpPr>
            <p:cNvPr id="13321" name="20 Rectángulo redondeado"/>
            <p:cNvSpPr>
              <a:spLocks noChangeArrowheads="1"/>
            </p:cNvSpPr>
            <p:nvPr/>
          </p:nvSpPr>
          <p:spPr bwMode="auto">
            <a:xfrm>
              <a:off x="7811616" y="1263193"/>
              <a:ext cx="1103784" cy="781799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pt-BR" altLang="en-US" sz="900" b="1" dirty="0" smtClean="0">
                  <a:solidFill>
                    <a:srgbClr val="FFFFFF"/>
                  </a:solidFill>
                  <a:cs typeface="Arial" panose="020B0604020202020204" pitchFamily="34" charset="0"/>
                </a:rPr>
                <a:t>PESQUISA E </a:t>
              </a:r>
              <a:r>
                <a:rPr lang="pt-BR" altLang="en-US" sz="9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DESENVOLVI</a:t>
              </a:r>
            </a:p>
            <a:p>
              <a:pPr algn="ctr" eaLnBrk="1" hangingPunct="1">
                <a:defRPr/>
              </a:pPr>
              <a:r>
                <a:rPr lang="pt-BR" altLang="en-US" sz="9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MENTO DE CAPACIDADES</a:t>
              </a:r>
              <a:endParaRPr lang="es-MX" altLang="en-US" sz="9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8" name="20 Rectángulo redondeado"/>
            <p:cNvSpPr>
              <a:spLocks noChangeArrowheads="1"/>
            </p:cNvSpPr>
            <p:nvPr/>
          </p:nvSpPr>
          <p:spPr bwMode="auto">
            <a:xfrm>
              <a:off x="7811616" y="2563264"/>
              <a:ext cx="1103784" cy="781799"/>
            </a:xfrm>
            <a:prstGeom prst="roundRect">
              <a:avLst>
                <a:gd name="adj" fmla="val 16667"/>
              </a:avLst>
            </a:prstGeom>
            <a:solidFill>
              <a:srgbClr val="FF6A47">
                <a:alpha val="84706"/>
              </a:srgbClr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s-MX" altLang="en-US" sz="1100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OBSERVATÓ</a:t>
              </a:r>
            </a:p>
            <a:p>
              <a:pPr algn="ctr" eaLnBrk="1" hangingPunct="1">
                <a:defRPr/>
              </a:pPr>
              <a:r>
                <a:rPr lang="es-MX" altLang="en-US" sz="1100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RIO GLOBAL URBANO</a:t>
              </a:r>
              <a:endParaRPr lang="es-MX" altLang="en-US" sz="1000" b="1">
                <a:solidFill>
                  <a:srgbClr val="FFFFFF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91" name="20 Rectángulo redondeado"/>
            <p:cNvSpPr>
              <a:spLocks noChangeArrowheads="1"/>
            </p:cNvSpPr>
            <p:nvPr/>
          </p:nvSpPr>
          <p:spPr bwMode="auto">
            <a:xfrm>
              <a:off x="7811616" y="3679076"/>
              <a:ext cx="1103784" cy="781799"/>
            </a:xfrm>
            <a:prstGeom prst="roundRect">
              <a:avLst>
                <a:gd name="adj" fmla="val 16667"/>
              </a:avLst>
            </a:prstGeom>
            <a:solidFill>
              <a:srgbClr val="FF6A47">
                <a:alpha val="84706"/>
              </a:srgbClr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s-MX" altLang="en-US" sz="1100" b="1" dirty="0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RELATÓRIOS PRINCIPAIS</a:t>
              </a:r>
            </a:p>
          </p:txBody>
        </p:sp>
        <p:sp>
          <p:nvSpPr>
            <p:cNvPr id="13580" name="20 Rectángulo redondeado"/>
            <p:cNvSpPr>
              <a:spLocks noChangeArrowheads="1"/>
            </p:cNvSpPr>
            <p:nvPr/>
          </p:nvSpPr>
          <p:spPr bwMode="auto">
            <a:xfrm>
              <a:off x="7811616" y="4780801"/>
              <a:ext cx="1103784" cy="887129"/>
            </a:xfrm>
            <a:prstGeom prst="roundRect">
              <a:avLst>
                <a:gd name="adj" fmla="val 16667"/>
              </a:avLst>
            </a:prstGeom>
            <a:solidFill>
              <a:srgbClr val="FF6A47">
                <a:alpha val="84706"/>
              </a:srgbClr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/>
            <a:p>
              <a:pPr algn="ctr">
                <a:defRPr/>
              </a:pPr>
              <a:r>
                <a:rPr lang="es-MX" sz="1100" b="1" dirty="0" smtClean="0">
                  <a:solidFill>
                    <a:prstClr val="white"/>
                  </a:solidFill>
                  <a:latin typeface="+mn-lt"/>
                  <a:ea typeface="+mn-ea"/>
                  <a:cs typeface="Arial" charset="0"/>
                </a:rPr>
                <a:t>DESENVOLVI MENTO </a:t>
              </a:r>
              <a:r>
                <a:rPr lang="es-MX" sz="1100" b="1" dirty="0">
                  <a:solidFill>
                    <a:prstClr val="white"/>
                  </a:solidFill>
                  <a:latin typeface="+mn-lt"/>
                  <a:ea typeface="+mn-ea"/>
                  <a:cs typeface="Arial" charset="0"/>
                </a:rPr>
                <a:t>DE CAPACIDADES</a:t>
              </a:r>
              <a:endParaRPr lang="es-MX" sz="1000" b="1" dirty="0">
                <a:solidFill>
                  <a:prstClr val="white"/>
                </a:solidFill>
                <a:latin typeface="+mn-lt"/>
                <a:ea typeface="+mn-ea"/>
                <a:cs typeface="Arial" charset="0"/>
              </a:endParaRPr>
            </a:p>
          </p:txBody>
        </p:sp>
      </p:grpSp>
      <p:grpSp>
        <p:nvGrpSpPr>
          <p:cNvPr id="31751" name="Group 13"/>
          <p:cNvGrpSpPr>
            <a:grpSpLocks/>
          </p:cNvGrpSpPr>
          <p:nvPr/>
        </p:nvGrpSpPr>
        <p:grpSpPr bwMode="auto">
          <a:xfrm>
            <a:off x="1528763" y="1260475"/>
            <a:ext cx="1103312" cy="4406900"/>
            <a:chOff x="1528072" y="1260565"/>
            <a:chExt cx="1103784" cy="4407365"/>
          </a:xfrm>
        </p:grpSpPr>
        <p:sp>
          <p:nvSpPr>
            <p:cNvPr id="13318" name="20 Rectángulo redondeado"/>
            <p:cNvSpPr>
              <a:spLocks noChangeArrowheads="1"/>
            </p:cNvSpPr>
            <p:nvPr/>
          </p:nvSpPr>
          <p:spPr bwMode="auto">
            <a:xfrm>
              <a:off x="1528072" y="1260565"/>
              <a:ext cx="1103784" cy="781799"/>
            </a:xfrm>
            <a:prstGeom prst="roundRect">
              <a:avLst>
                <a:gd name="adj" fmla="val 10591"/>
              </a:avLst>
            </a:prstGeom>
            <a:solidFill>
              <a:srgbClr val="009A00"/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/>
            <a:p>
              <a:pPr algn="ctr">
                <a:defRPr/>
              </a:pPr>
              <a:r>
                <a:rPr lang="es-MX" sz="900" b="1" dirty="0">
                  <a:solidFill>
                    <a:prstClr val="white"/>
                  </a:solidFill>
                  <a:ea typeface="+mn-ea"/>
                  <a:cs typeface="Arial" panose="020B0604020202020204" pitchFamily="34" charset="0"/>
                </a:rPr>
                <a:t>PLANEJAMENTO </a:t>
              </a:r>
              <a:r>
                <a:rPr lang="es-MX" sz="900" b="1" dirty="0" smtClean="0">
                  <a:solidFill>
                    <a:prstClr val="white"/>
                  </a:solidFill>
                  <a:ea typeface="+mn-ea"/>
                  <a:cs typeface="Arial" panose="020B0604020202020204" pitchFamily="34" charset="0"/>
                </a:rPr>
                <a:t>&amp; DESENHO </a:t>
              </a:r>
            </a:p>
            <a:p>
              <a:pPr algn="ctr">
                <a:defRPr/>
              </a:pPr>
              <a:r>
                <a:rPr lang="es-MX" sz="900" b="1" dirty="0" smtClean="0">
                  <a:solidFill>
                    <a:prstClr val="white"/>
                  </a:solidFill>
                  <a:cs typeface="Arial" panose="020B0604020202020204" pitchFamily="34" charset="0"/>
                </a:rPr>
                <a:t>URBANO</a:t>
              </a:r>
              <a:endParaRPr lang="es-MX" sz="900" b="1" dirty="0">
                <a:solidFill>
                  <a:prstClr val="white"/>
                </a:solidFill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590" name="20 Rectángulo redondeado"/>
            <p:cNvSpPr>
              <a:spLocks noChangeArrowheads="1"/>
            </p:cNvSpPr>
            <p:nvPr/>
          </p:nvSpPr>
          <p:spPr bwMode="auto">
            <a:xfrm>
              <a:off x="1528072" y="2531404"/>
              <a:ext cx="1103784" cy="781799"/>
            </a:xfrm>
            <a:prstGeom prst="roundRect">
              <a:avLst>
                <a:gd name="adj" fmla="val 16667"/>
              </a:avLst>
            </a:prstGeom>
            <a:solidFill>
              <a:srgbClr val="00CC00">
                <a:alpha val="85097"/>
              </a:srgbClr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/>
            <a:p>
              <a:pPr algn="ctr">
                <a:defRPr/>
              </a:pPr>
              <a:r>
                <a:rPr lang="pt-BR" sz="900" b="1" dirty="0">
                  <a:solidFill>
                    <a:schemeClr val="bg1"/>
                  </a:solidFill>
                  <a:ea typeface="ＭＳ Ｐゴシック" charset="-128"/>
                </a:rPr>
                <a:t>PLANEJAMENTO REGIONAL E METROPOLI</a:t>
              </a:r>
            </a:p>
            <a:p>
              <a:pPr algn="ctr">
                <a:defRPr/>
              </a:pPr>
              <a:r>
                <a:rPr lang="pt-BR" sz="900" b="1" dirty="0">
                  <a:solidFill>
                    <a:schemeClr val="bg1"/>
                  </a:solidFill>
                  <a:ea typeface="ＭＳ Ｐゴシック" charset="-128"/>
                </a:rPr>
                <a:t>TANO</a:t>
              </a:r>
              <a:endParaRPr lang="es-ES" sz="900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3591" name="20 Rectángulo redondeado"/>
            <p:cNvSpPr>
              <a:spLocks noChangeArrowheads="1"/>
            </p:cNvSpPr>
            <p:nvPr/>
          </p:nvSpPr>
          <p:spPr bwMode="auto">
            <a:xfrm>
              <a:off x="1528072" y="3679076"/>
              <a:ext cx="1103784" cy="781799"/>
            </a:xfrm>
            <a:prstGeom prst="roundRect">
              <a:avLst>
                <a:gd name="adj" fmla="val 16667"/>
              </a:avLst>
            </a:prstGeom>
            <a:solidFill>
              <a:srgbClr val="00CC00">
                <a:alpha val="85097"/>
              </a:srgbClr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/>
            <a:p>
              <a:pPr algn="ctr">
                <a:defRPr/>
              </a:pPr>
              <a:r>
                <a:rPr lang="pt-BR" sz="900" b="1" dirty="0" smtClean="0">
                  <a:solidFill>
                    <a:schemeClr val="bg1"/>
                  </a:solidFill>
                  <a:ea typeface="ＭＳ Ｐゴシック" charset="-128"/>
                </a:rPr>
                <a:t>PLANEJAMENTO, </a:t>
              </a:r>
              <a:r>
                <a:rPr lang="pt-BR" sz="900" b="1" dirty="0">
                  <a:solidFill>
                    <a:schemeClr val="bg1"/>
                  </a:solidFill>
                  <a:ea typeface="ＭＳ Ｐゴシック" charset="-128"/>
                </a:rPr>
                <a:t>EXPANSÃO E DESENHO URBANO</a:t>
              </a:r>
              <a:endParaRPr lang="es-ES" sz="900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3592" name="20 Rectángulo redondeado"/>
            <p:cNvSpPr>
              <a:spLocks noChangeArrowheads="1"/>
            </p:cNvSpPr>
            <p:nvPr/>
          </p:nvSpPr>
          <p:spPr bwMode="auto">
            <a:xfrm>
              <a:off x="1528072" y="4810851"/>
              <a:ext cx="1103784" cy="857079"/>
            </a:xfrm>
            <a:prstGeom prst="roundRect">
              <a:avLst>
                <a:gd name="adj" fmla="val 16667"/>
              </a:avLst>
            </a:prstGeom>
            <a:solidFill>
              <a:srgbClr val="00CC00">
                <a:alpha val="85097"/>
              </a:srgbClr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pt-BR" altLang="en-US" sz="900" b="1">
                  <a:solidFill>
                    <a:schemeClr val="bg1"/>
                  </a:solidFill>
                </a:rPr>
                <a:t>PLANEJAMENTO E MUDANÇA CLIMÁTICA</a:t>
              </a:r>
              <a:endParaRPr lang="es-ES" altLang="en-US" sz="900">
                <a:solidFill>
                  <a:schemeClr val="bg1"/>
                </a:solidFill>
              </a:endParaRPr>
            </a:p>
          </p:txBody>
        </p:sp>
      </p:grpSp>
      <p:grpSp>
        <p:nvGrpSpPr>
          <p:cNvPr id="31752" name="Group 12"/>
          <p:cNvGrpSpPr>
            <a:grpSpLocks/>
          </p:cNvGrpSpPr>
          <p:nvPr/>
        </p:nvGrpSpPr>
        <p:grpSpPr bwMode="auto">
          <a:xfrm>
            <a:off x="266700" y="1243013"/>
            <a:ext cx="1141413" cy="4424362"/>
            <a:chOff x="267274" y="1242308"/>
            <a:chExt cx="1140093" cy="4425622"/>
          </a:xfrm>
        </p:grpSpPr>
        <p:sp>
          <p:nvSpPr>
            <p:cNvPr id="13320" name="20 Rectángulo redondeado"/>
            <p:cNvSpPr>
              <a:spLocks noChangeArrowheads="1"/>
            </p:cNvSpPr>
            <p:nvPr/>
          </p:nvSpPr>
          <p:spPr bwMode="auto">
            <a:xfrm>
              <a:off x="285428" y="1242308"/>
              <a:ext cx="1103784" cy="781799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75000"/>
                <a:alpha val="65097"/>
              </a:schemeClr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pt-BR" altLang="en-US" sz="900" b="1" dirty="0">
                  <a:solidFill>
                    <a:schemeClr val="bg1"/>
                  </a:solidFill>
                </a:rPr>
                <a:t>LEGISLAÇÃO URBANA, SOLO E GOVERNANÇA </a:t>
              </a:r>
              <a:endParaRPr lang="es-ES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3326" name="20 Rectángulo redondeado"/>
            <p:cNvSpPr>
              <a:spLocks noChangeArrowheads="1"/>
            </p:cNvSpPr>
            <p:nvPr/>
          </p:nvSpPr>
          <p:spPr bwMode="auto">
            <a:xfrm>
              <a:off x="285428" y="2513011"/>
              <a:ext cx="1103784" cy="781799"/>
            </a:xfrm>
            <a:prstGeom prst="roundRect">
              <a:avLst>
                <a:gd name="adj" fmla="val 16667"/>
              </a:avLst>
            </a:prstGeom>
            <a:solidFill>
              <a:srgbClr val="FF9933">
                <a:alpha val="85097"/>
              </a:srgbClr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/>
            <a:p>
              <a:pPr algn="ctr">
                <a:defRPr/>
              </a:pPr>
              <a:r>
                <a:rPr lang="es-MX" sz="1050" b="1" dirty="0">
                  <a:solidFill>
                    <a:prstClr val="white"/>
                  </a:solidFill>
                  <a:latin typeface="+mn-lt"/>
                  <a:ea typeface="+mn-ea"/>
                  <a:cs typeface="Arial" charset="0"/>
                </a:rPr>
                <a:t>SOLO &amp; GLTN (</a:t>
              </a:r>
              <a:r>
                <a:rPr lang="es-MX" sz="1000" b="1" dirty="0">
                  <a:solidFill>
                    <a:prstClr val="white"/>
                  </a:solidFill>
                  <a:latin typeface="+mn-lt"/>
                  <a:ea typeface="+mn-ea"/>
                  <a:cs typeface="Arial" charset="0"/>
                </a:rPr>
                <a:t>Rede Global de Instrumentos de </a:t>
              </a:r>
              <a:r>
                <a:rPr lang="es-MX" sz="1000" b="1" dirty="0" err="1">
                  <a:solidFill>
                    <a:prstClr val="white"/>
                  </a:solidFill>
                  <a:latin typeface="+mn-lt"/>
                  <a:ea typeface="+mn-ea"/>
                  <a:cs typeface="Arial" charset="0"/>
                </a:rPr>
                <a:t>Gestão</a:t>
              </a:r>
              <a:r>
                <a:rPr lang="es-MX" sz="1000" b="1" dirty="0">
                  <a:solidFill>
                    <a:prstClr val="white"/>
                  </a:solidFill>
                  <a:latin typeface="+mn-lt"/>
                  <a:ea typeface="+mn-ea"/>
                  <a:cs typeface="Arial" charset="0"/>
                </a:rPr>
                <a:t> de Solo)</a:t>
              </a:r>
              <a:endParaRPr lang="es-MX" sz="1050" b="1" dirty="0">
                <a:solidFill>
                  <a:prstClr val="white"/>
                </a:solidFill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3333" name="20 Rectángulo redondeado"/>
            <p:cNvSpPr>
              <a:spLocks noChangeArrowheads="1"/>
            </p:cNvSpPr>
            <p:nvPr/>
          </p:nvSpPr>
          <p:spPr bwMode="auto">
            <a:xfrm>
              <a:off x="267274" y="4810851"/>
              <a:ext cx="1140093" cy="857079"/>
            </a:xfrm>
            <a:prstGeom prst="roundRect">
              <a:avLst>
                <a:gd name="adj" fmla="val 16667"/>
              </a:avLst>
            </a:prstGeom>
            <a:solidFill>
              <a:srgbClr val="FF9933">
                <a:alpha val="85097"/>
              </a:srgbClr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pt-BR" altLang="en-US" sz="900" b="1" dirty="0">
                  <a:solidFill>
                    <a:schemeClr val="bg1"/>
                  </a:solidFill>
                </a:rPr>
                <a:t>GOVERNO LOCAL E </a:t>
              </a:r>
              <a:r>
                <a:rPr lang="pt-BR" altLang="en-US" sz="900" b="1" dirty="0" smtClean="0">
                  <a:solidFill>
                    <a:schemeClr val="bg1"/>
                  </a:solidFill>
                </a:rPr>
                <a:t>DESCENTRALIZA ÇÃO </a:t>
              </a:r>
              <a:endParaRPr lang="es-ES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3593" name="20 Rectángulo redondeado"/>
            <p:cNvSpPr>
              <a:spLocks noChangeArrowheads="1"/>
            </p:cNvSpPr>
            <p:nvPr/>
          </p:nvSpPr>
          <p:spPr bwMode="auto">
            <a:xfrm>
              <a:off x="285428" y="3685426"/>
              <a:ext cx="1103784" cy="781799"/>
            </a:xfrm>
            <a:prstGeom prst="roundRect">
              <a:avLst>
                <a:gd name="adj" fmla="val 16667"/>
              </a:avLst>
            </a:prstGeom>
            <a:solidFill>
              <a:srgbClr val="FF9933">
                <a:alpha val="85097"/>
              </a:srgbClr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pt-BR" altLang="en-US" sz="1000" b="1">
                  <a:solidFill>
                    <a:schemeClr val="bg1"/>
                  </a:solidFill>
                </a:rPr>
                <a:t>LEGISLAÇÃO URBANA </a:t>
              </a:r>
              <a:endParaRPr lang="es-ES" altLang="en-US" sz="10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1753" name="Group 5"/>
          <p:cNvGrpSpPr>
            <a:grpSpLocks/>
          </p:cNvGrpSpPr>
          <p:nvPr/>
        </p:nvGrpSpPr>
        <p:grpSpPr bwMode="auto">
          <a:xfrm>
            <a:off x="5257800" y="1243013"/>
            <a:ext cx="1171575" cy="4413250"/>
            <a:chOff x="5291247" y="1243677"/>
            <a:chExt cx="1171545" cy="4412128"/>
          </a:xfrm>
        </p:grpSpPr>
        <p:sp>
          <p:nvSpPr>
            <p:cNvPr id="13337" name="20 Rectángulo redondeado"/>
            <p:cNvSpPr>
              <a:spLocks noChangeArrowheads="1"/>
            </p:cNvSpPr>
            <p:nvPr/>
          </p:nvSpPr>
          <p:spPr bwMode="auto">
            <a:xfrm>
              <a:off x="5291247" y="4780801"/>
              <a:ext cx="1171545" cy="875004"/>
            </a:xfrm>
            <a:prstGeom prst="roundRect">
              <a:avLst>
                <a:gd name="adj" fmla="val 16667"/>
              </a:avLst>
            </a:prstGeom>
            <a:solidFill>
              <a:srgbClr val="CBCF17">
                <a:alpha val="74510"/>
              </a:srgbClr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s-MX" altLang="en-US" sz="1100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DESENVOLVI</a:t>
              </a:r>
            </a:p>
            <a:p>
              <a:pPr algn="ctr" eaLnBrk="1" hangingPunct="1">
                <a:defRPr/>
              </a:pPr>
              <a:r>
                <a:rPr lang="es-MX" altLang="en-US" sz="1100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MENTO COMUNITÁRIO</a:t>
              </a:r>
              <a:endParaRPr lang="es-MX" altLang="en-US" sz="1000" b="1">
                <a:solidFill>
                  <a:srgbClr val="FFFFFF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240" name="20 Rectángulo redondeado"/>
            <p:cNvSpPr>
              <a:spLocks noChangeArrowheads="1"/>
            </p:cNvSpPr>
            <p:nvPr/>
          </p:nvSpPr>
          <p:spPr bwMode="auto">
            <a:xfrm>
              <a:off x="5291247" y="1243677"/>
              <a:ext cx="1171545" cy="781799"/>
            </a:xfrm>
            <a:prstGeom prst="roundRect">
              <a:avLst>
                <a:gd name="adj" fmla="val 16667"/>
              </a:avLst>
            </a:prstGeom>
            <a:solidFill>
              <a:srgbClr val="B4B000"/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s-MX" altLang="en-US" sz="1100" b="1" dirty="0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HABITAÇÃO &amp; MELHORAMENTO DE FAVELAS</a:t>
              </a:r>
            </a:p>
          </p:txBody>
        </p:sp>
        <p:sp>
          <p:nvSpPr>
            <p:cNvPr id="241" name="20 Rectángulo redondeado"/>
            <p:cNvSpPr>
              <a:spLocks noChangeArrowheads="1"/>
            </p:cNvSpPr>
            <p:nvPr/>
          </p:nvSpPr>
          <p:spPr bwMode="auto">
            <a:xfrm>
              <a:off x="5291247" y="2551139"/>
              <a:ext cx="1171545" cy="781799"/>
            </a:xfrm>
            <a:prstGeom prst="roundRect">
              <a:avLst>
                <a:gd name="adj" fmla="val 16667"/>
              </a:avLst>
            </a:prstGeom>
            <a:solidFill>
              <a:srgbClr val="CCCC00"/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s-MX" altLang="en-US" sz="1100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HABITAÇÃO</a:t>
              </a:r>
            </a:p>
          </p:txBody>
        </p:sp>
        <p:sp>
          <p:nvSpPr>
            <p:cNvPr id="266" name="20 Rectángulo redondeado"/>
            <p:cNvSpPr>
              <a:spLocks noChangeArrowheads="1"/>
            </p:cNvSpPr>
            <p:nvPr/>
          </p:nvSpPr>
          <p:spPr bwMode="auto">
            <a:xfrm>
              <a:off x="5291247" y="3625676"/>
              <a:ext cx="1171545" cy="781799"/>
            </a:xfrm>
            <a:prstGeom prst="roundRect">
              <a:avLst>
                <a:gd name="adj" fmla="val 16667"/>
              </a:avLst>
            </a:prstGeom>
            <a:solidFill>
              <a:srgbClr val="CCCC00"/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/>
            <a:p>
              <a:pPr algn="ctr">
                <a:defRPr/>
              </a:pPr>
              <a:r>
                <a:rPr lang="es-MX" sz="1100" b="1" dirty="0">
                  <a:solidFill>
                    <a:prstClr val="white"/>
                  </a:solidFill>
                  <a:latin typeface="+mn-lt"/>
                  <a:ea typeface="+mn-ea"/>
                  <a:cs typeface="Arial" charset="0"/>
                </a:rPr>
                <a:t>MELHORAMENTO DE FAVELAS</a:t>
              </a:r>
            </a:p>
          </p:txBody>
        </p:sp>
      </p:grpSp>
      <p:grpSp>
        <p:nvGrpSpPr>
          <p:cNvPr id="31754" name="Group 11"/>
          <p:cNvGrpSpPr>
            <a:grpSpLocks/>
          </p:cNvGrpSpPr>
          <p:nvPr/>
        </p:nvGrpSpPr>
        <p:grpSpPr bwMode="auto">
          <a:xfrm>
            <a:off x="4038600" y="1255713"/>
            <a:ext cx="1103313" cy="5449887"/>
            <a:chOff x="4049762" y="1255802"/>
            <a:chExt cx="1103784" cy="5449798"/>
          </a:xfrm>
        </p:grpSpPr>
        <p:sp>
          <p:nvSpPr>
            <p:cNvPr id="13319" name="20 Rectángulo redondeado"/>
            <p:cNvSpPr>
              <a:spLocks noChangeArrowheads="1"/>
            </p:cNvSpPr>
            <p:nvPr/>
          </p:nvSpPr>
          <p:spPr bwMode="auto">
            <a:xfrm>
              <a:off x="4049762" y="1255802"/>
              <a:ext cx="1103784" cy="781799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s-MX" altLang="en-US" sz="9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SERVIÇOS URBANOS BÁSICOS</a:t>
              </a:r>
            </a:p>
          </p:txBody>
        </p:sp>
        <p:sp>
          <p:nvSpPr>
            <p:cNvPr id="13325" name="20 Rectángulo redondeado"/>
            <p:cNvSpPr>
              <a:spLocks noChangeArrowheads="1"/>
            </p:cNvSpPr>
            <p:nvPr/>
          </p:nvSpPr>
          <p:spPr bwMode="auto">
            <a:xfrm>
              <a:off x="4049762" y="2561676"/>
              <a:ext cx="1103784" cy="781799"/>
            </a:xfrm>
            <a:prstGeom prst="roundRect">
              <a:avLst>
                <a:gd name="adj" fmla="val 16667"/>
              </a:avLst>
            </a:prstGeom>
            <a:solidFill>
              <a:srgbClr val="9E009E">
                <a:alpha val="84706"/>
              </a:srgbClr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s-MX" altLang="en-US" sz="1100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ÁGUA E SANEAMENTO </a:t>
              </a:r>
            </a:p>
          </p:txBody>
        </p:sp>
        <p:sp>
          <p:nvSpPr>
            <p:cNvPr id="13331" name="20 Rectángulo redondeado"/>
            <p:cNvSpPr>
              <a:spLocks noChangeArrowheads="1"/>
            </p:cNvSpPr>
            <p:nvPr/>
          </p:nvSpPr>
          <p:spPr bwMode="auto">
            <a:xfrm>
              <a:off x="4049762" y="4788163"/>
              <a:ext cx="1103784" cy="879767"/>
            </a:xfrm>
            <a:prstGeom prst="roundRect">
              <a:avLst>
                <a:gd name="adj" fmla="val 16667"/>
              </a:avLst>
            </a:prstGeom>
            <a:solidFill>
              <a:srgbClr val="9E009E">
                <a:alpha val="84706"/>
              </a:srgbClr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/>
            <a:p>
              <a:pPr algn="ctr">
                <a:defRPr/>
              </a:pPr>
              <a:r>
                <a:rPr lang="es-MX" sz="1100" b="1" dirty="0">
                  <a:solidFill>
                    <a:prstClr val="white"/>
                  </a:solidFill>
                  <a:latin typeface="+mn-lt"/>
                  <a:ea typeface="+mn-ea"/>
                  <a:cs typeface="Arial" charset="0"/>
                </a:rPr>
                <a:t>MOBILIDADE URBANA</a:t>
              </a:r>
            </a:p>
          </p:txBody>
        </p:sp>
        <p:sp>
          <p:nvSpPr>
            <p:cNvPr id="13332" name="20 Rectángulo redondeado"/>
            <p:cNvSpPr>
              <a:spLocks noChangeArrowheads="1"/>
            </p:cNvSpPr>
            <p:nvPr/>
          </p:nvSpPr>
          <p:spPr bwMode="auto">
            <a:xfrm>
              <a:off x="4049762" y="3637801"/>
              <a:ext cx="1103784" cy="781799"/>
            </a:xfrm>
            <a:prstGeom prst="roundRect">
              <a:avLst>
                <a:gd name="adj" fmla="val 16667"/>
              </a:avLst>
            </a:prstGeom>
            <a:solidFill>
              <a:srgbClr val="9E009E">
                <a:alpha val="84706"/>
              </a:srgbClr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/>
            <a:p>
              <a:pPr algn="ctr">
                <a:defRPr/>
              </a:pPr>
              <a:r>
                <a:rPr lang="es-MX" sz="1100" b="1" dirty="0">
                  <a:solidFill>
                    <a:prstClr val="white"/>
                  </a:solidFill>
                  <a:latin typeface="+mn-lt"/>
                  <a:ea typeface="+mn-ea"/>
                  <a:cs typeface="Arial" charset="0"/>
                </a:rPr>
                <a:t>ENERGIA URBANA</a:t>
              </a:r>
            </a:p>
          </p:txBody>
        </p:sp>
        <p:sp>
          <p:nvSpPr>
            <p:cNvPr id="197" name="20 Rectángulo redondeado"/>
            <p:cNvSpPr>
              <a:spLocks noChangeArrowheads="1"/>
            </p:cNvSpPr>
            <p:nvPr/>
          </p:nvSpPr>
          <p:spPr bwMode="auto">
            <a:xfrm>
              <a:off x="4049762" y="5923801"/>
              <a:ext cx="1103784" cy="781799"/>
            </a:xfrm>
            <a:prstGeom prst="roundRect">
              <a:avLst>
                <a:gd name="adj" fmla="val 16667"/>
              </a:avLst>
            </a:prstGeom>
            <a:solidFill>
              <a:srgbClr val="9E009E">
                <a:alpha val="84706"/>
              </a:srgbClr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s-MX" altLang="en-US" sz="1100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RESÍDUOS URBANOS</a:t>
              </a:r>
              <a:endParaRPr lang="es-MX" altLang="en-US" sz="1000" b="1">
                <a:solidFill>
                  <a:srgbClr val="FFFFFF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31755" name="Título 1"/>
          <p:cNvSpPr txBox="1">
            <a:spLocks/>
          </p:cNvSpPr>
          <p:nvPr/>
        </p:nvSpPr>
        <p:spPr bwMode="auto">
          <a:xfrm>
            <a:off x="611188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n-US" sz="2800" b="1">
                <a:solidFill>
                  <a:schemeClr val="bg1"/>
                </a:solidFill>
                <a:latin typeface="Verdana" panose="020B0604030504040204" pitchFamily="34" charset="0"/>
              </a:rPr>
              <a:t>Áreas Temáticas</a:t>
            </a:r>
            <a:endParaRPr lang="es-ES_tradnl" altLang="en-US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14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9" name="Rectangle 5"/>
          <p:cNvSpPr>
            <a:spLocks noChangeArrowheads="1"/>
          </p:cNvSpPr>
          <p:nvPr/>
        </p:nvSpPr>
        <p:spPr bwMode="auto">
          <a:xfrm>
            <a:off x="-1588" y="0"/>
            <a:ext cx="9145588" cy="1196975"/>
          </a:xfrm>
          <a:prstGeom prst="rect">
            <a:avLst/>
          </a:prstGeom>
          <a:solidFill>
            <a:srgbClr val="2197D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824" name="Título 1"/>
          <p:cNvSpPr txBox="1">
            <a:spLocks/>
          </p:cNvSpPr>
          <p:nvPr/>
        </p:nvSpPr>
        <p:spPr bwMode="auto">
          <a:xfrm>
            <a:off x="539750" y="215900"/>
            <a:ext cx="82296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n-US" sz="28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Breves Antecedentes</a:t>
            </a:r>
            <a:endParaRPr lang="es-ES_tradnl" altLang="en-US" sz="24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599"/>
            <a:ext cx="8735888" cy="466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"/>
          <p:cNvSpPr txBox="1"/>
          <p:nvPr/>
        </p:nvSpPr>
        <p:spPr>
          <a:xfrm>
            <a:off x="611559" y="1196975"/>
            <a:ext cx="7416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Mais de 50% da </a:t>
            </a:r>
            <a:r>
              <a:rPr lang="en-US" sz="1600" dirty="0" err="1" smtClean="0"/>
              <a:t>população</a:t>
            </a:r>
            <a:r>
              <a:rPr lang="en-US" sz="1600" dirty="0" smtClean="0"/>
              <a:t> </a:t>
            </a:r>
            <a:r>
              <a:rPr lang="es-ES_tradnl" sz="1600" dirty="0" smtClean="0"/>
              <a:t>mundial é urbana.</a:t>
            </a:r>
          </a:p>
          <a:p>
            <a:pPr algn="ctr"/>
            <a:r>
              <a:rPr lang="es-ES_tradnl" sz="1600" dirty="0" smtClean="0"/>
              <a:t> </a:t>
            </a:r>
            <a:r>
              <a:rPr lang="es-ES_tradnl" sz="1600" dirty="0" err="1" smtClean="0"/>
              <a:t>Em</a:t>
            </a:r>
            <a:r>
              <a:rPr lang="es-ES_tradnl" sz="1600" dirty="0" smtClean="0"/>
              <a:t> 2050, esta cifra ascenderá a 70%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/>
          <a:srcRect l="17602" t="5935"/>
          <a:stretch/>
        </p:blipFill>
        <p:spPr bwMode="auto">
          <a:xfrm>
            <a:off x="5754688" y="1700213"/>
            <a:ext cx="3354387" cy="4637087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5540" b="6284"/>
          <a:stretch>
            <a:fillRect/>
          </a:stretch>
        </p:blipFill>
        <p:spPr bwMode="auto">
          <a:xfrm>
            <a:off x="7707313" y="5146675"/>
            <a:ext cx="1401762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1" r="19911"/>
          <a:stretch>
            <a:fillRect/>
          </a:stretch>
        </p:blipFill>
        <p:spPr bwMode="auto">
          <a:xfrm>
            <a:off x="5883275" y="1196975"/>
            <a:ext cx="3009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8"/>
          <a:stretch>
            <a:fillRect/>
          </a:stretch>
        </p:blipFill>
        <p:spPr bwMode="auto">
          <a:xfrm>
            <a:off x="-1588" y="1268413"/>
            <a:ext cx="4102101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t="70024" b="8894"/>
          <a:stretch>
            <a:fillRect/>
          </a:stretch>
        </p:blipFill>
        <p:spPr bwMode="auto">
          <a:xfrm>
            <a:off x="212725" y="4581525"/>
            <a:ext cx="25590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Rectangle 5"/>
          <p:cNvSpPr>
            <a:spLocks noChangeArrowheads="1"/>
          </p:cNvSpPr>
          <p:nvPr/>
        </p:nvSpPr>
        <p:spPr bwMode="auto">
          <a:xfrm>
            <a:off x="-1588" y="0"/>
            <a:ext cx="9145588" cy="1196975"/>
          </a:xfrm>
          <a:prstGeom prst="rect">
            <a:avLst/>
          </a:prstGeom>
          <a:solidFill>
            <a:srgbClr val="2197D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824" name="Título 1"/>
          <p:cNvSpPr txBox="1">
            <a:spLocks/>
          </p:cNvSpPr>
          <p:nvPr/>
        </p:nvSpPr>
        <p:spPr bwMode="auto">
          <a:xfrm>
            <a:off x="539750" y="215900"/>
            <a:ext cx="82296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n-US" sz="2800" b="1">
                <a:solidFill>
                  <a:schemeClr val="bg1"/>
                </a:solidFill>
                <a:latin typeface="Verdana" panose="020B0604030504040204" pitchFamily="34" charset="0"/>
              </a:rPr>
              <a:t>Urbanização no Brasil</a:t>
            </a:r>
            <a:endParaRPr lang="es-ES_tradnl" altLang="en-US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grpSp>
        <p:nvGrpSpPr>
          <p:cNvPr id="34825" name="Grouper 3"/>
          <p:cNvGrpSpPr>
            <a:grpSpLocks/>
          </p:cNvGrpSpPr>
          <p:nvPr/>
        </p:nvGrpSpPr>
        <p:grpSpPr bwMode="auto">
          <a:xfrm>
            <a:off x="3635375" y="4941888"/>
            <a:ext cx="2592388" cy="1366837"/>
            <a:chOff x="3707904" y="4725144"/>
            <a:chExt cx="2232248" cy="1368152"/>
          </a:xfrm>
        </p:grpSpPr>
        <p:sp>
          <p:nvSpPr>
            <p:cNvPr id="14" name="Oval 1"/>
            <p:cNvSpPr/>
            <p:nvPr/>
          </p:nvSpPr>
          <p:spPr>
            <a:xfrm>
              <a:off x="4139864" y="4725144"/>
              <a:ext cx="1245302" cy="1368152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/>
            </a:p>
          </p:txBody>
        </p:sp>
        <p:sp>
          <p:nvSpPr>
            <p:cNvPr id="17" name="TextBox 9"/>
            <p:cNvSpPr txBox="1"/>
            <p:nvPr/>
          </p:nvSpPr>
          <p:spPr>
            <a:xfrm>
              <a:off x="3707904" y="5085853"/>
              <a:ext cx="2232248" cy="58476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SV" sz="3200" dirty="0">
                  <a:solidFill>
                    <a:schemeClr val="accent4">
                      <a:lumMod val="75000"/>
                    </a:schemeClr>
                  </a:solidFill>
                  <a:latin typeface="Arial" charset="0"/>
                  <a:ea typeface="+mn-ea"/>
                </a:rPr>
                <a:t>91,1%</a:t>
              </a:r>
            </a:p>
          </p:txBody>
        </p:sp>
      </p:grpSp>
      <p:grpSp>
        <p:nvGrpSpPr>
          <p:cNvPr id="34826" name="Grouper 2"/>
          <p:cNvGrpSpPr>
            <a:grpSpLocks/>
          </p:cNvGrpSpPr>
          <p:nvPr/>
        </p:nvGrpSpPr>
        <p:grpSpPr bwMode="auto">
          <a:xfrm>
            <a:off x="2268538" y="5157788"/>
            <a:ext cx="1582737" cy="1150937"/>
            <a:chOff x="2339752" y="4581128"/>
            <a:chExt cx="1584176" cy="1224136"/>
          </a:xfrm>
        </p:grpSpPr>
        <p:sp>
          <p:nvSpPr>
            <p:cNvPr id="15" name="TextBox 9"/>
            <p:cNvSpPr txBox="1"/>
            <p:nvPr/>
          </p:nvSpPr>
          <p:spPr>
            <a:xfrm>
              <a:off x="2339752" y="4797251"/>
              <a:ext cx="1584176" cy="5842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SV" sz="3200" dirty="0">
                  <a:solidFill>
                    <a:schemeClr val="accent4">
                      <a:lumMod val="75000"/>
                    </a:schemeClr>
                  </a:solidFill>
                  <a:latin typeface="Arial" charset="0"/>
                  <a:ea typeface="+mn-ea"/>
                </a:rPr>
                <a:t>84,4%</a:t>
              </a:r>
            </a:p>
          </p:txBody>
        </p:sp>
        <p:sp>
          <p:nvSpPr>
            <p:cNvPr id="13" name="Oval 1"/>
            <p:cNvSpPr/>
            <p:nvPr/>
          </p:nvSpPr>
          <p:spPr>
            <a:xfrm>
              <a:off x="2484345" y="4581128"/>
              <a:ext cx="1223486" cy="1224136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/>
            </a:p>
          </p:txBody>
        </p:sp>
      </p:grpSp>
      <p:sp>
        <p:nvSpPr>
          <p:cNvPr id="20" name="TextBox 9"/>
          <p:cNvSpPr txBox="1"/>
          <p:nvPr/>
        </p:nvSpPr>
        <p:spPr>
          <a:xfrm>
            <a:off x="2555875" y="4581525"/>
            <a:ext cx="143986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SV" sz="32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+mn-ea"/>
              </a:rPr>
              <a:t>2011</a:t>
            </a:r>
          </a:p>
        </p:txBody>
      </p:sp>
      <p:sp>
        <p:nvSpPr>
          <p:cNvPr id="21" name="TextBox 9"/>
          <p:cNvSpPr txBox="1"/>
          <p:nvPr/>
        </p:nvSpPr>
        <p:spPr>
          <a:xfrm>
            <a:off x="4284663" y="4292600"/>
            <a:ext cx="1439862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SV" sz="32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+mn-ea"/>
              </a:rPr>
              <a:t>2030</a:t>
            </a:r>
          </a:p>
        </p:txBody>
      </p:sp>
    </p:spTree>
    <p:extLst>
      <p:ext uri="{BB962C8B-B14F-4D97-AF65-F5344CB8AC3E}">
        <p14:creationId xmlns:p14="http://schemas.microsoft.com/office/powerpoint/2010/main" val="172604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0" y="0"/>
            <a:ext cx="9144000" cy="1268413"/>
          </a:xfrm>
          <a:prstGeom prst="rect">
            <a:avLst/>
          </a:prstGeom>
          <a:solidFill>
            <a:srgbClr val="2197D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468313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rPr>
              <a:t>Cidades e Urbanização</a:t>
            </a:r>
            <a:endParaRPr lang="pt-BR" sz="2800" b="1" dirty="0">
              <a:solidFill>
                <a:schemeClr val="bg1"/>
              </a:solidFill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35844" name="Espaço Reservado para Conteúdo 6"/>
          <p:cNvSpPr>
            <a:spLocks noGrp="1"/>
          </p:cNvSpPr>
          <p:nvPr>
            <p:ph idx="1"/>
          </p:nvPr>
        </p:nvSpPr>
        <p:spPr>
          <a:xfrm>
            <a:off x="323850" y="1412875"/>
            <a:ext cx="2808288" cy="7921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pt-BR" altLang="en-US" sz="2800">
                <a:ea typeface="ＭＳ Ｐゴシック" panose="020B0600070205080204" pitchFamily="34" charset="-128"/>
              </a:rPr>
              <a:t>Cidades</a:t>
            </a:r>
            <a:r>
              <a:rPr lang="pt-BR" altLang="en-US">
                <a:ea typeface="ＭＳ Ｐゴシック" panose="020B0600070205080204" pitchFamily="34" charset="-128"/>
              </a:rPr>
              <a:t> </a:t>
            </a:r>
          </a:p>
          <a:p>
            <a:endParaRPr lang="pt-BR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" name="Seta para a direita 7"/>
          <p:cNvSpPr/>
          <p:nvPr/>
        </p:nvSpPr>
        <p:spPr>
          <a:xfrm>
            <a:off x="1835150" y="1628775"/>
            <a:ext cx="720725" cy="215900"/>
          </a:xfrm>
          <a:prstGeom prst="rightArrow">
            <a:avLst/>
          </a:prstGeom>
          <a:solidFill>
            <a:srgbClr val="009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846" name="Espaço Reservado para Conteúdo 6"/>
          <p:cNvSpPr txBox="1">
            <a:spLocks/>
          </p:cNvSpPr>
          <p:nvPr/>
        </p:nvSpPr>
        <p:spPr bwMode="auto">
          <a:xfrm>
            <a:off x="2771775" y="1484313"/>
            <a:ext cx="61928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t-BR" altLang="en-US" sz="2800"/>
              <a:t>Construção de maneira espontânea</a:t>
            </a:r>
            <a:endParaRPr lang="en-US" altLang="en-US" sz="2800"/>
          </a:p>
        </p:txBody>
      </p:sp>
      <p:sp>
        <p:nvSpPr>
          <p:cNvPr id="35847" name="Espaço Reservado para Conteúdo 6"/>
          <p:cNvSpPr txBox="1">
            <a:spLocks/>
          </p:cNvSpPr>
          <p:nvPr/>
        </p:nvSpPr>
        <p:spPr bwMode="auto">
          <a:xfrm>
            <a:off x="395288" y="2276475"/>
            <a:ext cx="28082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t-BR" altLang="en-US" sz="2800"/>
              <a:t>Urbanização</a:t>
            </a:r>
            <a:endParaRPr lang="pt-BR" altLang="en-US"/>
          </a:p>
          <a:p>
            <a:endParaRPr lang="pt-BR" altLang="en-US"/>
          </a:p>
          <a:p>
            <a:endParaRPr lang="en-US" altLang="en-US"/>
          </a:p>
        </p:txBody>
      </p:sp>
      <p:sp>
        <p:nvSpPr>
          <p:cNvPr id="12" name="Seta para a direita 11"/>
          <p:cNvSpPr/>
          <p:nvPr/>
        </p:nvSpPr>
        <p:spPr>
          <a:xfrm>
            <a:off x="2484438" y="2420938"/>
            <a:ext cx="719137" cy="215900"/>
          </a:xfrm>
          <a:prstGeom prst="rightArrow">
            <a:avLst/>
          </a:prstGeom>
          <a:solidFill>
            <a:srgbClr val="009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Espaço Reservado para Conteúdo 6"/>
          <p:cNvSpPr txBox="1">
            <a:spLocks/>
          </p:cNvSpPr>
          <p:nvPr/>
        </p:nvSpPr>
        <p:spPr bwMode="auto">
          <a:xfrm>
            <a:off x="3348038" y="2276475"/>
            <a:ext cx="57959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pt-BR" sz="2800" dirty="0">
                <a:latin typeface="+mn-lt"/>
                <a:ea typeface="+mn-ea"/>
              </a:rPr>
              <a:t>Dirigida e planejada coletivamente</a:t>
            </a:r>
            <a:endParaRPr lang="en-US" sz="2800" dirty="0">
              <a:latin typeface="+mn-lt"/>
              <a:ea typeface="+mn-ea"/>
            </a:endParaRPr>
          </a:p>
        </p:txBody>
      </p:sp>
      <p:sp>
        <p:nvSpPr>
          <p:cNvPr id="35850" name="Espaço Reservado para Conteúdo 6"/>
          <p:cNvSpPr txBox="1">
            <a:spLocks/>
          </p:cNvSpPr>
          <p:nvPr/>
        </p:nvSpPr>
        <p:spPr bwMode="auto">
          <a:xfrm>
            <a:off x="1547813" y="2997200"/>
            <a:ext cx="66960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pt-BR" altLang="en-US" sz="2800" b="1">
                <a:solidFill>
                  <a:srgbClr val="0098DB"/>
                </a:solidFill>
              </a:rPr>
              <a:t>É preciso recriar a cidade do século XXI.</a:t>
            </a:r>
            <a:endParaRPr lang="en-US" altLang="en-US" sz="2800" b="1">
              <a:solidFill>
                <a:srgbClr val="0098DB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421" y="4077072"/>
            <a:ext cx="2473158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99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4" t="-1642" r="9390" b="33188"/>
          <a:stretch>
            <a:fillRect/>
          </a:stretch>
        </p:blipFill>
        <p:spPr bwMode="auto">
          <a:xfrm>
            <a:off x="0" y="602853"/>
            <a:ext cx="9144000" cy="5826521"/>
          </a:xfrm>
          <a:prstGeom prst="rect">
            <a:avLst/>
          </a:prstGeom>
          <a:noFill/>
          <a:ln w="3175">
            <a:solidFill>
              <a:srgbClr val="00B0F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B60BDB62-21B5-4B20-8888-F9F3202CF5FC}" type="slidenum">
              <a:rPr lang="en-US" altLang="en-US" sz="1400">
                <a:solidFill>
                  <a:schemeClr val="bg1"/>
                </a:solidFill>
                <a:latin typeface="Verdana" panose="020B0604030504040204" pitchFamily="34" charset="0"/>
              </a:rPr>
              <a:pPr algn="l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Fruitiger"/>
            </a:endParaRPr>
          </a:p>
        </p:txBody>
      </p:sp>
      <p:sp>
        <p:nvSpPr>
          <p:cNvPr id="50181" name="Title 1"/>
          <p:cNvSpPr txBox="1">
            <a:spLocks/>
          </p:cNvSpPr>
          <p:nvPr/>
        </p:nvSpPr>
        <p:spPr bwMode="auto">
          <a:xfrm>
            <a:off x="17463" y="-27384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ES_tradnl" altLang="en-US" sz="2800" b="1" dirty="0">
                <a:solidFill>
                  <a:schemeClr val="bg1"/>
                </a:solidFill>
                <a:latin typeface="Verdana" panose="020B0604030504040204" pitchFamily="34" charset="0"/>
              </a:rPr>
              <a:t>Breves Antecedentes</a:t>
            </a:r>
            <a:endParaRPr lang="es-ES_tradnl" altLang="en-US" sz="24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Preocupações</a:t>
            </a:r>
            <a:r>
              <a:rPr lang="en-US" altLang="en-US" sz="28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Comuns</a:t>
            </a:r>
            <a:r>
              <a:rPr lang="en-US" altLang="en-US" sz="2800" b="1" dirty="0">
                <a:solidFill>
                  <a:schemeClr val="bg1"/>
                </a:solidFill>
                <a:latin typeface="Verdana" panose="020B0604030504040204" pitchFamily="34" charset="0"/>
              </a:rPr>
              <a:t> e </a:t>
            </a:r>
            <a:r>
              <a:rPr lang="en-US" altLang="en-US" sz="2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Persistentes</a:t>
            </a:r>
            <a:endParaRPr lang="en-US" altLang="en-US" sz="2800" b="1" dirty="0">
              <a:solidFill>
                <a:srgbClr val="0098DB"/>
              </a:solidFill>
              <a:latin typeface="Verdan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00400" y="990600"/>
            <a:ext cx="2667000" cy="3354388"/>
          </a:xfrm>
          <a:prstGeom prst="rect">
            <a:avLst/>
          </a:prstGeom>
          <a:solidFill>
            <a:schemeClr val="tx1">
              <a:lumMod val="85000"/>
              <a:lumOff val="15000"/>
              <a:alpha val="4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28600" y="990600"/>
            <a:ext cx="2667000" cy="3354388"/>
          </a:xfrm>
          <a:prstGeom prst="rect">
            <a:avLst/>
          </a:prstGeom>
          <a:solidFill>
            <a:schemeClr val="tx1">
              <a:lumMod val="85000"/>
              <a:lumOff val="15000"/>
              <a:alpha val="4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172200" y="990600"/>
            <a:ext cx="2667000" cy="3354388"/>
          </a:xfrm>
          <a:prstGeom prst="rect">
            <a:avLst/>
          </a:prstGeom>
          <a:solidFill>
            <a:schemeClr val="tx1">
              <a:lumMod val="85000"/>
              <a:lumOff val="15000"/>
              <a:alpha val="4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00400" y="1066800"/>
            <a:ext cx="2667000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SOCIAL</a:t>
            </a:r>
          </a:p>
          <a:p>
            <a:pPr algn="ctr">
              <a:defRPr/>
            </a:pPr>
            <a:endParaRPr lang="en-US" sz="800" b="1" dirty="0">
              <a:solidFill>
                <a:schemeClr val="bg1"/>
              </a:solidFill>
              <a:latin typeface="Fruitiger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Segregação</a:t>
            </a: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sócio-econômica</a:t>
            </a: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 e </a:t>
            </a: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espacial</a:t>
            </a:r>
            <a:endParaRPr lang="en-US" sz="1500" b="1" dirty="0">
              <a:solidFill>
                <a:schemeClr val="bg1"/>
              </a:solidFill>
              <a:latin typeface="Fruitiger"/>
              <a:cs typeface="Arial" pitchFamily="34" charset="0"/>
            </a:endParaRPr>
          </a:p>
          <a:p>
            <a:pPr>
              <a:defRPr/>
            </a:pPr>
            <a:endParaRPr lang="en-US" sz="800" b="1" dirty="0">
              <a:solidFill>
                <a:schemeClr val="bg1"/>
              </a:solidFill>
              <a:latin typeface="Fruitiger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Falhas</a:t>
            </a: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na</a:t>
            </a: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mobilidade</a:t>
            </a: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 / </a:t>
            </a: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transporte</a:t>
            </a: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público</a:t>
            </a:r>
            <a:endParaRPr lang="en-US" sz="1500" b="1" dirty="0">
              <a:solidFill>
                <a:schemeClr val="bg1"/>
              </a:solidFill>
              <a:latin typeface="Fruitiger"/>
              <a:cs typeface="Arial" pitchFamily="34" charset="0"/>
            </a:endParaRPr>
          </a:p>
          <a:p>
            <a:pPr>
              <a:defRPr/>
            </a:pPr>
            <a:endParaRPr lang="en-US" sz="800" b="1" dirty="0">
              <a:solidFill>
                <a:schemeClr val="bg1"/>
              </a:solidFill>
              <a:latin typeface="Fruitiger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Falta</a:t>
            </a: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 de </a:t>
            </a: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acesso</a:t>
            </a: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 à </a:t>
            </a: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água</a:t>
            </a: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, </a:t>
            </a: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energia</a:t>
            </a: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 e </a:t>
            </a: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saneamento</a:t>
            </a:r>
            <a:endParaRPr lang="en-US" sz="1500" b="1" dirty="0">
              <a:solidFill>
                <a:schemeClr val="bg1"/>
              </a:solidFill>
              <a:latin typeface="Fruitiger"/>
              <a:cs typeface="Arial" pitchFamily="34" charset="0"/>
            </a:endParaRPr>
          </a:p>
          <a:p>
            <a:pPr>
              <a:defRPr/>
            </a:pPr>
            <a:endParaRPr lang="en-US" sz="800" b="1" dirty="0">
              <a:solidFill>
                <a:schemeClr val="bg1"/>
              </a:solidFill>
              <a:latin typeface="Fruitiger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Problemas</a:t>
            </a: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 no </a:t>
            </a: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atendimento</a:t>
            </a: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 da </a:t>
            </a: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saúde</a:t>
            </a: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 e </a:t>
            </a: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aumento</a:t>
            </a: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 de </a:t>
            </a: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riscos</a:t>
            </a: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, </a:t>
            </a: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incluindo</a:t>
            </a: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 de </a:t>
            </a: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segurança</a:t>
            </a:r>
            <a:endParaRPr lang="en-US" sz="1500" b="1" dirty="0">
              <a:solidFill>
                <a:schemeClr val="bg1"/>
              </a:solidFill>
              <a:latin typeface="Fruitiger"/>
              <a:cs typeface="Arial" pitchFamily="34" charset="0"/>
            </a:endParaRPr>
          </a:p>
          <a:p>
            <a:pPr>
              <a:defRPr/>
            </a:pPr>
            <a:endParaRPr lang="en-US" sz="1500" b="1" dirty="0">
              <a:latin typeface="Fruitiger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b="1" dirty="0">
              <a:solidFill>
                <a:srgbClr val="00B0F0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1066800"/>
            <a:ext cx="2362200" cy="300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ECONÔMICA</a:t>
            </a:r>
          </a:p>
          <a:p>
            <a:pPr algn="ctr">
              <a:defRPr/>
            </a:pPr>
            <a:endParaRPr lang="en-US" sz="800" b="1" dirty="0">
              <a:solidFill>
                <a:schemeClr val="bg1"/>
              </a:solidFill>
              <a:latin typeface="Fruitiger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500" b="1" dirty="0" err="1">
                <a:solidFill>
                  <a:schemeClr val="bg1"/>
                </a:solidFill>
                <a:cs typeface="Arial" pitchFamily="34" charset="0"/>
              </a:rPr>
              <a:t>Perda</a:t>
            </a:r>
            <a:r>
              <a:rPr lang="en-US" sz="1500" b="1" dirty="0">
                <a:solidFill>
                  <a:schemeClr val="bg1"/>
                </a:solidFill>
                <a:cs typeface="Arial" pitchFamily="34" charset="0"/>
              </a:rPr>
              <a:t> da </a:t>
            </a:r>
            <a:r>
              <a:rPr lang="en-US" sz="1500" b="1" dirty="0" err="1">
                <a:solidFill>
                  <a:schemeClr val="bg1"/>
                </a:solidFill>
                <a:cs typeface="Arial" pitchFamily="34" charset="0"/>
              </a:rPr>
              <a:t>economia</a:t>
            </a:r>
            <a:r>
              <a:rPr lang="en-US" sz="1500" b="1" dirty="0">
                <a:solidFill>
                  <a:schemeClr val="bg1"/>
                </a:solidFill>
                <a:cs typeface="Arial" pitchFamily="34" charset="0"/>
              </a:rPr>
              <a:t> da </a:t>
            </a:r>
            <a:r>
              <a:rPr lang="en-US" sz="1500" b="1" dirty="0" err="1">
                <a:solidFill>
                  <a:schemeClr val="bg1"/>
                </a:solidFill>
                <a:cs typeface="Arial" pitchFamily="34" charset="0"/>
              </a:rPr>
              <a:t>urbanização</a:t>
            </a:r>
            <a:endParaRPr lang="en-US" sz="1500" b="1" dirty="0">
              <a:solidFill>
                <a:schemeClr val="bg1"/>
              </a:solidFill>
              <a:cs typeface="Arial" pitchFamily="34" charset="0"/>
            </a:endParaRPr>
          </a:p>
          <a:p>
            <a:pPr>
              <a:defRPr/>
            </a:pPr>
            <a:endParaRPr lang="en-US" sz="800" b="1" dirty="0">
              <a:solidFill>
                <a:schemeClr val="bg1"/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500" b="1" dirty="0" err="1">
                <a:solidFill>
                  <a:schemeClr val="bg1"/>
                </a:solidFill>
                <a:cs typeface="Arial" pitchFamily="34" charset="0"/>
              </a:rPr>
              <a:t>Perda</a:t>
            </a:r>
            <a:r>
              <a:rPr lang="en-US" sz="1500" b="1" dirty="0">
                <a:solidFill>
                  <a:schemeClr val="bg1"/>
                </a:solidFill>
                <a:cs typeface="Arial" pitchFamily="34" charset="0"/>
              </a:rPr>
              <a:t> dos </a:t>
            </a:r>
            <a:r>
              <a:rPr lang="en-US" sz="1500" b="1" dirty="0" err="1">
                <a:solidFill>
                  <a:schemeClr val="bg1"/>
                </a:solidFill>
                <a:cs typeface="Arial" pitchFamily="34" charset="0"/>
              </a:rPr>
              <a:t>benefícios</a:t>
            </a:r>
            <a:r>
              <a:rPr lang="en-US" sz="1500" b="1" dirty="0">
                <a:solidFill>
                  <a:schemeClr val="bg1"/>
                </a:solidFill>
                <a:cs typeface="Arial" pitchFamily="34" charset="0"/>
              </a:rPr>
              <a:t> da </a:t>
            </a:r>
            <a:r>
              <a:rPr lang="en-US" sz="1500" b="1" dirty="0" err="1">
                <a:solidFill>
                  <a:schemeClr val="bg1"/>
                </a:solidFill>
                <a:cs typeface="Arial" pitchFamily="34" charset="0"/>
              </a:rPr>
              <a:t>aglomeração</a:t>
            </a:r>
            <a:endParaRPr lang="en-US" sz="1500" b="1" dirty="0">
              <a:solidFill>
                <a:schemeClr val="bg1"/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800" b="1" dirty="0">
              <a:solidFill>
                <a:schemeClr val="bg1"/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500" b="1" dirty="0" err="1">
                <a:solidFill>
                  <a:schemeClr val="bg1"/>
                </a:solidFill>
                <a:cs typeface="Arial" pitchFamily="34" charset="0"/>
              </a:rPr>
              <a:t>Perda</a:t>
            </a:r>
            <a:r>
              <a:rPr lang="en-US" sz="1500" b="1" dirty="0">
                <a:solidFill>
                  <a:schemeClr val="bg1"/>
                </a:solidFill>
                <a:cs typeface="Arial" pitchFamily="34" charset="0"/>
              </a:rPr>
              <a:t> de </a:t>
            </a:r>
            <a:r>
              <a:rPr lang="en-US" sz="1500" b="1" dirty="0" err="1">
                <a:solidFill>
                  <a:schemeClr val="bg1"/>
                </a:solidFill>
                <a:cs typeface="Arial" pitchFamily="34" charset="0"/>
              </a:rPr>
              <a:t>oportunidades</a:t>
            </a:r>
            <a:r>
              <a:rPr lang="en-US" sz="1500" b="1" dirty="0">
                <a:solidFill>
                  <a:schemeClr val="bg1"/>
                </a:solidFill>
                <a:cs typeface="Arial" pitchFamily="34" charset="0"/>
              </a:rPr>
              <a:t> de </a:t>
            </a:r>
            <a:r>
              <a:rPr lang="en-US" sz="1500" b="1" dirty="0" err="1">
                <a:solidFill>
                  <a:schemeClr val="bg1"/>
                </a:solidFill>
                <a:cs typeface="Arial" pitchFamily="34" charset="0"/>
              </a:rPr>
              <a:t>trabalho</a:t>
            </a:r>
            <a:r>
              <a:rPr lang="en-US" sz="1500" b="1" dirty="0">
                <a:solidFill>
                  <a:schemeClr val="bg1"/>
                </a:solidFill>
                <a:cs typeface="Arial" pitchFamily="34" charset="0"/>
              </a:rPr>
              <a:t>, </a:t>
            </a:r>
            <a:r>
              <a:rPr lang="en-US" sz="1500" b="1" dirty="0" err="1">
                <a:solidFill>
                  <a:schemeClr val="bg1"/>
                </a:solidFill>
                <a:cs typeface="Arial" pitchFamily="34" charset="0"/>
              </a:rPr>
              <a:t>especialmente</a:t>
            </a:r>
            <a:r>
              <a:rPr lang="en-US" sz="1500" b="1" dirty="0">
                <a:solidFill>
                  <a:schemeClr val="bg1"/>
                </a:solidFill>
                <a:cs typeface="Arial" pitchFamily="34" charset="0"/>
              </a:rPr>
              <a:t> para </a:t>
            </a:r>
            <a:r>
              <a:rPr lang="en-US" sz="1500" b="1" dirty="0" err="1">
                <a:solidFill>
                  <a:schemeClr val="bg1"/>
                </a:solidFill>
                <a:cs typeface="Arial" pitchFamily="34" charset="0"/>
              </a:rPr>
              <a:t>os</a:t>
            </a:r>
            <a:r>
              <a:rPr lang="en-US" sz="15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cs typeface="Arial" pitchFamily="34" charset="0"/>
              </a:rPr>
              <a:t>jovens</a:t>
            </a:r>
            <a:endParaRPr lang="en-US" b="1" dirty="0"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4600" y="1066800"/>
            <a:ext cx="2362200" cy="3724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AMBIENTAL</a:t>
            </a:r>
          </a:p>
          <a:p>
            <a:pPr algn="ctr">
              <a:defRPr/>
            </a:pPr>
            <a:endParaRPr lang="en-US" sz="800" b="1" dirty="0">
              <a:solidFill>
                <a:schemeClr val="bg1"/>
              </a:solidFill>
              <a:latin typeface="Fruitiger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Espraiamento</a:t>
            </a: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descontrolado</a:t>
            </a: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 / terra / </a:t>
            </a: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recursos</a:t>
            </a:r>
            <a:endParaRPr lang="en-US" sz="1500" b="1" dirty="0">
              <a:solidFill>
                <a:schemeClr val="bg1"/>
              </a:solidFill>
              <a:latin typeface="Fruitiger"/>
              <a:cs typeface="Arial" pitchFamily="34" charset="0"/>
            </a:endParaRPr>
          </a:p>
          <a:p>
            <a:pPr>
              <a:defRPr/>
            </a:pPr>
            <a:endParaRPr lang="en-US" sz="800" b="1" dirty="0">
              <a:solidFill>
                <a:schemeClr val="bg1"/>
              </a:solidFill>
              <a:latin typeface="Fruitiger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Vulnerabilidade</a:t>
            </a:r>
            <a:endParaRPr lang="en-US" sz="1500" b="1" dirty="0">
              <a:solidFill>
                <a:schemeClr val="bg1"/>
              </a:solidFill>
              <a:latin typeface="Fruitiger"/>
              <a:cs typeface="Arial" pitchFamily="34" charset="0"/>
            </a:endParaRPr>
          </a:p>
          <a:p>
            <a:pPr>
              <a:defRPr/>
            </a:pPr>
            <a:endParaRPr lang="en-US" sz="800" b="1" dirty="0">
              <a:solidFill>
                <a:schemeClr val="bg1"/>
              </a:solidFill>
              <a:latin typeface="Fruitiger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Perda</a:t>
            </a: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 da </a:t>
            </a: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biodiversidade</a:t>
            </a:r>
            <a:endParaRPr lang="en-US" sz="1500" b="1" dirty="0">
              <a:solidFill>
                <a:schemeClr val="bg1"/>
              </a:solidFill>
              <a:latin typeface="Fruitiger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1500" b="1" dirty="0">
              <a:solidFill>
                <a:schemeClr val="bg1"/>
              </a:solidFill>
              <a:latin typeface="Fruitiger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Contaminação</a:t>
            </a: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 / </a:t>
            </a: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Poluição</a:t>
            </a:r>
            <a:endParaRPr lang="en-US" sz="1500" b="1" dirty="0">
              <a:solidFill>
                <a:schemeClr val="bg1"/>
              </a:solidFill>
              <a:latin typeface="Fruitiger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1500" b="1" dirty="0">
              <a:solidFill>
                <a:schemeClr val="bg1"/>
              </a:solidFill>
              <a:latin typeface="Fruitiger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Mudança</a:t>
            </a:r>
            <a:r>
              <a:rPr lang="en-US" sz="1500" b="1" dirty="0">
                <a:solidFill>
                  <a:schemeClr val="bg1"/>
                </a:solidFill>
                <a:latin typeface="Fruitiger"/>
                <a:cs typeface="Arial" pitchFamily="34" charset="0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latin typeface="Fruitiger"/>
                <a:cs typeface="Arial" pitchFamily="34" charset="0"/>
              </a:rPr>
              <a:t>climática</a:t>
            </a:r>
            <a:endParaRPr lang="en-US" sz="1500" b="1" dirty="0">
              <a:solidFill>
                <a:schemeClr val="bg1"/>
              </a:solidFill>
              <a:latin typeface="Fruitiger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1400" b="1" dirty="0">
              <a:solidFill>
                <a:schemeClr val="bg1"/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b="1" dirty="0">
              <a:solidFill>
                <a:srgbClr val="00B0F0"/>
              </a:solidFill>
              <a:cs typeface="Arial" pitchFamily="34" charset="0"/>
            </a:endParaRPr>
          </a:p>
        </p:txBody>
      </p:sp>
      <p:pic>
        <p:nvPicPr>
          <p:cNvPr id="3" name="Picture 7" descr="bott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6500813"/>
            <a:ext cx="33575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6"/>
          <p:cNvSpPr/>
          <p:nvPr/>
        </p:nvSpPr>
        <p:spPr>
          <a:xfrm>
            <a:off x="0" y="6429375"/>
            <a:ext cx="9144000" cy="4286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" name="Picture 7" descr="bott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551439"/>
            <a:ext cx="33575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2 Marcador de número de diapositiva"/>
          <p:cNvSpPr>
            <a:spLocks noGrp="1"/>
          </p:cNvSpPr>
          <p:nvPr>
            <p:ph type="sldNum" sz="quarter" idx="10"/>
          </p:nvPr>
        </p:nvSpPr>
        <p:spPr bwMode="auto">
          <a:xfrm>
            <a:off x="57150" y="6381750"/>
            <a:ext cx="9144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499E0E3-E5A6-481D-89D9-81AB86AABC80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9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3251" name="AutoShape 2" descr="Image result for city axonometric"/>
          <p:cNvSpPr>
            <a:spLocks noChangeAspect="1" noChangeArrowheads="1"/>
          </p:cNvSpPr>
          <p:nvPr/>
        </p:nvSpPr>
        <p:spPr bwMode="auto">
          <a:xfrm>
            <a:off x="1258888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n-US"/>
          </a:p>
        </p:txBody>
      </p:sp>
      <p:sp>
        <p:nvSpPr>
          <p:cNvPr id="8" name="7 CuadroTexto"/>
          <p:cNvSpPr txBox="1"/>
          <p:nvPr/>
        </p:nvSpPr>
        <p:spPr>
          <a:xfrm>
            <a:off x="285750" y="1014413"/>
            <a:ext cx="859472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4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Quando o </a:t>
            </a:r>
            <a:r>
              <a:rPr lang="pt-BR" sz="2400" u="sng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preço da terra</a:t>
            </a:r>
            <a:r>
              <a:rPr lang="pt-BR" sz="24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é o único vetor de urbanização o resultado é a "</a:t>
            </a:r>
            <a:r>
              <a:rPr lang="pt-BR" sz="24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cidade metástase</a:t>
            </a:r>
            <a:r>
              <a:rPr lang="pt-BR" sz="24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</a:p>
        </p:txBody>
      </p:sp>
      <p:pic>
        <p:nvPicPr>
          <p:cNvPr id="53253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8"/>
          <a:stretch>
            <a:fillRect/>
          </a:stretch>
        </p:blipFill>
        <p:spPr bwMode="auto">
          <a:xfrm>
            <a:off x="342900" y="2270125"/>
            <a:ext cx="388620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3" t="59967" r="37584" b="12125"/>
          <a:stretch>
            <a:fillRect/>
          </a:stretch>
        </p:blipFill>
        <p:spPr bwMode="auto">
          <a:xfrm>
            <a:off x="3714750" y="5486400"/>
            <a:ext cx="4000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2289175"/>
            <a:ext cx="3816350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47244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0"/>
            <a:ext cx="9144000" cy="931863"/>
          </a:xfrm>
          <a:prstGeom prst="rect">
            <a:avLst/>
          </a:prstGeom>
          <a:solidFill>
            <a:srgbClr val="2197D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 bwMode="auto">
          <a:xfrm>
            <a:off x="141288" y="-90488"/>
            <a:ext cx="882332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s-ES" sz="32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Cidade</a:t>
            </a:r>
            <a:r>
              <a:rPr lang="es-ES" sz="32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es-ES" sz="32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Preço</a:t>
            </a:r>
            <a:r>
              <a:rPr lang="es-ES" sz="32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 terra</a:t>
            </a:r>
          </a:p>
        </p:txBody>
      </p:sp>
      <p:pic>
        <p:nvPicPr>
          <p:cNvPr id="53259" name="Picture 7" descr="foo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63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3836</TotalTime>
  <Words>1576</Words>
  <Application>Microsoft Office PowerPoint</Application>
  <PresentationFormat>Apresentação na tela (4:3)</PresentationFormat>
  <Paragraphs>288</Paragraphs>
  <Slides>29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0" baseType="lpstr">
      <vt:lpstr>Tema do Office</vt:lpstr>
      <vt:lpstr>Apresentação do PowerPoint</vt:lpstr>
      <vt:lpstr>Apresentação do PowerPoint</vt:lpstr>
      <vt:lpstr>Missão e Visão do ONU-Habitat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Sem mudança, as cidades continuarão crescendo... Quando a infraestrutura é o vetor, o resultado é a "cidade POLVO"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Estrutura da Apresentação</vt:lpstr>
      <vt:lpstr>Água e Saneamento: um direito humano</vt:lpstr>
      <vt:lpstr>Apresentação do PowerPoint</vt:lpstr>
      <vt:lpstr>Água e Saneamento: um Direito Humano imperativo </vt:lpstr>
      <vt:lpstr>Realizing the human rights to water and sanitation: A Handbook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UN-Habitat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pucheta</dc:creator>
  <cp:lastModifiedBy>ferretti</cp:lastModifiedBy>
  <cp:revision>476</cp:revision>
  <cp:lastPrinted>2016-10-19T18:37:22Z</cp:lastPrinted>
  <dcterms:created xsi:type="dcterms:W3CDTF">2008-11-06T14:23:12Z</dcterms:created>
  <dcterms:modified xsi:type="dcterms:W3CDTF">2017-06-21T20:41:27Z</dcterms:modified>
</cp:coreProperties>
</file>