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9" r:id="rId5"/>
    <p:sldId id="260" r:id="rId6"/>
    <p:sldId id="265" r:id="rId7"/>
    <p:sldId id="262" r:id="rId8"/>
    <p:sldId id="266" r:id="rId9"/>
    <p:sldId id="267" r:id="rId10"/>
    <p:sldId id="269" r:id="rId11"/>
    <p:sldId id="271" r:id="rId12"/>
    <p:sldId id="272"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EE6"/>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0" d="100"/>
          <a:sy n="80" d="100"/>
        </p:scale>
        <p:origin x="-408" y="-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31"/>
          <p:cNvPicPr>
            <a:picLocks noChangeAspect="1"/>
          </p:cNvPicPr>
          <p:nvPr userDrawn="1"/>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2"/>
          <p:cNvPicPr>
            <a:picLocks noChangeAspect="1"/>
          </p:cNvPicPr>
          <p:nvPr userDrawn="1"/>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6" descr="C:\Users\gabriel.silva\Desktop\Faixa.jpg"/>
          <p:cNvPicPr>
            <a:picLocks noChangeAspect="1" noChangeArrowheads="1"/>
          </p:cNvPicPr>
          <p:nvPr userDrawn="1"/>
        </p:nvPicPr>
        <p:blipFill>
          <a:blip r:embed="rId4">
            <a:extLst>
              <a:ext uri="{28A0092B-C50C-407E-A947-70E740481C1C}">
                <a14:useLocalDpi xmlns:a14="http://schemas.microsoft.com/office/drawing/2010/main" val="0"/>
              </a:ext>
            </a:extLst>
          </a:blip>
          <a:srcRect b="33026"/>
          <a:stretch>
            <a:fillRect/>
          </a:stretch>
        </p:blipFill>
        <p:spPr bwMode="auto">
          <a:xfrm>
            <a:off x="2443048" y="-6739"/>
            <a:ext cx="6501978" cy="14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0291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18/06/17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5921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18/06/17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1152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18/06/17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32970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2C65BCC-9072-4890-AF83-E93E95C6CF1C}" type="datetimeFigureOut">
              <a:rPr lang="pt-BR" smtClean="0"/>
              <a:t>18/06/17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30759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2C65BCC-9072-4890-AF83-E93E95C6CF1C}" type="datetimeFigureOut">
              <a:rPr lang="pt-BR" smtClean="0"/>
              <a:t>18/06/17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26790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2C65BCC-9072-4890-AF83-E93E95C6CF1C}" type="datetimeFigureOut">
              <a:rPr lang="pt-BR" smtClean="0"/>
              <a:t>18/06/17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40137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2C65BCC-9072-4890-AF83-E93E95C6CF1C}" type="datetimeFigureOut">
              <a:rPr lang="pt-BR" smtClean="0"/>
              <a:t>18/06/17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C65BCC-9072-4890-AF83-E93E95C6CF1C}" type="datetimeFigureOut">
              <a:rPr lang="pt-BR" smtClean="0"/>
              <a:t>18/06/17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32646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18/06/17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375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18/06/17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a:t>
            </a:fld>
            <a:endParaRPr lang="pt-BR"/>
          </a:p>
        </p:txBody>
      </p:sp>
    </p:spTree>
    <p:extLst>
      <p:ext uri="{BB962C8B-B14F-4D97-AF65-F5344CB8AC3E}">
        <p14:creationId xmlns:p14="http://schemas.microsoft.com/office/powerpoint/2010/main" val="11198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5BCC-9072-4890-AF83-E93E95C6CF1C}" type="datetimeFigureOut">
              <a:rPr lang="pt-BR" smtClean="0"/>
              <a:t>18/06/17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D68F-B5DA-4F04-A6F4-7B4B51212CEE}" type="slidenum">
              <a:rPr lang="pt-BR" smtClean="0"/>
              <a:t>‹#›</a:t>
            </a:fld>
            <a:endParaRPr lang="pt-BR"/>
          </a:p>
        </p:txBody>
      </p:sp>
    </p:spTree>
    <p:extLst>
      <p:ext uri="{BB962C8B-B14F-4D97-AF65-F5344CB8AC3E}">
        <p14:creationId xmlns:p14="http://schemas.microsoft.com/office/powerpoint/2010/main" val="414455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gif"/><Relationship Id="rId7"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andrezagarciadegouveia@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gi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190625" y="1873249"/>
            <a:ext cx="9461500" cy="2555875"/>
          </a:xfrm>
        </p:spPr>
        <p:txBody>
          <a:bodyPr anchor="ctr" anchorCtr="0">
            <a:normAutofit fontScale="90000"/>
          </a:bodyPr>
          <a:lstStyle/>
          <a:p>
            <a:pPr algn="ctr"/>
            <a:r>
              <a:rPr lang="pt-BR" sz="4000" b="1" dirty="0"/>
              <a:t>OS PROBLEMAS NOS DADOS DE ABASTECIMENTO DE ÁGUA EM PERIFERIAS METROPOLITANAS: O CASO DE SÃO GONÇALO</a:t>
            </a:r>
            <a:r>
              <a:rPr lang="pt-BR" sz="4000" b="1" dirty="0" smtClean="0"/>
              <a:t>, </a:t>
            </a:r>
            <a:r>
              <a:rPr lang="pt-BR" sz="4000" b="1" dirty="0"/>
              <a:t>METRÓPOLE DO RIO DE JANEIRO </a:t>
            </a:r>
            <a:endParaRPr lang="pt-BR" sz="4000" b="1" dirty="0"/>
          </a:p>
        </p:txBody>
      </p:sp>
      <p:sp>
        <p:nvSpPr>
          <p:cNvPr id="3" name="Subtítulo 2"/>
          <p:cNvSpPr>
            <a:spLocks noGrp="1"/>
          </p:cNvSpPr>
          <p:nvPr>
            <p:ph type="subTitle" idx="4294967295"/>
          </p:nvPr>
        </p:nvSpPr>
        <p:spPr>
          <a:xfrm>
            <a:off x="555624" y="4637541"/>
            <a:ext cx="10906125" cy="998084"/>
          </a:xfrm>
        </p:spPr>
        <p:txBody>
          <a:bodyPr/>
          <a:lstStyle/>
          <a:p>
            <a:pPr marL="0" indent="0" algn="ctr">
              <a:buNone/>
            </a:pPr>
            <a:r>
              <a:rPr lang="pt-BR" sz="2400" b="1" dirty="0" smtClean="0"/>
              <a:t>Andreza </a:t>
            </a:r>
            <a:r>
              <a:rPr lang="pt-BR" sz="2400" b="1" dirty="0"/>
              <a:t>Garcia de </a:t>
            </a:r>
            <a:r>
              <a:rPr lang="pt-BR" sz="2400" b="1" dirty="0" smtClean="0"/>
              <a:t>Gouveia (PEAMB- UERJ), Ana Lucia Britto (PROURB-UFRJ) e </a:t>
            </a:r>
            <a:r>
              <a:rPr lang="pt-BR" sz="2400" dirty="0" smtClean="0"/>
              <a:t> </a:t>
            </a:r>
            <a:r>
              <a:rPr lang="pt-BR" sz="2400" b="1" dirty="0"/>
              <a:t>Rosa Maria </a:t>
            </a:r>
            <a:r>
              <a:rPr lang="pt-BR" sz="2400" b="1" dirty="0" smtClean="0"/>
              <a:t>Formiga </a:t>
            </a:r>
            <a:r>
              <a:rPr lang="pt-BR" sz="2400" b="1" dirty="0" err="1" smtClean="0"/>
              <a:t>Johnsson</a:t>
            </a:r>
            <a:r>
              <a:rPr lang="pt-BR" sz="2400" b="1" dirty="0" smtClean="0"/>
              <a:t> (PEAMB </a:t>
            </a:r>
            <a:r>
              <a:rPr lang="mr-IN" sz="2400" b="1" dirty="0" smtClean="0"/>
              <a:t>–</a:t>
            </a:r>
            <a:r>
              <a:rPr lang="pt-BR" sz="2400" b="1" dirty="0" smtClean="0"/>
              <a:t>UERJ)</a:t>
            </a:r>
            <a:endParaRPr lang="pt-BR" sz="2400" b="1" dirty="0"/>
          </a:p>
          <a:p>
            <a:endParaRPr lang="pt-BR" b="1" dirty="0" smtClean="0"/>
          </a:p>
          <a:p>
            <a:pPr marL="0" indent="0" algn="l">
              <a:buNone/>
            </a:pPr>
            <a:endParaRPr lang="pt-BR"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86265"/>
            <a:ext cx="1908212" cy="43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875" y="6000750"/>
            <a:ext cx="184666" cy="369332"/>
          </a:xfrm>
          <a:prstGeom prst="rect">
            <a:avLst/>
          </a:prstGeom>
          <a:noFill/>
        </p:spPr>
        <p:txBody>
          <a:bodyPr wrap="none" rtlCol="0">
            <a:spAutoFit/>
          </a:bodyPr>
          <a:lstStyle/>
          <a:p>
            <a:endParaRPr lang="pt-BR" dirty="0"/>
          </a:p>
        </p:txBody>
      </p:sp>
      <p:pic>
        <p:nvPicPr>
          <p:cNvPr id="7" name="Picture 6" descr="http://www.prourb.fau.ufrj.br/prourb_laranj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6195531"/>
            <a:ext cx="2216710" cy="38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6175375"/>
            <a:ext cx="1730376"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9400" y="6001107"/>
            <a:ext cx="777013" cy="85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logopeamb3.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75" y="6045811"/>
            <a:ext cx="3905250" cy="812189"/>
          </a:xfrm>
          <a:prstGeom prst="rect">
            <a:avLst/>
          </a:prstGeom>
        </p:spPr>
      </p:pic>
      <p:pic>
        <p:nvPicPr>
          <p:cNvPr id="11" name="Picture 10" descr="imag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889626"/>
            <a:ext cx="1905000" cy="960371"/>
          </a:xfrm>
          <a:prstGeom prst="rect">
            <a:avLst/>
          </a:prstGeom>
        </p:spPr>
      </p:pic>
    </p:spTree>
    <p:extLst>
      <p:ext uri="{BB962C8B-B14F-4D97-AF65-F5344CB8AC3E}">
        <p14:creationId xmlns:p14="http://schemas.microsoft.com/office/powerpoint/2010/main" val="2014423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 y="1381126"/>
            <a:ext cx="9525000" cy="571499"/>
          </a:xfrm>
        </p:spPr>
        <p:txBody>
          <a:bodyPr anchor="t" anchorCtr="0">
            <a:normAutofit/>
          </a:bodyPr>
          <a:lstStyle/>
          <a:p>
            <a:pPr algn="just"/>
            <a:r>
              <a:rPr lang="pt-BR" sz="2400" b="1" dirty="0"/>
              <a:t>Resultados </a:t>
            </a:r>
            <a:r>
              <a:rPr lang="pt-BR" sz="2400" b="1" dirty="0" smtClean="0"/>
              <a:t>(3)</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625" y="1905001"/>
            <a:ext cx="10287000" cy="646331"/>
          </a:xfrm>
          <a:prstGeom prst="rect">
            <a:avLst/>
          </a:prstGeom>
          <a:noFill/>
        </p:spPr>
        <p:txBody>
          <a:bodyPr wrap="square" rtlCol="0">
            <a:spAutoFit/>
          </a:bodyPr>
          <a:lstStyle/>
          <a:p>
            <a:r>
              <a:rPr lang="pt-BR" dirty="0" smtClean="0"/>
              <a:t>- O </a:t>
            </a:r>
            <a:r>
              <a:rPr lang="pt-BR" dirty="0"/>
              <a:t>setor entrevistado do bairro do Jardim Catarina é </a:t>
            </a:r>
            <a:r>
              <a:rPr lang="pt-BR" dirty="0" err="1" smtClean="0"/>
              <a:t>pr</a:t>
            </a:r>
            <a:r>
              <a:rPr lang="pt-BR" dirty="0" err="1" smtClean="0"/>
              <a:t>é</a:t>
            </a:r>
            <a:r>
              <a:rPr lang="pt-BR" dirty="0" err="1" smtClean="0"/>
              <a:t>ximo</a:t>
            </a:r>
            <a:r>
              <a:rPr lang="pt-BR" dirty="0" smtClean="0"/>
              <a:t> com </a:t>
            </a:r>
            <a:r>
              <a:rPr lang="pt-BR" dirty="0"/>
              <a:t>a Estação de Tratamento de Água do Laranjal e </a:t>
            </a:r>
            <a:r>
              <a:rPr lang="pt-BR" dirty="0" smtClean="0"/>
              <a:t>a </a:t>
            </a:r>
            <a:r>
              <a:rPr lang="pt-BR" dirty="0"/>
              <a:t>uma revendedora de água por meio de carros-pipa. </a:t>
            </a:r>
            <a:endParaRPr lang="pt-BR" dirty="0"/>
          </a:p>
        </p:txBody>
      </p:sp>
      <p:pic>
        <p:nvPicPr>
          <p:cNvPr id="4" name="Picture 3"/>
          <p:cNvPicPr>
            <a:picLocks noChangeAspect="1"/>
          </p:cNvPicPr>
          <p:nvPr/>
        </p:nvPicPr>
        <p:blipFill>
          <a:blip r:embed="rId4"/>
          <a:stretch>
            <a:fillRect/>
          </a:stretch>
        </p:blipFill>
        <p:spPr>
          <a:xfrm>
            <a:off x="174625" y="2897853"/>
            <a:ext cx="5907070" cy="3468022"/>
          </a:xfrm>
          <a:prstGeom prst="rect">
            <a:avLst/>
          </a:prstGeom>
        </p:spPr>
      </p:pic>
      <p:pic>
        <p:nvPicPr>
          <p:cNvPr id="7" name="Picture 6"/>
          <p:cNvPicPr>
            <a:picLocks noChangeAspect="1"/>
          </p:cNvPicPr>
          <p:nvPr/>
        </p:nvPicPr>
        <p:blipFill>
          <a:blip r:embed="rId5"/>
          <a:stretch>
            <a:fillRect/>
          </a:stretch>
        </p:blipFill>
        <p:spPr>
          <a:xfrm>
            <a:off x="6699250" y="2868574"/>
            <a:ext cx="4667250" cy="3554947"/>
          </a:xfrm>
          <a:prstGeom prst="rect">
            <a:avLst/>
          </a:prstGeom>
        </p:spPr>
      </p:pic>
    </p:spTree>
    <p:extLst>
      <p:ext uri="{BB962C8B-B14F-4D97-AF65-F5344CB8AC3E}">
        <p14:creationId xmlns:p14="http://schemas.microsoft.com/office/powerpoint/2010/main" val="6041389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38125" y="1428750"/>
            <a:ext cx="9112250" cy="508000"/>
          </a:xfrm>
        </p:spPr>
        <p:txBody>
          <a:bodyPr anchor="t" anchorCtr="0">
            <a:normAutofit/>
          </a:bodyPr>
          <a:lstStyle/>
          <a:p>
            <a:pPr algn="just"/>
            <a:r>
              <a:rPr lang="pt-BR" sz="2400" b="1" dirty="0" smtClean="0"/>
              <a:t>Conclus</a:t>
            </a:r>
            <a:r>
              <a:rPr lang="pt-BR" sz="2400" b="1" dirty="0" smtClean="0"/>
              <a:t>ões</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9875" y="1873247"/>
            <a:ext cx="11414126" cy="4678204"/>
          </a:xfrm>
          <a:prstGeom prst="rect">
            <a:avLst/>
          </a:prstGeom>
        </p:spPr>
        <p:txBody>
          <a:bodyPr wrap="square">
            <a:spAutoFit/>
          </a:bodyPr>
          <a:lstStyle/>
          <a:p>
            <a:pPr marL="285750" indent="-285750">
              <a:buFontTx/>
              <a:buChar char="-"/>
            </a:pPr>
            <a:r>
              <a:rPr lang="pt-BR" sz="2000" dirty="0"/>
              <a:t>O</a:t>
            </a:r>
            <a:r>
              <a:rPr lang="pt-BR" sz="2000" dirty="0" smtClean="0"/>
              <a:t>s </a:t>
            </a:r>
            <a:r>
              <a:rPr lang="pt-BR" sz="2000" dirty="0"/>
              <a:t>dados sobre o abastecimento de água no setor inquirido podem não representar a realidade na medida em que estar ligado à rede de abastecimento pública não garante o acesso a </a:t>
            </a:r>
            <a:r>
              <a:rPr lang="pt-BR" sz="2000" dirty="0" smtClean="0"/>
              <a:t>água. </a:t>
            </a:r>
          </a:p>
          <a:p>
            <a:pPr marL="285750" indent="-285750">
              <a:buFontTx/>
              <a:buChar char="-"/>
            </a:pPr>
            <a:r>
              <a:rPr lang="pt-BR" sz="2000" dirty="0"/>
              <a:t>Existe </a:t>
            </a:r>
            <a:r>
              <a:rPr lang="pt-BR" sz="2000" dirty="0" smtClean="0"/>
              <a:t>uma </a:t>
            </a:r>
            <a:r>
              <a:rPr lang="pt-BR" sz="2000" dirty="0"/>
              <a:t>alta inadimplência no pagamento do serviço de água tratada e a transferência destes recursos financeiros para a aquisição e manutenção de formas complementares de provisão de água de cunho </a:t>
            </a:r>
            <a:r>
              <a:rPr lang="pt-BR" sz="2000" dirty="0" smtClean="0"/>
              <a:t>individual</a:t>
            </a:r>
          </a:p>
          <a:p>
            <a:pPr marL="285750" indent="-285750">
              <a:buFontTx/>
              <a:buChar char="-"/>
            </a:pPr>
            <a:r>
              <a:rPr lang="pt-BR" sz="2000" dirty="0"/>
              <a:t>S</a:t>
            </a:r>
            <a:r>
              <a:rPr lang="pt-BR" sz="2000" dirty="0" smtClean="0"/>
              <a:t>ugere</a:t>
            </a:r>
            <a:r>
              <a:rPr lang="pt-BR" sz="2000" dirty="0"/>
              <a:t>-se que o IBGE reveja seu questionário domiciliar de forma a inserir informações qualitativas do acesso à água. A situação divergente observada no município de São Gonçalo pode estar ocorrendo em outras periferias do Brasil, e, sem nenhum outro método de coleta de informações as populações destas áreas poderão sofrer com a falta de </a:t>
            </a:r>
            <a:r>
              <a:rPr lang="pt-BR" sz="2000" dirty="0" smtClean="0"/>
              <a:t>Medidas </a:t>
            </a:r>
            <a:r>
              <a:rPr lang="pt-BR" sz="2000" dirty="0"/>
              <a:t>que realmente supram suas </a:t>
            </a:r>
            <a:r>
              <a:rPr lang="pt-BR" sz="2000" dirty="0" smtClean="0"/>
              <a:t>necessidades de abastecimento. </a:t>
            </a:r>
          </a:p>
          <a:p>
            <a:pPr marL="285750" indent="-285750">
              <a:buFontTx/>
              <a:buChar char="-"/>
            </a:pPr>
            <a:r>
              <a:rPr lang="pt-BR" sz="2000" dirty="0"/>
              <a:t>dados de órgãos oficiais são utilizadas como base para diversos planejamentos </a:t>
            </a:r>
            <a:r>
              <a:rPr lang="pt-BR" sz="2000" dirty="0" smtClean="0"/>
              <a:t>territoriais </a:t>
            </a:r>
            <a:r>
              <a:rPr lang="pt-BR" sz="2000" dirty="0"/>
              <a:t>e urbanos, números </a:t>
            </a:r>
            <a:r>
              <a:rPr lang="pt-BR" sz="2000" dirty="0"/>
              <a:t> </a:t>
            </a:r>
            <a:r>
              <a:rPr lang="pt-BR" sz="2000" dirty="0" smtClean="0"/>
              <a:t>que n</a:t>
            </a:r>
            <a:r>
              <a:rPr lang="pt-BR" sz="2000" dirty="0" smtClean="0"/>
              <a:t>ão retratam a realidade</a:t>
            </a:r>
            <a:r>
              <a:rPr lang="pt-BR" sz="2000" dirty="0" smtClean="0"/>
              <a:t> podem </a:t>
            </a:r>
            <a:r>
              <a:rPr lang="pt-BR" sz="2000" dirty="0"/>
              <a:t>impedir que áreas vulneráveis e deficitárias sejam objeto de estudo e planejamento, e, passem por melhoras estruturais e de gestão</a:t>
            </a:r>
            <a:r>
              <a:rPr lang="pt-BR" sz="2000" dirty="0"/>
              <a:t> </a:t>
            </a:r>
            <a:endParaRPr lang="pt-BR" sz="2000" dirty="0" smtClean="0"/>
          </a:p>
          <a:p>
            <a:pPr marL="285750" indent="-285750">
              <a:buFontTx/>
              <a:buChar char="-"/>
            </a:pPr>
            <a:r>
              <a:rPr lang="pt-BR" sz="2000" dirty="0"/>
              <a:t>O Censo é uma oportunidade única de conhecer as reais condições de vida dos brasileiros e a lacuna aqui apontada merece ser considerada</a:t>
            </a:r>
            <a:r>
              <a:rPr lang="pt-BR" sz="2000" dirty="0"/>
              <a:t> </a:t>
            </a:r>
            <a:endParaRPr lang="pt-BR" sz="2000" dirty="0" smtClean="0"/>
          </a:p>
          <a:p>
            <a:pPr marL="285750" indent="-285750">
              <a:buFontTx/>
              <a:buChar char="-"/>
            </a:pPr>
            <a:endParaRPr lang="pt-BR" dirty="0"/>
          </a:p>
        </p:txBody>
      </p:sp>
    </p:spTree>
    <p:extLst>
      <p:ext uri="{BB962C8B-B14F-4D97-AF65-F5344CB8AC3E}">
        <p14:creationId xmlns:p14="http://schemas.microsoft.com/office/powerpoint/2010/main" val="461861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ctr"/>
            <a:r>
              <a:rPr lang="pt-BR" sz="2400" b="1" dirty="0" smtClean="0"/>
              <a:t>Obrigada!</a:t>
            </a:r>
            <a:br>
              <a:rPr lang="pt-BR" sz="2400" b="1" dirty="0" smtClean="0"/>
            </a:br>
            <a:r>
              <a:rPr lang="pt-BR" sz="2400" b="1" dirty="0" smtClean="0"/>
              <a:t/>
            </a:r>
            <a:br>
              <a:rPr lang="pt-BR" sz="2400" b="1" dirty="0" smtClean="0"/>
            </a:br>
            <a:r>
              <a:rPr lang="pt-BR" sz="2400" b="1" dirty="0"/>
              <a:t/>
            </a:r>
            <a:br>
              <a:rPr lang="pt-BR" sz="2400" b="1" dirty="0"/>
            </a:br>
            <a:r>
              <a:rPr lang="pt-BR" sz="2400" u="sng" dirty="0">
                <a:hlinkClick r:id="rId2"/>
              </a:rPr>
              <a:t>andrezagarciadegouveia@gmail.com</a:t>
            </a:r>
            <a:r>
              <a:rPr lang="pt-BR" sz="2400" dirty="0"/>
              <a:t> </a:t>
            </a:r>
            <a:r>
              <a:rPr lang="pt-BR" sz="2400" dirty="0" smtClean="0"/>
              <a:t/>
            </a:r>
            <a:br>
              <a:rPr lang="pt-BR" sz="2400" dirty="0" smtClean="0"/>
            </a:br>
            <a:r>
              <a:rPr lang="pt-BR" sz="2400" dirty="0"/>
              <a:t/>
            </a:r>
            <a:br>
              <a:rPr lang="pt-BR" sz="2400" dirty="0"/>
            </a:br>
            <a:r>
              <a:rPr lang="pt-BR" sz="2400" u="sng" dirty="0" err="1"/>
              <a:t>anabrittoster@gmail.com</a:t>
            </a:r>
            <a:r>
              <a:rPr lang="pt-BR" sz="2400" u="sng" dirty="0"/>
              <a:t/>
            </a:r>
            <a:br>
              <a:rPr lang="pt-BR" sz="2400" u="sng" dirty="0"/>
            </a:br>
            <a:endParaRPr lang="pt-BR" sz="2400" u="sng" dirty="0"/>
          </a:p>
        </p:txBody>
      </p:sp>
      <p:pic>
        <p:nvPicPr>
          <p:cNvPr id="5" name="Imagem 31"/>
          <p:cNvPicPr>
            <a:picLocks noChangeAspect="1"/>
          </p:cNvPicPr>
          <p:nvPr/>
        </p:nvPicPr>
        <p:blipFill>
          <a:blip r:embed="rId3"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4"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6026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txBox="1">
            <a:spLocks/>
          </p:cNvSpPr>
          <p:nvPr/>
        </p:nvSpPr>
        <p:spPr>
          <a:xfrm>
            <a:off x="904875" y="1444625"/>
            <a:ext cx="10401299" cy="563563"/>
          </a:xfrm>
          <a:prstGeom prst="rect">
            <a:avLst/>
          </a:prstGeom>
        </p:spPr>
        <p:txBody>
          <a:bodyPr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400" b="1" dirty="0" smtClean="0"/>
              <a:t>Objetivos</a:t>
            </a:r>
            <a:endParaRPr lang="pt-BR" sz="2400" b="1" dirty="0"/>
          </a:p>
        </p:txBody>
      </p:sp>
      <p:sp>
        <p:nvSpPr>
          <p:cNvPr id="3" name="Rectangle 2"/>
          <p:cNvSpPr/>
          <p:nvPr/>
        </p:nvSpPr>
        <p:spPr>
          <a:xfrm>
            <a:off x="460374" y="2016126"/>
            <a:ext cx="11033126" cy="1938992"/>
          </a:xfrm>
          <a:prstGeom prst="rect">
            <a:avLst/>
          </a:prstGeom>
        </p:spPr>
        <p:txBody>
          <a:bodyPr wrap="square">
            <a:spAutoFit/>
          </a:bodyPr>
          <a:lstStyle/>
          <a:p>
            <a:r>
              <a:rPr lang="pt-BR" sz="2400" dirty="0"/>
              <a:t>Discutir os limites das fontes de pesquisa CENSO do IBGE e os dados da pesquisa SNIS (Sistema Nacional de Informações em Saneamento) para qualificar o acesso à água nas periferias metropolitanas, entendendo acesso como a  uma quantidade de água segura ( em qualidade), acessível (em termos de custo) e suficiente para satisfazer suas necessidades básicas (beber, usos domésticos e de sustento)</a:t>
            </a:r>
            <a:endParaRPr lang="pt-BR" sz="2400" dirty="0"/>
          </a:p>
        </p:txBody>
      </p:sp>
      <p:sp>
        <p:nvSpPr>
          <p:cNvPr id="8" name="Rectangle 7"/>
          <p:cNvSpPr/>
          <p:nvPr/>
        </p:nvSpPr>
        <p:spPr>
          <a:xfrm>
            <a:off x="698500" y="4387334"/>
            <a:ext cx="2444750" cy="461665"/>
          </a:xfrm>
          <a:prstGeom prst="rect">
            <a:avLst/>
          </a:prstGeom>
        </p:spPr>
        <p:txBody>
          <a:bodyPr wrap="square">
            <a:spAutoFit/>
          </a:bodyPr>
          <a:lstStyle/>
          <a:p>
            <a:r>
              <a:rPr lang="pt-BR" sz="2400" b="1" dirty="0">
                <a:latin typeface="+mj-lt"/>
              </a:rPr>
              <a:t>Método</a:t>
            </a:r>
            <a:r>
              <a:rPr lang="pt-BR" sz="2400" b="1" dirty="0">
                <a:latin typeface="+mj-lt"/>
              </a:rPr>
              <a:t> </a:t>
            </a:r>
            <a:endParaRPr lang="pt-BR" sz="2400" b="1" dirty="0">
              <a:latin typeface="+mj-lt"/>
            </a:endParaRPr>
          </a:p>
        </p:txBody>
      </p:sp>
      <p:sp>
        <p:nvSpPr>
          <p:cNvPr id="9" name="Rectangle 8"/>
          <p:cNvSpPr/>
          <p:nvPr/>
        </p:nvSpPr>
        <p:spPr>
          <a:xfrm>
            <a:off x="492125" y="4984750"/>
            <a:ext cx="10604500" cy="1200328"/>
          </a:xfrm>
          <a:prstGeom prst="rect">
            <a:avLst/>
          </a:prstGeom>
        </p:spPr>
        <p:txBody>
          <a:bodyPr wrap="square">
            <a:spAutoFit/>
          </a:bodyPr>
          <a:lstStyle/>
          <a:p>
            <a:r>
              <a:rPr lang="pt-BR" sz="2400" dirty="0"/>
              <a:t>Estudo empírico realizado no município de São Gonçalo pesquisa de campo no bairro do Jardim Catarina, onde consta que o abastecimento de água é predominantemente por via da rede de abastecimento público da CEDAE </a:t>
            </a:r>
            <a:endParaRPr lang="pt-BR" sz="2400" dirty="0"/>
          </a:p>
        </p:txBody>
      </p:sp>
    </p:spTree>
    <p:extLst>
      <p:ext uri="{BB962C8B-B14F-4D97-AF65-F5344CB8AC3E}">
        <p14:creationId xmlns:p14="http://schemas.microsoft.com/office/powerpoint/2010/main" val="3493972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04875" y="1444625"/>
            <a:ext cx="10401299" cy="563563"/>
          </a:xfrm>
        </p:spPr>
        <p:txBody>
          <a:bodyPr anchor="t" anchorCtr="0">
            <a:normAutofit/>
          </a:bodyPr>
          <a:lstStyle/>
          <a:p>
            <a:pPr algn="just"/>
            <a:r>
              <a:rPr lang="pt-BR" sz="2400" b="1" dirty="0" smtClean="0"/>
              <a:t>Objetivos</a:t>
            </a:r>
            <a:endParaRPr lang="pt-BR" sz="2400" b="1" dirty="0"/>
          </a:p>
        </p:txBody>
      </p:sp>
      <p:sp>
        <p:nvSpPr>
          <p:cNvPr id="3" name="Content Placeholder 2"/>
          <p:cNvSpPr>
            <a:spLocks noGrp="1"/>
          </p:cNvSpPr>
          <p:nvPr>
            <p:ph idx="1"/>
          </p:nvPr>
        </p:nvSpPr>
        <p:spPr>
          <a:xfrm>
            <a:off x="238125" y="2095501"/>
            <a:ext cx="11131549" cy="1523999"/>
          </a:xfrm>
        </p:spPr>
        <p:txBody>
          <a:bodyPr>
            <a:noAutofit/>
          </a:bodyPr>
          <a:lstStyle/>
          <a:p>
            <a:pPr marL="0" indent="0">
              <a:buNone/>
            </a:pPr>
            <a:r>
              <a:rPr lang="pt-BR" sz="2400" dirty="0"/>
              <a:t>Discutir os limites das fontes de pesquisa CENSO </a:t>
            </a:r>
            <a:r>
              <a:rPr lang="pt-BR" sz="2400" dirty="0"/>
              <a:t>do IBGE e os dados da pesquisa SNIS (Sistema Nacional de Informações em Saneamento</a:t>
            </a:r>
            <a:r>
              <a:rPr lang="pt-BR" sz="2400" dirty="0"/>
              <a:t>) para qualificar o acesso à água nas periferias metropolitanas, entendendo acesso </a:t>
            </a:r>
            <a:r>
              <a:rPr lang="pt-BR" sz="2400" dirty="0"/>
              <a:t>como a </a:t>
            </a:r>
            <a:r>
              <a:rPr lang="pt-BR" sz="2400" dirty="0"/>
              <a:t> uma quantidade de água </a:t>
            </a:r>
            <a:r>
              <a:rPr lang="pt-BR" sz="2400" dirty="0"/>
              <a:t>segura ( em qualidade), acessível (em termos de custo) e suficiente para satisfazer suas necessidades básicas (beber, usos domésticos e de </a:t>
            </a:r>
            <a:r>
              <a:rPr lang="pt-BR" sz="2400" dirty="0"/>
              <a:t>sustento)</a:t>
            </a:r>
            <a:endParaRPr lang="pt-BR" sz="2400"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5125" y="4016375"/>
            <a:ext cx="5127625" cy="461665"/>
          </a:xfrm>
          <a:prstGeom prst="rect">
            <a:avLst/>
          </a:prstGeom>
          <a:noFill/>
        </p:spPr>
        <p:txBody>
          <a:bodyPr wrap="square" rtlCol="0">
            <a:spAutoFit/>
          </a:bodyPr>
          <a:lstStyle/>
          <a:p>
            <a:r>
              <a:rPr lang="pt-BR" dirty="0"/>
              <a:t> </a:t>
            </a:r>
            <a:r>
              <a:rPr lang="pt-BR" dirty="0" smtClean="0"/>
              <a:t>     </a:t>
            </a:r>
            <a:r>
              <a:rPr lang="pt-BR" sz="2400" b="1" dirty="0" smtClean="0">
                <a:latin typeface="+mj-lt"/>
                <a:ea typeface="+mj-ea"/>
                <a:cs typeface="+mj-cs"/>
              </a:rPr>
              <a:t>Método</a:t>
            </a:r>
            <a:r>
              <a:rPr lang="pt-BR" dirty="0" smtClean="0"/>
              <a:t> </a:t>
            </a:r>
            <a:endParaRPr lang="pt-BR" dirty="0"/>
          </a:p>
        </p:txBody>
      </p:sp>
      <p:sp>
        <p:nvSpPr>
          <p:cNvPr id="8" name="Rectangle 7"/>
          <p:cNvSpPr/>
          <p:nvPr/>
        </p:nvSpPr>
        <p:spPr>
          <a:xfrm>
            <a:off x="301625" y="4603750"/>
            <a:ext cx="11890375" cy="1200328"/>
          </a:xfrm>
          <a:prstGeom prst="rect">
            <a:avLst/>
          </a:prstGeom>
        </p:spPr>
        <p:txBody>
          <a:bodyPr wrap="square">
            <a:spAutoFit/>
          </a:bodyPr>
          <a:lstStyle/>
          <a:p>
            <a:r>
              <a:rPr lang="pt-BR" sz="2400" dirty="0"/>
              <a:t>E</a:t>
            </a:r>
            <a:r>
              <a:rPr lang="pt-BR" sz="2400" dirty="0" smtClean="0"/>
              <a:t>studo</a:t>
            </a:r>
            <a:r>
              <a:rPr lang="pt-BR" dirty="0" smtClean="0"/>
              <a:t> </a:t>
            </a:r>
            <a:r>
              <a:rPr lang="pt-BR" sz="2400" dirty="0"/>
              <a:t>empírico realizado no município de São </a:t>
            </a:r>
            <a:r>
              <a:rPr lang="pt-BR" sz="2400" dirty="0"/>
              <a:t>Gonçalo pesquisa de campo no bairro do Jardim Catarina, onde consta que o abastecimento de água é predominantemente por via da </a:t>
            </a:r>
            <a:r>
              <a:rPr lang="pt-BR" sz="2400" dirty="0" smtClean="0"/>
              <a:t>rede de abastecimento público da CEDAE </a:t>
            </a:r>
            <a:endParaRPr lang="pt-BR" sz="2400" dirty="0"/>
          </a:p>
        </p:txBody>
      </p:sp>
    </p:spTree>
    <p:extLst>
      <p:ext uri="{BB962C8B-B14F-4D97-AF65-F5344CB8AC3E}">
        <p14:creationId xmlns:p14="http://schemas.microsoft.com/office/powerpoint/2010/main" val="2359516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571500" y="1428750"/>
            <a:ext cx="10029671" cy="444500"/>
          </a:xfrm>
        </p:spPr>
        <p:txBody>
          <a:bodyPr anchor="t" anchorCtr="0">
            <a:normAutofit/>
          </a:bodyPr>
          <a:lstStyle/>
          <a:p>
            <a:pPr algn="just"/>
            <a:r>
              <a:rPr lang="pt-BR" sz="2400" b="1" dirty="0" smtClean="0"/>
              <a:t>A </a:t>
            </a:r>
            <a:r>
              <a:rPr lang="pt-BR" sz="2400" b="1" dirty="0" smtClean="0"/>
              <a:t>área de estudo </a:t>
            </a:r>
            <a:r>
              <a:rPr lang="mr-IN" sz="2400" b="1" dirty="0" smtClean="0"/>
              <a:t>–</a:t>
            </a:r>
            <a:r>
              <a:rPr lang="pt-BR" sz="2400" b="1" dirty="0" smtClean="0"/>
              <a:t> São Gonçalo e Distritos</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5274" y="2355849"/>
            <a:ext cx="5641975" cy="3735197"/>
          </a:xfrm>
          <a:prstGeom prst="rect">
            <a:avLst/>
          </a:prstGeom>
        </p:spPr>
      </p:pic>
      <p:pic>
        <p:nvPicPr>
          <p:cNvPr id="4" name="Picture 3"/>
          <p:cNvPicPr>
            <a:picLocks noChangeAspect="1"/>
          </p:cNvPicPr>
          <p:nvPr/>
        </p:nvPicPr>
        <p:blipFill>
          <a:blip r:embed="rId5"/>
          <a:stretch>
            <a:fillRect/>
          </a:stretch>
        </p:blipFill>
        <p:spPr>
          <a:xfrm>
            <a:off x="6048375" y="2307223"/>
            <a:ext cx="5953125" cy="3741152"/>
          </a:xfrm>
          <a:prstGeom prst="rect">
            <a:avLst/>
          </a:prstGeom>
        </p:spPr>
      </p:pic>
    </p:spTree>
    <p:extLst>
      <p:ext uri="{BB962C8B-B14F-4D97-AF65-F5344CB8AC3E}">
        <p14:creationId xmlns:p14="http://schemas.microsoft.com/office/powerpoint/2010/main" val="1001505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01624" y="1460500"/>
            <a:ext cx="11414125" cy="460375"/>
          </a:xfrm>
        </p:spPr>
        <p:txBody>
          <a:bodyPr anchor="t" anchorCtr="0">
            <a:normAutofit/>
          </a:bodyPr>
          <a:lstStyle/>
          <a:p>
            <a:pPr algn="just"/>
            <a:r>
              <a:rPr lang="pt-BR" sz="2400" b="1" dirty="0" smtClean="0"/>
              <a:t>Os Bairros de S</a:t>
            </a:r>
            <a:r>
              <a:rPr lang="pt-BR" sz="2400" b="1" dirty="0" smtClean="0"/>
              <a:t>ão Gonçalo </a:t>
            </a:r>
            <a:r>
              <a:rPr lang="mr-IN" sz="2400" b="1" dirty="0" smtClean="0"/>
              <a:t>–</a:t>
            </a:r>
            <a:r>
              <a:rPr lang="pt-BR" sz="2400" b="1" dirty="0" smtClean="0"/>
              <a:t> Jardim Catariana </a:t>
            </a:r>
            <a:r>
              <a:rPr lang="mr-IN" sz="2400" b="1" dirty="0" smtClean="0"/>
              <a:t>–</a:t>
            </a:r>
            <a:r>
              <a:rPr lang="pt-BR" sz="2400" b="1" dirty="0" smtClean="0"/>
              <a:t> Setores Censitários do IBGE</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bdc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8108"/>
            <a:ext cx="6377893" cy="4509392"/>
          </a:xfrm>
          <a:prstGeom prst="rect">
            <a:avLst/>
          </a:prstGeom>
        </p:spPr>
      </p:pic>
      <p:pic>
        <p:nvPicPr>
          <p:cNvPr id="10" name="Picture 9"/>
          <p:cNvPicPr>
            <a:picLocks noChangeAspect="1"/>
          </p:cNvPicPr>
          <p:nvPr/>
        </p:nvPicPr>
        <p:blipFill>
          <a:blip r:embed="rId5"/>
          <a:stretch>
            <a:fillRect/>
          </a:stretch>
        </p:blipFill>
        <p:spPr>
          <a:xfrm>
            <a:off x="6508750" y="2315295"/>
            <a:ext cx="5191125" cy="4105707"/>
          </a:xfrm>
          <a:prstGeom prst="rect">
            <a:avLst/>
          </a:prstGeom>
        </p:spPr>
      </p:pic>
      <p:pic>
        <p:nvPicPr>
          <p:cNvPr id="12" name="Picture 11"/>
          <p:cNvPicPr>
            <a:picLocks noChangeAspect="1"/>
          </p:cNvPicPr>
          <p:nvPr/>
        </p:nvPicPr>
        <p:blipFill>
          <a:blip r:embed="rId6"/>
          <a:stretch>
            <a:fillRect/>
          </a:stretch>
        </p:blipFill>
        <p:spPr>
          <a:xfrm>
            <a:off x="9398000" y="6337300"/>
            <a:ext cx="1889125" cy="520700"/>
          </a:xfrm>
          <a:prstGeom prst="rect">
            <a:avLst/>
          </a:prstGeom>
        </p:spPr>
      </p:pic>
    </p:spTree>
    <p:extLst>
      <p:ext uri="{BB962C8B-B14F-4D97-AF65-F5344CB8AC3E}">
        <p14:creationId xmlns:p14="http://schemas.microsoft.com/office/powerpoint/2010/main" val="2278025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65125" y="1381125"/>
            <a:ext cx="9172421" cy="603250"/>
          </a:xfrm>
        </p:spPr>
        <p:txBody>
          <a:bodyPr anchor="t" anchorCtr="0">
            <a:normAutofit/>
          </a:bodyPr>
          <a:lstStyle/>
          <a:p>
            <a:pPr algn="just"/>
            <a:r>
              <a:rPr lang="pt-BR" sz="2400" b="1" dirty="0" smtClean="0"/>
              <a:t>Desenvolvimento do </a:t>
            </a:r>
            <a:r>
              <a:rPr lang="pt-BR" sz="2400" b="1" dirty="0" smtClean="0"/>
              <a:t>trabalho : levantamento de informa</a:t>
            </a:r>
            <a:r>
              <a:rPr lang="pt-BR" sz="2400" b="1" dirty="0" smtClean="0"/>
              <a:t>ções</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3375" y="3143249"/>
            <a:ext cx="11588750" cy="2308324"/>
          </a:xfrm>
          <a:prstGeom prst="rect">
            <a:avLst/>
          </a:prstGeom>
        </p:spPr>
        <p:txBody>
          <a:bodyPr wrap="square">
            <a:spAutoFit/>
          </a:bodyPr>
          <a:lstStyle/>
          <a:p>
            <a:pPr marL="285750" indent="-285750">
              <a:buFontTx/>
              <a:buChar char="-"/>
            </a:pPr>
            <a:r>
              <a:rPr lang="pt-BR" sz="2400" dirty="0"/>
              <a:t>D</a:t>
            </a:r>
            <a:r>
              <a:rPr lang="pt-BR" sz="2400" dirty="0" smtClean="0"/>
              <a:t>ados </a:t>
            </a:r>
            <a:r>
              <a:rPr lang="pt-BR" sz="2400" dirty="0"/>
              <a:t>referentes as formas de abastecimento de água no município através do último Censo Demográfico realizado pelo IBGE no ano de 2010, no nível dos setores </a:t>
            </a:r>
            <a:r>
              <a:rPr lang="pt-BR" sz="2400" dirty="0" smtClean="0"/>
              <a:t>censitários.</a:t>
            </a:r>
          </a:p>
          <a:p>
            <a:endParaRPr lang="pt-BR" sz="2400" dirty="0" smtClean="0"/>
          </a:p>
          <a:p>
            <a:pPr marL="285750" indent="-285750">
              <a:buFontTx/>
              <a:buChar char="-"/>
            </a:pPr>
            <a:r>
              <a:rPr lang="pt-BR" sz="2400" dirty="0" smtClean="0"/>
              <a:t>Levantamento dados  </a:t>
            </a:r>
            <a:r>
              <a:rPr lang="pt-BR" sz="2400" dirty="0"/>
              <a:t>do </a:t>
            </a:r>
            <a:r>
              <a:rPr lang="pt-BR" sz="2400" dirty="0" smtClean="0"/>
              <a:t>SNIS para o munic</a:t>
            </a:r>
            <a:r>
              <a:rPr lang="pt-BR" sz="2400" dirty="0" smtClean="0"/>
              <a:t>ípio de São Gonçalo </a:t>
            </a:r>
          </a:p>
          <a:p>
            <a:pPr marL="285750" indent="-285750">
              <a:buFontTx/>
              <a:buChar char="-"/>
            </a:pPr>
            <a:endParaRPr lang="pt-BR" sz="2400" dirty="0"/>
          </a:p>
          <a:p>
            <a:pPr marL="285750" indent="-285750">
              <a:buFontTx/>
              <a:buChar char="-"/>
            </a:pPr>
            <a:r>
              <a:rPr lang="pt-BR" sz="2400" dirty="0" smtClean="0"/>
              <a:t>Os dados da PNSB de 2008 não foram disponibilizados por distritos</a:t>
            </a:r>
            <a:endParaRPr lang="pt-BR" sz="2400" dirty="0"/>
          </a:p>
        </p:txBody>
      </p:sp>
      <p:sp>
        <p:nvSpPr>
          <p:cNvPr id="7" name="TextBox 6"/>
          <p:cNvSpPr txBox="1"/>
          <p:nvPr/>
        </p:nvSpPr>
        <p:spPr>
          <a:xfrm>
            <a:off x="571501" y="2381250"/>
            <a:ext cx="7604126" cy="461665"/>
          </a:xfrm>
          <a:prstGeom prst="rect">
            <a:avLst/>
          </a:prstGeom>
          <a:noFill/>
        </p:spPr>
        <p:txBody>
          <a:bodyPr wrap="square" rtlCol="0">
            <a:spAutoFit/>
          </a:bodyPr>
          <a:lstStyle/>
          <a:p>
            <a:r>
              <a:rPr lang="pt-BR" sz="2400" b="1" dirty="0" smtClean="0"/>
              <a:t>Primeiro Momento</a:t>
            </a:r>
            <a:endParaRPr lang="pt-BR" sz="2400" b="1" dirty="0"/>
          </a:p>
        </p:txBody>
      </p:sp>
    </p:spTree>
    <p:extLst>
      <p:ext uri="{BB962C8B-B14F-4D97-AF65-F5344CB8AC3E}">
        <p14:creationId xmlns:p14="http://schemas.microsoft.com/office/powerpoint/2010/main" val="2450425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65125" y="1381125"/>
            <a:ext cx="9172421" cy="603250"/>
          </a:xfrm>
        </p:spPr>
        <p:txBody>
          <a:bodyPr anchor="t" anchorCtr="0">
            <a:normAutofit/>
          </a:bodyPr>
          <a:lstStyle/>
          <a:p>
            <a:pPr algn="just"/>
            <a:r>
              <a:rPr lang="pt-BR" sz="2400" b="1" dirty="0" smtClean="0"/>
              <a:t>Desenvolvimento do </a:t>
            </a:r>
            <a:r>
              <a:rPr lang="pt-BR" sz="2400" b="1" dirty="0" smtClean="0"/>
              <a:t>trabalho : levantamento de informa</a:t>
            </a:r>
            <a:r>
              <a:rPr lang="pt-BR" sz="2400" b="1" dirty="0" smtClean="0"/>
              <a:t>ções</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8750" y="2174875"/>
            <a:ext cx="6588125" cy="461665"/>
          </a:xfrm>
          <a:prstGeom prst="rect">
            <a:avLst/>
          </a:prstGeom>
          <a:noFill/>
        </p:spPr>
        <p:txBody>
          <a:bodyPr wrap="square" rtlCol="0">
            <a:spAutoFit/>
          </a:bodyPr>
          <a:lstStyle/>
          <a:p>
            <a:r>
              <a:rPr lang="pt-BR" sz="2400" b="1" dirty="0"/>
              <a:t>Segundo Momento</a:t>
            </a:r>
            <a:endParaRPr lang="pt-BR" sz="2400" b="1" dirty="0"/>
          </a:p>
        </p:txBody>
      </p:sp>
      <p:sp>
        <p:nvSpPr>
          <p:cNvPr id="10" name="TextBox 9"/>
          <p:cNvSpPr txBox="1"/>
          <p:nvPr/>
        </p:nvSpPr>
        <p:spPr>
          <a:xfrm>
            <a:off x="428626" y="2794000"/>
            <a:ext cx="10636250" cy="3912652"/>
          </a:xfrm>
          <a:prstGeom prst="rect">
            <a:avLst/>
          </a:prstGeom>
          <a:noFill/>
        </p:spPr>
        <p:txBody>
          <a:bodyPr wrap="square" rtlCol="0">
            <a:spAutoFit/>
          </a:bodyPr>
          <a:lstStyle/>
          <a:p>
            <a:pPr marL="342900" indent="-342900">
              <a:buFontTx/>
              <a:buChar char="-"/>
            </a:pPr>
            <a:r>
              <a:rPr lang="pt-BR" sz="2400" dirty="0"/>
              <a:t>I</a:t>
            </a:r>
            <a:r>
              <a:rPr lang="pt-BR" sz="2400" dirty="0" smtClean="0"/>
              <a:t>nformações sobre as </a:t>
            </a:r>
            <a:r>
              <a:rPr lang="pt-BR" sz="2400" dirty="0"/>
              <a:t>condições do abastecimento de água, </a:t>
            </a:r>
            <a:r>
              <a:rPr lang="pt-BR" sz="2400" i="1" dirty="0"/>
              <a:t>in loco</a:t>
            </a:r>
            <a:r>
              <a:rPr lang="pt-BR" sz="2400" dirty="0"/>
              <a:t>, em um setor censitário que, segundo as informações obtidas através do Censo IBGE 2010, possui a maior parte de suas residências ligadas à rede geral de abastecimento de </a:t>
            </a:r>
            <a:r>
              <a:rPr lang="pt-BR" sz="2400" dirty="0" smtClean="0"/>
              <a:t>água</a:t>
            </a:r>
            <a:r>
              <a:rPr lang="pt-BR" sz="2400" dirty="0"/>
              <a:t> </a:t>
            </a:r>
            <a:r>
              <a:rPr lang="pt-BR" sz="2400" dirty="0" smtClean="0"/>
              <a:t>( setor </a:t>
            </a:r>
            <a:r>
              <a:rPr lang="pt-BR" sz="2400" dirty="0"/>
              <a:t>330490415000020</a:t>
            </a:r>
            <a:r>
              <a:rPr lang="pt-BR" sz="2400" dirty="0"/>
              <a:t> </a:t>
            </a:r>
            <a:r>
              <a:rPr lang="pt-BR" sz="2400" dirty="0" smtClean="0"/>
              <a:t>, 178 dom</a:t>
            </a:r>
            <a:r>
              <a:rPr lang="pt-BR" sz="2400" dirty="0" smtClean="0"/>
              <a:t>icílios abastecidos por rede geral)</a:t>
            </a:r>
            <a:endParaRPr lang="pt-BR" sz="2400" dirty="0" smtClean="0"/>
          </a:p>
          <a:p>
            <a:pPr marL="285750" indent="-285750">
              <a:buFontTx/>
              <a:buChar char="-"/>
            </a:pPr>
            <a:r>
              <a:rPr lang="pt-BR" sz="2400" dirty="0" smtClean="0"/>
              <a:t>Aplica</a:t>
            </a:r>
            <a:r>
              <a:rPr lang="pt-BR" sz="2400" dirty="0" smtClean="0"/>
              <a:t>ção de questionários domiciliares</a:t>
            </a:r>
            <a:r>
              <a:rPr lang="pt-BR" sz="2400" dirty="0" smtClean="0"/>
              <a:t>  - </a:t>
            </a:r>
            <a:r>
              <a:rPr lang="pt-BR" sz="2400" dirty="0"/>
              <a:t>com perguntas fechadas e abertas relacionadas às formas de provisão de água, às suas condições, a qualidade do serviço, as formas de esgotamento utilizadas, e, algumas questões relativas as características sócio e econômicas dos entrevistados.</a:t>
            </a:r>
            <a:r>
              <a:rPr lang="pt-BR" sz="2400" dirty="0"/>
              <a:t> </a:t>
            </a:r>
            <a:endParaRPr lang="pt-BR" sz="2400" dirty="0" smtClean="0"/>
          </a:p>
          <a:p>
            <a:pPr marL="285750" indent="-285750">
              <a:buFontTx/>
              <a:buChar char="-"/>
            </a:pPr>
            <a:r>
              <a:rPr lang="pt-BR" sz="2400" dirty="0" smtClean="0"/>
              <a:t>A </a:t>
            </a:r>
            <a:r>
              <a:rPr lang="pt-BR" sz="2400" dirty="0"/>
              <a:t>amostragem foi definida de modo a representar 10% (dez por cento) do total de domicílios existentes no </a:t>
            </a:r>
            <a:r>
              <a:rPr lang="pt-BR" sz="2400" dirty="0" smtClean="0"/>
              <a:t>setor ( 18 domic</a:t>
            </a:r>
            <a:r>
              <a:rPr lang="pt-BR" sz="2400" dirty="0" smtClean="0"/>
              <a:t>ílios entrevistados)</a:t>
            </a:r>
            <a:endParaRPr lang="pt-BR" sz="2400" dirty="0"/>
          </a:p>
        </p:txBody>
      </p:sp>
    </p:spTree>
    <p:extLst>
      <p:ext uri="{BB962C8B-B14F-4D97-AF65-F5344CB8AC3E}">
        <p14:creationId xmlns:p14="http://schemas.microsoft.com/office/powerpoint/2010/main" val="6090539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0" y="1349376"/>
            <a:ext cx="10601171" cy="476250"/>
          </a:xfrm>
        </p:spPr>
        <p:txBody>
          <a:bodyPr anchor="t" anchorCtr="0">
            <a:normAutofit/>
          </a:bodyPr>
          <a:lstStyle/>
          <a:p>
            <a:pPr algn="just"/>
            <a:r>
              <a:rPr lang="pt-BR" sz="2400" b="1" dirty="0" smtClean="0"/>
              <a:t> Resultados (1)</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2250" y="2079625"/>
            <a:ext cx="11811000" cy="1015663"/>
          </a:xfrm>
          <a:prstGeom prst="rect">
            <a:avLst/>
          </a:prstGeom>
        </p:spPr>
        <p:txBody>
          <a:bodyPr wrap="square">
            <a:spAutoFit/>
          </a:bodyPr>
          <a:lstStyle/>
          <a:p>
            <a:pPr marL="285750" indent="-285750">
              <a:buFontTx/>
              <a:buChar char="-"/>
            </a:pPr>
            <a:r>
              <a:rPr lang="pt-BR" sz="2000" dirty="0" smtClean="0"/>
              <a:t>a </a:t>
            </a:r>
            <a:r>
              <a:rPr lang="pt-BR" sz="2000" dirty="0"/>
              <a:t>predominância de baixos índices socioeconômicos, com cerca de um terço das famílias com renda familiar de apenas um salário mínimo e com mais da metade dos responsáveis pelos domicílios com grau de escolaridade restrito ao ensino fundamental</a:t>
            </a:r>
            <a:r>
              <a:rPr lang="pt-BR" dirty="0" smtClean="0"/>
              <a:t>. </a:t>
            </a:r>
            <a:endParaRPr lang="pt-BR" dirty="0"/>
          </a:p>
        </p:txBody>
      </p:sp>
      <p:pic>
        <p:nvPicPr>
          <p:cNvPr id="7" name="Picture 6"/>
          <p:cNvPicPr>
            <a:picLocks noChangeAspect="1"/>
          </p:cNvPicPr>
          <p:nvPr/>
        </p:nvPicPr>
        <p:blipFill>
          <a:blip r:embed="rId4"/>
          <a:stretch>
            <a:fillRect/>
          </a:stretch>
        </p:blipFill>
        <p:spPr>
          <a:xfrm>
            <a:off x="1181914" y="3667124"/>
            <a:ext cx="9406711" cy="2746375"/>
          </a:xfrm>
          <a:prstGeom prst="rect">
            <a:avLst/>
          </a:prstGeom>
        </p:spPr>
      </p:pic>
      <p:sp>
        <p:nvSpPr>
          <p:cNvPr id="8" name="TextBox 7"/>
          <p:cNvSpPr txBox="1"/>
          <p:nvPr/>
        </p:nvSpPr>
        <p:spPr>
          <a:xfrm>
            <a:off x="3698874" y="3159125"/>
            <a:ext cx="5270501" cy="461665"/>
          </a:xfrm>
          <a:prstGeom prst="rect">
            <a:avLst/>
          </a:prstGeom>
          <a:noFill/>
        </p:spPr>
        <p:txBody>
          <a:bodyPr wrap="square" rtlCol="0">
            <a:spAutoFit/>
          </a:bodyPr>
          <a:lstStyle/>
          <a:p>
            <a:r>
              <a:rPr lang="pt-BR" sz="2400" b="1" dirty="0" smtClean="0"/>
              <a:t>Formas de abastecimento de </a:t>
            </a:r>
            <a:r>
              <a:rPr lang="pt-BR" sz="2400" b="1" dirty="0" smtClean="0"/>
              <a:t>água</a:t>
            </a:r>
            <a:endParaRPr lang="pt-BR" sz="2400" b="1" dirty="0"/>
          </a:p>
        </p:txBody>
      </p:sp>
    </p:spTree>
    <p:extLst>
      <p:ext uri="{BB962C8B-B14F-4D97-AF65-F5344CB8AC3E}">
        <p14:creationId xmlns:p14="http://schemas.microsoft.com/office/powerpoint/2010/main" val="2260648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12750" y="1412876"/>
            <a:ext cx="8032750" cy="508000"/>
          </a:xfrm>
        </p:spPr>
        <p:txBody>
          <a:bodyPr anchor="t" anchorCtr="0">
            <a:normAutofit/>
          </a:bodyPr>
          <a:lstStyle/>
          <a:p>
            <a:pPr algn="just"/>
            <a:r>
              <a:rPr lang="pt-BR" sz="2400" b="1" dirty="0"/>
              <a:t>Resultados </a:t>
            </a:r>
            <a:r>
              <a:rPr lang="pt-BR" sz="2400" b="1" dirty="0" smtClean="0"/>
              <a:t>(2)</a:t>
            </a:r>
            <a:endParaRPr lang="pt-BR"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5625" y="1936751"/>
            <a:ext cx="10160000" cy="4801315"/>
          </a:xfrm>
          <a:prstGeom prst="rect">
            <a:avLst/>
          </a:prstGeom>
        </p:spPr>
        <p:txBody>
          <a:bodyPr wrap="square">
            <a:spAutoFit/>
          </a:bodyPr>
          <a:lstStyle/>
          <a:p>
            <a:pPr marL="342900" indent="-342900">
              <a:buFontTx/>
              <a:buChar char="-"/>
            </a:pPr>
            <a:r>
              <a:rPr lang="pt-BR" dirty="0" smtClean="0"/>
              <a:t>Mais </a:t>
            </a:r>
            <a:r>
              <a:rPr lang="pt-BR" dirty="0"/>
              <a:t>da metade dos entrevistados (55,5%) informaram que este abastecimento ocorre uma única vez na semana, no período noturno (83,3%) e com uma pressão considerada fraca (89,9%</a:t>
            </a:r>
            <a:r>
              <a:rPr lang="pt-BR" dirty="0" smtClean="0"/>
              <a:t>); </a:t>
            </a:r>
            <a:r>
              <a:rPr lang="pt-BR" dirty="0"/>
              <a:t>uma intermitência prolongada de até 144 </a:t>
            </a:r>
            <a:r>
              <a:rPr lang="pt-BR" dirty="0" err="1"/>
              <a:t>hs</a:t>
            </a:r>
            <a:r>
              <a:rPr lang="pt-BR" dirty="0"/>
              <a:t> sem água, e, quando a mesma chega é sempre no período noturno e com baixa pressão, </a:t>
            </a:r>
            <a:endParaRPr lang="pt-BR" dirty="0" smtClean="0"/>
          </a:p>
          <a:p>
            <a:pPr marL="342900" indent="-342900">
              <a:buFontTx/>
              <a:buChar char="-"/>
            </a:pPr>
            <a:r>
              <a:rPr lang="pt-BR" dirty="0"/>
              <a:t>61% consideraram a quantidade de água disponível em suas casas como insuficiente para a realização das suas tarefas </a:t>
            </a:r>
            <a:r>
              <a:rPr lang="pt-BR" dirty="0" smtClean="0"/>
              <a:t>diárias. </a:t>
            </a:r>
          </a:p>
          <a:p>
            <a:pPr marL="342900" indent="-342900">
              <a:buFontTx/>
              <a:buChar char="-"/>
            </a:pPr>
            <a:r>
              <a:rPr lang="pt-BR" dirty="0"/>
              <a:t>Um entrevistado usuário da água da CEDAE associada com a água de um poço raso, respondeu ao ser perguntado se ferve ou filtra a água antes do consumo: </a:t>
            </a:r>
            <a:r>
              <a:rPr lang="pt-BR" i="1" dirty="0"/>
              <a:t>“Não. Bebo água direto do poço. Nunca vi a qualidade da água, não. A CEDAE podia mandar uns técnicos pra verem, né?! Já peguei lombriga duas vezes”.</a:t>
            </a:r>
            <a:r>
              <a:rPr lang="pt-BR" dirty="0"/>
              <a:t> </a:t>
            </a:r>
            <a:endParaRPr lang="pt-BR" dirty="0" smtClean="0"/>
          </a:p>
          <a:p>
            <a:pPr marL="342900" indent="-342900">
              <a:buFontTx/>
              <a:buChar char="-"/>
            </a:pPr>
            <a:r>
              <a:rPr lang="pt-BR" dirty="0"/>
              <a:t>a grande maioria, 77,8%, não paga conta por motivos diversos, como: por não receberem a fatura em suas residências; por não concordarem com a tarifa cobrada; por não receberem um serviço de qualidade; e, por estes, associados ao fator de já possuírem outra forma de abastecimento de água (poço) e não temerem o corte do serviço pela CEDAE. </a:t>
            </a:r>
            <a:endParaRPr lang="pt-BR" dirty="0" smtClean="0"/>
          </a:p>
          <a:p>
            <a:pPr marL="342900" indent="-342900">
              <a:buFontTx/>
              <a:buChar char="-"/>
            </a:pPr>
            <a:r>
              <a:rPr lang="pt-BR" dirty="0"/>
              <a:t>E</a:t>
            </a:r>
            <a:r>
              <a:rPr lang="pt-BR" dirty="0" smtClean="0"/>
              <a:t>m </a:t>
            </a:r>
            <a:r>
              <a:rPr lang="pt-BR" dirty="0"/>
              <a:t>mais de 83% das residências entrevistadas não foram instalados hidrômetros. </a:t>
            </a:r>
            <a:r>
              <a:rPr lang="pt-BR" dirty="0" smtClean="0"/>
              <a:t>As tarifas mensais ultrapassam </a:t>
            </a:r>
            <a:r>
              <a:rPr lang="pt-BR" dirty="0"/>
              <a:t>os R$100,00 - mesmo tratando-se de um bairro com baixos indicadores socioeconômicos, onde boa parte da população possui renda familiar em torno de apenas um salário </a:t>
            </a:r>
            <a:r>
              <a:rPr lang="pt-BR" dirty="0" smtClean="0"/>
              <a:t>mínimo. </a:t>
            </a:r>
            <a:endParaRPr lang="pt-BR" dirty="0"/>
          </a:p>
        </p:txBody>
      </p:sp>
    </p:spTree>
    <p:extLst>
      <p:ext uri="{BB962C8B-B14F-4D97-AF65-F5344CB8AC3E}">
        <p14:creationId xmlns:p14="http://schemas.microsoft.com/office/powerpoint/2010/main" val="37462992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1052</Words>
  <Application>Microsoft Macintosh PowerPoint</Application>
  <PresentationFormat>Custom</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do Office</vt:lpstr>
      <vt:lpstr>OS PROBLEMAS NOS DADOS DE ABASTECIMENTO DE ÁGUA EM PERIFERIAS METROPOLITANAS: O CASO DE SÃO GONÇALO, METRÓPOLE DO RIO DE JANEIRO </vt:lpstr>
      <vt:lpstr>PowerPoint Presentation</vt:lpstr>
      <vt:lpstr>Objetivos</vt:lpstr>
      <vt:lpstr>A área de estudo – São Gonçalo e Distritos</vt:lpstr>
      <vt:lpstr>Os Bairros de São Gonçalo – Jardim Catariana – Setores Censitários do IBGE</vt:lpstr>
      <vt:lpstr>Desenvolvimento do trabalho : levantamento de informações</vt:lpstr>
      <vt:lpstr>Desenvolvimento do trabalho : levantamento de informações</vt:lpstr>
      <vt:lpstr> Resultados (1)</vt:lpstr>
      <vt:lpstr>Resultados (2)</vt:lpstr>
      <vt:lpstr>Resultados (3)</vt:lpstr>
      <vt:lpstr>Conclusões</vt:lpstr>
      <vt:lpstr>Obrigada!   andrezagarciadegouveia@gmail.com   anabrittoster@gmail.com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Paulo Scalize</dc:creator>
  <cp:lastModifiedBy>Ana Lucia</cp:lastModifiedBy>
  <cp:revision>19</cp:revision>
  <dcterms:created xsi:type="dcterms:W3CDTF">2017-05-30T09:26:55Z</dcterms:created>
  <dcterms:modified xsi:type="dcterms:W3CDTF">2017-06-19T02:13:07Z</dcterms:modified>
</cp:coreProperties>
</file>