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8" r:id="rId3"/>
    <p:sldId id="311" r:id="rId4"/>
    <p:sldId id="306" r:id="rId5"/>
    <p:sldId id="303" r:id="rId6"/>
    <p:sldId id="305" r:id="rId7"/>
    <p:sldId id="304" r:id="rId8"/>
    <p:sldId id="307" r:id="rId9"/>
    <p:sldId id="308" r:id="rId10"/>
    <p:sldId id="309" r:id="rId11"/>
    <p:sldId id="310" r:id="rId12"/>
    <p:sldId id="28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0" autoAdjust="0"/>
  </p:normalViewPr>
  <p:slideViewPr>
    <p:cSldViewPr showGuides="1"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96E4C-0A6C-47B8-A098-14C050F640E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BBAA8-CF8B-4A6C-9233-66DB394D60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84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BBAA8-CF8B-4A6C-9233-66DB394D605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87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Fluossilicato de sódio  no valor de R$ 6,73 – 15%</a:t>
            </a:r>
          </a:p>
          <a:p>
            <a:r>
              <a:rPr lang="pt-BR" dirty="0" smtClean="0"/>
              <a:t>Ácido fluossilícico no valor de R$ 1,45 &lt; 4%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BBAA8-CF8B-4A6C-9233-66DB394D605B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21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53336"/>
            <a:ext cx="2286000" cy="216024"/>
          </a:xfrm>
        </p:spPr>
        <p:txBody>
          <a:bodyPr/>
          <a:lstStyle>
            <a:lvl1pPr algn="r">
              <a:defRPr/>
            </a:lvl1pPr>
          </a:lstStyle>
          <a:p>
            <a:pPr algn="ctr"/>
            <a:r>
              <a:rPr lang="en-US" dirty="0" smtClean="0"/>
              <a:t>www.saaeara.com.br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F226888F-044F-44C0-A227-41FFA8F4B49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9592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grpSp>
        <p:nvGrpSpPr>
          <p:cNvPr id="137" name="Grupo 136"/>
          <p:cNvGrpSpPr/>
          <p:nvPr userDrawn="1"/>
        </p:nvGrpSpPr>
        <p:grpSpPr>
          <a:xfrm>
            <a:off x="2699792" y="116632"/>
            <a:ext cx="3744416" cy="3816424"/>
            <a:chOff x="827584" y="908720"/>
            <a:chExt cx="3744416" cy="3816424"/>
          </a:xfrm>
        </p:grpSpPr>
        <p:grpSp>
          <p:nvGrpSpPr>
            <p:cNvPr id="135" name="Grupo 134"/>
            <p:cNvGrpSpPr/>
            <p:nvPr userDrawn="1"/>
          </p:nvGrpSpPr>
          <p:grpSpPr>
            <a:xfrm>
              <a:off x="827584" y="908720"/>
              <a:ext cx="3744416" cy="3816424"/>
              <a:chOff x="827584" y="908720"/>
              <a:chExt cx="3744416" cy="3816424"/>
            </a:xfrm>
          </p:grpSpPr>
          <p:grpSp>
            <p:nvGrpSpPr>
              <p:cNvPr id="133" name="Grupo 132"/>
              <p:cNvGrpSpPr/>
              <p:nvPr userDrawn="1"/>
            </p:nvGrpSpPr>
            <p:grpSpPr>
              <a:xfrm>
                <a:off x="827584" y="908720"/>
                <a:ext cx="3744416" cy="3816424"/>
                <a:chOff x="827584" y="908720"/>
                <a:chExt cx="3744416" cy="3816424"/>
              </a:xfrm>
            </p:grpSpPr>
            <p:sp>
              <p:nvSpPr>
                <p:cNvPr id="129" name="Elipse 128"/>
                <p:cNvSpPr/>
                <p:nvPr userDrawn="1"/>
              </p:nvSpPr>
              <p:spPr>
                <a:xfrm>
                  <a:off x="1043608" y="1124744"/>
                  <a:ext cx="3312368" cy="331236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balanced" dir="t">
                      <a:rot lat="0" lon="0" rev="2100000"/>
                    </a:lightRig>
                  </a:scene3d>
                  <a:sp3d extrusionH="57150" prstMaterial="metal">
                    <a:bevelT w="38100" h="25400"/>
                    <a:contourClr>
                      <a:schemeClr val="bg2"/>
                    </a:contourClr>
                  </a:sp3d>
                </a:bodyPr>
                <a:lstStyle/>
                <a:p>
                  <a:pPr algn="ctr"/>
                  <a:endParaRPr lang="pt-BR" b="1" cap="none" spc="0" dirty="0">
                    <a:ln w="50800"/>
                    <a:solidFill>
                      <a:schemeClr val="bg1">
                        <a:shade val="50000"/>
                      </a:schemeClr>
                    </a:solidFill>
                    <a:effectLst/>
                  </a:endParaRPr>
                </a:p>
              </p:txBody>
            </p:sp>
            <p:sp>
              <p:nvSpPr>
                <p:cNvPr id="132" name="Rosca 131"/>
                <p:cNvSpPr/>
                <p:nvPr userDrawn="1"/>
              </p:nvSpPr>
              <p:spPr>
                <a:xfrm>
                  <a:off x="827584" y="908720"/>
                  <a:ext cx="3744416" cy="3816424"/>
                </a:xfrm>
                <a:prstGeom prst="donut">
                  <a:avLst>
                    <a:gd name="adj" fmla="val 6588"/>
                  </a:avLst>
                </a:prstGeom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4226" name="Picture 130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91680" y="1556792"/>
                <a:ext cx="2048598" cy="2304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6" name="CaixaDeTexto 135"/>
            <p:cNvSpPr txBox="1"/>
            <p:nvPr userDrawn="1"/>
          </p:nvSpPr>
          <p:spPr>
            <a:xfrm>
              <a:off x="1907704" y="386104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0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</a:rPr>
                <a:t>Aracruz / ES</a:t>
              </a:r>
              <a:endParaRPr lang="pt-BR" b="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87612"/>
            <a:ext cx="4911725" cy="1882775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2.38668E-6 C -0.07778 0.00763 -0.34948 0.04926 -0.46666 0.04533 C -0.58385 0.04139 -0.63611 -0.04695 -0.70278 -0.02313 C -0.76944 0.00069 -0.83246 0.14408 -0.86666 0.18802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16F29-3BEF-407E-8E22-9A185F93AA1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8B9E4-3405-4762-95DF-A1DCF69B4B2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0B4C83A-61DD-4536-A4FA-5937FBBA36E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5400"/>
            <a:ext cx="7643192" cy="4437856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307E1-B4C0-49CE-BAC6-8DDEDF5508E8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38D93-A5CE-41D7-894D-5EC8BB8D8FA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DF5C-81D4-46C6-A1ED-D55266A133C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9BC3-2837-4391-AA0C-213427FE422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56B45-CF53-41ED-AACF-AED2FFA3456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F8115-85AE-47B6-8779-45187C48510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9D975-9E12-45CD-9AAF-9A6E505AAC5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A303E-96B1-48FC-9759-EB1D54096A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print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AC6F9B-36D2-4815-8350-E5A854A1DE8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pt-BR" dirty="0" smtClean="0"/>
              <a:t>Clique para editar o estilo do título mestre</a:t>
            </a:r>
            <a:endParaRPr lang="en-US" dirty="0" smtClean="0"/>
          </a:p>
        </p:txBody>
      </p:sp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grpSp>
        <p:nvGrpSpPr>
          <p:cNvPr id="19" name="Grupo 134"/>
          <p:cNvGrpSpPr/>
          <p:nvPr userDrawn="1"/>
        </p:nvGrpSpPr>
        <p:grpSpPr>
          <a:xfrm>
            <a:off x="8099376" y="6093296"/>
            <a:ext cx="865112" cy="792088"/>
            <a:chOff x="3275856" y="6435955"/>
            <a:chExt cx="3744416" cy="3816424"/>
          </a:xfrm>
        </p:grpSpPr>
        <p:grpSp>
          <p:nvGrpSpPr>
            <p:cNvPr id="21" name="Grupo 132"/>
            <p:cNvGrpSpPr/>
            <p:nvPr userDrawn="1"/>
          </p:nvGrpSpPr>
          <p:grpSpPr>
            <a:xfrm>
              <a:off x="3275856" y="6435955"/>
              <a:ext cx="3744416" cy="3816424"/>
              <a:chOff x="3275856" y="6435955"/>
              <a:chExt cx="3744416" cy="3816424"/>
            </a:xfrm>
          </p:grpSpPr>
          <p:sp>
            <p:nvSpPr>
              <p:cNvPr id="23" name="Elipse 22"/>
              <p:cNvSpPr/>
              <p:nvPr userDrawn="1"/>
            </p:nvSpPr>
            <p:spPr>
              <a:xfrm>
                <a:off x="3419872" y="6699156"/>
                <a:ext cx="3312368" cy="331236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endParaRPr lang="pt-BR" b="1" cap="none" spc="0" dirty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endParaRPr>
              </a:p>
            </p:txBody>
          </p:sp>
          <p:sp>
            <p:nvSpPr>
              <p:cNvPr id="24" name="Rosca 23"/>
              <p:cNvSpPr/>
              <p:nvPr userDrawn="1"/>
            </p:nvSpPr>
            <p:spPr>
              <a:xfrm>
                <a:off x="3275856" y="6435955"/>
                <a:ext cx="3744416" cy="3816424"/>
              </a:xfrm>
              <a:prstGeom prst="donut">
                <a:avLst>
                  <a:gd name="adj" fmla="val 6588"/>
                </a:avLst>
              </a:prstGeom>
              <a:solidFill>
                <a:schemeClr val="bg1">
                  <a:lumMod val="7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" name="Picture 130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139952" y="7093959"/>
              <a:ext cx="2048598" cy="230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 cap="none" spc="0">
          <a:ln w="50800"/>
          <a:solidFill>
            <a:schemeClr val="tx1">
              <a:lumMod val="75000"/>
              <a:lumOff val="25000"/>
            </a:schemeClr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858000" y="6525344"/>
            <a:ext cx="2286000" cy="216024"/>
          </a:xfrm>
        </p:spPr>
        <p:txBody>
          <a:bodyPr/>
          <a:lstStyle/>
          <a:p>
            <a:r>
              <a:rPr lang="en-US" dirty="0" smtClean="0"/>
              <a:t>www.saaeara.com.br</a:t>
            </a: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4149080"/>
            <a:ext cx="6192688" cy="1296144"/>
          </a:xfrm>
        </p:spPr>
        <p:txBody>
          <a:bodyPr/>
          <a:lstStyle/>
          <a:p>
            <a:pPr algn="ctr"/>
            <a:r>
              <a:rPr lang="pt-BR" sz="2800" dirty="0">
                <a:effectLst/>
              </a:rPr>
              <a:t>SUBSTITUIÇÃO DO FLUOSSILICATO DE SÓDIO POR ÁCIDO FLUOSSILÍCICO EM ETA</a:t>
            </a:r>
            <a:endParaRPr lang="pt-BR" sz="2600" i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5661248"/>
            <a:ext cx="6552728" cy="8781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i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Autor</a:t>
            </a:r>
            <a:r>
              <a:rPr lang="en-US" sz="1600" i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1600" i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Principal: Victor </a:t>
            </a:r>
            <a:r>
              <a:rPr lang="en-US" sz="1600" i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Matheus</a:t>
            </a:r>
            <a:r>
              <a:rPr lang="en-US" sz="1600" i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Bonifacio </a:t>
            </a:r>
            <a:r>
              <a:rPr lang="en-US" sz="1600" i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Alves</a:t>
            </a:r>
            <a:endParaRPr lang="en-US" sz="1600" i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US" sz="1600" i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Eng</a:t>
            </a:r>
            <a:r>
              <a:rPr lang="en-US" sz="1600" i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º </a:t>
            </a:r>
            <a:r>
              <a:rPr lang="en-US" sz="1600" i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Químico</a:t>
            </a:r>
            <a:r>
              <a:rPr lang="en-US" sz="1600" i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e </a:t>
            </a:r>
            <a:r>
              <a:rPr lang="en-US" sz="1600" i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Segurança</a:t>
            </a:r>
            <a:r>
              <a:rPr lang="en-US" sz="1600" i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do </a:t>
            </a:r>
            <a:r>
              <a:rPr lang="en-US" sz="1600" i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Trabalho</a:t>
            </a:r>
            <a:endParaRPr lang="en-US" sz="1600" i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US" sz="1600" i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Co-Autores: </a:t>
            </a:r>
            <a:r>
              <a:rPr lang="en-US" sz="1600" i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Wanderley</a:t>
            </a:r>
            <a:r>
              <a:rPr lang="en-US" sz="1600" i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1600" i="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Bastos</a:t>
            </a:r>
            <a:r>
              <a:rPr lang="en-US" sz="1600" i="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e</a:t>
            </a:r>
          </a:p>
          <a:p>
            <a:pPr algn="ctr"/>
            <a:r>
              <a:rPr lang="pt-BR" sz="1600" dirty="0" err="1"/>
              <a:t>Keina</a:t>
            </a:r>
            <a:r>
              <a:rPr lang="pt-BR" sz="1600" dirty="0"/>
              <a:t> Dalila dos Santos</a:t>
            </a:r>
          </a:p>
          <a:p>
            <a:pPr algn="ctr"/>
            <a:endParaRPr lang="en-US" sz="1600" i="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Benefícios com a Otimização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5400"/>
            <a:ext cx="7643192" cy="537396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/>
              <a:t>R</a:t>
            </a:r>
            <a:r>
              <a:rPr lang="pt-BR" dirty="0" smtClean="0"/>
              <a:t>edução </a:t>
            </a:r>
            <a:r>
              <a:rPr lang="pt-BR" dirty="0"/>
              <a:t>no custo </a:t>
            </a:r>
            <a:r>
              <a:rPr lang="pt-BR" dirty="0" smtClean="0"/>
              <a:t>com o químico para fluoretação na ordem de 59</a:t>
            </a:r>
            <a:r>
              <a:rPr lang="pt-BR" dirty="0" smtClean="0"/>
              <a:t>%;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Economia mensal na ordem R$ 1.500,00</a:t>
            </a:r>
            <a:endParaRPr lang="pt-BR" dirty="0" smtClean="0"/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operadores não realizam nenhum contato com o </a:t>
            </a:r>
            <a:r>
              <a:rPr lang="pt-BR" dirty="0" smtClean="0"/>
              <a:t>produto;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D</a:t>
            </a:r>
            <a:r>
              <a:rPr lang="pt-BR" dirty="0" smtClean="0"/>
              <a:t>escarregamento </a:t>
            </a:r>
            <a:r>
              <a:rPr lang="pt-BR" dirty="0"/>
              <a:t>e armazenamento, do produto na linha de </a:t>
            </a:r>
            <a:r>
              <a:rPr lang="pt-BR" dirty="0" smtClean="0"/>
              <a:t>operação;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Melhor eficiência na dosagem;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Satisfação dos colaboradores.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6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 da Implantação do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443785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dirty="0" smtClean="0"/>
              <a:t>Quebra de paradigmas;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Efeito da corrosividade do produto;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/>
              <a:t>Melhor relação custo x beneficio para sistemas com vazões maiores que 100 l/s.</a:t>
            </a:r>
          </a:p>
        </p:txBody>
      </p:sp>
    </p:spTree>
    <p:extLst>
      <p:ext uri="{BB962C8B-B14F-4D97-AF65-F5344CB8AC3E}">
        <p14:creationId xmlns:p14="http://schemas.microsoft.com/office/powerpoint/2010/main" val="3347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www.saaeara.com.br</a:t>
            </a:r>
            <a:endParaRPr lang="en-US" dirty="0"/>
          </a:p>
        </p:txBody>
      </p:sp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2308448" y="4819650"/>
            <a:ext cx="4495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Agradecido!</a:t>
            </a:r>
            <a:endParaRPr lang="pt-BR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409800" y="5581650"/>
            <a:ext cx="4394448" cy="655662"/>
          </a:xfrm>
          <a:noFill/>
          <a:ln/>
        </p:spPr>
        <p:txBody>
          <a:bodyPr/>
          <a:lstStyle/>
          <a:p>
            <a:pPr algn="ctr"/>
            <a:r>
              <a:rPr lang="en-US" dirty="0" smtClean="0"/>
              <a:t>Victor </a:t>
            </a:r>
            <a:r>
              <a:rPr lang="en-US" dirty="0" err="1" smtClean="0"/>
              <a:t>Matheus</a:t>
            </a:r>
            <a:r>
              <a:rPr lang="en-US" dirty="0" smtClean="0"/>
              <a:t> Bonifacio </a:t>
            </a:r>
            <a:r>
              <a:rPr lang="en-US" dirty="0" err="1" smtClean="0"/>
              <a:t>Alves</a:t>
            </a:r>
            <a:endParaRPr lang="en-US" dirty="0" smtClean="0"/>
          </a:p>
          <a:p>
            <a:pPr algn="ctr"/>
            <a:r>
              <a:rPr lang="en-US" dirty="0" smtClean="0"/>
              <a:t>E-mail: victor@saaeara.com.br 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err="1" smtClean="0"/>
              <a:t>Problemática</a:t>
            </a:r>
            <a:endParaRPr lang="en-US" sz="4300" dirty="0"/>
          </a:p>
        </p:txBody>
      </p:sp>
      <p:grpSp>
        <p:nvGrpSpPr>
          <p:cNvPr id="6" name="Grupo 5"/>
          <p:cNvGrpSpPr/>
          <p:nvPr/>
        </p:nvGrpSpPr>
        <p:grpSpPr>
          <a:xfrm>
            <a:off x="191651" y="1725177"/>
            <a:ext cx="9218189" cy="2207879"/>
            <a:chOff x="2713495" y="1519238"/>
            <a:chExt cx="6131415" cy="1320800"/>
          </a:xfrm>
        </p:grpSpPr>
        <p:sp>
          <p:nvSpPr>
            <p:cNvPr id="9227" name="AutoShape 11"/>
            <p:cNvSpPr>
              <a:spLocks noChangeArrowheads="1"/>
            </p:cNvSpPr>
            <p:nvPr/>
          </p:nvSpPr>
          <p:spPr bwMode="gray">
            <a:xfrm>
              <a:off x="3408363" y="1535113"/>
              <a:ext cx="5436547" cy="1304925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hlink">
                    <a:alpha val="8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6350" algn="ctr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gray">
            <a:xfrm>
              <a:off x="4268789" y="1981200"/>
              <a:ext cx="374770" cy="344488"/>
            </a:xfrm>
            <a:prstGeom prst="rightArrow">
              <a:avLst>
                <a:gd name="adj1" fmla="val 50000"/>
                <a:gd name="adj2" fmla="val 45507"/>
              </a:avLst>
            </a:prstGeom>
            <a:solidFill>
              <a:srgbClr val="FEFEF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9" name="AutoShape 13"/>
            <p:cNvSpPr>
              <a:spLocks noChangeArrowheads="1"/>
            </p:cNvSpPr>
            <p:nvPr/>
          </p:nvSpPr>
          <p:spPr bwMode="gray">
            <a:xfrm>
              <a:off x="2805559" y="1519238"/>
              <a:ext cx="1622425" cy="129857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black">
            <a:xfrm>
              <a:off x="4609185" y="1685968"/>
              <a:ext cx="3759558" cy="1049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742950" lvl="1" indent="-285750" algn="just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pt-BR" dirty="0" smtClean="0"/>
                <a:t>Os custos com Fluossilicato de Sódio tem se mostrado crescente nos últimos anos;</a:t>
              </a:r>
            </a:p>
            <a:p>
              <a:pPr marL="742950" lvl="1" indent="-285750" algn="just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pt-BR" dirty="0" smtClean="0"/>
                <a:t>Baixa solubilidade do fluossilicato de sódio;</a:t>
              </a:r>
            </a:p>
            <a:p>
              <a:pPr marL="742950" lvl="1" indent="-285750" algn="just">
                <a:lnSpc>
                  <a:spcPct val="150000"/>
                </a:lnSpc>
                <a:spcBef>
                  <a:spcPts val="0"/>
                </a:spcBef>
                <a:buFont typeface="Wingdings" pitchFamily="2" charset="2"/>
                <a:buChar char="Ø"/>
              </a:pPr>
              <a:r>
                <a:rPr lang="pt-BR" dirty="0" smtClean="0"/>
                <a:t>Segurança do Trabalho.  </a:t>
              </a:r>
              <a:endParaRPr lang="pt-BR" dirty="0"/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white">
            <a:xfrm>
              <a:off x="2713495" y="2018169"/>
              <a:ext cx="1830388" cy="2577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 dirty="0" err="1" smtClean="0">
                  <a:solidFill>
                    <a:srgbClr val="FEFFFF"/>
                  </a:solidFill>
                </a:rPr>
                <a:t>Custo</a:t>
              </a:r>
              <a:r>
                <a:rPr lang="en-US" sz="2200" b="1" dirty="0">
                  <a:solidFill>
                    <a:srgbClr val="FEFFFF"/>
                  </a:solidFill>
                </a:rPr>
                <a:t> </a:t>
              </a:r>
              <a:r>
                <a:rPr lang="en-US" sz="2200" b="1" dirty="0" smtClean="0">
                  <a:solidFill>
                    <a:srgbClr val="FEFFFF"/>
                  </a:solidFill>
                </a:rPr>
                <a:t>/ </a:t>
              </a:r>
              <a:r>
                <a:rPr lang="en-US" sz="2200" b="1" dirty="0" err="1" smtClean="0">
                  <a:solidFill>
                    <a:srgbClr val="FEFFFF"/>
                  </a:solidFill>
                </a:rPr>
                <a:t>Operação</a:t>
              </a:r>
              <a:endParaRPr lang="en-US" sz="2200" b="1" dirty="0">
                <a:solidFill>
                  <a:srgbClr val="FEFFFF"/>
                </a:solidFill>
              </a:endParaRPr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gray">
            <a:xfrm>
              <a:off x="2889250" y="1584325"/>
              <a:ext cx="811213" cy="64928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9778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998" y="188641"/>
            <a:ext cx="8941002" cy="792088"/>
          </a:xfrm>
        </p:spPr>
        <p:txBody>
          <a:bodyPr/>
          <a:lstStyle/>
          <a:p>
            <a:r>
              <a:rPr lang="pt-BR" sz="4400" dirty="0" smtClean="0"/>
              <a:t>Objetivo</a:t>
            </a:r>
            <a:endParaRPr lang="en-US" sz="4300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black">
          <a:xfrm>
            <a:off x="395536" y="1340768"/>
            <a:ext cx="8208912" cy="2793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/>
              <a:t>A</a:t>
            </a:r>
            <a:r>
              <a:rPr lang="pt-BR" sz="2400" dirty="0" smtClean="0"/>
              <a:t>presentar </a:t>
            </a:r>
            <a:r>
              <a:rPr lang="pt-BR" sz="2400" dirty="0"/>
              <a:t>estudos de viabilidade com a substituição do químico </a:t>
            </a:r>
            <a:r>
              <a:rPr lang="pt-BR" sz="2400" b="1" dirty="0">
                <a:solidFill>
                  <a:srgbClr val="FF0000"/>
                </a:solidFill>
              </a:rPr>
              <a:t>fluossilicato de sódio</a:t>
            </a:r>
            <a:r>
              <a:rPr lang="pt-BR" sz="2400" dirty="0"/>
              <a:t> por </a:t>
            </a:r>
            <a:r>
              <a:rPr lang="pt-BR" sz="2400" b="1" dirty="0">
                <a:solidFill>
                  <a:srgbClr val="FF0000"/>
                </a:solidFill>
              </a:rPr>
              <a:t>ácido fluossilícico</a:t>
            </a:r>
            <a:r>
              <a:rPr lang="pt-BR" sz="2400" dirty="0"/>
              <a:t>, visando reduzir os custos com produtos químicos no sistema de tratamento de água da sede do município de Aracruz/ES.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141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998" y="188641"/>
            <a:ext cx="8941002" cy="792088"/>
          </a:xfrm>
        </p:spPr>
        <p:txBody>
          <a:bodyPr/>
          <a:lstStyle/>
          <a:p>
            <a:r>
              <a:rPr lang="pt-BR" sz="4400" dirty="0" smtClean="0"/>
              <a:t>Metodologia</a:t>
            </a:r>
            <a:endParaRPr lang="en-US" sz="4300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black">
          <a:xfrm>
            <a:off x="395536" y="1340768"/>
            <a:ext cx="8208912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/>
              <a:t>Realização de estudo de </a:t>
            </a:r>
            <a:r>
              <a:rPr lang="pt-BR" sz="2400" b="1" dirty="0" smtClean="0">
                <a:solidFill>
                  <a:srgbClr val="FF0000"/>
                </a:solidFill>
              </a:rPr>
              <a:t>VIABILIDADE ECONÔMICA</a:t>
            </a:r>
            <a:r>
              <a:rPr lang="pt-BR" sz="2400" dirty="0" smtClean="0"/>
              <a:t>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/>
              <a:t>Realização de testes de bancada;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/>
              <a:t>Aquisições de materiais;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/>
              <a:t>Inicio das operações.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997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99" y="-64824"/>
            <a:ext cx="8941002" cy="792088"/>
          </a:xfrm>
        </p:spPr>
        <p:txBody>
          <a:bodyPr/>
          <a:lstStyle/>
          <a:p>
            <a:r>
              <a:rPr lang="pt-BR" sz="4400" dirty="0" smtClean="0"/>
              <a:t>Resultados</a:t>
            </a:r>
            <a:endParaRPr lang="en-US" sz="4300" dirty="0"/>
          </a:p>
        </p:txBody>
      </p:sp>
      <p:sp>
        <p:nvSpPr>
          <p:cNvPr id="3" name="Retângulo 2"/>
          <p:cNvSpPr/>
          <p:nvPr/>
        </p:nvSpPr>
        <p:spPr>
          <a:xfrm>
            <a:off x="114766" y="497571"/>
            <a:ext cx="7704856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/>
              <a:t>Viabilidade Econômica</a:t>
            </a:r>
            <a:endParaRPr lang="pt-B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36" y="1029545"/>
            <a:ext cx="6439426" cy="568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99" y="-64824"/>
            <a:ext cx="8941002" cy="792088"/>
          </a:xfrm>
        </p:spPr>
        <p:txBody>
          <a:bodyPr/>
          <a:lstStyle/>
          <a:p>
            <a:r>
              <a:rPr lang="pt-BR" sz="4400" dirty="0" smtClean="0"/>
              <a:t>Resultados</a:t>
            </a:r>
            <a:endParaRPr lang="en-US" sz="4300" dirty="0"/>
          </a:p>
        </p:txBody>
      </p:sp>
      <p:sp>
        <p:nvSpPr>
          <p:cNvPr id="3" name="Retângulo 2"/>
          <p:cNvSpPr/>
          <p:nvPr/>
        </p:nvSpPr>
        <p:spPr>
          <a:xfrm>
            <a:off x="112743" y="786496"/>
            <a:ext cx="7704856" cy="7853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1600" dirty="0"/>
              <a:t>Simulação do consumo de Fluossilicato de sódio e Ácido fluossilícico para o ano de 2015.</a:t>
            </a:r>
          </a:p>
        </p:txBody>
      </p:sp>
      <p:pic>
        <p:nvPicPr>
          <p:cNvPr id="614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56084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99" y="-64824"/>
            <a:ext cx="8941002" cy="792088"/>
          </a:xfrm>
        </p:spPr>
        <p:txBody>
          <a:bodyPr/>
          <a:lstStyle/>
          <a:p>
            <a:r>
              <a:rPr lang="pt-BR" sz="4400" dirty="0" smtClean="0"/>
              <a:t>Resultados</a:t>
            </a:r>
            <a:endParaRPr lang="en-US" sz="4300" dirty="0"/>
          </a:p>
        </p:txBody>
      </p:sp>
      <p:sp>
        <p:nvSpPr>
          <p:cNvPr id="3" name="Retângulo 2"/>
          <p:cNvSpPr/>
          <p:nvPr/>
        </p:nvSpPr>
        <p:spPr>
          <a:xfrm>
            <a:off x="112743" y="786496"/>
            <a:ext cx="7704856" cy="7853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1600" dirty="0"/>
              <a:t>Relação da despesa com Fluossilicato de sódio e Ácido fluossilícico no ano de 2014</a:t>
            </a:r>
          </a:p>
        </p:txBody>
      </p:sp>
      <p:pic>
        <p:nvPicPr>
          <p:cNvPr id="512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10" y="1772816"/>
            <a:ext cx="6408712" cy="40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3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998" y="188641"/>
            <a:ext cx="8941002" cy="792088"/>
          </a:xfrm>
        </p:spPr>
        <p:txBody>
          <a:bodyPr/>
          <a:lstStyle/>
          <a:p>
            <a:r>
              <a:rPr lang="en-US" sz="4300" dirty="0" smtClean="0"/>
              <a:t>Aquisições com a </a:t>
            </a:r>
            <a:r>
              <a:rPr lang="en-US" sz="4300" dirty="0"/>
              <a:t>O</a:t>
            </a:r>
            <a:r>
              <a:rPr lang="en-US" sz="4300" dirty="0" smtClean="0"/>
              <a:t>timização</a:t>
            </a:r>
            <a:endParaRPr lang="en-US" sz="4300" dirty="0"/>
          </a:p>
        </p:txBody>
      </p:sp>
      <p:pic>
        <p:nvPicPr>
          <p:cNvPr id="7171" name="Picture 3" descr="C:\Assemae 2015\Trabalho 2 - Colaborador Dalila\Material de Apoio\IMG_20150417_102443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02433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G_20150417_1022566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965875" cy="27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26064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Problemas com a utilização do Fluossilicato de Sódio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4760095" y="3755178"/>
            <a:ext cx="2879619" cy="2567718"/>
            <a:chOff x="4760095" y="3755178"/>
            <a:chExt cx="2879619" cy="2567718"/>
          </a:xfrm>
        </p:grpSpPr>
        <p:pic>
          <p:nvPicPr>
            <p:cNvPr id="8196" name="Picture 4" descr="C:\Assemae 2015\Trabalho 2 - Colaborador Dalila\Material de Apoio\DSC0185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095" y="3755178"/>
              <a:ext cx="2879619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4975768" y="5953564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Sistema de Dosagem</a:t>
              </a:r>
              <a:endParaRPr lang="pt-BR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547664" y="1556792"/>
            <a:ext cx="6172422" cy="4923666"/>
            <a:chOff x="1547664" y="1556792"/>
            <a:chExt cx="6172422" cy="4923666"/>
          </a:xfrm>
        </p:grpSpPr>
        <p:pic>
          <p:nvPicPr>
            <p:cNvPr id="8194" name="Picture 2" descr="C:\Assemae 2015\Trabalho 2 - Colaborador Dalila\Material de Apoio\IMG_20150417_10261350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47664" y="1556792"/>
              <a:ext cx="2473184" cy="4396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 descr="C:\Assemae 2015\Trabalho 2 - Colaborador Dalila\Material de Apoio\IMG_20150417_10254295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218" y="1582192"/>
              <a:ext cx="3176868" cy="1786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1732978" y="6111126"/>
              <a:ext cx="2287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Sistema de Agitação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5159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1871</TotalTime>
  <Words>292</Words>
  <Application>Microsoft Office PowerPoint</Application>
  <PresentationFormat>Apresentação na tela (4:3)</PresentationFormat>
  <Paragraphs>47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400TGp_globalcity_light_ani</vt:lpstr>
      <vt:lpstr>SUBSTITUIÇÃO DO FLUOSSILICATO DE SÓDIO POR ÁCIDO FLUOSSILÍCICO EM ETA</vt:lpstr>
      <vt:lpstr>Problemática</vt:lpstr>
      <vt:lpstr>Objetivo</vt:lpstr>
      <vt:lpstr>Metodologia</vt:lpstr>
      <vt:lpstr>Resultados</vt:lpstr>
      <vt:lpstr>Resultados</vt:lpstr>
      <vt:lpstr>Resultados</vt:lpstr>
      <vt:lpstr>Aquisições com a Otimização</vt:lpstr>
      <vt:lpstr>Apresentação do PowerPoint</vt:lpstr>
      <vt:lpstr>Benefícios com a Otimização</vt:lpstr>
      <vt:lpstr>Dificuldades da Implantação do Projeto</vt:lpstr>
      <vt:lpstr>Apresentação do PowerPoint</vt:lpstr>
    </vt:vector>
  </TitlesOfParts>
  <Company>Saae Aracruz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Wanderley Bastos</dc:creator>
  <cp:lastModifiedBy>Victor Matheus</cp:lastModifiedBy>
  <cp:revision>85</cp:revision>
  <dcterms:created xsi:type="dcterms:W3CDTF">2012-06-19T10:49:19Z</dcterms:created>
  <dcterms:modified xsi:type="dcterms:W3CDTF">2015-05-25T10:34:24Z</dcterms:modified>
</cp:coreProperties>
</file>