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97" r:id="rId4"/>
    <p:sldId id="302" r:id="rId5"/>
    <p:sldId id="258" r:id="rId6"/>
    <p:sldId id="259" r:id="rId7"/>
    <p:sldId id="260" r:id="rId8"/>
    <p:sldId id="262" r:id="rId9"/>
    <p:sldId id="301" r:id="rId10"/>
    <p:sldId id="261" r:id="rId11"/>
    <p:sldId id="264" r:id="rId12"/>
    <p:sldId id="268" r:id="rId13"/>
    <p:sldId id="263" r:id="rId14"/>
    <p:sldId id="265" r:id="rId15"/>
    <p:sldId id="303" r:id="rId16"/>
    <p:sldId id="298" r:id="rId17"/>
    <p:sldId id="282" r:id="rId18"/>
    <p:sldId id="286" r:id="rId19"/>
    <p:sldId id="287" r:id="rId20"/>
    <p:sldId id="288" r:id="rId21"/>
    <p:sldId id="270" r:id="rId22"/>
    <p:sldId id="271" r:id="rId23"/>
    <p:sldId id="272" r:id="rId24"/>
    <p:sldId id="304" r:id="rId25"/>
    <p:sldId id="273" r:id="rId26"/>
    <p:sldId id="274" r:id="rId27"/>
    <p:sldId id="289" r:id="rId28"/>
    <p:sldId id="290" r:id="rId29"/>
    <p:sldId id="275" r:id="rId30"/>
    <p:sldId id="276" r:id="rId31"/>
    <p:sldId id="305" r:id="rId32"/>
    <p:sldId id="299" r:id="rId33"/>
    <p:sldId id="292" r:id="rId34"/>
    <p:sldId id="294" r:id="rId35"/>
    <p:sldId id="295" r:id="rId36"/>
    <p:sldId id="296" r:id="rId37"/>
    <p:sldId id="281" r:id="rId38"/>
    <p:sldId id="306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EC48-F1FE-4FF6-A68D-ADBE359D554B}" type="datetimeFigureOut">
              <a:rPr lang="pt-BR" smtClean="0"/>
              <a:pPr/>
              <a:t>15/05/2016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7364-DFAB-45C4-B51D-5063E7A390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EC48-F1FE-4FF6-A68D-ADBE359D554B}" type="datetimeFigureOut">
              <a:rPr lang="pt-BR" smtClean="0"/>
              <a:pPr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7364-DFAB-45C4-B51D-5063E7A390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EC48-F1FE-4FF6-A68D-ADBE359D554B}" type="datetimeFigureOut">
              <a:rPr lang="pt-BR" smtClean="0"/>
              <a:pPr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7364-DFAB-45C4-B51D-5063E7A390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EC48-F1FE-4FF6-A68D-ADBE359D554B}" type="datetimeFigureOut">
              <a:rPr lang="pt-BR" smtClean="0"/>
              <a:pPr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7364-DFAB-45C4-B51D-5063E7A390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EC48-F1FE-4FF6-A68D-ADBE359D554B}" type="datetimeFigureOut">
              <a:rPr lang="pt-BR" smtClean="0"/>
              <a:pPr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7364-DFAB-45C4-B51D-5063E7A390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EC48-F1FE-4FF6-A68D-ADBE359D554B}" type="datetimeFigureOut">
              <a:rPr lang="pt-BR" smtClean="0"/>
              <a:pPr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7364-DFAB-45C4-B51D-5063E7A390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EC48-F1FE-4FF6-A68D-ADBE359D554B}" type="datetimeFigureOut">
              <a:rPr lang="pt-BR" smtClean="0"/>
              <a:pPr/>
              <a:t>15/05/2016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7364-DFAB-45C4-B51D-5063E7A390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EC48-F1FE-4FF6-A68D-ADBE359D554B}" type="datetimeFigureOut">
              <a:rPr lang="pt-BR" smtClean="0"/>
              <a:pPr/>
              <a:t>15/05/2016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7364-DFAB-45C4-B51D-5063E7A390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EC48-F1FE-4FF6-A68D-ADBE359D554B}" type="datetimeFigureOut">
              <a:rPr lang="pt-BR" smtClean="0"/>
              <a:pPr/>
              <a:t>15/05/2016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7364-DFAB-45C4-B51D-5063E7A390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EC48-F1FE-4FF6-A68D-ADBE359D554B}" type="datetimeFigureOut">
              <a:rPr lang="pt-BR" smtClean="0"/>
              <a:pPr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7364-DFAB-45C4-B51D-5063E7A390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EC48-F1FE-4FF6-A68D-ADBE359D554B}" type="datetimeFigureOut">
              <a:rPr lang="pt-BR" smtClean="0"/>
              <a:pPr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E87364-DFAB-45C4-B51D-5063E7A390B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92EC48-F1FE-4FF6-A68D-ADBE359D554B}" type="datetimeFigureOut">
              <a:rPr lang="pt-BR" smtClean="0"/>
              <a:pPr/>
              <a:t>15/05/2016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E87364-DFAB-45C4-B51D-5063E7A390B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8662" y="2714620"/>
            <a:ext cx="7358114" cy="1828800"/>
          </a:xfrm>
        </p:spPr>
        <p:txBody>
          <a:bodyPr>
            <a:normAutofit fontScale="90000"/>
          </a:bodyPr>
          <a:lstStyle/>
          <a:p>
            <a:pPr lvl="0" algn="ctr"/>
            <a:r>
              <a:rPr lang="pt-BR" sz="6000" dirty="0" smtClean="0"/>
              <a:t>PESQUISAS EM GESTÃO: AÇÕES DE EDUCAÇÃO EM SAÚDE E SANEAMENTO</a:t>
            </a:r>
            <a:br>
              <a:rPr lang="pt-BR" sz="6000" dirty="0" smtClean="0"/>
            </a:br>
            <a:r>
              <a:rPr lang="pt-BR" sz="4400" dirty="0" smtClean="0">
                <a:solidFill>
                  <a:srgbClr val="FFC000"/>
                </a:solidFill>
              </a:rPr>
              <a:t>- FUNASA- </a:t>
            </a:r>
            <a:endParaRPr lang="pt-BR" sz="4400" dirty="0" smtClean="0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4348" y="4714884"/>
            <a:ext cx="7854696" cy="694880"/>
          </a:xfrm>
        </p:spPr>
        <p:txBody>
          <a:bodyPr>
            <a:normAutofit lnSpcReduction="10000"/>
          </a:bodyPr>
          <a:lstStyle/>
          <a:p>
            <a:pPr lvl="0" algn="ctr"/>
            <a:endParaRPr lang="pt-BR" sz="1800" dirty="0" smtClean="0">
              <a:solidFill>
                <a:srgbClr val="0000CC"/>
              </a:solidFill>
              <a:cs typeface="Times New Roman" pitchFamily="18" charset="0"/>
            </a:endParaRPr>
          </a:p>
          <a:p>
            <a:pPr lvl="0"/>
            <a:r>
              <a:rPr lang="pt-BR" sz="1800" dirty="0" smtClean="0">
                <a:solidFill>
                  <a:srgbClr val="0000CC"/>
                </a:solidFill>
                <a:cs typeface="Times New Roman" pitchFamily="18" charset="0"/>
              </a:rPr>
              <a:t>Apresentação: Filomena Kotaka</a:t>
            </a:r>
          </a:p>
        </p:txBody>
      </p:sp>
      <p:sp>
        <p:nvSpPr>
          <p:cNvPr id="5" name="Retângulo 4"/>
          <p:cNvSpPr/>
          <p:nvPr/>
        </p:nvSpPr>
        <p:spPr>
          <a:xfrm>
            <a:off x="1571604" y="5786454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/>
              <a:t>De 16 a 19 de maio de 2016 – Jaraguá do Sul - SC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85720" y="142852"/>
            <a:ext cx="2786082" cy="1214446"/>
          </a:xfrm>
          <a:prstGeom prst="round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357982"/>
          </a:xfrm>
        </p:spPr>
        <p:txBody>
          <a:bodyPr>
            <a:normAutofit fontScale="40000" lnSpcReduction="20000"/>
          </a:bodyPr>
          <a:lstStyle/>
          <a:p>
            <a:pPr fontAlgn="t"/>
            <a:r>
              <a:rPr lang="pt-BR" sz="7000" b="1" dirty="0" smtClean="0">
                <a:latin typeface="Arial" pitchFamily="34" charset="0"/>
                <a:cs typeface="Arial" pitchFamily="34" charset="0"/>
              </a:rPr>
              <a:t>Pesquisa </a:t>
            </a:r>
            <a:r>
              <a:rPr lang="pt-BR" sz="7000" b="1" dirty="0" smtClean="0">
                <a:latin typeface="Arial" pitchFamily="34" charset="0"/>
                <a:cs typeface="Arial" pitchFamily="34" charset="0"/>
              </a:rPr>
              <a:t>realizada</a:t>
            </a:r>
            <a:endParaRPr lang="pt-BR" sz="7000" dirty="0" smtClean="0">
              <a:latin typeface="Arial" pitchFamily="34" charset="0"/>
              <a:cs typeface="Arial" pitchFamily="34" charset="0"/>
            </a:endParaRPr>
          </a:p>
          <a:p>
            <a:pPr lvl="1" fontAlgn="t"/>
            <a:r>
              <a:rPr lang="pt-BR" sz="7000" b="1" dirty="0" smtClean="0">
                <a:latin typeface="Arial" pitchFamily="34" charset="0"/>
                <a:cs typeface="Arial" pitchFamily="34" charset="0"/>
              </a:rPr>
              <a:t>Objetivos</a:t>
            </a:r>
            <a:endParaRPr lang="pt-BR" sz="7000" dirty="0" smtClean="0">
              <a:latin typeface="Arial" pitchFamily="34" charset="0"/>
              <a:cs typeface="Arial" pitchFamily="34" charset="0"/>
            </a:endParaRPr>
          </a:p>
          <a:p>
            <a:pPr fontAlgn="t">
              <a:buFontTx/>
              <a:buChar char="-"/>
            </a:pPr>
            <a:r>
              <a:rPr lang="pt-BR" sz="7000" dirty="0" smtClean="0">
                <a:latin typeface="Arial" pitchFamily="34" charset="0"/>
                <a:cs typeface="Arial" pitchFamily="34" charset="0"/>
              </a:rPr>
              <a:t>Compreender </a:t>
            </a:r>
            <a:r>
              <a:rPr lang="pt-BR" sz="7000" dirty="0" smtClean="0">
                <a:latin typeface="Arial" pitchFamily="34" charset="0"/>
                <a:cs typeface="Arial" pitchFamily="34" charset="0"/>
              </a:rPr>
              <a:t>as ações de saneamento público, de implementação de sistemas de abastecimento de água, em suas conexões e seus desdobramentos no modo de vida e nas condições de saúde das populações envolvidas. </a:t>
            </a:r>
            <a:endParaRPr lang="pt-BR" sz="7000" dirty="0" smtClean="0">
              <a:latin typeface="Arial" pitchFamily="34" charset="0"/>
              <a:cs typeface="Arial" pitchFamily="34" charset="0"/>
            </a:endParaRPr>
          </a:p>
          <a:p>
            <a:pPr fontAlgn="t">
              <a:buFontTx/>
              <a:buChar char="-"/>
            </a:pPr>
            <a:r>
              <a:rPr lang="pt-BR" sz="7000" dirty="0" smtClean="0">
                <a:latin typeface="Arial" pitchFamily="34" charset="0"/>
                <a:cs typeface="Arial" pitchFamily="34" charset="0"/>
              </a:rPr>
              <a:t>Contribuir </a:t>
            </a:r>
            <a:r>
              <a:rPr lang="pt-BR" sz="7000" dirty="0" smtClean="0">
                <a:latin typeface="Arial" pitchFamily="34" charset="0"/>
                <a:cs typeface="Arial" pitchFamily="34" charset="0"/>
              </a:rPr>
              <a:t>para a crítica qualitativa dos indicadores de vigilância ambiental em saúde, usualmente presentes nas avaliações das políticas deste setor e para a melhor compreensão por parte dos prestadores de serviço da relação entre a água e a proteção da saúde humana.</a:t>
            </a:r>
          </a:p>
          <a:p>
            <a:pPr lvl="1" fontAlgn="t"/>
            <a:r>
              <a:rPr lang="pt-BR" sz="70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7000" dirty="0" smtClean="0">
              <a:latin typeface="Arial" pitchFamily="34" charset="0"/>
              <a:cs typeface="Arial" pitchFamily="34" charset="0"/>
            </a:endParaRPr>
          </a:p>
          <a:p>
            <a:pPr fontAlgn="t">
              <a:buFontTx/>
              <a:buChar char="-"/>
            </a:pPr>
            <a:r>
              <a:rPr lang="pt-BR" sz="7000" dirty="0" smtClean="0">
                <a:latin typeface="Arial" pitchFamily="34" charset="0"/>
                <a:cs typeface="Arial" pitchFamily="34" charset="0"/>
              </a:rPr>
              <a:t>Observação </a:t>
            </a:r>
            <a:r>
              <a:rPr lang="pt-BR" sz="7000" dirty="0" smtClean="0">
                <a:latin typeface="Arial" pitchFamily="34" charset="0"/>
                <a:cs typeface="Arial" pitchFamily="34" charset="0"/>
              </a:rPr>
              <a:t>de campo; - Grupos de discussão; </a:t>
            </a:r>
            <a:endParaRPr lang="pt-BR" sz="7000" dirty="0" smtClean="0">
              <a:latin typeface="Arial" pitchFamily="34" charset="0"/>
              <a:cs typeface="Arial" pitchFamily="34" charset="0"/>
            </a:endParaRPr>
          </a:p>
          <a:p>
            <a:pPr fontAlgn="t">
              <a:buNone/>
            </a:pPr>
            <a:r>
              <a:rPr lang="pt-BR" sz="7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7000" dirty="0" smtClean="0">
                <a:latin typeface="Arial" pitchFamily="34" charset="0"/>
                <a:cs typeface="Arial" pitchFamily="34" charset="0"/>
              </a:rPr>
              <a:t>Entrevistas; - Fontes secundárias.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 - Pesquisa 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pt-B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Granjeiro, permitiu mapear as dimensões morais, simbólicas e relacionais dos recursos. Não basta implementar as obras de engenharia sanitária e posteriormente desencadear ações educativas junto à população.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pt-B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Tanto em Granjeiro quanto em </a:t>
            </a:r>
            <a:r>
              <a:rPr lang="pt-BR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Maracaçumé</a:t>
            </a:r>
            <a:r>
              <a:rPr lang="pt-B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as </a:t>
            </a:r>
            <a:r>
              <a:rPr lang="pt-B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pessoas faziam combinações distintas entre sujo e limpo, uso e disponibilidade (quantitativa e qualitativa), razão cultural e razão técnica, sem nunca desconsiderarem nenhum dos termos, pois que vividos como parte da totalidade abrangente que dá sentido prático e lógico à água em cada uma das localidades.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7524"/>
          </a:xfrm>
        </p:spPr>
        <p:txBody>
          <a:bodyPr>
            <a:normAutofit/>
          </a:bodyPr>
          <a:lstStyle/>
          <a:p>
            <a:r>
              <a:rPr lang="pt-BR" dirty="0" smtClean="0"/>
              <a:t>Recomendações da Pesquisa 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572164"/>
          </a:xfrm>
        </p:spPr>
        <p:txBody>
          <a:bodyPr>
            <a:noAutofit/>
          </a:bodyPr>
          <a:lstStyle/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As ações de educação em saúde (ES) e saneamento sejam precedidas de uma pesquisa realizada de forma conjunta com os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moradores e sejam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continuadas e construídas;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 população participe das discussões para definição das ações em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saúde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 saneamento;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 poder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público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garanta as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condições necessárias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à instituição de conselhos, ou outras formas, de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participação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 controle social;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Os critérios de definição da localidade e o tipo de ação em saneamento a ser implementada considere: </a:t>
            </a: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(i) a articulação entre as ações, de um diagnóstico </a:t>
            </a:r>
            <a:r>
              <a:rPr lang="pt-BR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quali-quantitativo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do local, buscando maximizar a relação entre recursos investidos e o resultado dessas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ações;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 </a:t>
            </a: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(ii) as condições políticas locais, de modo a propiciar a expansão da prática de uma cidadania universalista.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Pesquisa 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15040"/>
          </a:xfrm>
        </p:spPr>
        <p:txBody>
          <a:bodyPr>
            <a:normAutofit fontScale="850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"Implantar ações de saneamento ambiental em </a:t>
            </a:r>
            <a:r>
              <a:rPr lang="pt-BR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áreas especiais </a:t>
            </a:r>
            <a:r>
              <a:rPr lang="pt-BR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sob a ótica da </a:t>
            </a:r>
            <a:r>
              <a:rPr lang="pt-BR" sz="3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permacultura</a:t>
            </a:r>
            <a:r>
              <a:rPr lang="pt-BR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".</a:t>
            </a:r>
          </a:p>
          <a:p>
            <a:pPr marL="0" lvl="0" indent="0" algn="just" fontAlgn="base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endParaRPr lang="pt-BR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Assentamento 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rural </a:t>
            </a:r>
            <a:r>
              <a:rPr lang="pt-BR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Sepé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Tiaraju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/SP. Área: 797 ha, 79 famílias.  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As 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famílias do assentamento assinaram o Termo de 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Compromisso 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 Ajustamento de Conduta (TAC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 com 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 Ministério Público: Promotores de Justiça, Meio Ambiente, Conflitos Fundiários e o INCRA – Instituto Nacional de Colonização. </a:t>
            </a:r>
          </a:p>
          <a:p>
            <a:pPr marL="0" lvl="0" indent="0" algn="just" eaLnBrk="0" fontAlgn="base" hangingPunct="0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O 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TAC é o instrumento que estabelece regras de proteção ambiental e de produção </a:t>
            </a:r>
            <a:r>
              <a:rPr lang="pt-BR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agroecológica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no assentamento e de educação socioambiental 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dos 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assentados, aumentando as possibilidades de implementação de Tecnologias mais sustentáveis para habitação e infra-estruturas de saneamento ambiental.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214842"/>
          </a:xfrm>
        </p:spPr>
        <p:txBody>
          <a:bodyPr>
            <a:normAutofit fontScale="77500" lnSpcReduction="20000"/>
          </a:bodyPr>
          <a:lstStyle/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45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Produto solicitado no Edital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45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Implantar ações de saneamento ambiental em áreas especiais (áreas indígenas, quilombos, reservas extrativistas e assentamentos da reforma agrária), sistemas produtivos que sejam ecologicamente corretos, economicamente viáveis e socialmente justos.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</p:spPr>
        <p:txBody>
          <a:bodyPr>
            <a:normAutofit fontScale="32500" lnSpcReduction="20000"/>
          </a:bodyPr>
          <a:lstStyle/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7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Pesquisa realizada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sz="7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indent="0" algn="just" eaLnBrk="0" fontAlgn="base" hangingPunct="0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pt-BR" sz="7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Objetivos</a:t>
            </a:r>
          </a:p>
          <a:p>
            <a:pPr marL="0" indent="0" algn="just" eaLnBrk="0" fontAlgn="base" hangingPunct="0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pt-BR" sz="7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Estudar alternativas de </a:t>
            </a:r>
            <a:r>
              <a:rPr lang="pt-BR" sz="7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infraestruturas</a:t>
            </a:r>
            <a:r>
              <a:rPr lang="pt-BR" sz="7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7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 saneamento ambiental em assentamento rurais, capacitando os agentes envolvidos na busca de soluções mais sustentáveis, utilizando técnicas e conceitos da </a:t>
            </a:r>
            <a:r>
              <a:rPr lang="pt-BR" sz="7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permacultura</a:t>
            </a:r>
            <a:r>
              <a:rPr lang="pt-BR" sz="7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nos sistemas de saneamento e uso e ocupação adequados dos lotes, priorizando recursos locais e renováveis e a participação das famílias no processo de decisão. </a:t>
            </a:r>
          </a:p>
          <a:p>
            <a:pPr marL="0" indent="0" algn="just" eaLnBrk="0" fontAlgn="base" hangingPunct="0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pt-BR" sz="7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Metodologia</a:t>
            </a:r>
          </a:p>
          <a:p>
            <a:pPr marL="0" indent="0" algn="just" eaLnBrk="0" fontAlgn="base" hangingPunct="0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pt-BR" sz="7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Pesquisa-ação</a:t>
            </a:r>
            <a:r>
              <a:rPr lang="pt-BR" sz="7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Para cada tema investigado foram explicitadas as questões de pesquisa, as estratégicas e planejamento da coleta e análise dos dados. Realizados encontros periódicos com os pesquisadores, as famílias e profissionais. Utilizadas pesquisas de levantamento em literatura, catálogos de fabricantes, </a:t>
            </a:r>
            <a:r>
              <a:rPr lang="pt-BR" sz="7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internet. Reuniões </a:t>
            </a:r>
            <a:r>
              <a:rPr lang="pt-BR" sz="7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periódicas da equipe de pesquisadores. Visitas periódicas ao Assentamento</a:t>
            </a:r>
          </a:p>
          <a:p>
            <a:pPr fontAlgn="t">
              <a:buNone/>
            </a:pPr>
            <a:r>
              <a:rPr lang="pt-BR" dirty="0" smtClean="0"/>
              <a:t>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428604"/>
            <a:ext cx="8472518" cy="6215106"/>
          </a:xfrm>
        </p:spPr>
        <p:txBody>
          <a:bodyPr>
            <a:normAutofit fontScale="77500" lnSpcReduction="20000"/>
          </a:bodyPr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pt-BR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Subdividido </a:t>
            </a:r>
            <a:r>
              <a:rPr lang="pt-BR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em sete diferentes </a:t>
            </a:r>
            <a:r>
              <a:rPr lang="pt-BR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metas: </a:t>
            </a:r>
            <a:r>
              <a:rPr lang="pt-BR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zoneamento </a:t>
            </a:r>
            <a:r>
              <a:rPr lang="pt-BR" sz="3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geoambiental</a:t>
            </a:r>
            <a:r>
              <a:rPr lang="pt-BR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(ZG), tratamento de efluentes sanitários alternativo, uso da energia eólica para bombeamento de água, armazenamento de águas pluviais, caracterização dos resíduos sólidos inorgânicos, uso dos resíduos orgânicos e uma meta de produção de material para divulgação dos resultados da pesquisa.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endParaRPr lang="pt-BR" sz="3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pt-BR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Os </a:t>
            </a:r>
            <a:r>
              <a:rPr lang="pt-BR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principais resultados gerados foram: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pt-BR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ZG </a:t>
            </a:r>
            <a:r>
              <a:rPr lang="pt-BR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diversos </a:t>
            </a:r>
            <a:r>
              <a:rPr lang="pt-BR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mapas das condições geográficas e ambientais do Assentamento.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pt-BR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 tratamento de efluentes sanitários foi implantado com a participação dos moradores foi escolhido o sistema de fossa séptica com círculo de bananeiras.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fontAlgn="t">
              <a:spcBef>
                <a:spcPts val="600"/>
              </a:spcBef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85786" y="714356"/>
            <a:ext cx="76438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 – Esquema do sistema fossa séptica prismática com círculo de bananeiras.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1"/>
          <p:cNvPicPr>
            <a:picLocks noChangeAspect="1" noChangeArrowheads="1"/>
          </p:cNvPicPr>
          <p:nvPr/>
        </p:nvPicPr>
        <p:blipFill>
          <a:blip r:embed="rId2" cstate="print"/>
          <a:srcRect l="33852" t="34224" r="37041" b="49576"/>
          <a:stretch>
            <a:fillRect/>
          </a:stretch>
        </p:blipFill>
        <p:spPr bwMode="auto">
          <a:xfrm>
            <a:off x="428596" y="1785926"/>
            <a:ext cx="8072494" cy="2683892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1538" y="4929198"/>
            <a:ext cx="7643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Teixeira </a:t>
            </a:r>
            <a:r>
              <a:rPr kumimoji="0" lang="pt-B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</a:t>
            </a:r>
            <a:r>
              <a:rPr kumimoji="0" lang="pt-B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al.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(2011).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159" y="0"/>
            <a:ext cx="857256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endParaRPr lang="pt-P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endParaRPr lang="pt-PT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3511550" algn="l"/>
              </a:tabLst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utilização da energia eólica foi desenvolvido catavento e sistema de bombeamento de água.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3511550" algn="l"/>
              </a:tabLst>
            </a:pPr>
            <a:endParaRPr lang="pt-BR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2  – Catavento.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19" descr="Foto-0040"/>
          <p:cNvPicPr>
            <a:picLocks noChangeAspect="1" noChangeArrowheads="1"/>
          </p:cNvPicPr>
          <p:nvPr/>
        </p:nvPicPr>
        <p:blipFill>
          <a:blip r:embed="rId2" cstate="print"/>
          <a:srcRect l="13893" r="7623"/>
          <a:stretch>
            <a:fillRect/>
          </a:stretch>
        </p:blipFill>
        <p:spPr bwMode="auto">
          <a:xfrm>
            <a:off x="1928794" y="2143116"/>
            <a:ext cx="2571768" cy="3571351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1857356" y="5995026"/>
            <a:ext cx="3036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Fonte: Teixeira </a:t>
            </a:r>
            <a:r>
              <a:rPr lang="pt-BR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et</a:t>
            </a:r>
            <a:r>
              <a:rPr lang="pt-BR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al. </a:t>
            </a:r>
            <a:r>
              <a:rPr lang="pt-B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(2011).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85918" y="5715016"/>
            <a:ext cx="3036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Fonte: Teixeira </a:t>
            </a:r>
            <a:r>
              <a:rPr lang="pt-BR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et</a:t>
            </a:r>
            <a:r>
              <a:rPr lang="pt-BR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al. </a:t>
            </a:r>
            <a:r>
              <a:rPr lang="pt-B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(2011).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16" descr="CIMG0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981" y="2357430"/>
            <a:ext cx="4405151" cy="3379106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0034" y="692367"/>
            <a:ext cx="828680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aproveitamento das águas pluviais foi proposto com a produção de cisternas.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Procurou-se encontrar alternativa de produção de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reservatório de baixo custo com a incorporação da participação dos moradores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 desenvolvimento do projeto (Figura  3). 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1538" y="1834281"/>
            <a:ext cx="26901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3 – Cisterna montada. 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5286412"/>
          </a:xfrm>
        </p:spPr>
        <p:txBody>
          <a:bodyPr>
            <a:normAutofit fontScale="25000" lnSpcReduction="20000"/>
          </a:bodyPr>
          <a:lstStyle/>
          <a:p>
            <a:pPr marL="0" lvl="0" indent="0" algn="just" fontAlgn="base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pt-BR" sz="4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-- </a:t>
            </a:r>
            <a:r>
              <a:rPr lang="pt-BR" sz="9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1942 </a:t>
            </a:r>
            <a:r>
              <a:rPr lang="pt-BR" sz="9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 criado Serviço Especial de Saúde Pública (</a:t>
            </a:r>
            <a:r>
              <a:rPr lang="pt-BR" sz="9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Sesp</a:t>
            </a:r>
            <a:r>
              <a:rPr lang="pt-BR" sz="9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), </a:t>
            </a:r>
          </a:p>
          <a:p>
            <a:pPr marL="0" lvl="0" indent="0" algn="just" fontAlgn="base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pt-BR" sz="9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antecessora da Fundação Nacional de Saúde (FUNASA),  para o desenvolvimento de atividades de saneamento e de assistência </a:t>
            </a:r>
            <a:r>
              <a:rPr lang="pt-BR" sz="9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médico-sanitária</a:t>
            </a:r>
            <a:r>
              <a:rPr lang="pt-BR" sz="9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9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às populações da Amazônia.   </a:t>
            </a:r>
          </a:p>
          <a:p>
            <a:pPr marL="0" lvl="0" indent="0" algn="just" fontAlgn="base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pt-BR" sz="9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Principal desafio promover ações de saneamento, objetivando à saúde dos trabalhadores de extração da borracha: área endêmica de febre amarela e malária.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pt-BR" sz="9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pt-BR" sz="9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 </a:t>
            </a:r>
            <a:r>
              <a:rPr lang="pt-BR" sz="9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Funasa e suas antecessoras sempre atuaram nas ações de saúde pública, incluindo o saneamento, principalmente, em pequenas comunidades.</a:t>
            </a: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pt-BR" sz="9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Atualmente</a:t>
            </a:r>
            <a:r>
              <a:rPr lang="pt-BR" sz="9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a Funasa é o órgão do </a:t>
            </a:r>
            <a:r>
              <a:rPr lang="pt-BR" sz="9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Governo </a:t>
            </a:r>
            <a:r>
              <a:rPr lang="pt-BR" sz="9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</a:t>
            </a:r>
            <a:r>
              <a:rPr lang="pt-BR" sz="9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ederal </a:t>
            </a:r>
            <a:r>
              <a:rPr lang="pt-BR" sz="9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responsável pela implementação das ações de saneamento em áreas rurais de todos os municípios brasileiros, no atendimento às populações remanescentes de quilombos, assentamentos rurais e populações ribeirinhas.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6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lang="pt-BR" sz="7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596" y="162618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o manejo de resíduos sólidos inorgânicos</a:t>
            </a:r>
            <a:r>
              <a: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foram desenvolvidas atividades de educação Ambiental com um grupo de moradores. 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o manejo dos resíduos orgânicos foram montadas composteiras, e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laborou-se uma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artilha explicativa sobre a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compostagem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 as  atividades dos moradores incluindo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construções e operação das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composteiras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(Figura 4), foram acompanhadas pelos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pesquisadores. 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71472" y="928670"/>
            <a:ext cx="778674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Figura 4– </a:t>
            </a:r>
            <a:r>
              <a:rPr kumimoji="0" lang="pt-B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Composteira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feita de garrafas PET.  Fonte: Teixeira </a:t>
            </a:r>
            <a:r>
              <a:rPr kumimoji="0" lang="pt-BR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al.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(2011).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1" descr="01_Carlinhos_men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71744"/>
            <a:ext cx="4143404" cy="3122351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7214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Teixeira </a:t>
            </a:r>
            <a:r>
              <a:rPr kumimoji="0" lang="pt-BR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</a:t>
            </a:r>
            <a:r>
              <a:rPr kumimoji="0" lang="pt-B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al. 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(2011).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Recomendações à Funasa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038740"/>
          </a:xfrm>
        </p:spPr>
        <p:txBody>
          <a:bodyPr>
            <a:normAutofit fontScale="85000" lnSpcReduction="10000"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PT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- Deve </a:t>
            </a:r>
            <a:r>
              <a:rPr lang="pt-PT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haver um trabalho conjunto entre pesquisadores/técnicos e moradores da comunidade rural.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PT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- A </a:t>
            </a:r>
            <a:r>
              <a:rPr lang="pt-PT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interação da equipe com o conhecimento empírico dos assentados e com a troca de saberes, gerou melhorias significativas no projeto inicial, como aconteceu na construção do sistema de tratamento de esgoto, da cisterna e das composteiras.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pt-BR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Publicação "</a:t>
            </a: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Saneamento Ambiental, Sustentabilidade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 </a:t>
            </a:r>
            <a:r>
              <a:rPr lang="pt-BR" sz="28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Permacultura</a:t>
            </a: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em Assentamentos Rurais: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algumas práticas e vivências"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pt-BR" sz="28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800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(&lt;</a:t>
            </a:r>
            <a:r>
              <a:rPr lang="pt-BR" sz="2800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www.funasa.gov.br/site/publicacoes/estudos-e-pesquisas&gt;).</a:t>
            </a:r>
            <a:endParaRPr lang="pt-BR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sz="5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Pesquisa C.</a:t>
            </a:r>
            <a:r>
              <a:rPr lang="pt-BR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5400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22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"Tecnologia de construção de melhorias sanitárias adaptadas às culturas dos povos indígenas" foi desenvolvida em 10 (dez) vilas de </a:t>
            </a:r>
            <a:r>
              <a:rPr lang="pt-BR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Iauaretê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/AM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357850"/>
          </a:xfrm>
        </p:spPr>
        <p:txBody>
          <a:bodyPr>
            <a:normAutofit fontScale="55000" lnSpcReduction="20000"/>
          </a:bodyPr>
          <a:lstStyle/>
          <a:p>
            <a:pPr fontAlgn="t"/>
            <a:r>
              <a:rPr lang="pt-BR" sz="7200" b="1" dirty="0" smtClean="0">
                <a:latin typeface="Arial" pitchFamily="34" charset="0"/>
                <a:cs typeface="Arial" pitchFamily="34" charset="0"/>
              </a:rPr>
              <a:t>Produto solicitado no Edital</a:t>
            </a:r>
            <a:endParaRPr lang="pt-BR" sz="7200" dirty="0" smtClean="0">
              <a:latin typeface="Arial" pitchFamily="34" charset="0"/>
              <a:cs typeface="Arial" pitchFamily="34" charset="0"/>
            </a:endParaRPr>
          </a:p>
          <a:p>
            <a:pPr fontAlgn="t">
              <a:buNone/>
            </a:pPr>
            <a:r>
              <a:rPr lang="pt-BR" sz="7200" dirty="0" smtClean="0">
                <a:latin typeface="Arial" pitchFamily="34" charset="0"/>
                <a:cs typeface="Arial" pitchFamily="34" charset="0"/>
              </a:rPr>
              <a:t>Avaliar e propor novas tecnologias adequadas para a construção das melhorias sanitárias para os povos indígenas, identificando as questões culturais que influem no ambiente construído, os materiais mais adequados e os aspectos funcionais que atendam às necessidades e características dos povos indígenas</a:t>
            </a:r>
            <a:r>
              <a:rPr lang="pt-BR" sz="72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7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357166"/>
            <a:ext cx="8858312" cy="6357982"/>
          </a:xfrm>
        </p:spPr>
        <p:txBody>
          <a:bodyPr>
            <a:normAutofit fontScale="32500" lnSpcReduction="20000"/>
          </a:bodyPr>
          <a:lstStyle/>
          <a:p>
            <a:pPr fontAlgn="t"/>
            <a:r>
              <a:rPr lang="pt-BR" sz="7200" b="1" dirty="0" smtClean="0">
                <a:latin typeface="Arial" pitchFamily="34" charset="0"/>
                <a:cs typeface="Arial" pitchFamily="34" charset="0"/>
              </a:rPr>
              <a:t>Pesquisa </a:t>
            </a:r>
            <a:r>
              <a:rPr lang="pt-BR" sz="7200" b="1" dirty="0" smtClean="0">
                <a:latin typeface="Arial" pitchFamily="34" charset="0"/>
                <a:cs typeface="Arial" pitchFamily="34" charset="0"/>
              </a:rPr>
              <a:t>realizada</a:t>
            </a:r>
            <a:endParaRPr lang="pt-BR" sz="7200" dirty="0" smtClean="0">
              <a:latin typeface="Arial" pitchFamily="34" charset="0"/>
              <a:cs typeface="Arial" pitchFamily="34" charset="0"/>
            </a:endParaRPr>
          </a:p>
          <a:p>
            <a:pPr lvl="1" fontAlgn="t"/>
            <a:r>
              <a:rPr lang="pt-BR" sz="7200" b="1" dirty="0" smtClean="0">
                <a:latin typeface="Arial" pitchFamily="34" charset="0"/>
                <a:cs typeface="Arial" pitchFamily="34" charset="0"/>
              </a:rPr>
              <a:t>Objetivos</a:t>
            </a:r>
            <a:endParaRPr lang="pt-BR" sz="7200" dirty="0" smtClean="0">
              <a:latin typeface="Arial" pitchFamily="34" charset="0"/>
              <a:cs typeface="Arial" pitchFamily="34" charset="0"/>
            </a:endParaRPr>
          </a:p>
          <a:p>
            <a:pPr fontAlgn="t">
              <a:buNone/>
            </a:pPr>
            <a:r>
              <a:rPr lang="pt-BR" sz="7200" dirty="0" smtClean="0">
                <a:latin typeface="Arial" pitchFamily="34" charset="0"/>
                <a:cs typeface="Arial" pitchFamily="34" charset="0"/>
              </a:rPr>
              <a:t>Identificar problemas sanitários e socioambientais relevantes que interferem diretamente na saúde da comunidade, visando mudanças de hábitos e a proposta para construção de melhorias sanitárias, considerando as questões culturais que influem no ambiente construído, os recursos e aspectos funcionais .</a:t>
            </a:r>
          </a:p>
          <a:p>
            <a:pPr marL="548640" lvl="2" indent="-274320" fontAlgn="ctr">
              <a:buClr>
                <a:schemeClr val="accent3"/>
              </a:buClr>
              <a:buSzPct val="95000"/>
            </a:pPr>
            <a:endParaRPr lang="pt-BR" sz="7200" b="1" dirty="0" smtClean="0">
              <a:latin typeface="Arial" pitchFamily="34" charset="0"/>
              <a:cs typeface="Arial" pitchFamily="34" charset="0"/>
            </a:endParaRPr>
          </a:p>
          <a:p>
            <a:pPr marL="548640" lvl="2" indent="-274320" fontAlgn="ctr">
              <a:buClr>
                <a:schemeClr val="accent3"/>
              </a:buClr>
              <a:buSzPct val="95000"/>
            </a:pPr>
            <a:r>
              <a:rPr lang="pt-BR" sz="72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7200" dirty="0" smtClean="0">
              <a:latin typeface="Arial" pitchFamily="34" charset="0"/>
              <a:cs typeface="Arial" pitchFamily="34" charset="0"/>
            </a:endParaRPr>
          </a:p>
          <a:p>
            <a:pPr fontAlgn="ctr">
              <a:buNone/>
            </a:pPr>
            <a:r>
              <a:rPr lang="pt-BR" sz="7200" dirty="0" smtClean="0">
                <a:latin typeface="Arial" pitchFamily="34" charset="0"/>
                <a:cs typeface="Arial" pitchFamily="34" charset="0"/>
              </a:rPr>
              <a:t>Pesquisa-ação: </a:t>
            </a:r>
          </a:p>
          <a:p>
            <a:pPr fontAlgn="ctr">
              <a:buNone/>
            </a:pPr>
            <a:r>
              <a:rPr lang="pt-BR" sz="7200" dirty="0" smtClean="0">
                <a:latin typeface="Arial" pitchFamily="34" charset="0"/>
                <a:cs typeface="Arial" pitchFamily="34" charset="0"/>
              </a:rPr>
              <a:t>	- Reuniões comunitárias;</a:t>
            </a:r>
          </a:p>
          <a:p>
            <a:pPr fontAlgn="ctr">
              <a:buNone/>
            </a:pPr>
            <a:r>
              <a:rPr lang="pt-BR" sz="7200" dirty="0" smtClean="0">
                <a:latin typeface="Arial" pitchFamily="34" charset="0"/>
                <a:cs typeface="Arial" pitchFamily="34" charset="0"/>
              </a:rPr>
              <a:t>Diagnóstico situacional, socioambiental, análise e discussão dos resultados e intervenções educacionais. Visitas in loco.</a:t>
            </a:r>
          </a:p>
          <a:p>
            <a:pPr fontAlgn="ctr">
              <a:buNone/>
            </a:pPr>
            <a:r>
              <a:rPr lang="pt-BR" sz="7200" dirty="0" smtClean="0">
                <a:latin typeface="Arial" pitchFamily="34" charset="0"/>
                <a:cs typeface="Arial" pitchFamily="34" charset="0"/>
              </a:rPr>
              <a:t> Observação participante, aplicação de questionários, entrevistas, construção de mapas-falantes e de painéis de fotos.</a:t>
            </a:r>
          </a:p>
          <a:p>
            <a:pPr fontAlgn="ctr">
              <a:buNone/>
            </a:pPr>
            <a:r>
              <a:rPr lang="pt-BR" sz="7200" dirty="0" smtClean="0">
                <a:latin typeface="Arial" pitchFamily="34" charset="0"/>
                <a:cs typeface="Arial" pitchFamily="34" charset="0"/>
              </a:rPr>
              <a:t>Inquérito parasitológico e </a:t>
            </a:r>
            <a:r>
              <a:rPr lang="pt-BR" sz="7200" dirty="0" err="1" smtClean="0">
                <a:latin typeface="Arial" pitchFamily="34" charset="0"/>
                <a:cs typeface="Arial" pitchFamily="34" charset="0"/>
              </a:rPr>
              <a:t>georreferenciamento</a:t>
            </a:r>
            <a:r>
              <a:rPr lang="pt-BR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7200" dirty="0" smtClean="0">
                <a:latin typeface="Arial" pitchFamily="34" charset="0"/>
                <a:cs typeface="Arial" pitchFamily="34" charset="0"/>
              </a:rPr>
              <a:t>de informações obtidas em campo, compondo mapas temáticos elucidativos.</a:t>
            </a:r>
          </a:p>
          <a:p>
            <a:pPr fontAlgn="ctr">
              <a:buNone/>
            </a:pPr>
            <a:r>
              <a:rPr lang="pt-BR" sz="7200" dirty="0" smtClean="0">
                <a:latin typeface="Arial" pitchFamily="34" charset="0"/>
                <a:cs typeface="Arial" pitchFamily="34" charset="0"/>
              </a:rPr>
              <a:t> Questionários/formulários.Reuniões com técnica de mapas-falantes.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071546"/>
            <a:ext cx="8501122" cy="4929222"/>
          </a:xfrm>
        </p:spPr>
        <p:txBody>
          <a:bodyPr>
            <a:norm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Resultados alcançados, aspectos negativos para a saúde, por eles representados, destacaram-se: pessoas defecando e urinando no solo e na água; animais defecando na rua e nas quadras de areia; lixo disperso, panelas destampadas com</a:t>
            </a:r>
            <a:r>
              <a:rPr lang="pt-BR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comidas, com a possibilidade, segundo os relatos feitos, de transmitir doenças. </a:t>
            </a:r>
            <a:endParaRPr lang="pt-BR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Ficou </a:t>
            </a:r>
            <a:r>
              <a:rPr lang="pt-B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evidente a interpretação dos indígenas quanto à poluição por cargas difusas.</a:t>
            </a:r>
            <a:endParaRPr lang="pt-BR" sz="28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defecando ág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071678"/>
            <a:ext cx="1438275" cy="1438275"/>
          </a:xfrm>
          <a:prstGeom prst="rect">
            <a:avLst/>
          </a:prstGeom>
          <a:noFill/>
        </p:spPr>
      </p:pic>
      <p:pic>
        <p:nvPicPr>
          <p:cNvPr id="5" name="Imagem 5" descr="urinando (AP)có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071678"/>
            <a:ext cx="1428750" cy="1428750"/>
          </a:xfrm>
          <a:prstGeom prst="rect">
            <a:avLst/>
          </a:prstGeom>
          <a:noFill/>
        </p:spPr>
      </p:pic>
      <p:pic>
        <p:nvPicPr>
          <p:cNvPr id="6" name="Imagem 6" descr="animais (SMg)cóp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071678"/>
            <a:ext cx="1447800" cy="1447800"/>
          </a:xfrm>
          <a:prstGeom prst="rect">
            <a:avLst/>
          </a:prstGeom>
          <a:noFill/>
        </p:spPr>
      </p:pic>
      <p:pic>
        <p:nvPicPr>
          <p:cNvPr id="7" name="Imagem 7" descr="lixo águacóp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500438"/>
            <a:ext cx="1428750" cy="1428750"/>
          </a:xfrm>
          <a:prstGeom prst="rect">
            <a:avLst/>
          </a:prstGeom>
          <a:noFill/>
        </p:spPr>
      </p:pic>
      <p:pic>
        <p:nvPicPr>
          <p:cNvPr id="8" name="Imagem 8" descr="pol difusa (DB)cóp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500438"/>
            <a:ext cx="1428750" cy="1428750"/>
          </a:xfrm>
          <a:prstGeom prst="rect">
            <a:avLst/>
          </a:prstGeom>
          <a:noFill/>
        </p:spPr>
      </p:pic>
      <p:pic>
        <p:nvPicPr>
          <p:cNvPr id="9" name="Imagem 9" descr="tanques (SJ)cóp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3500438"/>
            <a:ext cx="1428750" cy="1428750"/>
          </a:xfrm>
          <a:prstGeom prst="rect">
            <a:avLst/>
          </a:prstGeom>
          <a:noFill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42910" y="1142984"/>
            <a:ext cx="71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 Recortes de mapas-falantes - aspectos negativos para a saúde</a:t>
            </a: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143108" y="5143512"/>
            <a:ext cx="25010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Pelicioni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al</a:t>
            </a:r>
            <a:r>
              <a:rPr kumimoji="0" lang="pt-B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(2013).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643042" y="4071943"/>
          <a:ext cx="5184868" cy="1571635"/>
        </p:xfrm>
        <a:graphic>
          <a:graphicData uri="http://schemas.openxmlformats.org/drawingml/2006/table">
            <a:tbl>
              <a:tblPr/>
              <a:tblGrid>
                <a:gridCol w="5184868"/>
              </a:tblGrid>
              <a:tr h="1571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6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100" dirty="0">
                          <a:latin typeface="Arial"/>
                          <a:ea typeface="Calibri"/>
                          <a:cs typeface="Times New Roman"/>
                        </a:rPr>
                        <a:t>    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42910" y="588775"/>
            <a:ext cx="830878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Aspectos positivos destacaram-se: a presença de árvores frutíferas, peixes,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poços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rasos e de algumas torneiras do poço profundo perfurado pela prefeitura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 quais segundo eles, beneficiavam uma pequena parcela da população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que 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vivia próxima das mesmas (Figura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643042" y="4071942"/>
          <a:ext cx="5496900" cy="1500198"/>
        </p:xfrm>
        <a:graphic>
          <a:graphicData uri="http://schemas.openxmlformats.org/drawingml/2006/table">
            <a:tbl>
              <a:tblPr/>
              <a:tblGrid>
                <a:gridCol w="5496900"/>
              </a:tblGrid>
              <a:tr h="150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6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100" dirty="0">
                          <a:latin typeface="Arial"/>
                          <a:ea typeface="Calibri"/>
                          <a:cs typeface="Times New Roman"/>
                        </a:rPr>
                        <a:t>    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m 10" descr="arv frut (SMg)có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143380"/>
            <a:ext cx="1428750" cy="1428750"/>
          </a:xfrm>
          <a:prstGeom prst="rect">
            <a:avLst/>
          </a:prstGeom>
          <a:noFill/>
        </p:spPr>
      </p:pic>
      <p:pic>
        <p:nvPicPr>
          <p:cNvPr id="6" name="Imagem 11" descr="peixes (+) (SMg)có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143380"/>
            <a:ext cx="1428750" cy="1428750"/>
          </a:xfrm>
          <a:prstGeom prst="rect">
            <a:avLst/>
          </a:prstGeom>
          <a:noFill/>
        </p:spPr>
      </p:pic>
      <p:pic>
        <p:nvPicPr>
          <p:cNvPr id="7" name="Imagem 12" descr="aguabran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143380"/>
            <a:ext cx="1428750" cy="1428750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2857488" y="5786454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Fonte: </a:t>
            </a:r>
            <a:r>
              <a:rPr lang="pt-BR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Pelicioni</a:t>
            </a: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lang="pt-BR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et</a:t>
            </a: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al</a:t>
            </a:r>
            <a:r>
              <a:rPr lang="pt-BR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(2013).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71538" y="2967335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Figura 6 - Recortes de mapas-falantes - aspectos positivos para a saúde.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5" descr="MF ans (AP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935648" cy="2947995"/>
          </a:xfrm>
          <a:prstGeom prst="rect">
            <a:avLst/>
          </a:prstGeom>
          <a:noFill/>
        </p:spPr>
      </p:pic>
      <p:pic>
        <p:nvPicPr>
          <p:cNvPr id="1025" name="Imagem 16" descr="MF ans - tempo (AP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2984"/>
            <a:ext cx="4071967" cy="306174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00166" y="4636183"/>
            <a:ext cx="5929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</a:t>
            </a:r>
            <a:r>
              <a:rPr lang="pt-BR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7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 </a:t>
            </a:r>
            <a:r>
              <a:rPr lang="pt-BR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Mapas-falantes para identificação de anseios futuros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sz="5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Pesquisa D.</a:t>
            </a:r>
            <a:r>
              <a:rPr lang="pt-BR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5400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"Participação e mobilização social: metodologia em ações educativas para o saneamento ambiental para pequenos municípios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pesquisa refere-se a um estudo qualitativo descritivo, de caráter exploratório, para descrever e avaliar onze experiências de Educação Ambiental em Saneamento, objeto de estudo desse trabalho.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86544"/>
          </a:xfrm>
        </p:spPr>
        <p:txBody>
          <a:bodyPr>
            <a:normAutofit fontScale="400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4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lang="pt-BR" sz="7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pt-BR" sz="6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pt-BR" sz="7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Para melhor orientação, implantação e garantia de sustentabilidade  das ações de saneamento para a população, desde o início, foram  realizadas pesquisas, tanto pelos servidores quanto por pesquisadores externos à </a:t>
            </a:r>
            <a:r>
              <a:rPr lang="pt-BR" sz="7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Instituição.</a:t>
            </a:r>
            <a:endParaRPr lang="pt-BR" sz="7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pt-BR" sz="7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A partir de </a:t>
            </a:r>
            <a:r>
              <a:rPr lang="pt-BR" sz="7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1999, </a:t>
            </a:r>
            <a:r>
              <a:rPr lang="pt-BR" sz="7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foi instituído o Programa de Pesquisa em Saúde e Saneamento, desenvolvidas nas áreas temáticas: de abastecimento de água, esgotamento sanitário, resíduos sólidos urbanos, gestão em engenharia de saúde pública, saúde dos povos indígenas, melhorias habitacionais para o controle da doença de Chagas. </a:t>
            </a:r>
          </a:p>
          <a:p>
            <a:pPr marL="0" lvl="0" indent="0" algn="just" eaLnBrk="0" fontAlgn="base" hangingPunct="0"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pt-BR" sz="7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Muitas pesquisas </a:t>
            </a:r>
            <a:r>
              <a:rPr lang="pt-BR" sz="7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concluem </a:t>
            </a:r>
            <a:r>
              <a:rPr lang="pt-BR" sz="7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ao final </a:t>
            </a:r>
            <a:r>
              <a:rPr lang="pt-BR" sz="7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 </a:t>
            </a:r>
            <a:r>
              <a:rPr lang="pt-BR" sz="7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necessidade de maior diálogo entre os "técnicos" que realizam as intervenções de saneamento e os "beneficiários" que recebem tais ações.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pt-BR" dirty="0" smtClean="0"/>
              <a:t>Pesquisa 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4610112"/>
          </a:xfrm>
        </p:spPr>
        <p:txBody>
          <a:bodyPr>
            <a:normAutofit/>
          </a:bodyPr>
          <a:lstStyle/>
          <a:p>
            <a:pPr fontAlgn="t"/>
            <a:r>
              <a:rPr lang="pt-BR" sz="2900" b="1" dirty="0" smtClean="0">
                <a:latin typeface="Arial" pitchFamily="34" charset="0"/>
                <a:cs typeface="Arial" pitchFamily="34" charset="0"/>
              </a:rPr>
              <a:t>Produto solicitado no Edital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fontAlgn="t">
              <a:buNone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    Sistematizar metodologias de ação educativa voltadas para a área de saneamento ambiental em municípios atendidos por programas e projetos da </a:t>
            </a:r>
            <a:r>
              <a:rPr lang="pt-BR" sz="2900" dirty="0" err="1" smtClean="0">
                <a:latin typeface="Arial" pitchFamily="34" charset="0"/>
                <a:cs typeface="Arial" pitchFamily="34" charset="0"/>
              </a:rPr>
              <a:t>Funasa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, com ênfase na inclusão, mobilização e participação social dos beneficiários.</a:t>
            </a:r>
          </a:p>
          <a:p>
            <a:pPr fontAlgn="t"/>
            <a:endParaRPr lang="pt-B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500042"/>
            <a:ext cx="8572560" cy="5824558"/>
          </a:xfrm>
        </p:spPr>
        <p:txBody>
          <a:bodyPr>
            <a:normAutofit fontScale="85000" lnSpcReduction="20000"/>
          </a:bodyPr>
          <a:lstStyle/>
          <a:p>
            <a:pPr fontAlgn="t"/>
            <a:r>
              <a:rPr lang="pt-BR" sz="2900" b="1" dirty="0" smtClean="0">
                <a:latin typeface="Arial" pitchFamily="34" charset="0"/>
                <a:cs typeface="Arial" pitchFamily="34" charset="0"/>
              </a:rPr>
              <a:t>Pesquisa </a:t>
            </a:r>
            <a:r>
              <a:rPr lang="pt-BR" sz="2900" b="1" dirty="0" smtClean="0">
                <a:latin typeface="Arial" pitchFamily="34" charset="0"/>
                <a:cs typeface="Arial" pitchFamily="34" charset="0"/>
              </a:rPr>
              <a:t>realizada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lvl="1" fontAlgn="t"/>
            <a:r>
              <a:rPr lang="pt-BR" sz="2900" b="1" dirty="0" smtClean="0">
                <a:latin typeface="Arial" pitchFamily="34" charset="0"/>
                <a:cs typeface="Arial" pitchFamily="34" charset="0"/>
              </a:rPr>
              <a:t>Objetivos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fontAlgn="t">
              <a:buNone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	Modelos metodológicos para aplicação prática em ações educativas na área de saneamento ambiental visando a promoção da saúde e a participação social em pequenos municípios.</a:t>
            </a:r>
          </a:p>
          <a:p>
            <a:pPr marL="274320" lvl="1" indent="-274320" fontAlgn="t">
              <a:buClr>
                <a:schemeClr val="accent3"/>
              </a:buClr>
              <a:buSzPct val="95000"/>
            </a:pPr>
            <a:r>
              <a:rPr lang="pt-BR" sz="29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fontAlgn="t">
              <a:buNone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	A pesquisa refere-se a um estudo qualitativo descritivo, de caráter exploratório, para descrever e avaliar onze experiências de Educação Ambiental em Saneamento, objeto de estudo desse trabalho. Para subsidiar os conceitos fundamentais e a análise dos resultados dessa pesquisa, foi realizado o levantamento e leitura de materiais relacionados aos seus objetivos. Entre os temas pesquisados estão: educação ambiental/sanitária, avaliação de projetos, mobilização e participação social.</a:t>
            </a:r>
          </a:p>
          <a:p>
            <a:pPr fontAlgn="t"/>
            <a:endParaRPr lang="pt-B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 pesquisa (D) objetivou escrever e avaliar experiências de intervenções educacionais voltadas para o saneamento ambiental, visando a formulação de metodologias para projetos de intervenção educacional para o saneamento em pequenos municípios. A pesquisa tratou-se de estudo qualitativo de caráter exploratório, utilizando dados de observação de campos, entrevista, relatórios e matérias impressos de 11(onze) projetos de educação ambiental em saneamento.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Produtos – Pesquisa D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714348" y="1997838"/>
            <a:ext cx="75724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 pesquisa resultou  na publicação dos seguintes cadernos: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caderno de orientações sobre a metodologia para programa de educação ambiental em saneamento para pequenos municípios;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construção participativa para avaliação do programa de educação ambiental em saneamento para pequenos municípios</a:t>
            </a: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Produtos da Pesquisa D</a:t>
            </a: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3286148" cy="394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928802"/>
            <a:ext cx="314327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9608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Recomendações – Pesquisa D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14282" y="1643050"/>
            <a:ext cx="87154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Os resultados alcançados, no estudo, evidenciaram a importância das atividades de Educação Ambiental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(EA)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 projetos de Saneamento Básico para 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empoderamento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dos moradores beneficiados pelas obras, facilitando sua atuação compartilhada na sustentabilidade dos sistemas implantados.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pesquisa contribuirá com a Funasa, na adoção de orientações metodológicas para Programas de Educação A metodologia deve estar baseada em quatros eixos temáticos: Formação e Capacitação da Equipe Educadora do Município; Público-alvo e formas de mobilização; Desenvolvimento do Programa de Educação Ambiental para Pequenos Municípios (PEASPM); Avaliação e Estratégias de continuidade do PEASPM.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357298"/>
            <a:ext cx="8715436" cy="51435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As quatro pesquisas analisadas concluem a importância da discussão prévia dos técnicos com os beneficiários das ações de saneamento. 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  FUNASA buscou nessas pesquisas manter sua tradição, disponibilizando aos pequenos municípios, exemplos de como fazer as intervenções de saneamento para melhores condições de sustentabilidade das ações.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As pesquisas (A), (B) e (C) aplicaram a discussão prévia a intervenção em saneamento, propiciando o conhecimento e participação dos beneficiários.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pesquisa (D) propôs metodologias para educação ambiental  em saneamento para pequenos municípios, na forma de cadernos, de fácil divulgação e imediata aplicação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5786478"/>
          </a:xfrm>
        </p:spPr>
        <p:txBody>
          <a:bodyPr>
            <a:noAutofit/>
          </a:bodyPr>
          <a:lstStyle/>
          <a:p>
            <a:pPr lvl="0"/>
            <a:r>
              <a:rPr lang="pt-BR" sz="2200" dirty="0" smtClean="0">
                <a:latin typeface="Arial" pitchFamily="34" charset="0"/>
                <a:cs typeface="Arial" pitchFamily="34" charset="0"/>
              </a:rPr>
              <a:t>BRASIL. Ministério da Saúde.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Funasa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º, 5º, 7º e 8º Caderno de Pesquisa em Engenharia de Saúde Pública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 Disponível em: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www.funasa.gov.br/site/publicacoes/estudos-e-pesquisas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&gt;. Acesso em 15 fev. 2016.</a:t>
            </a:r>
          </a:p>
          <a:p>
            <a:pPr lvl="0"/>
            <a:r>
              <a:rPr lang="pt-BR" sz="2200" dirty="0" smtClean="0">
                <a:latin typeface="Arial" pitchFamily="34" charset="0"/>
                <a:cs typeface="Arial" pitchFamily="34" charset="0"/>
              </a:rPr>
              <a:t>BRASIL. Ministério da Saúde.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Funasa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.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Manual de saneamento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- 4ª ed. Brasília: Funasa, 2015. 642p. il.</a:t>
            </a:r>
          </a:p>
          <a:p>
            <a:pPr lvl="0"/>
            <a:r>
              <a:rPr lang="pt-BR" sz="2200" dirty="0" smtClean="0">
                <a:latin typeface="Arial" pitchFamily="34" charset="0"/>
                <a:cs typeface="Arial" pitchFamily="34" charset="0"/>
              </a:rPr>
              <a:t>BRASIL. Ministério da Saúde.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Funasa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Programa de Pesquisa em Saúde e Saneamento 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Brasilia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, 2013. 256p. il.</a:t>
            </a:r>
          </a:p>
          <a:p>
            <a:pPr lvl="0"/>
            <a:r>
              <a:rPr lang="pt-BR" sz="2200" dirty="0" smtClean="0">
                <a:latin typeface="Arial" pitchFamily="34" charset="0"/>
                <a:cs typeface="Arial" pitchFamily="34" charset="0"/>
              </a:rPr>
              <a:t>BRASIL. Ministério da Saúde.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Funasa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Universidade Estadual de Feira de Santana.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Orientações Metodológicas para Programa de Educação Ambiental em Saneamento para Pequenos Municípios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Brasilia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: UEFS - Funasa, 2014. 61p.il.</a:t>
            </a:r>
          </a:p>
          <a:p>
            <a:pPr lvl="0"/>
            <a:r>
              <a:rPr lang="pt-BR" sz="2200" dirty="0" smtClean="0">
                <a:latin typeface="Arial" pitchFamily="34" charset="0"/>
                <a:cs typeface="Arial" pitchFamily="34" charset="0"/>
              </a:rPr>
              <a:t>BRASIL. Ministério da Saúde.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Funasa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Saneamento Ambiental, Sustentabilidade e </a:t>
            </a:r>
            <a:r>
              <a:rPr lang="pt-BR" sz="2200" b="1" dirty="0" err="1" smtClean="0">
                <a:latin typeface="Arial" pitchFamily="34" charset="0"/>
                <a:cs typeface="Arial" pitchFamily="34" charset="0"/>
              </a:rPr>
              <a:t>Permacultura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 em Assentamentos Rurais: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algumas práticas e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vivênicias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Brasilia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: Funasa, 2013. 80p.il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0166" y="-214338"/>
            <a:ext cx="7158030" cy="3357586"/>
          </a:xfrm>
        </p:spPr>
        <p:txBody>
          <a:bodyPr/>
          <a:lstStyle/>
          <a:p>
            <a:r>
              <a:rPr lang="pt-BR" dirty="0" smtClean="0"/>
              <a:t>MUITO OBRIGADA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0232" y="3786190"/>
            <a:ext cx="7143768" cy="2000264"/>
          </a:xfrm>
        </p:spPr>
        <p:txBody>
          <a:bodyPr>
            <a:noAutofit/>
          </a:bodyPr>
          <a:lstStyle/>
          <a:p>
            <a:pPr lvl="0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200" dirty="0" smtClean="0">
                <a:latin typeface="Arial" pitchFamily="34" charset="0"/>
                <a:cs typeface="Arial" pitchFamily="34" charset="0"/>
              </a:rPr>
              <a:t>Codet.pesquisa@funasa.gov.br</a:t>
            </a:r>
          </a:p>
          <a:p>
            <a:pPr lvl="0"/>
            <a:r>
              <a:rPr lang="pt-BR" sz="2200" dirty="0" smtClean="0">
                <a:latin typeface="Arial" pitchFamily="34" charset="0"/>
                <a:cs typeface="Arial" pitchFamily="34" charset="0"/>
              </a:rPr>
              <a:t>Filomena.kotaka@funasa.gov.br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4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lang="pt-BR" sz="7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7200" dirty="0" smtClean="0"/>
              <a:t>   </a:t>
            </a:r>
            <a:endParaRPr lang="pt-BR" sz="7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714356"/>
            <a:ext cx="79357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Tabela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Número das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pesquisas selecionadas pelos dos Editais 2000, 2001, 2003, 2007 e 2011,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situação em 31 de abril de 2016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00100" y="6000768"/>
            <a:ext cx="23423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Densp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Cgcot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Codet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57159" y="1357295"/>
          <a:ext cx="8572561" cy="4288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978"/>
                <a:gridCol w="1162380"/>
                <a:gridCol w="1162380"/>
                <a:gridCol w="1235029"/>
                <a:gridCol w="1235029"/>
                <a:gridCol w="653839"/>
                <a:gridCol w="726489"/>
                <a:gridCol w="944437"/>
              </a:tblGrid>
              <a:tr h="438494">
                <a:tc rowSpan="2"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Narrow" pitchFamily="34" charset="0"/>
                        </a:rPr>
                        <a:t>ÁREA</a:t>
                      </a:r>
                      <a:r>
                        <a:rPr lang="pt-BR" sz="1400" b="1" baseline="0" dirty="0" smtClean="0">
                          <a:latin typeface="Arial Narrow" pitchFamily="34" charset="0"/>
                        </a:rPr>
                        <a:t> TEMÁTICA</a:t>
                      </a:r>
                      <a:endParaRPr lang="pt-BR" sz="1400" b="1" dirty="0">
                        <a:latin typeface="Arial Narrow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Narrow" pitchFamily="34" charset="0"/>
                        </a:rPr>
                        <a:t>EDITAL</a:t>
                      </a:r>
                      <a:r>
                        <a:rPr lang="pt-BR" sz="1400" b="1" baseline="0" dirty="0" smtClean="0">
                          <a:latin typeface="Arial Narrow" pitchFamily="34" charset="0"/>
                        </a:rPr>
                        <a:t> 2000</a:t>
                      </a:r>
                      <a:endParaRPr lang="pt-BR" sz="1400" b="1" dirty="0">
                        <a:latin typeface="Arial Narrow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Narrow" pitchFamily="34" charset="0"/>
                        </a:rPr>
                        <a:t>EDITAL 2001</a:t>
                      </a:r>
                      <a:endParaRPr lang="pt-BR" sz="1400" b="1" dirty="0">
                        <a:latin typeface="Arial Narrow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Narrow" pitchFamily="34" charset="0"/>
                        </a:rPr>
                        <a:t>EDITAL 2003</a:t>
                      </a:r>
                      <a:endParaRPr lang="pt-BR" sz="1400" b="1" dirty="0">
                        <a:latin typeface="Arial Narrow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Narrow" pitchFamily="34" charset="0"/>
                        </a:rPr>
                        <a:t>EDITAL</a:t>
                      </a:r>
                      <a:r>
                        <a:rPr lang="pt-BR" sz="1400" b="1" baseline="0" dirty="0" smtClean="0">
                          <a:latin typeface="Arial Narrow" pitchFamily="34" charset="0"/>
                        </a:rPr>
                        <a:t> 2007</a:t>
                      </a:r>
                      <a:endParaRPr lang="pt-BR" sz="1400" b="1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Narrow" pitchFamily="34" charset="0"/>
                        </a:rPr>
                        <a:t>EDITAL</a:t>
                      </a:r>
                      <a:r>
                        <a:rPr lang="pt-BR" sz="10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pt-BR" sz="1400" baseline="0" dirty="0" smtClean="0">
                          <a:latin typeface="Arial Narrow" pitchFamily="34" charset="0"/>
                        </a:rPr>
                        <a:t>2011</a:t>
                      </a:r>
                      <a:r>
                        <a:rPr lang="pt-BR" sz="1000" baseline="0" dirty="0" smtClean="0">
                          <a:latin typeface="Arial Narrow" pitchFamily="34" charset="0"/>
                        </a:rPr>
                        <a:t> </a:t>
                      </a:r>
                      <a:endParaRPr lang="pt-BR" sz="10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Narrow" pitchFamily="34" charset="0"/>
                        </a:rPr>
                        <a:t>TOTAL</a:t>
                      </a:r>
                      <a:endParaRPr lang="pt-BR" sz="1400" b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607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CONV</a:t>
                      </a:r>
                      <a:r>
                        <a:rPr lang="pt-BR" sz="1400" b="1" dirty="0" smtClean="0">
                          <a:latin typeface="Arial Narrow" pitchFamily="34" charset="0"/>
                        </a:rPr>
                        <a:t>.</a:t>
                      </a:r>
                      <a:endParaRPr lang="pt-BR" sz="14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CONC</a:t>
                      </a:r>
                      <a:r>
                        <a:rPr lang="pt-BR" sz="1400" b="1" dirty="0" smtClean="0">
                          <a:latin typeface="Arial Narrow" pitchFamily="34" charset="0"/>
                        </a:rPr>
                        <a:t>.</a:t>
                      </a:r>
                      <a:endParaRPr lang="pt-BR" sz="14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86551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ÁGUA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  <a:p>
                      <a:pPr algn="ctr"/>
                      <a:endParaRPr kumimoji="0" lang="pt-BR" sz="16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716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ESGOTO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716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RESÍDUOS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716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GESTÃO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716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INDÍGENAS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716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HABITAÇÃO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7165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pt-B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Analisar quatro pesquisas financiadas pela Funasa, considerando aspectos de gestão com a participação do "usuário", para o desenvolvimento e sustentabilidade das ações de saneamento.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pt-BR" dirty="0" smtClean="0"/>
              <a:t>Material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5000660"/>
          </a:xfrm>
        </p:spPr>
        <p:txBody>
          <a:bodyPr>
            <a:normAutofit fontScale="700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Foram analisadas as 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seguintes 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pesquisas e seus resultados e recomendações: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(A) 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Percepções e Usos da Água em Pequenas Comunidades: Uma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Perspectiva Antropológica (Teixeira, C. </a:t>
            </a:r>
            <a:r>
              <a:rPr lang="pt-BR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et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al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Brasil, 2013. 5º Caderno de Pesquisa, p. 9-30).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(B) 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Saneamento ambiental, sustentabilidade e </a:t>
            </a:r>
            <a:r>
              <a:rPr lang="pt-BR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permacultura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em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assentamentos rurais (Teixeira, B. A. N. 8º Caderno de Pesquisa. Brasil, 2016.)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(C) 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Pesquisa-Ação no Distrito de </a:t>
            </a:r>
            <a:r>
              <a:rPr lang="pt-BR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Iauaretê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do Município de São Gabriel da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Cachoeira/AM: proposta de Melhorias Sanitárias e Mudanças de Hábitos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pt-BR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Pelicioni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M. C. F </a:t>
            </a:r>
            <a:r>
              <a:rPr lang="pt-BR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et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al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Brasil, 2013. 5º Caderno de Pesquisa, p. 59-88).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(D) 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Participação e mobilização Social: Metodologia em ações educativas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para o saneamento ambiental para pequenos municípios (Dias, </a:t>
            </a:r>
            <a:r>
              <a:rPr lang="pt-BR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S.M.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 </a:t>
            </a:r>
            <a:r>
              <a:rPr lang="pt-BR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et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al. Brasil, 2014. 7º Caderno de Pesquisa, p. 153-191).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95732"/>
          </a:xfrm>
        </p:spPr>
        <p:txBody>
          <a:bodyPr/>
          <a:lstStyle/>
          <a:p>
            <a:pPr lvl="0"/>
            <a:r>
              <a:rPr lang="pt-BR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Leitura </a:t>
            </a:r>
            <a:r>
              <a:rPr lang="pt-BR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 comparação dos produtos esperados nas linhas do Edital de convocação de pesquisas, os objetivos e a metodologia da pesquisa realizada e as recomendações  feitas à Funasa, considerando os resultados finais alcançados pelas pesquisas.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sz="5600" b="1" dirty="0" smtClean="0">
                <a:ea typeface="Calibri" pitchFamily="34" charset="0"/>
                <a:cs typeface="Arial" pitchFamily="34" charset="0"/>
              </a:rPr>
              <a:t>Pesquisa </a:t>
            </a:r>
            <a:r>
              <a:rPr lang="pt-BR" sz="5600" b="1" dirty="0" smtClean="0">
                <a:ea typeface="Calibri" pitchFamily="34" charset="0"/>
                <a:cs typeface="Arial" pitchFamily="34" charset="0"/>
              </a:rPr>
              <a:t>A</a:t>
            </a:r>
            <a:r>
              <a:rPr lang="pt-BR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5400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lnSpcReduction="10000"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"Percepções e Usos da Água em Pequenas Comunidades: Uma Perspectiva Antropológica</a:t>
            </a:r>
            <a:r>
              <a:rPr lang="pt-BR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Realizada </a:t>
            </a:r>
            <a:r>
              <a:rPr lang="pt-B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nos municípios de Granjeiro/CE e </a:t>
            </a:r>
            <a:r>
              <a:rPr lang="pt-BR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Maracaçumé</a:t>
            </a:r>
            <a:r>
              <a:rPr lang="pt-B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/MA, buscando compreender as ações de saneamento público, notadamente de implementação de sistemas de abastecimento de água, em suas conexões e seus desdobramentos no modo de vida e nas condições de saúde das populações envolvidas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5400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5429288"/>
          </a:xfrm>
        </p:spPr>
        <p:txBody>
          <a:bodyPr>
            <a:normAutofit lnSpcReduction="10000"/>
          </a:bodyPr>
          <a:lstStyle/>
          <a:p>
            <a:pPr fontAlgn="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Produto solicitado no Edital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indent="0" fontAlgn="t">
              <a:spcBef>
                <a:spcPts val="1200"/>
              </a:spcBef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- Investigar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 papel do sujeito nas intervenções ambientais para o suprimento de água por sistema de abastecimento público, em diferentes contextos sociais, abordar aspectos relacionados a práticas sociais, expressas em atitudes e comportamentos individuais e coletivos encontrados no cotidiano dos usos e consumo da água. Captar a percepção da importância da água para consumo humano, em relação aos hábitos e modos de vida, às relações com o prestador do serviço e à participação no controle das políticas públicas.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</TotalTime>
  <Words>2476</Words>
  <Application>Microsoft Office PowerPoint</Application>
  <PresentationFormat>Apresentação na tela (4:3)</PresentationFormat>
  <Paragraphs>259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Fluxo</vt:lpstr>
      <vt:lpstr>PESQUISAS EM GESTÃO: AÇÕES DE EDUCAÇÃO EM SAÚDE E SANEAMENTO - FUNASA- </vt:lpstr>
      <vt:lpstr>Introdução</vt:lpstr>
      <vt:lpstr>Slide 3</vt:lpstr>
      <vt:lpstr>Slide 4</vt:lpstr>
      <vt:lpstr>Objetivos</vt:lpstr>
      <vt:lpstr>Material</vt:lpstr>
      <vt:lpstr>Metodologia</vt:lpstr>
      <vt:lpstr>Pesquisa A </vt:lpstr>
      <vt:lpstr> </vt:lpstr>
      <vt:lpstr>Slide 10</vt:lpstr>
      <vt:lpstr>Conclusões - Pesquisa A</vt:lpstr>
      <vt:lpstr>Recomendações da Pesquisa A</vt:lpstr>
      <vt:lpstr>Pesquisa B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Recomendações à Funasa</vt:lpstr>
      <vt:lpstr>Pesquisa C. </vt:lpstr>
      <vt:lpstr>Slide 23</vt:lpstr>
      <vt:lpstr>Slide 24</vt:lpstr>
      <vt:lpstr>Slide 25</vt:lpstr>
      <vt:lpstr>Slide 26</vt:lpstr>
      <vt:lpstr>Slide 27</vt:lpstr>
      <vt:lpstr>Slide 28</vt:lpstr>
      <vt:lpstr>Pesquisa D. </vt:lpstr>
      <vt:lpstr>Pesquisa D</vt:lpstr>
      <vt:lpstr>Slide 31</vt:lpstr>
      <vt:lpstr>Slide 32</vt:lpstr>
      <vt:lpstr>Produtos – Pesquisa D</vt:lpstr>
      <vt:lpstr>Produtos da Pesquisa D</vt:lpstr>
      <vt:lpstr>Recomendações – Pesquisa D</vt:lpstr>
      <vt:lpstr>Considerações finais</vt:lpstr>
      <vt:lpstr>Referências</vt:lpstr>
      <vt:lpstr>MUITO OBRIGADA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PESQUISAS EM GESTÃO: AÇÕES DE EDUCAÇÃO EM SAÚDE E SANEAMENTO</dc:title>
  <dc:creator>filomena.kotaka</dc:creator>
  <cp:lastModifiedBy>FILOMENA</cp:lastModifiedBy>
  <cp:revision>29</cp:revision>
  <dcterms:created xsi:type="dcterms:W3CDTF">2016-05-05T22:16:39Z</dcterms:created>
  <dcterms:modified xsi:type="dcterms:W3CDTF">2016-05-16T03:03:41Z</dcterms:modified>
</cp:coreProperties>
</file>