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22" r:id="rId16"/>
    <p:sldId id="323" r:id="rId17"/>
    <p:sldId id="324" r:id="rId18"/>
    <p:sldId id="312" r:id="rId19"/>
    <p:sldId id="315" r:id="rId20"/>
    <p:sldId id="316" r:id="rId21"/>
    <p:sldId id="318" r:id="rId22"/>
    <p:sldId id="319" r:id="rId23"/>
    <p:sldId id="320" r:id="rId24"/>
    <p:sldId id="32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1" d="100"/>
          <a:sy n="81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571744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4071942"/>
            <a:ext cx="6400800" cy="64294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54DA-197C-42E2-B40E-65295D53AF53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Business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Rhr-Aq0z2d9GBBTI-4sskpE2rnA2JTJrk50teHFBh2MMO8VCNY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folhadaregiao.com.br/jornal/1999/09/28/28-p14a.JPG" TargetMode="Externa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penapolis.sp.gov.br/fotos/ad6041ff1604bbb639b38250af401b1a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76475"/>
            <a:ext cx="9144000" cy="1655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pic>
        <p:nvPicPr>
          <p:cNvPr id="10" name="Picture 16" descr="DAEPVAZ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332656"/>
            <a:ext cx="2069778" cy="139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2123728" y="4365392"/>
            <a:ext cx="5184775" cy="20159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pt-BR" altLang="pt-BR" sz="2000" b="1" dirty="0" smtClean="0"/>
              <a:t>Fernanda Marin </a:t>
            </a:r>
            <a:r>
              <a:rPr lang="pt-BR" altLang="pt-BR" sz="2000" b="1" dirty="0" err="1" smtClean="0"/>
              <a:t>Campachi</a:t>
            </a:r>
            <a:r>
              <a:rPr lang="pt-BR" altLang="pt-BR" sz="2000" b="1" dirty="0" smtClean="0"/>
              <a:t> Bosso</a:t>
            </a:r>
          </a:p>
          <a:p>
            <a:pPr algn="ctr">
              <a:lnSpc>
                <a:spcPct val="125000"/>
              </a:lnSpc>
            </a:pPr>
            <a:r>
              <a:rPr lang="pt-BR" altLang="pt-BR" sz="2000" dirty="0" smtClean="0"/>
              <a:t>Pedagoga do DAEP</a:t>
            </a:r>
          </a:p>
          <a:p>
            <a:pPr algn="ctr">
              <a:lnSpc>
                <a:spcPct val="125000"/>
              </a:lnSpc>
            </a:pPr>
            <a:endParaRPr lang="pt-BR" altLang="pt-BR" sz="2000" b="1" dirty="0" smtClean="0"/>
          </a:p>
          <a:p>
            <a:pPr algn="ctr">
              <a:lnSpc>
                <a:spcPct val="125000"/>
              </a:lnSpc>
            </a:pPr>
            <a:r>
              <a:rPr lang="pt-BR" altLang="pt-BR" sz="2000" b="1" dirty="0" smtClean="0"/>
              <a:t>Silvia M. </a:t>
            </a:r>
            <a:r>
              <a:rPr lang="pt-BR" altLang="pt-BR" sz="2000" b="1" dirty="0" err="1" smtClean="0"/>
              <a:t>Shinkai</a:t>
            </a:r>
            <a:r>
              <a:rPr lang="pt-BR" altLang="pt-BR" sz="2000" b="1" dirty="0" smtClean="0"/>
              <a:t> de Oliveira</a:t>
            </a:r>
          </a:p>
          <a:p>
            <a:pPr algn="ctr">
              <a:lnSpc>
                <a:spcPct val="125000"/>
              </a:lnSpc>
            </a:pPr>
            <a:r>
              <a:rPr lang="pt-BR" altLang="pt-BR" sz="2000" dirty="0" smtClean="0"/>
              <a:t>Diretora Presidente do DAEP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461963" y="2492896"/>
            <a:ext cx="81819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EDUCAÇÃO PARA USO RACIONAL DA ÁGUA EM HORTAS COMUNITÁRIAS DE PENÁPOLIS</a:t>
            </a:r>
            <a:endParaRPr lang="pt-BR" sz="3200" dirty="0"/>
          </a:p>
        </p:txBody>
      </p:sp>
      <p:pic>
        <p:nvPicPr>
          <p:cNvPr id="14" name="Imagem 8" descr="logo-assembleia4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404664"/>
            <a:ext cx="3641808" cy="122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Projeto: Educação pra Uso Racional da Água em Hortas Comunitárias de Penápolis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51520" y="1632376"/>
            <a:ext cx="8712968" cy="323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2800" b="1" dirty="0" smtClean="0"/>
              <a:t>OBJETIVO GERAL:</a:t>
            </a:r>
            <a:endParaRPr lang="pt-BR" sz="2800" dirty="0" smtClean="0"/>
          </a:p>
          <a:p>
            <a:pPr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2800" dirty="0" smtClean="0"/>
              <a:t> Mobilizar as famílias que desenvolvem atividades nas hortas comunitárias para o consumo consciente da água utilizada, buscando conscientizar para redução do consumo, evitando o desperdício da  água  tratada, visando assumir o compromisso com o gerenciamento da água.</a:t>
            </a:r>
          </a:p>
        </p:txBody>
      </p:sp>
      <p:pic>
        <p:nvPicPr>
          <p:cNvPr id="7169" name="Picture 1" descr="C:\Users\custos1\Desktop\Objetivos_o_met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71184" y="4365104"/>
            <a:ext cx="1772816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05273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Projeto: Educação pra Uso Racional da Água em Hortas Comunitárias de Penápolis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51520" y="1682219"/>
            <a:ext cx="871296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2400" b="1" dirty="0" smtClean="0"/>
              <a:t>OBJETIVOS ESPECÍFICOS</a:t>
            </a:r>
          </a:p>
          <a:p>
            <a:pPr algn="just">
              <a:spcAft>
                <a:spcPts val="1000"/>
              </a:spcAft>
            </a:pPr>
            <a:endParaRPr lang="pt-BR" sz="2400" dirty="0" smtClean="0"/>
          </a:p>
          <a:p>
            <a:pPr lvl="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2400" dirty="0" smtClean="0"/>
              <a:t> Conscientizar sobre a importância do uso racional da água; </a:t>
            </a:r>
          </a:p>
          <a:p>
            <a:pPr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2400" dirty="0" smtClean="0"/>
              <a:t> Incentivar o desenvolvimento de outros mecanismos voltados à redução do consumo de água; </a:t>
            </a:r>
          </a:p>
          <a:p>
            <a:pPr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2400" dirty="0" smtClean="0"/>
              <a:t> Identificar possíveis entraves nessa atividade e apresentar soluções para os problemas diagnosticados;</a:t>
            </a:r>
          </a:p>
          <a:p>
            <a:pPr lvl="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2400" dirty="0" smtClean="0"/>
              <a:t> Identificar possíveis danos ao meio ambiente;</a:t>
            </a:r>
          </a:p>
          <a:p>
            <a:pPr lvl="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2400" dirty="0" smtClean="0"/>
              <a:t> Destacar que a água deve ser utilizada somente para uso da horta e não para outros fins particulares; </a:t>
            </a:r>
            <a:endParaRPr lang="pt-BR" sz="2400" dirty="0"/>
          </a:p>
        </p:txBody>
      </p:sp>
      <p:pic>
        <p:nvPicPr>
          <p:cNvPr id="6145" name="Picture 1" descr="C:\Users\custos1\Desktop\definição-de-objetivos-e-meta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88" y="1052736"/>
            <a:ext cx="1979712" cy="1711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Projeto: Educação pra Uso Racional da Água em Hortas Comunitárias de Penápolis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51520" y="1196752"/>
            <a:ext cx="8712968" cy="553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2400" b="1" dirty="0" smtClean="0"/>
              <a:t>OBJETIVOS ESPECÍFICOS (continuação)</a:t>
            </a:r>
            <a:endParaRPr lang="pt-BR" sz="2400" dirty="0" smtClean="0"/>
          </a:p>
          <a:p>
            <a:pPr lvl="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2400" dirty="0" smtClean="0"/>
              <a:t> Abordar os cuidados com os tanques de armazenamento da água, enfocando a questão da dengue;</a:t>
            </a:r>
          </a:p>
          <a:p>
            <a:pPr lvl="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2400" dirty="0" smtClean="0"/>
              <a:t> Incentivar a agricultura natural, a utilização do composto orgânico, utilizar os resíduos orgânicos domésticos, os quais podem ser utilizados na produção de composto para canteiros das hortas; </a:t>
            </a:r>
          </a:p>
          <a:p>
            <a:pPr lvl="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2400" dirty="0" smtClean="0"/>
              <a:t> Favorecer o consumo de verduras e legumes frescos e sem agrotóxicos;</a:t>
            </a:r>
          </a:p>
          <a:p>
            <a:pPr lvl="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2400" dirty="0" smtClean="0"/>
              <a:t> Sugerir a utilização de garrafas pet na estruturação dos espaços de produção;</a:t>
            </a:r>
          </a:p>
          <a:p>
            <a:pPr algn="just">
              <a:spcAft>
                <a:spcPts val="1000"/>
              </a:spcAft>
              <a:buFont typeface="Arial" pitchFamily="34" charset="0"/>
              <a:buChar char="•"/>
            </a:pPr>
            <a:r>
              <a:rPr lang="pt-BR" sz="2400" dirty="0" smtClean="0"/>
              <a:t> Promover a educação ambiental informal através da conscientização dessas famílias na busca do desenvolvimento sustentável.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908719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Projeto: Educação pra Uso Racional da Água em Hortas Comunitárias de Penápolis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107504" y="908720"/>
            <a:ext cx="8892480" cy="343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pt-BR" sz="2000" b="1" dirty="0" smtClean="0"/>
              <a:t>METODOLOGIA</a:t>
            </a:r>
            <a:endParaRPr lang="pt-BR" sz="2000" dirty="0" smtClean="0"/>
          </a:p>
          <a:p>
            <a:pPr lvl="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2000" dirty="0" smtClean="0"/>
              <a:t> Levantamento no setor de rendas do DAEP do consumo de água de todas as hortas;</a:t>
            </a:r>
          </a:p>
          <a:p>
            <a:pPr lvl="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2000" dirty="0" smtClean="0"/>
              <a:t> Entregue  convites aos Coordenadores de cada horta com dia e horário em que a horta será visitada;</a:t>
            </a:r>
          </a:p>
          <a:p>
            <a:pPr lvl="0" algn="just">
              <a:spcAft>
                <a:spcPts val="300"/>
              </a:spcAft>
              <a:buFont typeface="Arial" pitchFamily="34" charset="0"/>
              <a:buChar char="•"/>
            </a:pPr>
            <a:endParaRPr lang="pt-BR" sz="2000" dirty="0" smtClean="0"/>
          </a:p>
          <a:p>
            <a:pPr lvl="0" algn="just">
              <a:spcAft>
                <a:spcPts val="300"/>
              </a:spcAft>
              <a:buFont typeface="Arial" pitchFamily="34" charset="0"/>
              <a:buChar char="•"/>
            </a:pPr>
            <a:endParaRPr lang="pt-BR" sz="2000" dirty="0" smtClean="0"/>
          </a:p>
          <a:p>
            <a:pPr lvl="0" algn="just">
              <a:spcAft>
                <a:spcPts val="300"/>
              </a:spcAft>
              <a:buFont typeface="Arial" pitchFamily="34" charset="0"/>
              <a:buChar char="•"/>
            </a:pPr>
            <a:endParaRPr lang="pt-BR" sz="2000" dirty="0" smtClean="0"/>
          </a:p>
          <a:p>
            <a:pPr lvl="0" algn="just">
              <a:spcAft>
                <a:spcPts val="300"/>
              </a:spcAft>
              <a:buFont typeface="Arial" pitchFamily="34" charset="0"/>
              <a:buChar char="•"/>
            </a:pPr>
            <a:endParaRPr lang="pt-BR" sz="2000" dirty="0" smtClean="0"/>
          </a:p>
          <a:p>
            <a:pPr lvl="0" algn="just">
              <a:spcAft>
                <a:spcPts val="300"/>
              </a:spcAft>
              <a:buFont typeface="Arial" pitchFamily="34" charset="0"/>
              <a:buChar char="•"/>
            </a:pPr>
            <a:endParaRPr lang="pt-BR" sz="2000" dirty="0" smtClean="0"/>
          </a:p>
        </p:txBody>
      </p:sp>
      <p:pic>
        <p:nvPicPr>
          <p:cNvPr id="5" name="Picture 2" descr="convite horta comunitária"/>
          <p:cNvPicPr>
            <a:picLocks noChangeAspect="1" noChangeArrowheads="1"/>
          </p:cNvPicPr>
          <p:nvPr/>
        </p:nvPicPr>
        <p:blipFill>
          <a:blip r:embed="rId2" cstate="email"/>
          <a:srcRect l="49782" b="50232"/>
          <a:stretch>
            <a:fillRect/>
          </a:stretch>
        </p:blipFill>
        <p:spPr bwMode="auto">
          <a:xfrm>
            <a:off x="2139556" y="2643680"/>
            <a:ext cx="5024732" cy="352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908719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Projeto: Educação pra Uso Racional da Água em Hortas Comunitárias de Penápolis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107504" y="908720"/>
            <a:ext cx="8892480" cy="564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pt-BR" sz="2000" b="1" dirty="0" smtClean="0"/>
              <a:t>METODOLOGIA</a:t>
            </a:r>
            <a:endParaRPr lang="pt-BR" sz="2000" dirty="0" smtClean="0"/>
          </a:p>
          <a:p>
            <a:pPr lvl="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2000" dirty="0" smtClean="0"/>
              <a:t>Visitada  todas as hortas comunitárias do município, seguindo um cronograma da horta de maior consumo de água;</a:t>
            </a:r>
          </a:p>
          <a:p>
            <a:pPr lvl="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2000" dirty="0" smtClean="0"/>
              <a:t> Aplicação de questionário, durante o bate-papo com o grupo para levantar dados para montar um diagnóstico de cada horta e encaminhar ao setor responsável;</a:t>
            </a:r>
          </a:p>
          <a:p>
            <a:pPr>
              <a:spcAft>
                <a:spcPts val="1000"/>
              </a:spcAft>
            </a:pPr>
            <a:endParaRPr lang="pt-BR" sz="500" b="1" dirty="0" smtClean="0"/>
          </a:p>
          <a:p>
            <a:pPr>
              <a:spcAft>
                <a:spcPts val="500"/>
              </a:spcAft>
            </a:pPr>
            <a:r>
              <a:rPr lang="pt-BR" b="1" dirty="0" smtClean="0"/>
              <a:t>QUESTIONÁRIO PARA LEVANTAMENTO DE DADOS:</a:t>
            </a:r>
            <a:endParaRPr lang="pt-BR" dirty="0" smtClean="0"/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pt-BR" dirty="0" smtClean="0"/>
              <a:t>Nome do Coordenador da horta?</a:t>
            </a:r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pt-BR" dirty="0" smtClean="0"/>
              <a:t>Endereço da horta?</a:t>
            </a:r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pt-BR" dirty="0" smtClean="0"/>
              <a:t>Horário de funcionamento da horta?</a:t>
            </a:r>
          </a:p>
          <a:p>
            <a:pPr marL="342900" lvl="0" indent="-342900">
              <a:spcAft>
                <a:spcPts val="500"/>
              </a:spcAft>
              <a:buFont typeface="+mj-lt"/>
              <a:buAutoNum type="arabicPeriod"/>
            </a:pPr>
            <a:r>
              <a:rPr lang="pt-BR" dirty="0" smtClean="0"/>
              <a:t>Quantas pessoas trabalham nessa horta?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pt-BR" dirty="0" smtClean="0"/>
              <a:t>Há quanto tempo existe essa horta no bairro?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pt-BR" dirty="0" smtClean="0"/>
              <a:t>O que é cultivado?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pt-BR" dirty="0" smtClean="0"/>
              <a:t>Método de rega dos canteiros? Quantas vezes são regados ao dia?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pt-BR" dirty="0" smtClean="0"/>
              <a:t>Noção de   quanto é gasto de água por mês?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pt-BR" dirty="0" smtClean="0"/>
              <a:t>Usa água para lavar as verduras após colheita?</a:t>
            </a:r>
          </a:p>
          <a:p>
            <a:pPr>
              <a:spcAft>
                <a:spcPts val="500"/>
              </a:spcAft>
            </a:pPr>
            <a:r>
              <a:rPr lang="pt-BR" dirty="0" smtClean="0"/>
              <a:t>OBSERVAÇÕES: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908719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Projeto: Educação pra Uso Racional da Água em Hortas Comunitárias de Penápolis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107504" y="908720"/>
            <a:ext cx="8892480" cy="205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pt-BR" sz="2000" b="1" dirty="0" smtClean="0"/>
              <a:t>METODOLOGIA</a:t>
            </a:r>
            <a:endParaRPr lang="pt-BR" sz="2000" dirty="0" smtClean="0"/>
          </a:p>
          <a:p>
            <a:pPr lvl="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2000" dirty="0" smtClean="0"/>
              <a:t> Realizada sensibilização das famílias, abordando a temática do uso racional da água, observando junto com o grupo, se na horta há o desperdício de água;</a:t>
            </a:r>
          </a:p>
          <a:p>
            <a:pPr lvl="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2000" dirty="0" smtClean="0"/>
              <a:t> Aberto momentos para ouvir sugestões e alternativas que possam colaborar para redução do consumo de água nas hortas, evitando assim o desperdício;</a:t>
            </a:r>
          </a:p>
          <a:p>
            <a:pPr lvl="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2000" dirty="0" smtClean="0"/>
              <a:t> Distribuídos de folhetos com dicas para economizar água;</a:t>
            </a:r>
            <a:endParaRPr lang="pt-BR" sz="2000" dirty="0"/>
          </a:p>
        </p:txBody>
      </p:sp>
      <p:pic>
        <p:nvPicPr>
          <p:cNvPr id="5" name="Picture 2" descr="horta comunitária_verso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2996952"/>
            <a:ext cx="5256584" cy="367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908719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Projeto: Educação pra Uso Racional da Água em Hortas Comunitárias de Penápolis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107504" y="1196752"/>
            <a:ext cx="8892480" cy="17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pt-BR" sz="2000" b="1" dirty="0" smtClean="0"/>
              <a:t>METODOLOGIA</a:t>
            </a:r>
            <a:endParaRPr lang="pt-BR" sz="2000" dirty="0" smtClean="0"/>
          </a:p>
          <a:p>
            <a:pPr lvl="0" algn="just">
              <a:spcAft>
                <a:spcPts val="500"/>
              </a:spcAft>
              <a:buFont typeface="Arial" pitchFamily="34" charset="0"/>
              <a:buChar char="•"/>
            </a:pPr>
            <a:r>
              <a:rPr lang="pt-BR" sz="2000" dirty="0" smtClean="0"/>
              <a:t> Monitorar o consumo de água das hortas por um período de 6 meses;</a:t>
            </a:r>
          </a:p>
          <a:p>
            <a:pPr algn="just">
              <a:spcAft>
                <a:spcPts val="500"/>
              </a:spcAft>
              <a:buFont typeface="Arial" pitchFamily="34" charset="0"/>
              <a:buChar char="•"/>
            </a:pPr>
            <a:r>
              <a:rPr lang="pt-BR" sz="2000" dirty="0" smtClean="0"/>
              <a:t> Desenvolver a 2° etapa do projeto, retornando em todas as hortas e comunicando que foi estipulado uma meta de consumo de acordo com o tamanho de cada horta.</a:t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32770" name="Picture 2" descr="C:\Users\custos1\Desktop\metodologia-trabaj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2609720"/>
            <a:ext cx="4860032" cy="4248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908719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Projeto: Educação pra Uso Racional da Água em Hortas Comunitárias de Penápolis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107504" y="1271850"/>
            <a:ext cx="8892480" cy="49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pt-BR" sz="2000" b="1" dirty="0" smtClean="0"/>
              <a:t>Método de Rega mais utilizados:                      </a:t>
            </a:r>
            <a:endParaRPr lang="pt-BR" sz="2000" dirty="0" smtClean="0"/>
          </a:p>
          <a:p>
            <a:pPr>
              <a:spcBef>
                <a:spcPts val="2000"/>
              </a:spcBef>
            </a:pPr>
            <a:r>
              <a:rPr lang="pt-BR" sz="2000" dirty="0" smtClean="0"/>
              <a:t>É fundamental que a utilização da água seja feita de forma racional, visando manter constante o volume de água disponível.</a:t>
            </a:r>
          </a:p>
          <a:p>
            <a:pPr>
              <a:spcBef>
                <a:spcPts val="2000"/>
              </a:spcBef>
            </a:pPr>
            <a:r>
              <a:rPr lang="pt-BR" sz="2000" dirty="0" smtClean="0"/>
              <a:t> </a:t>
            </a:r>
          </a:p>
          <a:p>
            <a:pPr>
              <a:spcBef>
                <a:spcPts val="2000"/>
              </a:spcBef>
            </a:pPr>
            <a:r>
              <a:rPr lang="pt-BR" sz="2000" dirty="0" smtClean="0"/>
              <a:t> </a:t>
            </a:r>
          </a:p>
          <a:p>
            <a:pPr>
              <a:spcBef>
                <a:spcPts val="2000"/>
              </a:spcBef>
            </a:pPr>
            <a:endParaRPr lang="pt-BR" sz="2000" dirty="0" smtClean="0"/>
          </a:p>
          <a:p>
            <a:pPr>
              <a:spcBef>
                <a:spcPts val="2000"/>
              </a:spcBef>
            </a:pPr>
            <a:endParaRPr lang="pt-BR" sz="2000" dirty="0" smtClean="0"/>
          </a:p>
          <a:p>
            <a:pPr>
              <a:spcBef>
                <a:spcPts val="2000"/>
              </a:spcBef>
            </a:pPr>
            <a:r>
              <a:rPr lang="pt-BR" sz="2000" dirty="0" smtClean="0"/>
              <a:t> </a:t>
            </a:r>
          </a:p>
          <a:p>
            <a:pPr>
              <a:spcBef>
                <a:spcPts val="2000"/>
              </a:spcBef>
            </a:pPr>
            <a:r>
              <a:rPr lang="pt-BR" sz="2000" dirty="0" smtClean="0"/>
              <a:t> </a:t>
            </a:r>
            <a:br>
              <a:rPr lang="pt-BR" sz="2000" dirty="0" smtClean="0"/>
            </a:br>
            <a:r>
              <a:rPr lang="pt-BR" sz="2000" dirty="0" smtClean="0"/>
              <a:t>    Mangueira 	                                                      Regador</a:t>
            </a:r>
            <a:endParaRPr lang="pt-BR" sz="2000" dirty="0"/>
          </a:p>
        </p:txBody>
      </p:sp>
      <p:pic>
        <p:nvPicPr>
          <p:cNvPr id="3077" name="Picture 5" descr="https://encrypted-tbn0.gstatic.com/images?q=tbn:ANd9GcRhr-Aq0z2d9GBBTI-4sskpE2rnA2JTJrk50teHFBh2MMO8VCNY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395535" y="3284984"/>
            <a:ext cx="3687465" cy="243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irc_mi" descr="http://www.folhadaregiao.com.br/jornal/1999/09/28/28-p14a.JPG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5076056" y="3212976"/>
            <a:ext cx="3734086" cy="255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908719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Projeto: Educação pra Uso Racional da Água em Hortas Comunitárias de Penápolis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107504" y="908720"/>
            <a:ext cx="8892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/>
              <a:t>ALGUMAS DAS VISITAS REALIZADAS</a:t>
            </a:r>
            <a:endParaRPr lang="pt-BR" sz="2000" dirty="0"/>
          </a:p>
        </p:txBody>
      </p:sp>
      <p:pic>
        <p:nvPicPr>
          <p:cNvPr id="29698" name="Picture 2" descr="DSC003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12775"/>
            <a:ext cx="3744202" cy="2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DSC005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1825" y="1412775"/>
            <a:ext cx="3748607" cy="2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DSC005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981061"/>
            <a:ext cx="3746404" cy="2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DSC0038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933056"/>
            <a:ext cx="37771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908719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Projeto: Educação pra Uso Racional da Água em Hortas Comunitárias de Penápolis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107504" y="908720"/>
            <a:ext cx="8892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/>
              <a:t>ALGUMAS DAS VISITAS REALIZADAS</a:t>
            </a:r>
            <a:endParaRPr lang="pt-BR" sz="2000" dirty="0"/>
          </a:p>
        </p:txBody>
      </p:sp>
      <p:pic>
        <p:nvPicPr>
          <p:cNvPr id="29702" name="Picture 6" descr="DSC003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55604"/>
            <a:ext cx="3789041" cy="252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DSC003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458028"/>
            <a:ext cx="3794109" cy="252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DSC0057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8698" y="4112172"/>
            <a:ext cx="3701295" cy="246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DSC0038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1" y="4130766"/>
            <a:ext cx="3699879" cy="246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7" descr="mapas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050"/>
            <a:ext cx="9144000" cy="457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" name="Picture 3" descr="bandeira de Penapoli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188" y="3498850"/>
            <a:ext cx="16383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63" y="5551488"/>
            <a:ext cx="8143875" cy="5048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1500" dirty="0">
                <a:solidFill>
                  <a:schemeClr val="bg1"/>
                </a:solidFill>
              </a:rPr>
              <a:t>Situada na Alta Noroeste Paulista e distante 490 Km da capital do Estado de São Paulo.</a:t>
            </a:r>
          </a:p>
          <a:p>
            <a:pPr>
              <a:lnSpc>
                <a:spcPct val="90000"/>
              </a:lnSpc>
            </a:pPr>
            <a:r>
              <a:rPr lang="pt-BR" altLang="pt-BR" sz="1500" dirty="0">
                <a:solidFill>
                  <a:schemeClr val="bg1"/>
                </a:solidFill>
              </a:rPr>
              <a:t>População: </a:t>
            </a:r>
            <a:r>
              <a:rPr lang="pt-BR" altLang="pt-BR" sz="1500" dirty="0" smtClean="0">
                <a:solidFill>
                  <a:schemeClr val="bg1"/>
                </a:solidFill>
              </a:rPr>
              <a:t>60.000 </a:t>
            </a:r>
            <a:r>
              <a:rPr lang="pt-BR" altLang="pt-BR" sz="1500" dirty="0">
                <a:solidFill>
                  <a:schemeClr val="bg1"/>
                </a:solidFill>
              </a:rPr>
              <a:t>habitantes.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05138" y="71438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PENÁPOLIS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908719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Projeto: Educação pra Uso Racional da Água em Hortas Comunitárias de Penápolis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107504" y="1052736"/>
            <a:ext cx="8892480" cy="48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2000"/>
              </a:spcAft>
            </a:pPr>
            <a:r>
              <a:rPr lang="pt-BR" sz="2800" b="1" dirty="0" smtClean="0"/>
              <a:t>IRREGULARIDADES ENCONTRADAS:</a:t>
            </a:r>
            <a:endParaRPr lang="pt-BR" sz="2800" dirty="0" smtClean="0"/>
          </a:p>
          <a:p>
            <a:pPr lvl="0" algn="just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800" dirty="0" smtClean="0"/>
              <a:t> Desperdício de água;</a:t>
            </a:r>
          </a:p>
          <a:p>
            <a:pPr lvl="0" algn="just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800" dirty="0" smtClean="0"/>
              <a:t> Água da horta utilizada para fins particulares;</a:t>
            </a:r>
          </a:p>
          <a:p>
            <a:pPr lvl="0" algn="just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800" dirty="0" smtClean="0"/>
              <a:t> Canos furados, vazamentos;</a:t>
            </a:r>
          </a:p>
          <a:p>
            <a:pPr lvl="0" algn="just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800" dirty="0" smtClean="0"/>
              <a:t> Entulhos, madeiras espalhados pela horta, matéria orgânica em decomposição;</a:t>
            </a:r>
          </a:p>
          <a:p>
            <a:pPr lvl="0" algn="just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800" dirty="0" smtClean="0"/>
              <a:t> Horta com plantio só de mandiocas, apenas uma família beneficiada.</a:t>
            </a:r>
            <a:endParaRPr lang="pt-BR" sz="2800" dirty="0"/>
          </a:p>
        </p:txBody>
      </p:sp>
      <p:pic>
        <p:nvPicPr>
          <p:cNvPr id="5" name="Picture 2" descr="C:\Users\custos1\Desktop\21822-PsnwosD5HNWJdFBF-s-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975861"/>
            <a:ext cx="2267744" cy="2381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908719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Projeto: Educação pra Uso Racional da Água em Hortas Comunitárias de Penápolis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107504" y="980728"/>
            <a:ext cx="889248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pt-BR" sz="2800" b="1" dirty="0" smtClean="0"/>
              <a:t>PROVIDÊNCIAS</a:t>
            </a:r>
            <a:endParaRPr lang="pt-BR" sz="2800" dirty="0" smtClean="0"/>
          </a:p>
          <a:p>
            <a:pPr lvl="0" algn="just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800" dirty="0" smtClean="0"/>
              <a:t> Relatório das hortas comunitárias que foram identificadas irregularidades  para o Secretário de Agricultura; </a:t>
            </a:r>
          </a:p>
          <a:p>
            <a:pPr lvl="0" algn="just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800" dirty="0" smtClean="0"/>
              <a:t> Hortas foram desligadas, remanejamento de pessoas para outra horta mais próxima;</a:t>
            </a:r>
          </a:p>
          <a:p>
            <a:pPr lvl="0" algn="just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800" dirty="0" smtClean="0"/>
              <a:t> Monitoramento do consumo de água por um período de 6 meses</a:t>
            </a:r>
            <a:endParaRPr lang="pt-BR" sz="2800" dirty="0"/>
          </a:p>
        </p:txBody>
      </p:sp>
      <p:pic>
        <p:nvPicPr>
          <p:cNvPr id="33794" name="Picture 2" descr="C:\Users\custos1\Desktop\desporto_listaclubesassociaco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040" y="4716135"/>
            <a:ext cx="1739664" cy="1812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908719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Projeto: Educação pra Uso Racional da Água em Hortas Comunitárias de Penápolis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107504" y="1052736"/>
            <a:ext cx="8892480" cy="506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pt-BR" sz="2400" b="1" dirty="0" smtClean="0"/>
              <a:t>RESULTADO ESPERADO</a:t>
            </a:r>
            <a:endParaRPr lang="pt-BR" sz="2400" dirty="0" smtClean="0"/>
          </a:p>
          <a:p>
            <a:pPr lvl="0" algn="just">
              <a:spcAft>
                <a:spcPts val="2000"/>
              </a:spcAft>
            </a:pPr>
            <a:r>
              <a:rPr lang="pt-BR" sz="2400" dirty="0" smtClean="0"/>
              <a:t>Redução do consumo de água  nas hortas comunitárias identificadas consumo elevado</a:t>
            </a:r>
          </a:p>
          <a:p>
            <a:pPr lvl="0" algn="just">
              <a:spcAft>
                <a:spcPts val="2000"/>
              </a:spcAft>
            </a:pPr>
            <a:endParaRPr lang="pt-BR" sz="2400" dirty="0" smtClean="0"/>
          </a:p>
          <a:p>
            <a:pPr algn="just">
              <a:spcAft>
                <a:spcPts val="2000"/>
              </a:spcAft>
            </a:pPr>
            <a:r>
              <a:rPr lang="pt-BR" sz="2400" b="1" dirty="0" smtClean="0"/>
              <a:t>RESULTADOS ATUAL </a:t>
            </a:r>
            <a:r>
              <a:rPr lang="pt-BR" sz="2400" dirty="0" smtClean="0"/>
              <a:t>(</a:t>
            </a:r>
            <a:r>
              <a:rPr lang="pt-BR" sz="2400" dirty="0" smtClean="0">
                <a:solidFill>
                  <a:srgbClr val="FF0000"/>
                </a:solidFill>
              </a:rPr>
              <a:t>em apuração </a:t>
            </a:r>
            <a:r>
              <a:rPr lang="pt-BR" sz="2400" dirty="0" smtClean="0"/>
              <a:t>– média de jan-abr/2014 e jan-abr/2015)</a:t>
            </a:r>
          </a:p>
          <a:p>
            <a:pPr algn="just">
              <a:spcAft>
                <a:spcPts val="2000"/>
              </a:spcAft>
            </a:pPr>
            <a:r>
              <a:rPr lang="pt-BR" sz="2400" i="1" u="sng" dirty="0" smtClean="0"/>
              <a:t>Horta 26912-3:</a:t>
            </a:r>
            <a:r>
              <a:rPr lang="pt-BR" sz="2400" dirty="0" smtClean="0"/>
              <a:t> tinha consumo médio de 92,5m3/mês e passou a ter 55,75m3/mês (redução de 36,75m3/mês = </a:t>
            </a:r>
            <a:r>
              <a:rPr lang="pt-BR" sz="2400" dirty="0" smtClean="0">
                <a:solidFill>
                  <a:srgbClr val="FF0000"/>
                </a:solidFill>
              </a:rPr>
              <a:t>39%</a:t>
            </a:r>
            <a:r>
              <a:rPr lang="pt-BR" sz="2400" dirty="0" smtClean="0"/>
              <a:t>)</a:t>
            </a:r>
          </a:p>
          <a:p>
            <a:pPr algn="just">
              <a:spcAft>
                <a:spcPts val="2000"/>
              </a:spcAft>
            </a:pPr>
            <a:r>
              <a:rPr lang="pt-BR" sz="2400" i="1" u="sng" dirty="0" smtClean="0"/>
              <a:t>Horta 42478-1:</a:t>
            </a:r>
            <a:r>
              <a:rPr lang="pt-BR" sz="2400" dirty="0" smtClean="0"/>
              <a:t> tinha consumo médio de 30,25m3/mês e passou a ter 11,5m3/mês (redução de 18,75m3/mês = </a:t>
            </a:r>
            <a:r>
              <a:rPr lang="pt-BR" sz="2400" dirty="0" smtClean="0">
                <a:solidFill>
                  <a:srgbClr val="FF0000"/>
                </a:solidFill>
              </a:rPr>
              <a:t>61%</a:t>
            </a:r>
            <a:r>
              <a:rPr lang="pt-BR" sz="2400" dirty="0" smtClean="0"/>
              <a:t>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908719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Projeto: Educação pra Uso Racional da Água em Hortas Comunitárias de Penápolis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107504" y="1491749"/>
            <a:ext cx="889248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pt-BR" sz="2800" b="1" dirty="0" smtClean="0"/>
              <a:t>PARCERIAS NA REALIZAÇÃO DO PROJETO:</a:t>
            </a:r>
            <a:endParaRPr lang="pt-BR" sz="2800" dirty="0" smtClean="0"/>
          </a:p>
          <a:p>
            <a:pPr lvl="0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800" dirty="0" smtClean="0"/>
              <a:t> DAEP / CEA</a:t>
            </a:r>
          </a:p>
          <a:p>
            <a:pPr lvl="0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800" dirty="0" smtClean="0"/>
              <a:t> Secretaria de Agricultura</a:t>
            </a:r>
          </a:p>
          <a:p>
            <a:pPr lvl="0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800" dirty="0" smtClean="0"/>
              <a:t> Vigilância Epidemiológica</a:t>
            </a:r>
            <a:endParaRPr lang="pt-BR" sz="2800" dirty="0"/>
          </a:p>
        </p:txBody>
      </p:sp>
      <p:pic>
        <p:nvPicPr>
          <p:cNvPr id="34818" name="Picture 2" descr="C:\Users\custos1\Desktop\parceria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0" y="908720"/>
            <a:ext cx="285750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2051442"/>
            <a:ext cx="9144000" cy="7318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www.daep.com.br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0" y="2837254"/>
            <a:ext cx="9144000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dirty="0" smtClean="0">
                <a:latin typeface="Arial" charset="0"/>
              </a:rPr>
              <a:t>cea@daep.com.br</a:t>
            </a:r>
            <a:endParaRPr lang="pt-BR" altLang="pt-BR" sz="2800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2800" dirty="0" smtClean="0">
                <a:latin typeface="Arial" charset="0"/>
              </a:rPr>
              <a:t>Fone</a:t>
            </a:r>
            <a:r>
              <a:rPr lang="pt-BR" altLang="pt-BR" sz="2800" dirty="0">
                <a:latin typeface="Arial" charset="0"/>
              </a:rPr>
              <a:t>: (18) 3654 - 6100</a:t>
            </a:r>
          </a:p>
          <a:p>
            <a:pPr algn="ctr">
              <a:spcBef>
                <a:spcPct val="50000"/>
              </a:spcBef>
            </a:pPr>
            <a:r>
              <a:rPr lang="pt-BR" altLang="pt-BR" sz="2800" dirty="0">
                <a:latin typeface="Arial" charset="0"/>
              </a:rPr>
              <a:t>Fax: (18) 3654 – 6109</a:t>
            </a:r>
          </a:p>
        </p:txBody>
      </p:sp>
      <p:sp>
        <p:nvSpPr>
          <p:cNvPr id="7" name="WordArt 42"/>
          <p:cNvSpPr>
            <a:spLocks noChangeArrowheads="1" noChangeShapeType="1" noTextEdit="1"/>
          </p:cNvSpPr>
          <p:nvPr/>
        </p:nvSpPr>
        <p:spPr bwMode="auto">
          <a:xfrm>
            <a:off x="1258888" y="334094"/>
            <a:ext cx="6553200" cy="15827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pt-BR" sz="3200" kern="10" dirty="0">
                <a:ln w="508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OBRIGADA</a:t>
            </a:r>
          </a:p>
        </p:txBody>
      </p:sp>
      <p:pic>
        <p:nvPicPr>
          <p:cNvPr id="9" name="Picture 16" descr="DAEPVAZ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5085184"/>
            <a:ext cx="1872208" cy="126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INTRODUÇÃO</a:t>
            </a: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-180528" y="1484784"/>
            <a:ext cx="5760640" cy="316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Centro de Educação Ambiental</a:t>
            </a:r>
            <a:b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DAEP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D:\ServidorCEA\_CEA FOTOS e IMAGENS\2015\DSC019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03893" y="1701048"/>
            <a:ext cx="3840107" cy="288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ixaDeTexto 12"/>
          <p:cNvSpPr txBox="1">
            <a:spLocks noChangeArrowheads="1"/>
          </p:cNvSpPr>
          <p:nvPr/>
        </p:nvSpPr>
        <p:spPr bwMode="auto">
          <a:xfrm>
            <a:off x="107504" y="5157192"/>
            <a:ext cx="4680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latin typeface="Calibri" pitchFamily="34" charset="0"/>
              </a:rPr>
              <a:t>Endereço: Rua Altino Vaz de Mello, 3200 - PENÁPOLIS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alibri" pitchFamily="34" charset="0"/>
              </a:rPr>
              <a:t>E-mail: cea@daep.com.br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alibri" pitchFamily="34" charset="0"/>
              </a:rPr>
              <a:t>Telefone: </a:t>
            </a:r>
            <a:r>
              <a:rPr lang="pt-BR" sz="1600" dirty="0" smtClean="0">
                <a:latin typeface="Calibri" pitchFamily="34" charset="0"/>
              </a:rPr>
              <a:t>18-3652.5309</a:t>
            </a:r>
            <a:endParaRPr lang="pt-BR" sz="1600" dirty="0">
              <a:latin typeface="Calibri" pitchFamily="34" charset="0"/>
            </a:endParaRPr>
          </a:p>
        </p:txBody>
      </p:sp>
      <p:pic>
        <p:nvPicPr>
          <p:cNvPr id="12" name="Imagem 9" descr="DAEP 20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6555" y="4797152"/>
            <a:ext cx="2081949" cy="141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0" descr="logo_CEA_NEW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6315" y="5013176"/>
            <a:ext cx="2017514" cy="105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INTRODUÇÃO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662880" y="994371"/>
            <a:ext cx="8229600" cy="7064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Ações: 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23293"/>
            <a:ext cx="8363272" cy="4958035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100" dirty="0" smtClean="0">
                <a:solidFill>
                  <a:schemeClr val="tx1"/>
                </a:solidFill>
                <a:latin typeface="Century Gothic" pitchFamily="34" charset="0"/>
              </a:rPr>
              <a:t>	</a:t>
            </a:r>
            <a:r>
              <a:rPr lang="pt-BR" sz="2100" dirty="0" smtClean="0">
                <a:solidFill>
                  <a:schemeClr val="tx1"/>
                </a:solidFill>
              </a:rPr>
              <a:t>O  CEA  desenvolve  ações de Educação Ambiental na cidade </a:t>
            </a:r>
            <a:r>
              <a:rPr lang="pt-BR" sz="2100" dirty="0">
                <a:solidFill>
                  <a:schemeClr val="tx1"/>
                </a:solidFill>
              </a:rPr>
              <a:t> </a:t>
            </a:r>
            <a:r>
              <a:rPr lang="pt-BR" sz="2100" dirty="0" smtClean="0">
                <a:solidFill>
                  <a:schemeClr val="tx1"/>
                </a:solidFill>
              </a:rPr>
              <a:t>através de diversas atividades como monitoramentos, oficinas, eventos, pesquisas, visitas técnicas, reuniões, cursos , estendo o  trabalho de conscientização  na comunidade: empresas, comércio, associações, bairros, com o produtor rural entre outros.</a:t>
            </a: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100" dirty="0" smtClean="0">
                <a:solidFill>
                  <a:schemeClr val="tx1"/>
                </a:solidFill>
              </a:rPr>
              <a:t>       Os trabalhos realizados fortalecem o sistema de Saneamento Ambiental e também os trabalhos de recuperação e preservação do Ribeirão Lajeado.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1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INTRODUÇÃO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+mj-lt"/>
              </a:rPr>
              <a:t> </a:t>
            </a:r>
            <a:r>
              <a:rPr lang="pt-BR" sz="4000" b="1" dirty="0" smtClean="0">
                <a:latin typeface="+mj-lt"/>
              </a:rPr>
              <a:t>Visitas Monitoradas: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600" b="1" u="sng" dirty="0" smtClean="0">
              <a:solidFill>
                <a:srgbClr val="000099"/>
              </a:solidFill>
              <a:latin typeface="+mj-lt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500" dirty="0">
              <a:latin typeface="+mj-lt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500" dirty="0" smtClean="0">
              <a:latin typeface="+mj-lt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539750" y="1844824"/>
            <a:ext cx="8208963" cy="473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pt-BR" sz="2200" dirty="0">
                <a:latin typeface="Calibri" pitchFamily="34" charset="0"/>
              </a:rPr>
              <a:t>1 - Saneamento Ambiental : visita aos setores do DAEP;</a:t>
            </a:r>
          </a:p>
          <a:p>
            <a:pPr>
              <a:lnSpc>
                <a:spcPct val="200000"/>
              </a:lnSpc>
            </a:pPr>
            <a:r>
              <a:rPr lang="pt-BR" sz="2200" dirty="0">
                <a:latin typeface="Calibri" pitchFamily="34" charset="0"/>
              </a:rPr>
              <a:t>2 - Central de Tratamento de Resíduos Sólidos e CORPE (Cooperativa dos Recicladores de Penápolis);</a:t>
            </a:r>
          </a:p>
          <a:p>
            <a:pPr>
              <a:lnSpc>
                <a:spcPct val="200000"/>
              </a:lnSpc>
            </a:pPr>
            <a:r>
              <a:rPr lang="pt-BR" sz="2200" dirty="0">
                <a:latin typeface="Calibri" pitchFamily="34" charset="0"/>
              </a:rPr>
              <a:t>3 - Estação de Tratamento de Água – ETA;</a:t>
            </a:r>
          </a:p>
          <a:p>
            <a:pPr>
              <a:lnSpc>
                <a:spcPct val="200000"/>
              </a:lnSpc>
            </a:pPr>
            <a:r>
              <a:rPr lang="pt-BR" sz="2200" dirty="0">
                <a:latin typeface="Calibri" pitchFamily="34" charset="0"/>
              </a:rPr>
              <a:t>4 - Estação de Tratamento de Esgoto – ETE;</a:t>
            </a:r>
          </a:p>
          <a:p>
            <a:pPr>
              <a:lnSpc>
                <a:spcPct val="200000"/>
              </a:lnSpc>
            </a:pPr>
            <a:r>
              <a:rPr lang="pt-BR" sz="2200" dirty="0">
                <a:latin typeface="Calibri" pitchFamily="34" charset="0"/>
              </a:rPr>
              <a:t>5 – Bacia Hidrográfica do Ribeirão Lajeado, incluindo a nascente em Alto Alegre;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INTRODUÇÃO</a:t>
            </a:r>
          </a:p>
        </p:txBody>
      </p:sp>
      <p:pic>
        <p:nvPicPr>
          <p:cNvPr id="6" name="Picture 2" descr="D:\ServidorCEA\_CEA FOTOS e IMAGENS\2015\monitoramentos\Monitoramento Água 2015\DSC0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75856" y="2744924"/>
            <a:ext cx="2880320" cy="216024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7" name="Picture 3" descr="D:\ServidorCEA\_CEA FOTOS e IMAGENS\2015\monitoramentos\Monitoramento Água 2015\DSC014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268760"/>
            <a:ext cx="2952328" cy="221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D:\ServidorCEA\_CEA FOTOS e IMAGENS\2015\monitoramentos\Monitoramento Água 2015\DSC014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3068960"/>
            <a:ext cx="259194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D:\ServidorCEA\_CEA FOTOS e IMAGENS\2015\VISITAS TÉCNICAS\visita à nascente CMMA\DSC013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720" y="4581128"/>
            <a:ext cx="2592288" cy="194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D:\ServidorCEA\_CEA FOTOS e IMAGENS\2015\VISITAS TÉCNICAS\Agentes de saúde e saneamento\DSC018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852936"/>
            <a:ext cx="2987824" cy="224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 descr="D:\ServidorCEA\_CEA FOTOS e IMAGENS\2015\Circuito Tela Verde\DSC0169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36046" y="4653136"/>
            <a:ext cx="220795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m 13" descr="DSC0558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630061">
            <a:off x="6091283" y="136910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G:\_CEA FOTOS e IMAGENS\2013\EVENTOS\1 - JANEIRO\Oficina de Pet\Lar Vicentino\imagem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6664">
            <a:off x="65171" y="1357072"/>
            <a:ext cx="2872389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m 15" descr="C:\Users\Rosemary\Desktop\Arquivos Antigos\DAEP\DAEP - 2013\Fotos\5 - Maio\Oficina Papel Harume\DSC07266.JPG"/>
          <p:cNvPicPr/>
          <p:nvPr/>
        </p:nvPicPr>
        <p:blipFill>
          <a:blip r:embed="rId10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904954">
            <a:off x="1270" y="4516302"/>
            <a:ext cx="273630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m 16" descr="C:\Users\Rosemary\Desktop\Arquivos Antigos\DAEP\DAEP - 2013\Fotos\5 - Maio\Oficina Pet Marilena\DSC07287.JPG"/>
          <p:cNvPicPr/>
          <p:nvPr/>
        </p:nvPicPr>
        <p:blipFill>
          <a:blip r:embed="rId11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4509120"/>
            <a:ext cx="2273780" cy="183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PROJETO HORTAS COMUNITARIAS: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CARACTERISTICAS PRINCIPAIS</a:t>
            </a: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51520" y="3501008"/>
            <a:ext cx="8712968" cy="30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000" dirty="0" smtClean="0"/>
              <a:t>Maior oferta de alimentos de qualidade, melhorando o estado nutricional e a saúde das famílias envolvidas através do consumo de verduras e legumes frescos e sem agrotóxicos, reforçando a segurança alimentar e nutricional dessas famílias;</a:t>
            </a:r>
          </a:p>
          <a:p>
            <a:pPr lvl="0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000" dirty="0" smtClean="0"/>
              <a:t>Melhoria das condições de vida de grupos sociais, proporcionando também lazer e fortalecimento dos vínculos entre os cidadãos, podendo ser praticada por pessoas de qualquer classe social;</a:t>
            </a:r>
          </a:p>
          <a:p>
            <a:pPr>
              <a:spcAft>
                <a:spcPts val="2000"/>
              </a:spcAft>
              <a:buFont typeface="Arial" pitchFamily="34" charset="0"/>
              <a:buChar char="•"/>
            </a:pPr>
            <a:r>
              <a:rPr lang="pt-BR" sz="2000" dirty="0" smtClean="0"/>
              <a:t>Não é permitido vender as verduras e legumes produzidos nas hortas comunitárias.</a:t>
            </a:r>
            <a:endParaRPr lang="pt-BR" sz="2000" b="1" dirty="0">
              <a:latin typeface="Calibri" pitchFamily="34" charset="0"/>
            </a:endParaRPr>
          </a:p>
        </p:txBody>
      </p:sp>
      <p:pic>
        <p:nvPicPr>
          <p:cNvPr id="1026" name="irc_mi" descr="http://www.penapolis.sp.gov.br/fotos/ad6041ff1604bbb639b38250af401b1a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196753"/>
            <a:ext cx="34918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3635896" y="1124744"/>
            <a:ext cx="5328592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000" dirty="0" smtClean="0"/>
              <a:t>Cessão terrenos públicos para preparo da horta;</a:t>
            </a:r>
          </a:p>
          <a:p>
            <a:pPr lvl="0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000" dirty="0" smtClean="0"/>
              <a:t>Distribuição de kits de produtos e sementes de hortaliças a cada família;</a:t>
            </a:r>
          </a:p>
          <a:p>
            <a:pPr lvl="0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000" dirty="0" smtClean="0"/>
              <a:t>Grupos de pessoas que dividem as áreas de cultivo, o trabalho  e a colheita de hortaliças e legumes;.</a:t>
            </a:r>
            <a:endParaRPr lang="pt-BR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BENEFICIOS AMBIENTAIS</a:t>
            </a: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51520" y="1350054"/>
            <a:ext cx="871296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400" dirty="0" smtClean="0"/>
              <a:t> Substituição de terrenos baldios por áreas verdes e produtivas;</a:t>
            </a:r>
          </a:p>
          <a:p>
            <a:pPr lvl="0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400" dirty="0" smtClean="0"/>
              <a:t> Aproveitamento de dejetos orgânicos para a melhoria da fertilidade do solo e aumento da produtividade e produção de alimentos;</a:t>
            </a:r>
          </a:p>
          <a:p>
            <a:pPr lvl="0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400" dirty="0" smtClean="0"/>
              <a:t> Melhoria da paisagem do bairro, dando melhor aparência urbanística;</a:t>
            </a:r>
          </a:p>
          <a:p>
            <a:pPr lvl="0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400" dirty="0" smtClean="0"/>
              <a:t> Aproveitamento de áreas e redução de depósitos de lixo e proliferação de insetos e roedores.</a:t>
            </a:r>
            <a:endParaRPr lang="pt-BR" sz="2400" dirty="0"/>
          </a:p>
        </p:txBody>
      </p:sp>
      <p:pic>
        <p:nvPicPr>
          <p:cNvPr id="2050" name="Picture 2" descr="DSC005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4396174"/>
            <a:ext cx="2771799" cy="184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179512" y="5517232"/>
            <a:ext cx="5725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2000"/>
              </a:spcAft>
            </a:pPr>
            <a:r>
              <a:rPr lang="pt-BR" sz="2400" b="1" dirty="0" smtClean="0"/>
              <a:t>Coordenação:</a:t>
            </a:r>
            <a:r>
              <a:rPr lang="pt-BR" sz="2400" dirty="0" smtClean="0"/>
              <a:t> Secretaria de Agricultura de Penápolis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Projeto: Educação pra Uso Racional da Água em Hortas Comunitárias de Penápolis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pt-BR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51520" y="1397526"/>
            <a:ext cx="8712968" cy="483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350" dirty="0" smtClean="0"/>
              <a:t> No ano de 2014 existiam aproximadamente 50 hortas comunitárias cadastradas no município de Penápolis;</a:t>
            </a:r>
          </a:p>
          <a:p>
            <a:pPr lvl="0" algn="just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350" dirty="0" smtClean="0"/>
              <a:t> Planejamento e o uso de técnicas adequadas nas atividades de hortas comunitárias, bem como preservar a saúde humana e o meio ambiente, visando que a utilização da água seja feita de forma racional;</a:t>
            </a:r>
          </a:p>
          <a:p>
            <a:pPr lvl="0" algn="just">
              <a:spcAft>
                <a:spcPts val="2000"/>
              </a:spcAft>
              <a:buFont typeface="Arial" pitchFamily="34" charset="0"/>
              <a:buChar char="•"/>
            </a:pPr>
            <a:r>
              <a:rPr lang="pt-BR" sz="2350" dirty="0" smtClean="0"/>
              <a:t> Não há um controle do volume de água utilizado. Diante disso, é de grande importância minimizar possíveis impactos contribuindo para a sustentabilidade local.</a:t>
            </a:r>
          </a:p>
          <a:p>
            <a:pPr algn="just"/>
            <a:r>
              <a:rPr lang="pt-BR" sz="2350" b="1" dirty="0" smtClean="0"/>
              <a:t>Coordenação</a:t>
            </a:r>
            <a:r>
              <a:rPr lang="pt-BR" sz="2350" dirty="0" smtClean="0"/>
              <a:t> : Centro de Educação Ambiental do DAEP – Departamento Autônomo de Água e Esgoto de Penápolis</a:t>
            </a:r>
            <a:endParaRPr lang="pt-BR" sz="2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rgWaveDesignSlide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267936-D6B8-445C-B3C1-6EBD39F58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738</TotalTime>
  <Words>1276</Words>
  <Application>Microsoft Office PowerPoint</Application>
  <PresentationFormat>Apresentação na tela (4:3)</PresentationFormat>
  <Paragraphs>138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BurgWaveDesignSlides</vt:lpstr>
      <vt:lpstr>Slide 1</vt:lpstr>
      <vt:lpstr>Slide 2</vt:lpstr>
      <vt:lpstr>Slide 3</vt:lpstr>
      <vt:lpstr>Ações: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custos1</dc:creator>
  <cp:lastModifiedBy>custos1</cp:lastModifiedBy>
  <cp:revision>57</cp:revision>
  <dcterms:created xsi:type="dcterms:W3CDTF">2015-05-13T11:30:36Z</dcterms:created>
  <dcterms:modified xsi:type="dcterms:W3CDTF">2015-05-21T11:48:32Z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</Properties>
</file>