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3" r:id="rId4"/>
    <p:sldId id="284" r:id="rId5"/>
    <p:sldId id="285" r:id="rId6"/>
    <p:sldId id="286" r:id="rId7"/>
    <p:sldId id="287" r:id="rId8"/>
    <p:sldId id="258" r:id="rId9"/>
    <p:sldId id="288" r:id="rId10"/>
    <p:sldId id="290" r:id="rId11"/>
    <p:sldId id="291" r:id="rId12"/>
    <p:sldId id="261" r:id="rId13"/>
    <p:sldId id="292" r:id="rId14"/>
    <p:sldId id="293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94" r:id="rId26"/>
    <p:sldId id="275" r:id="rId27"/>
    <p:sldId id="280" r:id="rId2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EE6"/>
    <a:srgbClr val="FBFAF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63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-720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mox02\Desktop\CI's%20Wisnner%202017\Gr&#225;ficos%20Contagem%20E.coli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mox02\Desktop\CI's%20Wisnner%202017\Gr&#225;ficos%20Contagem%20E.col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mox02\Desktop\CI's%20Wisnner%202017\Gr&#225;ficos%20Contagem%20E.coli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mox02\Desktop\CI's%20Wisnner%202017\Gr&#225;ficos%20Contagem%20E.coli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mox02\Desktop\CI's%20Wisnner%202017\Gr&#225;ficos%20Contagem%20E.coli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mox02\Desktop\CI's%20Wisnner%202017\Gr&#225;ficos%20Contagem%20E.coli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mox02\Desktop\CI's%20Wisnner%202017\Gr&#225;ficos%20Contagem%20E.coli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mox02\Desktop\CI's%20Wisnner%202017\Gr&#225;ficos%20Contagem%20E.coli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mox02\Desktop\CI's%20Wisnner%202017\Gr&#225;ficos%20Contagem%20E.coli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mox02\Desktop\CI's%20Wisnner%202017\Gr&#225;ficos%20Contagem%20E.col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"/>
  <c:chart>
    <c:title>
      <c:tx>
        <c:rich>
          <a:bodyPr/>
          <a:lstStyle/>
          <a:p>
            <a:pPr>
              <a:defRPr/>
            </a:pPr>
            <a:r>
              <a:rPr lang="pt-BR"/>
              <a:t>Controle</a:t>
            </a:r>
            <a:r>
              <a:rPr lang="pt-BR" baseline="0"/>
              <a:t> de </a:t>
            </a:r>
            <a:r>
              <a:rPr lang="pt-BR" i="1" baseline="0"/>
              <a:t>E.coli </a:t>
            </a:r>
            <a:r>
              <a:rPr lang="pt-BR" i="0" baseline="0"/>
              <a:t>- Captação Pantera</a:t>
            </a:r>
            <a:endParaRPr lang="pt-BR" i="1"/>
          </a:p>
        </c:rich>
      </c:tx>
      <c:layout/>
    </c:title>
    <c:plotArea>
      <c:layout>
        <c:manualLayout>
          <c:layoutTarget val="inner"/>
          <c:xMode val="edge"/>
          <c:yMode val="edge"/>
          <c:x val="0.10395029239766081"/>
          <c:y val="0.12370023148148161"/>
          <c:w val="0.87562573099415275"/>
          <c:h val="0.67863657407407474"/>
        </c:manualLayout>
      </c:layout>
      <c:barChart>
        <c:barDir val="col"/>
        <c:grouping val="clustered"/>
        <c:ser>
          <c:idx val="0"/>
          <c:order val="0"/>
          <c:cat>
            <c:strRef>
              <c:f>Gráficos!$A$1:$A$13</c:f>
              <c:strCache>
                <c:ptCount val="12"/>
                <c:pt idx="0">
                  <c:v>ABRIL</c:v>
                </c:pt>
                <c:pt idx="1">
                  <c:v>MAIO</c:v>
                </c:pt>
                <c:pt idx="2">
                  <c:v>JUNHO</c:v>
                </c:pt>
                <c:pt idx="3">
                  <c:v>JULHO</c:v>
                </c:pt>
                <c:pt idx="4">
                  <c:v>AGOSTO</c:v>
                </c:pt>
                <c:pt idx="5">
                  <c:v>SETEMBRO</c:v>
                </c:pt>
                <c:pt idx="6">
                  <c:v>OUTUBRO</c:v>
                </c:pt>
                <c:pt idx="7">
                  <c:v>NOVEMBRO</c:v>
                </c:pt>
                <c:pt idx="8">
                  <c:v>DEZEMBRO</c:v>
                </c:pt>
                <c:pt idx="9">
                  <c:v>JANEIRO</c:v>
                </c:pt>
                <c:pt idx="10">
                  <c:v>FEVEREIRO</c:v>
                </c:pt>
                <c:pt idx="11">
                  <c:v>MARÇO</c:v>
                </c:pt>
              </c:strCache>
            </c:strRef>
          </c:cat>
          <c:val>
            <c:numRef>
              <c:f>Gráficos!$B$1:$B$13</c:f>
              <c:numCache>
                <c:formatCode>General</c:formatCode>
                <c:ptCount val="13"/>
                <c:pt idx="0">
                  <c:v>23</c:v>
                </c:pt>
                <c:pt idx="1">
                  <c:v>110</c:v>
                </c:pt>
                <c:pt idx="2">
                  <c:v>33</c:v>
                </c:pt>
                <c:pt idx="3">
                  <c:v>13</c:v>
                </c:pt>
                <c:pt idx="4">
                  <c:v>21</c:v>
                </c:pt>
                <c:pt idx="5">
                  <c:v>23</c:v>
                </c:pt>
                <c:pt idx="6">
                  <c:v>79</c:v>
                </c:pt>
                <c:pt idx="7">
                  <c:v>350</c:v>
                </c:pt>
                <c:pt idx="8">
                  <c:v>49</c:v>
                </c:pt>
                <c:pt idx="9">
                  <c:v>110</c:v>
                </c:pt>
                <c:pt idx="10">
                  <c:v>46</c:v>
                </c:pt>
                <c:pt idx="11">
                  <c:v>23</c:v>
                </c:pt>
              </c:numCache>
            </c:numRef>
          </c:val>
        </c:ser>
        <c:axId val="73367936"/>
        <c:axId val="73369856"/>
      </c:barChart>
      <c:catAx>
        <c:axId val="733679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'</a:t>
                </a:r>
              </a:p>
            </c:rich>
          </c:tx>
          <c:layout/>
        </c:title>
        <c:majorTickMark val="none"/>
        <c:tickLblPos val="nextTo"/>
        <c:crossAx val="73369856"/>
        <c:crosses val="autoZero"/>
        <c:auto val="1"/>
        <c:lblAlgn val="ctr"/>
        <c:lblOffset val="100"/>
      </c:catAx>
      <c:valAx>
        <c:axId val="7336985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000" i="0">
                    <a:latin typeface="Arial" pitchFamily="34" charset="0"/>
                    <a:cs typeface="Arial" pitchFamily="34" charset="0"/>
                  </a:defRPr>
                </a:pPr>
                <a:r>
                  <a:rPr lang="en-US" sz="1000" i="0" dirty="0">
                    <a:latin typeface="Arial" pitchFamily="34" charset="0"/>
                    <a:cs typeface="Arial" pitchFamily="34" charset="0"/>
                  </a:rPr>
                  <a:t>NMP/100 </a:t>
                </a:r>
                <a:r>
                  <a:rPr lang="en-US" sz="1000" i="0" dirty="0" err="1">
                    <a:latin typeface="Arial" pitchFamily="34" charset="0"/>
                    <a:cs typeface="Arial" pitchFamily="34" charset="0"/>
                  </a:rPr>
                  <a:t>mL</a:t>
                </a:r>
                <a:endParaRPr lang="en-US" sz="1000" i="0" dirty="0">
                  <a:latin typeface="Arial" pitchFamily="34" charset="0"/>
                  <a:cs typeface="Arial" pitchFamily="34" charset="0"/>
                </a:endParaRPr>
              </a:p>
            </c:rich>
          </c:tx>
          <c:layout>
            <c:manualLayout>
              <c:xMode val="edge"/>
              <c:yMode val="edge"/>
              <c:x val="2.2280701754385984E-2"/>
              <c:y val="0.36973819444444461"/>
            </c:manualLayout>
          </c:layout>
        </c:title>
        <c:numFmt formatCode="General" sourceLinked="1"/>
        <c:majorTickMark val="none"/>
        <c:tickLblPos val="nextTo"/>
        <c:crossAx val="73367936"/>
        <c:crosses val="autoZero"/>
        <c:crossBetween val="between"/>
      </c:valAx>
    </c:plotArea>
    <c:plotVisOnly val="1"/>
  </c:chart>
  <c:spPr>
    <a:ln w="12700"/>
  </c:sp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"/>
  <c:chart>
    <c:title>
      <c:tx>
        <c:rich>
          <a:bodyPr/>
          <a:lstStyle/>
          <a:p>
            <a:pPr>
              <a:defRPr/>
            </a:pPr>
            <a:r>
              <a:rPr lang="en-US"/>
              <a:t>Controle de </a:t>
            </a:r>
            <a:r>
              <a:rPr lang="en-US" i="1"/>
              <a:t>E.coli</a:t>
            </a:r>
            <a:r>
              <a:rPr lang="en-US"/>
              <a:t> -  Captação Serrinha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cat>
            <c:strRef>
              <c:f>Gráficos!$A$152:$A$164</c:f>
              <c:strCache>
                <c:ptCount val="12"/>
                <c:pt idx="0">
                  <c:v>ABRIL</c:v>
                </c:pt>
                <c:pt idx="1">
                  <c:v>MAIO</c:v>
                </c:pt>
                <c:pt idx="2">
                  <c:v>JUNHO</c:v>
                </c:pt>
                <c:pt idx="3">
                  <c:v>JULHO</c:v>
                </c:pt>
                <c:pt idx="4">
                  <c:v>AGOSTO</c:v>
                </c:pt>
                <c:pt idx="5">
                  <c:v>SETEMBRO</c:v>
                </c:pt>
                <c:pt idx="6">
                  <c:v>OUTUBRO</c:v>
                </c:pt>
                <c:pt idx="7">
                  <c:v>NOVEMBRO</c:v>
                </c:pt>
                <c:pt idx="8">
                  <c:v>DEZEMBRO</c:v>
                </c:pt>
                <c:pt idx="9">
                  <c:v>JANEIRO</c:v>
                </c:pt>
                <c:pt idx="10">
                  <c:v>FEVEREIRO</c:v>
                </c:pt>
                <c:pt idx="11">
                  <c:v>MARÇO</c:v>
                </c:pt>
              </c:strCache>
            </c:strRef>
          </c:cat>
          <c:val>
            <c:numRef>
              <c:f>Gráficos!$B$152:$B$164</c:f>
              <c:numCache>
                <c:formatCode>General</c:formatCode>
                <c:ptCount val="13"/>
                <c:pt idx="0">
                  <c:v>23</c:v>
                </c:pt>
                <c:pt idx="1">
                  <c:v>33</c:v>
                </c:pt>
                <c:pt idx="2">
                  <c:v>13</c:v>
                </c:pt>
                <c:pt idx="3">
                  <c:v>4</c:v>
                </c:pt>
                <c:pt idx="4">
                  <c:v>79</c:v>
                </c:pt>
                <c:pt idx="5">
                  <c:v>7</c:v>
                </c:pt>
                <c:pt idx="6">
                  <c:v>11</c:v>
                </c:pt>
                <c:pt idx="7">
                  <c:v>110</c:v>
                </c:pt>
                <c:pt idx="8">
                  <c:v>280</c:v>
                </c:pt>
                <c:pt idx="9">
                  <c:v>23</c:v>
                </c:pt>
                <c:pt idx="10">
                  <c:v>130</c:v>
                </c:pt>
                <c:pt idx="11">
                  <c:v>33</c:v>
                </c:pt>
              </c:numCache>
            </c:numRef>
          </c:val>
        </c:ser>
        <c:axId val="76261248"/>
        <c:axId val="76262784"/>
      </c:barChart>
      <c:catAx>
        <c:axId val="76261248"/>
        <c:scaling>
          <c:orientation val="minMax"/>
        </c:scaling>
        <c:axPos val="b"/>
        <c:tickLblPos val="nextTo"/>
        <c:crossAx val="76262784"/>
        <c:crosses val="autoZero"/>
        <c:auto val="1"/>
        <c:lblAlgn val="ctr"/>
        <c:lblOffset val="100"/>
      </c:catAx>
      <c:valAx>
        <c:axId val="7626278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r>
                  <a:rPr lang="en-US" i="0">
                    <a:latin typeface="Arial" pitchFamily="34" charset="0"/>
                    <a:cs typeface="Arial" pitchFamily="34" charset="0"/>
                  </a:rPr>
                  <a:t>NMP/</a:t>
                </a:r>
                <a:r>
                  <a:rPr lang="en-US">
                    <a:latin typeface="Arial" pitchFamily="34" charset="0"/>
                    <a:cs typeface="Arial" pitchFamily="34" charset="0"/>
                  </a:rPr>
                  <a:t>100 mL</a:t>
                </a:r>
              </a:p>
            </c:rich>
          </c:tx>
          <c:layout/>
        </c:title>
        <c:numFmt formatCode="General" sourceLinked="1"/>
        <c:tickLblPos val="nextTo"/>
        <c:crossAx val="76261248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"/>
  <c:chart>
    <c:title>
      <c:tx>
        <c:rich>
          <a:bodyPr/>
          <a:lstStyle/>
          <a:p>
            <a:pPr>
              <a:defRPr/>
            </a:pPr>
            <a:r>
              <a:rPr lang="en-US"/>
              <a:t>Controle de </a:t>
            </a:r>
            <a:r>
              <a:rPr lang="en-US" i="1"/>
              <a:t>E.coli</a:t>
            </a:r>
            <a:r>
              <a:rPr lang="en-US"/>
              <a:t> - Captação Belém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cat>
            <c:strRef>
              <c:f>Gráficos!$A$16:$A$28</c:f>
              <c:strCache>
                <c:ptCount val="12"/>
                <c:pt idx="0">
                  <c:v>ABRIL</c:v>
                </c:pt>
                <c:pt idx="1">
                  <c:v>MAIO</c:v>
                </c:pt>
                <c:pt idx="2">
                  <c:v>JUNHO</c:v>
                </c:pt>
                <c:pt idx="3">
                  <c:v>JULHO</c:v>
                </c:pt>
                <c:pt idx="4">
                  <c:v>AGOSTO</c:v>
                </c:pt>
                <c:pt idx="5">
                  <c:v>SETEMBRO</c:v>
                </c:pt>
                <c:pt idx="6">
                  <c:v>OUTUBRO</c:v>
                </c:pt>
                <c:pt idx="7">
                  <c:v>NOVEMBRO</c:v>
                </c:pt>
                <c:pt idx="8">
                  <c:v>DEZEMBRO</c:v>
                </c:pt>
                <c:pt idx="9">
                  <c:v>JANEIRO</c:v>
                </c:pt>
                <c:pt idx="10">
                  <c:v>FEVEREIRO</c:v>
                </c:pt>
                <c:pt idx="11">
                  <c:v>MARÇO</c:v>
                </c:pt>
              </c:strCache>
            </c:strRef>
          </c:cat>
          <c:val>
            <c:numRef>
              <c:f>Gráficos!$B$16:$B$28</c:f>
              <c:numCache>
                <c:formatCode>General</c:formatCode>
                <c:ptCount val="13"/>
                <c:pt idx="0">
                  <c:v>110</c:v>
                </c:pt>
                <c:pt idx="1">
                  <c:v>23</c:v>
                </c:pt>
                <c:pt idx="2">
                  <c:v>4</c:v>
                </c:pt>
                <c:pt idx="3">
                  <c:v>1</c:v>
                </c:pt>
                <c:pt idx="4">
                  <c:v>2</c:v>
                </c:pt>
                <c:pt idx="5">
                  <c:v>4</c:v>
                </c:pt>
                <c:pt idx="6">
                  <c:v>2</c:v>
                </c:pt>
                <c:pt idx="7">
                  <c:v>17</c:v>
                </c:pt>
                <c:pt idx="8">
                  <c:v>14</c:v>
                </c:pt>
                <c:pt idx="9">
                  <c:v>140</c:v>
                </c:pt>
                <c:pt idx="10">
                  <c:v>23</c:v>
                </c:pt>
                <c:pt idx="11">
                  <c:v>13</c:v>
                </c:pt>
              </c:numCache>
            </c:numRef>
          </c:val>
        </c:ser>
        <c:axId val="75791744"/>
        <c:axId val="75805824"/>
      </c:barChart>
      <c:catAx>
        <c:axId val="75791744"/>
        <c:scaling>
          <c:orientation val="minMax"/>
        </c:scaling>
        <c:axPos val="b"/>
        <c:tickLblPos val="nextTo"/>
        <c:crossAx val="75805824"/>
        <c:crosses val="autoZero"/>
        <c:auto val="1"/>
        <c:lblAlgn val="ctr"/>
        <c:lblOffset val="100"/>
      </c:catAx>
      <c:valAx>
        <c:axId val="7580582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000">
                    <a:latin typeface="Arial" pitchFamily="34" charset="0"/>
                    <a:cs typeface="Arial" pitchFamily="34" charset="0"/>
                  </a:defRPr>
                </a:pPr>
                <a:r>
                  <a:rPr lang="en-US" sz="1000" b="1" i="0" baseline="0" dirty="0">
                    <a:latin typeface="Arial" pitchFamily="34" charset="0"/>
                    <a:cs typeface="Arial" pitchFamily="34" charset="0"/>
                  </a:rPr>
                  <a:t>NMP/100 </a:t>
                </a:r>
                <a:r>
                  <a:rPr lang="en-US" sz="1000" b="1" i="0" baseline="0" dirty="0" err="1">
                    <a:latin typeface="Arial" pitchFamily="34" charset="0"/>
                    <a:cs typeface="Arial" pitchFamily="34" charset="0"/>
                  </a:rPr>
                  <a:t>mL</a:t>
                </a:r>
                <a:endParaRPr lang="pt-BR" sz="1000" dirty="0">
                  <a:latin typeface="Arial" pitchFamily="34" charset="0"/>
                  <a:cs typeface="Arial" pitchFamily="34" charset="0"/>
                </a:endParaRPr>
              </a:p>
            </c:rich>
          </c:tx>
          <c:layout>
            <c:manualLayout>
              <c:xMode val="edge"/>
              <c:yMode val="edge"/>
              <c:x val="2.3128654970760217E-2"/>
              <c:y val="0.37633333333333341"/>
            </c:manualLayout>
          </c:layout>
        </c:title>
        <c:numFmt formatCode="General" sourceLinked="1"/>
        <c:tickLblPos val="nextTo"/>
        <c:crossAx val="75791744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"/>
  <c:chart>
    <c:title>
      <c:tx>
        <c:rich>
          <a:bodyPr/>
          <a:lstStyle/>
          <a:p>
            <a:pPr>
              <a:defRPr/>
            </a:pPr>
            <a:r>
              <a:rPr lang="en-US"/>
              <a:t>Controle de </a:t>
            </a:r>
            <a:r>
              <a:rPr lang="en-US" i="1"/>
              <a:t>E.coli</a:t>
            </a:r>
            <a:r>
              <a:rPr lang="en-US"/>
              <a:t> - Captação Principal do Seminário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cat>
            <c:strRef>
              <c:f>Gráficos!$A$33:$A$45</c:f>
              <c:strCache>
                <c:ptCount val="12"/>
                <c:pt idx="0">
                  <c:v>ABRIL</c:v>
                </c:pt>
                <c:pt idx="1">
                  <c:v>MAIO</c:v>
                </c:pt>
                <c:pt idx="2">
                  <c:v>JUNHO</c:v>
                </c:pt>
                <c:pt idx="3">
                  <c:v>JULHO</c:v>
                </c:pt>
                <c:pt idx="4">
                  <c:v>AGOSTO</c:v>
                </c:pt>
                <c:pt idx="5">
                  <c:v>SETEMBRO</c:v>
                </c:pt>
                <c:pt idx="6">
                  <c:v>OUTUBRO</c:v>
                </c:pt>
                <c:pt idx="7">
                  <c:v>NOVEMBRO</c:v>
                </c:pt>
                <c:pt idx="8">
                  <c:v>DEZEMBRO</c:v>
                </c:pt>
                <c:pt idx="9">
                  <c:v>JANEIRO</c:v>
                </c:pt>
                <c:pt idx="10">
                  <c:v>FEVEREIRO</c:v>
                </c:pt>
                <c:pt idx="11">
                  <c:v>MARÇO</c:v>
                </c:pt>
              </c:strCache>
            </c:strRef>
          </c:cat>
          <c:val>
            <c:numRef>
              <c:f>Gráficos!$B$33:$B$45</c:f>
              <c:numCache>
                <c:formatCode>General</c:formatCode>
                <c:ptCount val="13"/>
                <c:pt idx="0">
                  <c:v>220</c:v>
                </c:pt>
                <c:pt idx="1">
                  <c:v>23</c:v>
                </c:pt>
                <c:pt idx="2">
                  <c:v>70</c:v>
                </c:pt>
                <c:pt idx="3">
                  <c:v>70</c:v>
                </c:pt>
                <c:pt idx="4">
                  <c:v>79</c:v>
                </c:pt>
                <c:pt idx="5">
                  <c:v>130</c:v>
                </c:pt>
                <c:pt idx="6">
                  <c:v>49</c:v>
                </c:pt>
                <c:pt idx="7">
                  <c:v>79</c:v>
                </c:pt>
                <c:pt idx="8">
                  <c:v>540</c:v>
                </c:pt>
                <c:pt idx="9">
                  <c:v>130</c:v>
                </c:pt>
                <c:pt idx="10">
                  <c:v>49</c:v>
                </c:pt>
                <c:pt idx="11">
                  <c:v>170</c:v>
                </c:pt>
              </c:numCache>
            </c:numRef>
          </c:val>
        </c:ser>
        <c:axId val="75868416"/>
        <c:axId val="75874304"/>
      </c:barChart>
      <c:catAx>
        <c:axId val="75868416"/>
        <c:scaling>
          <c:orientation val="minMax"/>
        </c:scaling>
        <c:axPos val="b"/>
        <c:tickLblPos val="nextTo"/>
        <c:crossAx val="75874304"/>
        <c:crosses val="autoZero"/>
        <c:auto val="1"/>
        <c:lblAlgn val="ctr"/>
        <c:lblOffset val="100"/>
      </c:catAx>
      <c:valAx>
        <c:axId val="7587430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r>
                  <a:rPr lang="en-US" i="0">
                    <a:latin typeface="Arial" pitchFamily="34" charset="0"/>
                    <a:cs typeface="Arial" pitchFamily="34" charset="0"/>
                  </a:rPr>
                  <a:t>NMP/1</a:t>
                </a:r>
                <a:r>
                  <a:rPr lang="en-US">
                    <a:latin typeface="Arial" pitchFamily="34" charset="0"/>
                    <a:cs typeface="Arial" pitchFamily="34" charset="0"/>
                  </a:rPr>
                  <a:t>00 mL</a:t>
                </a:r>
              </a:p>
            </c:rich>
          </c:tx>
          <c:layout/>
        </c:title>
        <c:numFmt formatCode="General" sourceLinked="1"/>
        <c:tickLblPos val="nextTo"/>
        <c:crossAx val="75868416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"/>
  <c:chart>
    <c:title>
      <c:tx>
        <c:rich>
          <a:bodyPr/>
          <a:lstStyle/>
          <a:p>
            <a:pPr>
              <a:defRPr/>
            </a:pPr>
            <a:r>
              <a:rPr lang="en-US"/>
              <a:t>Controle de </a:t>
            </a:r>
            <a:r>
              <a:rPr lang="en-US" i="1"/>
              <a:t>E.coli</a:t>
            </a:r>
            <a:r>
              <a:rPr lang="en-US"/>
              <a:t> - Captação Barroca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cat>
            <c:strRef>
              <c:f>Gráficos!$A$51:$A$63</c:f>
              <c:strCache>
                <c:ptCount val="12"/>
                <c:pt idx="0">
                  <c:v>ABRIL</c:v>
                </c:pt>
                <c:pt idx="1">
                  <c:v>MAIO</c:v>
                </c:pt>
                <c:pt idx="2">
                  <c:v>JUNHO</c:v>
                </c:pt>
                <c:pt idx="3">
                  <c:v>JULHO</c:v>
                </c:pt>
                <c:pt idx="4">
                  <c:v>AGOSTO</c:v>
                </c:pt>
                <c:pt idx="5">
                  <c:v>SETEMBRO</c:v>
                </c:pt>
                <c:pt idx="6">
                  <c:v>OUTUBRO</c:v>
                </c:pt>
                <c:pt idx="7">
                  <c:v>NOVEMBRO</c:v>
                </c:pt>
                <c:pt idx="8">
                  <c:v>DEZEMBRO</c:v>
                </c:pt>
                <c:pt idx="9">
                  <c:v>JANEIRO</c:v>
                </c:pt>
                <c:pt idx="10">
                  <c:v>FEVEREIRO</c:v>
                </c:pt>
                <c:pt idx="11">
                  <c:v>MARÇO</c:v>
                </c:pt>
              </c:strCache>
            </c:strRef>
          </c:cat>
          <c:val>
            <c:numRef>
              <c:f>Gráficos!$B$51:$B$63</c:f>
              <c:numCache>
                <c:formatCode>General</c:formatCode>
                <c:ptCount val="13"/>
                <c:pt idx="0">
                  <c:v>140</c:v>
                </c:pt>
                <c:pt idx="1">
                  <c:v>130</c:v>
                </c:pt>
                <c:pt idx="2">
                  <c:v>8</c:v>
                </c:pt>
                <c:pt idx="3">
                  <c:v>22</c:v>
                </c:pt>
                <c:pt idx="4">
                  <c:v>33</c:v>
                </c:pt>
                <c:pt idx="5">
                  <c:v>540</c:v>
                </c:pt>
                <c:pt idx="6">
                  <c:v>49</c:v>
                </c:pt>
                <c:pt idx="7">
                  <c:v>79</c:v>
                </c:pt>
                <c:pt idx="8">
                  <c:v>10</c:v>
                </c:pt>
                <c:pt idx="9">
                  <c:v>33</c:v>
                </c:pt>
                <c:pt idx="10">
                  <c:v>350</c:v>
                </c:pt>
                <c:pt idx="11">
                  <c:v>33</c:v>
                </c:pt>
              </c:numCache>
            </c:numRef>
          </c:val>
        </c:ser>
        <c:axId val="75908224"/>
        <c:axId val="75909760"/>
      </c:barChart>
      <c:catAx>
        <c:axId val="75908224"/>
        <c:scaling>
          <c:orientation val="minMax"/>
        </c:scaling>
        <c:axPos val="b"/>
        <c:tickLblPos val="nextTo"/>
        <c:crossAx val="75909760"/>
        <c:crosses val="autoZero"/>
        <c:auto val="1"/>
        <c:lblAlgn val="ctr"/>
        <c:lblOffset val="100"/>
      </c:catAx>
      <c:valAx>
        <c:axId val="7590976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r>
                  <a:rPr lang="en-US" i="0">
                    <a:latin typeface="Arial" pitchFamily="34" charset="0"/>
                    <a:cs typeface="Arial" pitchFamily="34" charset="0"/>
                  </a:rPr>
                  <a:t>NMP/1</a:t>
                </a:r>
                <a:r>
                  <a:rPr lang="en-US">
                    <a:latin typeface="Arial" pitchFamily="34" charset="0"/>
                    <a:cs typeface="Arial" pitchFamily="34" charset="0"/>
                  </a:rPr>
                  <a:t>00 mL</a:t>
                </a:r>
              </a:p>
            </c:rich>
          </c:tx>
          <c:layout/>
        </c:title>
        <c:numFmt formatCode="General" sourceLinked="1"/>
        <c:tickLblPos val="nextTo"/>
        <c:crossAx val="75908224"/>
        <c:crosses val="autoZero"/>
        <c:crossBetween val="between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"/>
  <c:chart>
    <c:title>
      <c:tx>
        <c:rich>
          <a:bodyPr/>
          <a:lstStyle/>
          <a:p>
            <a:pPr>
              <a:defRPr/>
            </a:pPr>
            <a:r>
              <a:rPr lang="en-US"/>
              <a:t>Controle de </a:t>
            </a:r>
            <a:r>
              <a:rPr lang="en-US" i="1"/>
              <a:t>E.coli</a:t>
            </a:r>
            <a:r>
              <a:rPr lang="en-US"/>
              <a:t> - Captação Cristal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cat>
            <c:strRef>
              <c:f>Gráficos!$A$67:$A$79</c:f>
              <c:strCache>
                <c:ptCount val="12"/>
                <c:pt idx="0">
                  <c:v>ABRIL</c:v>
                </c:pt>
                <c:pt idx="1">
                  <c:v>MAIO</c:v>
                </c:pt>
                <c:pt idx="2">
                  <c:v>JUNHO</c:v>
                </c:pt>
                <c:pt idx="3">
                  <c:v>JULHO</c:v>
                </c:pt>
                <c:pt idx="4">
                  <c:v>AGOSTO</c:v>
                </c:pt>
                <c:pt idx="5">
                  <c:v>SETEMBRO</c:v>
                </c:pt>
                <c:pt idx="6">
                  <c:v>OUTUBRO</c:v>
                </c:pt>
                <c:pt idx="7">
                  <c:v>NOVEMBRO</c:v>
                </c:pt>
                <c:pt idx="8">
                  <c:v>DEZEMBRO</c:v>
                </c:pt>
                <c:pt idx="9">
                  <c:v>JANEIRO</c:v>
                </c:pt>
                <c:pt idx="10">
                  <c:v>FEVEREIRO</c:v>
                </c:pt>
                <c:pt idx="11">
                  <c:v>MARÇO</c:v>
                </c:pt>
              </c:strCache>
            </c:strRef>
          </c:cat>
          <c:val>
            <c:numRef>
              <c:f>Gráficos!$B$67:$B$79</c:f>
              <c:numCache>
                <c:formatCode>General</c:formatCode>
                <c:ptCount val="13"/>
                <c:pt idx="0">
                  <c:v>110</c:v>
                </c:pt>
                <c:pt idx="1">
                  <c:v>140</c:v>
                </c:pt>
                <c:pt idx="2">
                  <c:v>33</c:v>
                </c:pt>
                <c:pt idx="3">
                  <c:v>2</c:v>
                </c:pt>
                <c:pt idx="4">
                  <c:v>8</c:v>
                </c:pt>
                <c:pt idx="5">
                  <c:v>13</c:v>
                </c:pt>
                <c:pt idx="6">
                  <c:v>79</c:v>
                </c:pt>
                <c:pt idx="7">
                  <c:v>170</c:v>
                </c:pt>
                <c:pt idx="8">
                  <c:v>110</c:v>
                </c:pt>
                <c:pt idx="9">
                  <c:v>79</c:v>
                </c:pt>
                <c:pt idx="10">
                  <c:v>6</c:v>
                </c:pt>
                <c:pt idx="11">
                  <c:v>5</c:v>
                </c:pt>
              </c:numCache>
            </c:numRef>
          </c:val>
        </c:ser>
        <c:axId val="73822208"/>
        <c:axId val="73823744"/>
      </c:barChart>
      <c:catAx>
        <c:axId val="73822208"/>
        <c:scaling>
          <c:orientation val="minMax"/>
        </c:scaling>
        <c:axPos val="b"/>
        <c:tickLblPos val="nextTo"/>
        <c:crossAx val="73823744"/>
        <c:crosses val="autoZero"/>
        <c:auto val="1"/>
        <c:lblAlgn val="ctr"/>
        <c:lblOffset val="100"/>
      </c:catAx>
      <c:valAx>
        <c:axId val="7382374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r>
                  <a:rPr lang="en-US" i="0">
                    <a:latin typeface="Arial" pitchFamily="34" charset="0"/>
                    <a:cs typeface="Arial" pitchFamily="34" charset="0"/>
                  </a:rPr>
                  <a:t>NMP/1</a:t>
                </a:r>
                <a:r>
                  <a:rPr lang="en-US">
                    <a:latin typeface="Arial" pitchFamily="34" charset="0"/>
                    <a:cs typeface="Arial" pitchFamily="34" charset="0"/>
                  </a:rPr>
                  <a:t>00 mL</a:t>
                </a:r>
              </a:p>
            </c:rich>
          </c:tx>
          <c:layout/>
        </c:title>
        <c:numFmt formatCode="General" sourceLinked="1"/>
        <c:tickLblPos val="nextTo"/>
        <c:crossAx val="73822208"/>
        <c:crosses val="autoZero"/>
        <c:crossBetween val="between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"/>
  <c:chart>
    <c:title>
      <c:tx>
        <c:rich>
          <a:bodyPr/>
          <a:lstStyle/>
          <a:p>
            <a:pPr>
              <a:defRPr/>
            </a:pPr>
            <a:r>
              <a:rPr lang="en-US"/>
              <a:t>Controle de </a:t>
            </a:r>
            <a:r>
              <a:rPr lang="en-US" i="1"/>
              <a:t>E.coli</a:t>
            </a:r>
            <a:r>
              <a:rPr lang="en-US"/>
              <a:t> - Captação do Gogô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cat>
            <c:strRef>
              <c:f>Gráficos!$A$84:$A$96</c:f>
              <c:strCache>
                <c:ptCount val="12"/>
                <c:pt idx="0">
                  <c:v>ABRIL</c:v>
                </c:pt>
                <c:pt idx="1">
                  <c:v>MAIO</c:v>
                </c:pt>
                <c:pt idx="2">
                  <c:v>JUNHO</c:v>
                </c:pt>
                <c:pt idx="3">
                  <c:v>JULHO</c:v>
                </c:pt>
                <c:pt idx="4">
                  <c:v>AGOSTO</c:v>
                </c:pt>
                <c:pt idx="5">
                  <c:v>SETEMBRO</c:v>
                </c:pt>
                <c:pt idx="6">
                  <c:v>OUTUBRO</c:v>
                </c:pt>
                <c:pt idx="7">
                  <c:v>NOVEMBRO</c:v>
                </c:pt>
                <c:pt idx="8">
                  <c:v>DEZEMBRO</c:v>
                </c:pt>
                <c:pt idx="9">
                  <c:v>JANEIRO</c:v>
                </c:pt>
                <c:pt idx="10">
                  <c:v>FEVEREIRO</c:v>
                </c:pt>
                <c:pt idx="11">
                  <c:v>MARÇO</c:v>
                </c:pt>
              </c:strCache>
            </c:strRef>
          </c:cat>
          <c:val>
            <c:numRef>
              <c:f>Gráficos!$B$84:$B$96</c:f>
              <c:numCache>
                <c:formatCode>General</c:formatCode>
                <c:ptCount val="13"/>
                <c:pt idx="0">
                  <c:v>110</c:v>
                </c:pt>
                <c:pt idx="1">
                  <c:v>140</c:v>
                </c:pt>
                <c:pt idx="2">
                  <c:v>33</c:v>
                </c:pt>
                <c:pt idx="3">
                  <c:v>2</c:v>
                </c:pt>
                <c:pt idx="4">
                  <c:v>8</c:v>
                </c:pt>
                <c:pt idx="5">
                  <c:v>13</c:v>
                </c:pt>
                <c:pt idx="6">
                  <c:v>79</c:v>
                </c:pt>
                <c:pt idx="7">
                  <c:v>170</c:v>
                </c:pt>
                <c:pt idx="8">
                  <c:v>110</c:v>
                </c:pt>
                <c:pt idx="9">
                  <c:v>79</c:v>
                </c:pt>
                <c:pt idx="10">
                  <c:v>6</c:v>
                </c:pt>
                <c:pt idx="11">
                  <c:v>170</c:v>
                </c:pt>
              </c:numCache>
            </c:numRef>
          </c:val>
        </c:ser>
        <c:axId val="76094080"/>
        <c:axId val="76104064"/>
      </c:barChart>
      <c:catAx>
        <c:axId val="76094080"/>
        <c:scaling>
          <c:orientation val="minMax"/>
        </c:scaling>
        <c:axPos val="b"/>
        <c:tickLblPos val="nextTo"/>
        <c:crossAx val="76104064"/>
        <c:crosses val="autoZero"/>
        <c:auto val="1"/>
        <c:lblAlgn val="ctr"/>
        <c:lblOffset val="100"/>
      </c:catAx>
      <c:valAx>
        <c:axId val="7610406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r>
                  <a:rPr lang="en-US" i="0">
                    <a:latin typeface="Arial" pitchFamily="34" charset="0"/>
                    <a:cs typeface="Arial" pitchFamily="34" charset="0"/>
                  </a:rPr>
                  <a:t>NMP/1</a:t>
                </a:r>
                <a:r>
                  <a:rPr lang="en-US">
                    <a:latin typeface="Arial" pitchFamily="34" charset="0"/>
                    <a:cs typeface="Arial" pitchFamily="34" charset="0"/>
                  </a:rPr>
                  <a:t>00 mL</a:t>
                </a:r>
              </a:p>
            </c:rich>
          </c:tx>
          <c:layout/>
        </c:title>
        <c:numFmt formatCode="General" sourceLinked="1"/>
        <c:tickLblPos val="nextTo"/>
        <c:crossAx val="76094080"/>
        <c:crosses val="autoZero"/>
        <c:crossBetween val="between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"/>
  <c:chart>
    <c:title>
      <c:tx>
        <c:rich>
          <a:bodyPr/>
          <a:lstStyle/>
          <a:p>
            <a:pPr>
              <a:defRPr/>
            </a:pPr>
            <a:r>
              <a:rPr lang="en-US"/>
              <a:t>Controle de </a:t>
            </a:r>
            <a:r>
              <a:rPr lang="en-US" i="1"/>
              <a:t>E.coli</a:t>
            </a:r>
            <a:r>
              <a:rPr lang="en-US"/>
              <a:t> - Captação Del Rey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cat>
            <c:strRef>
              <c:f>Gráficos!$A$101:$A$113</c:f>
              <c:strCache>
                <c:ptCount val="12"/>
                <c:pt idx="0">
                  <c:v>ABRIL</c:v>
                </c:pt>
                <c:pt idx="1">
                  <c:v>MAIO</c:v>
                </c:pt>
                <c:pt idx="2">
                  <c:v>JUNHO</c:v>
                </c:pt>
                <c:pt idx="3">
                  <c:v>JULHO</c:v>
                </c:pt>
                <c:pt idx="4">
                  <c:v>AGOSTO</c:v>
                </c:pt>
                <c:pt idx="5">
                  <c:v>SETEMBRO</c:v>
                </c:pt>
                <c:pt idx="6">
                  <c:v>OUTUBRO</c:v>
                </c:pt>
                <c:pt idx="7">
                  <c:v>NOVEMBRO</c:v>
                </c:pt>
                <c:pt idx="8">
                  <c:v>DEZEMBRO</c:v>
                </c:pt>
                <c:pt idx="9">
                  <c:v>JANEIRO</c:v>
                </c:pt>
                <c:pt idx="10">
                  <c:v>FEVEREIRO</c:v>
                </c:pt>
                <c:pt idx="11">
                  <c:v>MARÇO</c:v>
                </c:pt>
              </c:strCache>
            </c:strRef>
          </c:cat>
          <c:val>
            <c:numRef>
              <c:f>Gráficos!$B$101:$B$113</c:f>
              <c:numCache>
                <c:formatCode>General</c:formatCode>
                <c:ptCount val="13"/>
                <c:pt idx="0">
                  <c:v>350</c:v>
                </c:pt>
                <c:pt idx="1">
                  <c:v>240</c:v>
                </c:pt>
                <c:pt idx="2">
                  <c:v>2</c:v>
                </c:pt>
                <c:pt idx="3">
                  <c:v>31</c:v>
                </c:pt>
                <c:pt idx="4">
                  <c:v>110</c:v>
                </c:pt>
                <c:pt idx="5">
                  <c:v>170</c:v>
                </c:pt>
                <c:pt idx="6">
                  <c:v>8</c:v>
                </c:pt>
                <c:pt idx="7">
                  <c:v>8</c:v>
                </c:pt>
                <c:pt idx="8">
                  <c:v>8</c:v>
                </c:pt>
                <c:pt idx="9">
                  <c:v>2</c:v>
                </c:pt>
                <c:pt idx="10">
                  <c:v>2</c:v>
                </c:pt>
                <c:pt idx="11">
                  <c:v>1</c:v>
                </c:pt>
              </c:numCache>
            </c:numRef>
          </c:val>
        </c:ser>
        <c:axId val="76142080"/>
        <c:axId val="76143616"/>
      </c:barChart>
      <c:catAx>
        <c:axId val="76142080"/>
        <c:scaling>
          <c:orientation val="minMax"/>
        </c:scaling>
        <c:axPos val="b"/>
        <c:tickLblPos val="nextTo"/>
        <c:crossAx val="76143616"/>
        <c:crosses val="autoZero"/>
        <c:auto val="1"/>
        <c:lblAlgn val="ctr"/>
        <c:lblOffset val="100"/>
      </c:catAx>
      <c:valAx>
        <c:axId val="7614361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r>
                  <a:rPr lang="en-US" i="0">
                    <a:latin typeface="Arial" pitchFamily="34" charset="0"/>
                    <a:cs typeface="Arial" pitchFamily="34" charset="0"/>
                  </a:rPr>
                  <a:t>NMP/</a:t>
                </a:r>
                <a:r>
                  <a:rPr lang="en-US">
                    <a:latin typeface="Arial" pitchFamily="34" charset="0"/>
                    <a:cs typeface="Arial" pitchFamily="34" charset="0"/>
                  </a:rPr>
                  <a:t>100 mL</a:t>
                </a:r>
              </a:p>
            </c:rich>
          </c:tx>
          <c:layout/>
        </c:title>
        <c:numFmt formatCode="General" sourceLinked="1"/>
        <c:tickLblPos val="nextTo"/>
        <c:crossAx val="76142080"/>
        <c:crosses val="autoZero"/>
        <c:crossBetween val="between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"/>
  <c:chart>
    <c:title>
      <c:tx>
        <c:rich>
          <a:bodyPr/>
          <a:lstStyle/>
          <a:p>
            <a:pPr>
              <a:defRPr/>
            </a:pPr>
            <a:r>
              <a:rPr lang="en-US"/>
              <a:t>Controle de </a:t>
            </a:r>
            <a:r>
              <a:rPr lang="en-US" i="1"/>
              <a:t>E.coli</a:t>
            </a:r>
            <a:r>
              <a:rPr lang="en-US"/>
              <a:t> - Captação Maquiné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cat>
            <c:strRef>
              <c:f>Gráficos!$A$118:$A$130</c:f>
              <c:strCache>
                <c:ptCount val="12"/>
                <c:pt idx="0">
                  <c:v>ABRIL</c:v>
                </c:pt>
                <c:pt idx="1">
                  <c:v>MAIO</c:v>
                </c:pt>
                <c:pt idx="2">
                  <c:v>JUNHO</c:v>
                </c:pt>
                <c:pt idx="3">
                  <c:v>JULHO</c:v>
                </c:pt>
                <c:pt idx="4">
                  <c:v>AGOSTO</c:v>
                </c:pt>
                <c:pt idx="5">
                  <c:v>SETEMBRO</c:v>
                </c:pt>
                <c:pt idx="6">
                  <c:v>OUTUBRO</c:v>
                </c:pt>
                <c:pt idx="7">
                  <c:v>NOVEMBRO</c:v>
                </c:pt>
                <c:pt idx="8">
                  <c:v>DEZEMBRO</c:v>
                </c:pt>
                <c:pt idx="9">
                  <c:v>JANEIRO</c:v>
                </c:pt>
                <c:pt idx="10">
                  <c:v>FEVEREIRO</c:v>
                </c:pt>
                <c:pt idx="11">
                  <c:v>MARÇO</c:v>
                </c:pt>
              </c:strCache>
            </c:strRef>
          </c:cat>
          <c:val>
            <c:numRef>
              <c:f>Gráficos!$B$118:$B$130</c:f>
              <c:numCache>
                <c:formatCode>General</c:formatCode>
                <c:ptCount val="13"/>
                <c:pt idx="0">
                  <c:v>120</c:v>
                </c:pt>
                <c:pt idx="1">
                  <c:v>26</c:v>
                </c:pt>
                <c:pt idx="2">
                  <c:v>7</c:v>
                </c:pt>
                <c:pt idx="3">
                  <c:v>49</c:v>
                </c:pt>
                <c:pt idx="4">
                  <c:v>49</c:v>
                </c:pt>
                <c:pt idx="5">
                  <c:v>22</c:v>
                </c:pt>
                <c:pt idx="6">
                  <c:v>350</c:v>
                </c:pt>
                <c:pt idx="7">
                  <c:v>49</c:v>
                </c:pt>
                <c:pt idx="8">
                  <c:v>70</c:v>
                </c:pt>
                <c:pt idx="9">
                  <c:v>13</c:v>
                </c:pt>
                <c:pt idx="10">
                  <c:v>11</c:v>
                </c:pt>
                <c:pt idx="11">
                  <c:v>33</c:v>
                </c:pt>
              </c:numCache>
            </c:numRef>
          </c:val>
        </c:ser>
        <c:axId val="76161408"/>
        <c:axId val="76162944"/>
      </c:barChart>
      <c:catAx>
        <c:axId val="76161408"/>
        <c:scaling>
          <c:orientation val="minMax"/>
        </c:scaling>
        <c:axPos val="b"/>
        <c:tickLblPos val="nextTo"/>
        <c:crossAx val="76162944"/>
        <c:crosses val="autoZero"/>
        <c:auto val="1"/>
        <c:lblAlgn val="ctr"/>
        <c:lblOffset val="100"/>
      </c:catAx>
      <c:valAx>
        <c:axId val="7616294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r>
                  <a:rPr lang="en-US" i="0">
                    <a:latin typeface="Arial" pitchFamily="34" charset="0"/>
                    <a:cs typeface="Arial" pitchFamily="34" charset="0"/>
                  </a:rPr>
                  <a:t>NMP/</a:t>
                </a:r>
                <a:r>
                  <a:rPr lang="en-US">
                    <a:latin typeface="Arial" pitchFamily="34" charset="0"/>
                    <a:cs typeface="Arial" pitchFamily="34" charset="0"/>
                  </a:rPr>
                  <a:t>100 mL</a:t>
                </a:r>
              </a:p>
            </c:rich>
          </c:tx>
          <c:layout/>
        </c:title>
        <c:numFmt formatCode="General" sourceLinked="1"/>
        <c:tickLblPos val="nextTo"/>
        <c:crossAx val="76161408"/>
        <c:crosses val="autoZero"/>
        <c:crossBetween val="between"/>
      </c:valAx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"/>
  <c:chart>
    <c:title>
      <c:tx>
        <c:rich>
          <a:bodyPr/>
          <a:lstStyle/>
          <a:p>
            <a:pPr>
              <a:defRPr/>
            </a:pPr>
            <a:r>
              <a:rPr lang="pt-BR"/>
              <a:t>Controle de </a:t>
            </a:r>
            <a:r>
              <a:rPr lang="pt-BR" i="1"/>
              <a:t>E.coli</a:t>
            </a:r>
            <a:r>
              <a:rPr lang="pt-BR"/>
              <a:t> - Captação Matadouro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cat>
            <c:strRef>
              <c:f>Gráficos!$A$135:$A$147</c:f>
              <c:strCache>
                <c:ptCount val="12"/>
                <c:pt idx="0">
                  <c:v>ABRIL</c:v>
                </c:pt>
                <c:pt idx="1">
                  <c:v>MAIO</c:v>
                </c:pt>
                <c:pt idx="2">
                  <c:v>JUNHO</c:v>
                </c:pt>
                <c:pt idx="3">
                  <c:v>JULHO</c:v>
                </c:pt>
                <c:pt idx="4">
                  <c:v>AGOSTO</c:v>
                </c:pt>
                <c:pt idx="5">
                  <c:v>SETEMBRO</c:v>
                </c:pt>
                <c:pt idx="6">
                  <c:v>OUTUBRO</c:v>
                </c:pt>
                <c:pt idx="7">
                  <c:v>NOVEMBRO</c:v>
                </c:pt>
                <c:pt idx="8">
                  <c:v>DEZEMBRO</c:v>
                </c:pt>
                <c:pt idx="9">
                  <c:v>JANEIRO</c:v>
                </c:pt>
                <c:pt idx="10">
                  <c:v>FEVEREIRO</c:v>
                </c:pt>
                <c:pt idx="11">
                  <c:v>MARÇO</c:v>
                </c:pt>
              </c:strCache>
            </c:strRef>
          </c:cat>
          <c:val>
            <c:numRef>
              <c:f>Gráficos!$B$135:$B$147</c:f>
              <c:numCache>
                <c:formatCode>General</c:formatCode>
                <c:ptCount val="13"/>
                <c:pt idx="0">
                  <c:v>120</c:v>
                </c:pt>
                <c:pt idx="1">
                  <c:v>26</c:v>
                </c:pt>
                <c:pt idx="2">
                  <c:v>7</c:v>
                </c:pt>
                <c:pt idx="3">
                  <c:v>49</c:v>
                </c:pt>
                <c:pt idx="4">
                  <c:v>49</c:v>
                </c:pt>
                <c:pt idx="5">
                  <c:v>22</c:v>
                </c:pt>
                <c:pt idx="6">
                  <c:v>350</c:v>
                </c:pt>
                <c:pt idx="7">
                  <c:v>49</c:v>
                </c:pt>
                <c:pt idx="8">
                  <c:v>70</c:v>
                </c:pt>
                <c:pt idx="9">
                  <c:v>13</c:v>
                </c:pt>
                <c:pt idx="10">
                  <c:v>11</c:v>
                </c:pt>
                <c:pt idx="11">
                  <c:v>220</c:v>
                </c:pt>
              </c:numCache>
            </c:numRef>
          </c:val>
        </c:ser>
        <c:axId val="76200960"/>
        <c:axId val="76215040"/>
      </c:barChart>
      <c:catAx>
        <c:axId val="76200960"/>
        <c:scaling>
          <c:orientation val="minMax"/>
        </c:scaling>
        <c:axPos val="b"/>
        <c:tickLblPos val="nextTo"/>
        <c:crossAx val="76215040"/>
        <c:crosses val="autoZero"/>
        <c:auto val="1"/>
        <c:lblAlgn val="ctr"/>
        <c:lblOffset val="100"/>
      </c:catAx>
      <c:valAx>
        <c:axId val="7621504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r>
                  <a:rPr lang="en-US" i="0">
                    <a:latin typeface="Arial" pitchFamily="34" charset="0"/>
                    <a:cs typeface="Arial" pitchFamily="34" charset="0"/>
                  </a:rPr>
                  <a:t>NMP/1</a:t>
                </a:r>
                <a:r>
                  <a:rPr lang="en-US">
                    <a:latin typeface="Arial" pitchFamily="34" charset="0"/>
                    <a:cs typeface="Arial" pitchFamily="34" charset="0"/>
                  </a:rPr>
                  <a:t>00 mL</a:t>
                </a:r>
              </a:p>
            </c:rich>
          </c:tx>
          <c:layout/>
        </c:title>
        <c:numFmt formatCode="General" sourceLinked="1"/>
        <c:tickLblPos val="nextTo"/>
        <c:crossAx val="76200960"/>
        <c:crosses val="autoZero"/>
        <c:crossBetween val="between"/>
      </c:valAx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3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6" descr="C:\Users\gabriel.silva\Desktop\Faixa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3026"/>
          <a:stretch>
            <a:fillRect/>
          </a:stretch>
        </p:blipFill>
        <p:spPr bwMode="auto">
          <a:xfrm>
            <a:off x="2443048" y="-6739"/>
            <a:ext cx="6501978" cy="142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5820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21/06/2017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592187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21/06/2017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52852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21/06/2017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97061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21/06/2017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75995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21/06/2017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7901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21/06/2017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013795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21/06/2017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592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21/06/2017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64662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21/06/2017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752294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21/06/2017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1989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65BCC-9072-4890-AF83-E93E95C6CF1C}" type="datetimeFigureOut">
              <a:rPr lang="pt-BR" smtClean="0"/>
              <a:pPr/>
              <a:t>21/06/2017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14455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078173" y="1622591"/>
            <a:ext cx="10003809" cy="2387600"/>
          </a:xfrm>
        </p:spPr>
        <p:txBody>
          <a:bodyPr anchor="ctr" anchorCtr="0">
            <a:normAutofit/>
          </a:bodyPr>
          <a:lstStyle/>
          <a:p>
            <a:pPr algn="ctr">
              <a:lnSpc>
                <a:spcPts val="5000"/>
              </a:lnSpc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Quantificação de </a:t>
            </a:r>
            <a:r>
              <a:rPr lang="pt-B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Escherichia coli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 principais mananciais de abastecimento do município de Mariana-MG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3474535" y="4004950"/>
            <a:ext cx="5696760" cy="2191133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pt-BR" sz="700" b="1" dirty="0" smtClean="0"/>
          </a:p>
          <a:p>
            <a:pPr algn="just"/>
            <a:r>
              <a:rPr lang="pt-BR" sz="2600" dirty="0" smtClean="0"/>
              <a:t>Isabel Francisco de Araújo Reis</a:t>
            </a:r>
          </a:p>
          <a:p>
            <a:pPr algn="just"/>
            <a:r>
              <a:rPr lang="pt-BR" sz="2600" dirty="0" smtClean="0"/>
              <a:t>Maíra Vieira da Silva</a:t>
            </a:r>
          </a:p>
          <a:p>
            <a:pPr algn="just"/>
            <a:r>
              <a:rPr lang="pt-BR" sz="2600" dirty="0" smtClean="0"/>
              <a:t>Rubhia Marianna Maciel de Morais</a:t>
            </a:r>
          </a:p>
          <a:p>
            <a:pPr algn="just"/>
            <a:r>
              <a:rPr lang="pt-BR" sz="2600" dirty="0" err="1" smtClean="0"/>
              <a:t>Wisnner</a:t>
            </a:r>
            <a:r>
              <a:rPr lang="pt-BR" sz="2600" dirty="0" smtClean="0"/>
              <a:t> Márcio das Dores Conceição         </a:t>
            </a:r>
          </a:p>
          <a:p>
            <a:pPr algn="l">
              <a:buNone/>
            </a:pPr>
            <a:endParaRPr lang="pt-BR" b="1" dirty="0" smtClean="0"/>
          </a:p>
          <a:p>
            <a:pPr algn="l"/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0" y="2503697"/>
            <a:ext cx="12192000" cy="1863587"/>
          </a:xfrm>
        </p:spPr>
        <p:txBody>
          <a:bodyPr>
            <a:normAutofit/>
          </a:bodyPr>
          <a:lstStyle/>
          <a:p>
            <a:pPr algn="l">
              <a:buNone/>
            </a:pPr>
            <a:endParaRPr lang="pt-BR" b="1" dirty="0" smtClean="0"/>
          </a:p>
          <a:p>
            <a:pPr algn="l">
              <a:buNone/>
            </a:pPr>
            <a:endParaRPr lang="pt-BR" b="1" dirty="0" smtClean="0"/>
          </a:p>
          <a:p>
            <a:pPr algn="l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433015" y="2101755"/>
            <a:ext cx="929412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O sistema de abastecimento público de Mariana</a:t>
            </a:r>
          </a:p>
          <a:p>
            <a:pPr algn="just"/>
            <a:endParaRPr lang="pt-BR" sz="2400" b="1" dirty="0" smtClean="0"/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/>
              <a:t> Possui  4 Estações de Tratamento de Água (</a:t>
            </a:r>
            <a:r>
              <a:rPr lang="pt-BR" sz="2400" dirty="0" err="1" smtClean="0"/>
              <a:t>ETA’s</a:t>
            </a:r>
            <a:r>
              <a:rPr lang="pt-BR" sz="2400" dirty="0" smtClean="0"/>
              <a:t>) – 65% da população recebe água com tratamento convencional</a:t>
            </a:r>
          </a:p>
          <a:p>
            <a:pPr algn="just">
              <a:buFont typeface="Arial" pitchFamily="34" charset="0"/>
              <a:buChar char="•"/>
            </a:pPr>
            <a:endParaRPr lang="pt-BR" sz="2400" dirty="0" smtClean="0"/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/>
              <a:t> Restante da população: desinfecção simples</a:t>
            </a:r>
          </a:p>
          <a:p>
            <a:pPr algn="just"/>
            <a:endParaRPr lang="pt-BR" sz="3200" dirty="0" smtClean="0"/>
          </a:p>
          <a:p>
            <a:endParaRPr lang="pt-BR" sz="2400" dirty="0" smtClean="0"/>
          </a:p>
          <a:p>
            <a:pPr>
              <a:buFontTx/>
              <a:buChar char="-"/>
            </a:pPr>
            <a:endParaRPr lang="pt-BR" sz="24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707642" y="600502"/>
            <a:ext cx="4776717" cy="7915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Introdução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0" y="2503697"/>
            <a:ext cx="12192000" cy="1863587"/>
          </a:xfrm>
        </p:spPr>
        <p:txBody>
          <a:bodyPr>
            <a:normAutofit/>
          </a:bodyPr>
          <a:lstStyle/>
          <a:p>
            <a:pPr algn="l">
              <a:buNone/>
            </a:pPr>
            <a:endParaRPr lang="pt-BR" b="1" dirty="0" smtClean="0"/>
          </a:p>
          <a:p>
            <a:pPr algn="l">
              <a:buNone/>
            </a:pPr>
            <a:endParaRPr lang="pt-BR" b="1" dirty="0" smtClean="0"/>
          </a:p>
          <a:p>
            <a:pPr algn="l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705970" y="2156348"/>
            <a:ext cx="970355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 smtClean="0"/>
              <a:t>Amostras de água coletadas mensalmente por um período de 12 meses nos córregos:</a:t>
            </a:r>
          </a:p>
          <a:p>
            <a:pPr algn="just"/>
            <a:endParaRPr lang="pt-BR" sz="1200" dirty="0" smtClean="0"/>
          </a:p>
          <a:p>
            <a:pPr marL="2880000">
              <a:buFont typeface="Wingdings" pitchFamily="2" charset="2"/>
              <a:buChar char="ü"/>
            </a:pPr>
            <a:r>
              <a:rPr lang="pt-BR" sz="2400" dirty="0" smtClean="0"/>
              <a:t>Córrego Banca do Rego</a:t>
            </a:r>
          </a:p>
          <a:p>
            <a:pPr marL="2880000">
              <a:buFont typeface="Wingdings" pitchFamily="2" charset="2"/>
              <a:buChar char="ü"/>
            </a:pPr>
            <a:r>
              <a:rPr lang="pt-BR" sz="2400" dirty="0" smtClean="0"/>
              <a:t>Córrego do Seminário</a:t>
            </a:r>
          </a:p>
          <a:p>
            <a:pPr marL="2880000">
              <a:buFont typeface="Wingdings" pitchFamily="2" charset="2"/>
              <a:buChar char="ü"/>
            </a:pPr>
            <a:r>
              <a:rPr lang="pt-BR" sz="2400" dirty="0" smtClean="0"/>
              <a:t>Córrego  Cristal</a:t>
            </a:r>
          </a:p>
          <a:p>
            <a:pPr marL="2880000">
              <a:buFont typeface="Wingdings" pitchFamily="2" charset="2"/>
              <a:buChar char="ü"/>
            </a:pPr>
            <a:r>
              <a:rPr lang="pt-BR" sz="2400" dirty="0" smtClean="0"/>
              <a:t>Córrego Taquara Queimada</a:t>
            </a:r>
          </a:p>
          <a:p>
            <a:pPr marL="2880000">
              <a:buFont typeface="Wingdings" pitchFamily="2" charset="2"/>
              <a:buChar char="ü"/>
            </a:pPr>
            <a:r>
              <a:rPr lang="pt-BR" sz="2400" dirty="0" smtClean="0"/>
              <a:t>Córrego Del Rey</a:t>
            </a:r>
          </a:p>
          <a:p>
            <a:pPr marL="2880000">
              <a:buFont typeface="Wingdings" pitchFamily="2" charset="2"/>
              <a:buChar char="ü"/>
            </a:pPr>
            <a:r>
              <a:rPr lang="pt-BR" sz="2400" dirty="0" smtClean="0"/>
              <a:t>Córrego Maquiné</a:t>
            </a:r>
          </a:p>
          <a:p>
            <a:pPr marL="2880000">
              <a:buFont typeface="Wingdings" pitchFamily="2" charset="2"/>
              <a:buChar char="ü"/>
            </a:pPr>
            <a:r>
              <a:rPr lang="pt-BR" sz="2400" dirty="0" smtClean="0"/>
              <a:t>Córrego Matadouro</a:t>
            </a:r>
          </a:p>
          <a:p>
            <a:pPr marL="2880000">
              <a:buFont typeface="Wingdings" pitchFamily="2" charset="2"/>
              <a:buChar char="ü"/>
            </a:pPr>
            <a:r>
              <a:rPr lang="pt-BR" sz="2400" dirty="0" smtClean="0"/>
              <a:t>Ribeirão Belchior</a:t>
            </a:r>
          </a:p>
          <a:p>
            <a:pPr>
              <a:buFontTx/>
              <a:buChar char="-"/>
            </a:pPr>
            <a:endParaRPr lang="pt-BR" sz="24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707642" y="600502"/>
            <a:ext cx="4776717" cy="7915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Metodologia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0" y="1936135"/>
            <a:ext cx="12192000" cy="4718832"/>
          </a:xfrm>
        </p:spPr>
        <p:txBody>
          <a:bodyPr anchor="t" anchorCtr="0">
            <a:normAutofit/>
          </a:bodyPr>
          <a:lstStyle/>
          <a:p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endParaRPr lang="pt-BR" sz="2400" b="1" dirty="0"/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470245" y="6440184"/>
            <a:ext cx="7465325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Figura 1 - Pontos de amostragem de água bruta no município de Mariana-MG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049" name="Imagem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7794" y="1651379"/>
            <a:ext cx="7642167" cy="4779729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9417137" y="6550223"/>
            <a:ext cx="26607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     Fonte: Instituto Prístino (2017)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2402006" y="600502"/>
            <a:ext cx="6605517" cy="7915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Pontos de coleta no</a:t>
            </a:r>
            <a:r>
              <a:rPr kumimoji="0" lang="pt-BR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 Município de Mariana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eioambiente\Desktop\fotos artigo\IMG-20170308-WA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155" y="2289634"/>
            <a:ext cx="6687471" cy="3764942"/>
          </a:xfrm>
          <a:prstGeom prst="rect">
            <a:avLst/>
          </a:prstGeom>
          <a:noFill/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3707642" y="600502"/>
            <a:ext cx="4776717" cy="7915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Metodologia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3707642" y="600502"/>
            <a:ext cx="4776717" cy="791571"/>
          </a:xfrm>
        </p:spPr>
        <p:txBody>
          <a:bodyPr anchor="ctr" anchorCtr="0">
            <a:norm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Metodologia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333767" y="1910687"/>
            <a:ext cx="73697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Procedimento laboratorial</a:t>
            </a:r>
          </a:p>
          <a:p>
            <a:pPr algn="ctr"/>
            <a:r>
              <a:rPr lang="pt-BR" sz="2400" dirty="0" smtClean="0"/>
              <a:t>Método do substrato cromogênico</a:t>
            </a:r>
            <a:endParaRPr lang="pt-BR" sz="2400" dirty="0"/>
          </a:p>
        </p:txBody>
      </p:sp>
      <p:pic>
        <p:nvPicPr>
          <p:cNvPr id="6" name="Picture 2" descr="C:\Users\meioambiente\Desktop\fotos artigo\IMG-20170224-WA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72250" y="3198879"/>
            <a:ext cx="4818615" cy="3320415"/>
          </a:xfrm>
          <a:prstGeom prst="rect">
            <a:avLst/>
          </a:prstGeom>
          <a:noFill/>
        </p:spPr>
      </p:pic>
      <p:pic>
        <p:nvPicPr>
          <p:cNvPr id="7" name="Picture 3" descr="C:\Users\meioambiente\Desktop\fotos artigo\IMG-20170224-WA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4154" y="3193580"/>
            <a:ext cx="4931976" cy="3320415"/>
          </a:xfrm>
          <a:prstGeom prst="rect">
            <a:avLst/>
          </a:prstGeom>
          <a:noFill/>
        </p:spPr>
      </p:pic>
      <p:sp>
        <p:nvSpPr>
          <p:cNvPr id="8" name="Seta para a direita listrada 7"/>
          <p:cNvSpPr/>
          <p:nvPr/>
        </p:nvSpPr>
        <p:spPr>
          <a:xfrm>
            <a:off x="5991367" y="4258102"/>
            <a:ext cx="518615" cy="682388"/>
          </a:xfrm>
          <a:prstGeom prst="strip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C:\Users\meioambiente\Downloads\IMG-20170619-WA0014.jpg"/>
          <p:cNvPicPr>
            <a:picLocks noChangeAspect="1" noChangeArrowheads="1"/>
          </p:cNvPicPr>
          <p:nvPr/>
        </p:nvPicPr>
        <p:blipFill>
          <a:blip r:embed="rId4" cstate="print">
            <a:lum bright="10000" contrast="30000"/>
          </a:blip>
          <a:srcRect l="16030" t="2464" r="14549" b="4069"/>
          <a:stretch>
            <a:fillRect/>
          </a:stretch>
        </p:blipFill>
        <p:spPr bwMode="auto">
          <a:xfrm>
            <a:off x="27296" y="1446664"/>
            <a:ext cx="7538114" cy="5411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tângulo 9"/>
          <p:cNvSpPr/>
          <p:nvPr/>
        </p:nvSpPr>
        <p:spPr>
          <a:xfrm>
            <a:off x="6196084" y="5158854"/>
            <a:ext cx="1228298" cy="1364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8" grpId="1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0" y="1456336"/>
            <a:ext cx="12192000" cy="4718832"/>
          </a:xfrm>
        </p:spPr>
        <p:txBody>
          <a:bodyPr anchor="t" anchorCtr="0">
            <a:normAutofit/>
          </a:bodyPr>
          <a:lstStyle/>
          <a:p>
            <a:r>
              <a:rPr lang="pt-BR" sz="2400" b="1" dirty="0" smtClean="0"/>
              <a:t>                          </a:t>
            </a:r>
            <a:br>
              <a:rPr lang="pt-BR" sz="2400" b="1" dirty="0" smtClean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endParaRPr lang="pt-BR" sz="2400" b="1" dirty="0"/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2593200" y="6027848"/>
            <a:ext cx="70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Quantificação de </a:t>
            </a:r>
            <a:r>
              <a:rPr lang="pt-BR" sz="2400" i="1" dirty="0" err="1" smtClean="0">
                <a:latin typeface="Arial" pitchFamily="34" charset="0"/>
                <a:cs typeface="Arial" pitchFamily="34" charset="0"/>
              </a:rPr>
              <a:t>Escherichia</a:t>
            </a: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 coli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por 100 mL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Gráfico 9"/>
          <p:cNvGraphicFramePr/>
          <p:nvPr/>
        </p:nvGraphicFramePr>
        <p:xfrm>
          <a:off x="2676000" y="1723884"/>
          <a:ext cx="684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ítulo 1"/>
          <p:cNvSpPr txBox="1">
            <a:spLocks/>
          </p:cNvSpPr>
          <p:nvPr/>
        </p:nvSpPr>
        <p:spPr>
          <a:xfrm>
            <a:off x="3707642" y="600502"/>
            <a:ext cx="4776717" cy="7915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Resultados e Discussão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0" y="1456336"/>
            <a:ext cx="12192000" cy="4718832"/>
          </a:xfrm>
        </p:spPr>
        <p:txBody>
          <a:bodyPr anchor="t" anchorCtr="0">
            <a:normAutofit/>
          </a:bodyPr>
          <a:lstStyle/>
          <a:p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>                           </a:t>
            </a:r>
            <a:br>
              <a:rPr lang="pt-BR" sz="2400" b="1" dirty="0" smtClean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endParaRPr lang="pt-BR" sz="2400" b="1" dirty="0"/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2593200" y="6027844"/>
            <a:ext cx="70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Quantificação de </a:t>
            </a:r>
            <a:r>
              <a:rPr lang="pt-BR" sz="2400" i="1" dirty="0" err="1" smtClean="0">
                <a:latin typeface="Arial" pitchFamily="34" charset="0"/>
                <a:cs typeface="Arial" pitchFamily="34" charset="0"/>
              </a:rPr>
              <a:t>Escherichia</a:t>
            </a: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 coli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por 100 mL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Gráfico 9"/>
          <p:cNvGraphicFramePr/>
          <p:nvPr/>
        </p:nvGraphicFramePr>
        <p:xfrm>
          <a:off x="2676000" y="1716206"/>
          <a:ext cx="684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ítulo 1"/>
          <p:cNvSpPr txBox="1">
            <a:spLocks/>
          </p:cNvSpPr>
          <p:nvPr/>
        </p:nvSpPr>
        <p:spPr>
          <a:xfrm>
            <a:off x="3707642" y="600502"/>
            <a:ext cx="4776717" cy="7915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Resultados e Discussão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0" y="1456336"/>
            <a:ext cx="12192000" cy="4718832"/>
          </a:xfrm>
        </p:spPr>
        <p:txBody>
          <a:bodyPr anchor="t" anchorCtr="0">
            <a:normAutofit/>
          </a:bodyPr>
          <a:lstStyle/>
          <a:p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>                           </a:t>
            </a:r>
            <a:br>
              <a:rPr lang="pt-BR" sz="2400" b="1" dirty="0" smtClean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endParaRPr lang="pt-BR" sz="2400" b="1" dirty="0"/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2593200" y="6023810"/>
            <a:ext cx="70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Quantificação de </a:t>
            </a:r>
            <a:r>
              <a:rPr lang="pt-BR" sz="2400" i="1" dirty="0" err="1" smtClean="0">
                <a:latin typeface="Arial" pitchFamily="34" charset="0"/>
                <a:cs typeface="Arial" pitchFamily="34" charset="0"/>
              </a:rPr>
              <a:t>Escherichia</a:t>
            </a: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 coli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por 100 mL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Gráfico 9"/>
          <p:cNvGraphicFramePr/>
          <p:nvPr/>
        </p:nvGraphicFramePr>
        <p:xfrm>
          <a:off x="2676000" y="1716206"/>
          <a:ext cx="684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ítulo 1"/>
          <p:cNvSpPr txBox="1">
            <a:spLocks/>
          </p:cNvSpPr>
          <p:nvPr/>
        </p:nvSpPr>
        <p:spPr>
          <a:xfrm>
            <a:off x="3707642" y="600502"/>
            <a:ext cx="4776717" cy="7915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Resultados e Discussão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0" y="1456336"/>
            <a:ext cx="12192000" cy="4718832"/>
          </a:xfrm>
        </p:spPr>
        <p:txBody>
          <a:bodyPr anchor="t" anchorCtr="0">
            <a:normAutofit/>
          </a:bodyPr>
          <a:lstStyle/>
          <a:p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>                           </a:t>
            </a:r>
            <a:br>
              <a:rPr lang="pt-BR" sz="2400" b="1" dirty="0" smtClean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endParaRPr lang="pt-BR" sz="2400" b="1" dirty="0"/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2593200" y="6029128"/>
            <a:ext cx="70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Quantificação de </a:t>
            </a:r>
            <a:r>
              <a:rPr lang="pt-BR" sz="2400" i="1" dirty="0" err="1" smtClean="0">
                <a:latin typeface="Arial" pitchFamily="34" charset="0"/>
                <a:cs typeface="Arial" pitchFamily="34" charset="0"/>
              </a:rPr>
              <a:t>Escherichia</a:t>
            </a: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 coli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por 100 mL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Gráfico 8"/>
          <p:cNvGraphicFramePr/>
          <p:nvPr/>
        </p:nvGraphicFramePr>
        <p:xfrm>
          <a:off x="2676000" y="1716205"/>
          <a:ext cx="684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ítulo 1"/>
          <p:cNvSpPr txBox="1">
            <a:spLocks/>
          </p:cNvSpPr>
          <p:nvPr/>
        </p:nvSpPr>
        <p:spPr>
          <a:xfrm>
            <a:off x="3707642" y="600502"/>
            <a:ext cx="4776717" cy="7915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Resultados e Discussão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0" y="1456336"/>
            <a:ext cx="12192000" cy="4718832"/>
          </a:xfrm>
        </p:spPr>
        <p:txBody>
          <a:bodyPr anchor="t" anchorCtr="0">
            <a:normAutofit/>
          </a:bodyPr>
          <a:lstStyle/>
          <a:p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>                           </a:t>
            </a:r>
            <a:br>
              <a:rPr lang="pt-BR" sz="2400" b="1" dirty="0" smtClean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endParaRPr lang="pt-BR" sz="2400" b="1" dirty="0"/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2593200" y="6029129"/>
            <a:ext cx="70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Quantificação de </a:t>
            </a:r>
            <a:r>
              <a:rPr lang="pt-BR" sz="2400" i="1" dirty="0" err="1" smtClean="0">
                <a:latin typeface="Arial" pitchFamily="34" charset="0"/>
                <a:cs typeface="Arial" pitchFamily="34" charset="0"/>
              </a:rPr>
              <a:t>Escherichia</a:t>
            </a: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 coli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por 100 mL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Gráfico 8"/>
          <p:cNvGraphicFramePr/>
          <p:nvPr/>
        </p:nvGraphicFramePr>
        <p:xfrm>
          <a:off x="2676000" y="1729854"/>
          <a:ext cx="684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ítulo 1"/>
          <p:cNvSpPr txBox="1">
            <a:spLocks/>
          </p:cNvSpPr>
          <p:nvPr/>
        </p:nvSpPr>
        <p:spPr>
          <a:xfrm>
            <a:off x="3707642" y="600502"/>
            <a:ext cx="4776717" cy="7915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Resultados e Discussão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1869743" y="2503697"/>
            <a:ext cx="8093124" cy="3637796"/>
          </a:xfrm>
        </p:spPr>
        <p:txBody>
          <a:bodyPr>
            <a:normAutofit/>
          </a:bodyPr>
          <a:lstStyle/>
          <a:p>
            <a:pPr algn="l">
              <a:buNone/>
            </a:pPr>
            <a:endParaRPr lang="pt-BR" b="1" dirty="0" smtClean="0"/>
          </a:p>
          <a:p>
            <a:pPr algn="l">
              <a:buNone/>
            </a:pPr>
            <a:endParaRPr lang="pt-BR" b="1" dirty="0" smtClean="0"/>
          </a:p>
          <a:p>
            <a:pPr algn="l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920621" y="2511187"/>
            <a:ext cx="634620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Usos da água</a:t>
            </a:r>
          </a:p>
          <a:p>
            <a:endParaRPr lang="pt-BR" sz="800" b="1" dirty="0" smtClean="0"/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  Abastecimento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  Geração de energia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  Irrigação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  Navegação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  </a:t>
            </a:r>
            <a:r>
              <a:rPr lang="pt-BR" sz="2400" dirty="0" err="1" smtClean="0"/>
              <a:t>Aquicultura</a:t>
            </a:r>
            <a:endParaRPr lang="pt-BR" sz="2400" dirty="0" smtClean="0"/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  Recreação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  Harmonia paisagística</a:t>
            </a:r>
          </a:p>
          <a:p>
            <a:pPr>
              <a:buFont typeface="Wingdings" pitchFamily="2" charset="2"/>
              <a:buChar char="§"/>
            </a:pPr>
            <a:endParaRPr lang="pt-BR" sz="2400" dirty="0"/>
          </a:p>
        </p:txBody>
      </p:sp>
      <p:pic>
        <p:nvPicPr>
          <p:cNvPr id="26626" name="Picture 2" descr="Resultado de imagem para usos da ag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5115" y="2674961"/>
            <a:ext cx="3447433" cy="2975211"/>
          </a:xfrm>
          <a:prstGeom prst="rect">
            <a:avLst/>
          </a:prstGeom>
          <a:noFill/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3707642" y="600502"/>
            <a:ext cx="4776717" cy="7915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Introdução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0" y="1456336"/>
            <a:ext cx="12192000" cy="4718832"/>
          </a:xfrm>
        </p:spPr>
        <p:txBody>
          <a:bodyPr anchor="t" anchorCtr="0">
            <a:normAutofit/>
          </a:bodyPr>
          <a:lstStyle/>
          <a:p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>                           </a:t>
            </a:r>
            <a:br>
              <a:rPr lang="pt-BR" sz="2400" b="1" dirty="0" smtClean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endParaRPr lang="pt-BR" sz="2400" b="1" dirty="0"/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2593200" y="6029129"/>
            <a:ext cx="70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Quantificação de </a:t>
            </a:r>
            <a:r>
              <a:rPr lang="pt-BR" sz="2400" i="1" dirty="0" err="1" smtClean="0">
                <a:latin typeface="Arial" pitchFamily="34" charset="0"/>
                <a:cs typeface="Arial" pitchFamily="34" charset="0"/>
              </a:rPr>
              <a:t>Escherichia</a:t>
            </a: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 coli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por 100 mL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Gráfico 8"/>
          <p:cNvGraphicFramePr/>
          <p:nvPr/>
        </p:nvGraphicFramePr>
        <p:xfrm>
          <a:off x="2676000" y="1729851"/>
          <a:ext cx="684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ítulo 1"/>
          <p:cNvSpPr txBox="1">
            <a:spLocks/>
          </p:cNvSpPr>
          <p:nvPr/>
        </p:nvSpPr>
        <p:spPr>
          <a:xfrm>
            <a:off x="3707642" y="600502"/>
            <a:ext cx="4776717" cy="7915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Resultados e Discussão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0" y="1456336"/>
            <a:ext cx="12192000" cy="4718832"/>
          </a:xfrm>
        </p:spPr>
        <p:txBody>
          <a:bodyPr anchor="t" anchorCtr="0">
            <a:normAutofit/>
          </a:bodyPr>
          <a:lstStyle/>
          <a:p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>                           </a:t>
            </a:r>
            <a:br>
              <a:rPr lang="pt-BR" sz="2400" b="1" dirty="0" smtClean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endParaRPr lang="pt-BR" sz="2400" b="1" dirty="0"/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2593200" y="6029129"/>
            <a:ext cx="70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Quantificação de </a:t>
            </a:r>
            <a:r>
              <a:rPr lang="pt-BR" sz="2400" i="1" dirty="0" err="1" smtClean="0">
                <a:latin typeface="Arial" pitchFamily="34" charset="0"/>
                <a:cs typeface="Arial" pitchFamily="34" charset="0"/>
              </a:rPr>
              <a:t>Escherichia</a:t>
            </a: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 coli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por 100 mL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Gráfico 8"/>
          <p:cNvGraphicFramePr/>
          <p:nvPr/>
        </p:nvGraphicFramePr>
        <p:xfrm>
          <a:off x="2676000" y="1743501"/>
          <a:ext cx="684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ítulo 1"/>
          <p:cNvSpPr txBox="1">
            <a:spLocks/>
          </p:cNvSpPr>
          <p:nvPr/>
        </p:nvSpPr>
        <p:spPr>
          <a:xfrm>
            <a:off x="3707642" y="600502"/>
            <a:ext cx="4776717" cy="7915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Resultados e Discussão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0" y="1456336"/>
            <a:ext cx="12192000" cy="4718832"/>
          </a:xfrm>
        </p:spPr>
        <p:txBody>
          <a:bodyPr anchor="t" anchorCtr="0">
            <a:normAutofit/>
          </a:bodyPr>
          <a:lstStyle/>
          <a:p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>                           </a:t>
            </a:r>
            <a:br>
              <a:rPr lang="pt-BR" sz="2400" b="1" dirty="0" smtClean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endParaRPr lang="pt-BR" sz="2400" b="1" dirty="0"/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2593200" y="6025584"/>
            <a:ext cx="7005600" cy="46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Quantificação de </a:t>
            </a:r>
            <a:r>
              <a:rPr lang="pt-BR" sz="2400" i="1" dirty="0" err="1" smtClean="0">
                <a:latin typeface="Arial" pitchFamily="34" charset="0"/>
                <a:cs typeface="Arial" pitchFamily="34" charset="0"/>
              </a:rPr>
              <a:t>Escherichia</a:t>
            </a: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 coli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por 100 mL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Gráfico 8"/>
          <p:cNvGraphicFramePr/>
          <p:nvPr/>
        </p:nvGraphicFramePr>
        <p:xfrm>
          <a:off x="2676000" y="1743503"/>
          <a:ext cx="684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ítulo 1"/>
          <p:cNvSpPr txBox="1">
            <a:spLocks/>
          </p:cNvSpPr>
          <p:nvPr/>
        </p:nvSpPr>
        <p:spPr>
          <a:xfrm>
            <a:off x="3707642" y="600502"/>
            <a:ext cx="4776717" cy="7915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Resultados e Discussão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0" y="1456336"/>
            <a:ext cx="12192000" cy="4718832"/>
          </a:xfrm>
        </p:spPr>
        <p:txBody>
          <a:bodyPr anchor="t" anchorCtr="0">
            <a:normAutofit/>
          </a:bodyPr>
          <a:lstStyle/>
          <a:p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>                           </a:t>
            </a:r>
            <a:br>
              <a:rPr lang="pt-BR" sz="2400" b="1" dirty="0" smtClean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endParaRPr lang="pt-BR" sz="2400" b="1" dirty="0"/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2593932" y="6025583"/>
            <a:ext cx="700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Quantificação de </a:t>
            </a:r>
            <a:r>
              <a:rPr lang="pt-BR" sz="2400" i="1" dirty="0" err="1" smtClean="0">
                <a:latin typeface="Arial" pitchFamily="34" charset="0"/>
                <a:cs typeface="Arial" pitchFamily="34" charset="0"/>
              </a:rPr>
              <a:t>Escherichia</a:t>
            </a: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 coli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por 100 mL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Gráfico 8"/>
          <p:cNvGraphicFramePr/>
          <p:nvPr/>
        </p:nvGraphicFramePr>
        <p:xfrm>
          <a:off x="2676000" y="1743502"/>
          <a:ext cx="684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ítulo 1"/>
          <p:cNvSpPr txBox="1">
            <a:spLocks/>
          </p:cNvSpPr>
          <p:nvPr/>
        </p:nvSpPr>
        <p:spPr>
          <a:xfrm>
            <a:off x="3707642" y="600502"/>
            <a:ext cx="4776717" cy="7915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Resultados e Discussão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0" y="1456336"/>
            <a:ext cx="12192000" cy="4718832"/>
          </a:xfrm>
        </p:spPr>
        <p:txBody>
          <a:bodyPr anchor="t" anchorCtr="0">
            <a:normAutofit/>
          </a:bodyPr>
          <a:lstStyle/>
          <a:p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>                           </a:t>
            </a:r>
            <a:br>
              <a:rPr lang="pt-BR" sz="2400" b="1" dirty="0" smtClean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endParaRPr lang="pt-BR" sz="2400" b="1" dirty="0"/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2593200" y="6025580"/>
            <a:ext cx="70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Quantificação de </a:t>
            </a:r>
            <a:r>
              <a:rPr lang="pt-BR" sz="2400" i="1" dirty="0" err="1" smtClean="0">
                <a:latin typeface="Arial" pitchFamily="34" charset="0"/>
                <a:cs typeface="Arial" pitchFamily="34" charset="0"/>
              </a:rPr>
              <a:t>Escherichia</a:t>
            </a: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 coli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por 100 mL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Gráfico 9"/>
          <p:cNvGraphicFramePr/>
          <p:nvPr/>
        </p:nvGraphicFramePr>
        <p:xfrm>
          <a:off x="2676000" y="1729854"/>
          <a:ext cx="684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ítulo 1"/>
          <p:cNvSpPr txBox="1">
            <a:spLocks/>
          </p:cNvSpPr>
          <p:nvPr/>
        </p:nvSpPr>
        <p:spPr>
          <a:xfrm>
            <a:off x="3707642" y="600502"/>
            <a:ext cx="4776717" cy="7915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Resultados e Discussão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0" y="1456336"/>
            <a:ext cx="12192000" cy="4718832"/>
          </a:xfrm>
        </p:spPr>
        <p:txBody>
          <a:bodyPr anchor="t" anchorCtr="0">
            <a:normAutofit/>
          </a:bodyPr>
          <a:lstStyle/>
          <a:p>
            <a:pPr algn="ctr"/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543793" y="199505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2400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2292825" y="1711455"/>
          <a:ext cx="8709046" cy="5029200"/>
        </p:xfrm>
        <a:graphic>
          <a:graphicData uri="http://schemas.openxmlformats.org/drawingml/2006/table">
            <a:tbl>
              <a:tblPr/>
              <a:tblGrid>
                <a:gridCol w="4831417"/>
                <a:gridCol w="3877629"/>
              </a:tblGrid>
              <a:tr h="43312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Arial"/>
                          <a:ea typeface="Times New Roman"/>
                          <a:cs typeface="Times New Roman"/>
                        </a:rPr>
                        <a:t>Captação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i="1" dirty="0" err="1">
                          <a:latin typeface="Arial"/>
                          <a:ea typeface="Times New Roman"/>
                          <a:cs typeface="Times New Roman"/>
                        </a:rPr>
                        <a:t>E.</a:t>
                      </a:r>
                      <a:r>
                        <a:rPr lang="pt-BR" sz="2000" b="1" i="1" dirty="0">
                          <a:latin typeface="Arial"/>
                          <a:ea typeface="Times New Roman"/>
                          <a:cs typeface="Times New Roman"/>
                        </a:rPr>
                        <a:t>coli </a:t>
                      </a:r>
                      <a:r>
                        <a:rPr lang="pt-BR" sz="2000" b="1" i="1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b="1" i="0" dirty="0" smtClean="0">
                          <a:latin typeface="Arial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pt-BR" sz="2000" b="1" dirty="0" smtClean="0">
                          <a:latin typeface="Arial"/>
                          <a:ea typeface="Times New Roman"/>
                          <a:cs typeface="Times New Roman"/>
                        </a:rPr>
                        <a:t>NMP/100 </a:t>
                      </a:r>
                      <a:r>
                        <a:rPr lang="pt-BR" sz="2000" b="1" dirty="0">
                          <a:latin typeface="Arial"/>
                          <a:ea typeface="Times New Roman"/>
                          <a:cs typeface="Times New Roman"/>
                        </a:rPr>
                        <a:t>mL)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12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/>
                          <a:ea typeface="Times New Roman"/>
                          <a:cs typeface="Times New Roman"/>
                        </a:rPr>
                        <a:t>Pantera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Arial"/>
                          <a:ea typeface="Calibri"/>
                          <a:cs typeface="Times New Roman"/>
                        </a:rPr>
                        <a:t>45,7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3312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/>
                          <a:ea typeface="Times New Roman"/>
                          <a:cs typeface="Times New Roman"/>
                        </a:rPr>
                        <a:t>Belém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Arial"/>
                          <a:ea typeface="Calibri"/>
                          <a:cs typeface="Times New Roman"/>
                        </a:rPr>
                        <a:t>10,4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312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Arial"/>
                          <a:ea typeface="Times New Roman"/>
                          <a:cs typeface="Times New Roman"/>
                        </a:rPr>
                        <a:t>Principal</a:t>
                      </a:r>
                      <a:r>
                        <a:rPr lang="pt-BR" sz="20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 smtClean="0">
                          <a:latin typeface="Arial"/>
                          <a:ea typeface="Times New Roman"/>
                          <a:cs typeface="Times New Roman"/>
                        </a:rPr>
                        <a:t>do</a:t>
                      </a:r>
                      <a:r>
                        <a:rPr lang="pt-BR" sz="20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 smtClean="0">
                          <a:latin typeface="Arial"/>
                          <a:ea typeface="Times New Roman"/>
                          <a:cs typeface="Times New Roman"/>
                        </a:rPr>
                        <a:t>Seminário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Arial"/>
                          <a:ea typeface="Calibri"/>
                          <a:cs typeface="Times New Roman"/>
                        </a:rPr>
                        <a:t>95,5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312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Arial"/>
                          <a:ea typeface="Times New Roman"/>
                          <a:cs typeface="Times New Roman"/>
                        </a:rPr>
                        <a:t>Barroca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Arial"/>
                          <a:ea typeface="Calibri"/>
                          <a:cs typeface="Times New Roman"/>
                        </a:rPr>
                        <a:t>55,4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312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Arial"/>
                          <a:ea typeface="Times New Roman"/>
                          <a:cs typeface="Times New Roman"/>
                        </a:rPr>
                        <a:t>Cristal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Arial"/>
                          <a:ea typeface="Calibri"/>
                          <a:cs typeface="Times New Roman"/>
                        </a:rPr>
                        <a:t>29,1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312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/>
                          <a:ea typeface="Times New Roman"/>
                          <a:cs typeface="Times New Roman"/>
                        </a:rPr>
                        <a:t>Gogô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Arial"/>
                          <a:ea typeface="Calibri"/>
                          <a:cs typeface="Times New Roman"/>
                        </a:rPr>
                        <a:t>39,0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312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Arial"/>
                          <a:ea typeface="Times New Roman"/>
                          <a:cs typeface="Times New Roman"/>
                        </a:rPr>
                        <a:t>Del Rey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Arial"/>
                          <a:ea typeface="Calibri"/>
                          <a:cs typeface="Times New Roman"/>
                        </a:rPr>
                        <a:t>15,5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312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Arial"/>
                          <a:ea typeface="Times New Roman"/>
                          <a:cs typeface="Times New Roman"/>
                        </a:rPr>
                        <a:t>Maquiné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Arial"/>
                          <a:ea typeface="Calibri"/>
                          <a:cs typeface="Times New Roman"/>
                        </a:rPr>
                        <a:t>37,0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312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Arial"/>
                          <a:ea typeface="Times New Roman"/>
                          <a:cs typeface="Times New Roman"/>
                        </a:rPr>
                        <a:t>Matadouro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Arial"/>
                          <a:ea typeface="Calibri"/>
                          <a:cs typeface="Times New Roman"/>
                        </a:rPr>
                        <a:t>43,3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312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err="1">
                          <a:latin typeface="Arial"/>
                          <a:ea typeface="Times New Roman"/>
                          <a:cs typeface="Times New Roman"/>
                        </a:rPr>
                        <a:t>Serrinha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Arial"/>
                          <a:ea typeface="Calibri"/>
                          <a:cs typeface="Times New Roman"/>
                        </a:rPr>
                        <a:t>30,8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ítulo 1"/>
          <p:cNvSpPr txBox="1">
            <a:spLocks/>
          </p:cNvSpPr>
          <p:nvPr/>
        </p:nvSpPr>
        <p:spPr>
          <a:xfrm>
            <a:off x="3707642" y="600502"/>
            <a:ext cx="4776717" cy="7915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Resultados e Discussão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543793" y="199505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2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2047163" y="2388358"/>
            <a:ext cx="86936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Associar o monitoramento de </a:t>
            </a:r>
            <a:r>
              <a:rPr lang="pt-BR" sz="2400" i="1" dirty="0" smtClean="0"/>
              <a:t>Escherichia coli </a:t>
            </a:r>
            <a:r>
              <a:rPr lang="pt-BR" sz="2400" dirty="0" smtClean="0"/>
              <a:t>ao de </a:t>
            </a:r>
            <a:r>
              <a:rPr lang="pt-BR" sz="2400" dirty="0" err="1" smtClean="0"/>
              <a:t>Cryptosporidium</a:t>
            </a:r>
            <a:r>
              <a:rPr lang="pt-BR" sz="2400" dirty="0" smtClean="0"/>
              <a:t> e </a:t>
            </a:r>
            <a:r>
              <a:rPr lang="pt-BR" sz="2400" dirty="0" err="1" smtClean="0"/>
              <a:t>Giardia</a:t>
            </a:r>
            <a:r>
              <a:rPr lang="pt-BR" sz="2400" dirty="0" smtClean="0"/>
              <a:t> é um  grande avanço para a segurança da água de consumo de Mariana.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Nos mananciais de água do município de Mariana não há necessidade de realizar o monitoramento de </a:t>
            </a:r>
            <a:r>
              <a:rPr lang="pt-BR" sz="2400" i="1" dirty="0" err="1" smtClean="0"/>
              <a:t>Cryptosporidium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spp</a:t>
            </a:r>
            <a:r>
              <a:rPr lang="pt-BR" sz="2400" i="1" dirty="0" smtClean="0"/>
              <a:t>. e </a:t>
            </a:r>
            <a:r>
              <a:rPr lang="pt-BR" sz="2400" i="1" dirty="0" err="1" smtClean="0"/>
              <a:t>Giardia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spp</a:t>
            </a:r>
            <a:r>
              <a:rPr lang="pt-BR" sz="2400" i="1" dirty="0" smtClean="0"/>
              <a:t>.</a:t>
            </a:r>
            <a:endParaRPr lang="pt-BR" sz="2400" i="1" dirty="0"/>
          </a:p>
        </p:txBody>
      </p:sp>
      <p:sp>
        <p:nvSpPr>
          <p:cNvPr id="9" name="Seta para baixo 8"/>
          <p:cNvSpPr/>
          <p:nvPr/>
        </p:nvSpPr>
        <p:spPr>
          <a:xfrm rot="16200000">
            <a:off x="1501256" y="3152638"/>
            <a:ext cx="510972" cy="37340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baixo 9"/>
          <p:cNvSpPr/>
          <p:nvPr/>
        </p:nvSpPr>
        <p:spPr>
          <a:xfrm rot="16200000">
            <a:off x="1503531" y="4342269"/>
            <a:ext cx="510972" cy="37340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3707642" y="600502"/>
            <a:ext cx="4776717" cy="7915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Conclusão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543793" y="199505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2400" dirty="0"/>
          </a:p>
        </p:txBody>
      </p:sp>
      <p:pic>
        <p:nvPicPr>
          <p:cNvPr id="1026" name="Picture 2" descr="Resultado de imagem para gota de agua"/>
          <p:cNvPicPr>
            <a:picLocks noChangeAspect="1" noChangeArrowheads="1"/>
          </p:cNvPicPr>
          <p:nvPr/>
        </p:nvPicPr>
        <p:blipFill>
          <a:blip r:embed="rId4" cstate="print">
            <a:lum bright="48000" contrast="-79000"/>
          </a:blip>
          <a:srcRect/>
          <a:stretch>
            <a:fillRect/>
          </a:stretch>
        </p:blipFill>
        <p:spPr bwMode="auto">
          <a:xfrm>
            <a:off x="5532792" y="4112525"/>
            <a:ext cx="1905000" cy="2540000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2497538" y="1460309"/>
            <a:ext cx="745167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Água é saúde!</a:t>
            </a:r>
            <a:b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Obrigada pela atenção!</a:t>
            </a:r>
            <a:b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400" dirty="0"/>
          </a:p>
        </p:txBody>
      </p:sp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491318" y="2503697"/>
            <a:ext cx="11700681" cy="2559622"/>
          </a:xfrm>
        </p:spPr>
        <p:txBody>
          <a:bodyPr>
            <a:normAutofit/>
          </a:bodyPr>
          <a:lstStyle/>
          <a:p>
            <a:pPr algn="l">
              <a:buNone/>
            </a:pPr>
            <a:endParaRPr lang="pt-BR" b="1" dirty="0" smtClean="0"/>
          </a:p>
          <a:p>
            <a:pPr algn="l">
              <a:buNone/>
            </a:pPr>
            <a:endParaRPr lang="pt-BR" b="1" dirty="0" smtClean="0"/>
          </a:p>
          <a:p>
            <a:pPr algn="l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678675" y="2606722"/>
            <a:ext cx="949884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Água e doenças - Transmissão</a:t>
            </a:r>
            <a:r>
              <a:rPr lang="pt-BR" sz="3200" dirty="0" smtClean="0"/>
              <a:t> </a:t>
            </a:r>
          </a:p>
          <a:p>
            <a:pPr>
              <a:buFontTx/>
              <a:buChar char="-"/>
            </a:pPr>
            <a:endParaRPr lang="pt-BR" sz="2400" dirty="0" smtClean="0"/>
          </a:p>
          <a:p>
            <a:pPr>
              <a:buFontTx/>
              <a:buChar char="-"/>
            </a:pPr>
            <a:endParaRPr lang="pt-BR" sz="2400" dirty="0" smtClean="0"/>
          </a:p>
          <a:p>
            <a:pPr algn="ctr">
              <a:buFont typeface="Arial" pitchFamily="34" charset="0"/>
              <a:buChar char="•"/>
            </a:pPr>
            <a:r>
              <a:rPr lang="pt-BR" sz="2400" dirty="0" smtClean="0"/>
              <a:t>   Ingestão de água contaminada</a:t>
            </a:r>
          </a:p>
          <a:p>
            <a:pPr algn="ctr">
              <a:buFont typeface="Arial" pitchFamily="34" charset="0"/>
              <a:buChar char="•"/>
            </a:pPr>
            <a:endParaRPr lang="pt-BR" sz="2400" dirty="0" smtClean="0"/>
          </a:p>
          <a:p>
            <a:pPr algn="ctr">
              <a:buFont typeface="Arial" pitchFamily="34" charset="0"/>
              <a:buChar char="•"/>
            </a:pPr>
            <a:r>
              <a:rPr lang="pt-BR" sz="2400" dirty="0" smtClean="0"/>
              <a:t>  Contato direto com a pele humana</a:t>
            </a:r>
          </a:p>
          <a:p>
            <a:pPr>
              <a:buFontTx/>
              <a:buChar char="-"/>
            </a:pPr>
            <a:endParaRPr lang="pt-BR" sz="2400" dirty="0"/>
          </a:p>
        </p:txBody>
      </p:sp>
      <p:sp>
        <p:nvSpPr>
          <p:cNvPr id="5" name="Seta para baixo 4"/>
          <p:cNvSpPr/>
          <p:nvPr/>
        </p:nvSpPr>
        <p:spPr>
          <a:xfrm>
            <a:off x="6032310" y="3289113"/>
            <a:ext cx="510972" cy="37340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3707642" y="600502"/>
            <a:ext cx="4776717" cy="7915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Introdução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0" y="2503697"/>
            <a:ext cx="12192000" cy="1863587"/>
          </a:xfrm>
        </p:spPr>
        <p:txBody>
          <a:bodyPr>
            <a:normAutofit/>
          </a:bodyPr>
          <a:lstStyle/>
          <a:p>
            <a:pPr algn="l">
              <a:buNone/>
            </a:pPr>
            <a:endParaRPr lang="pt-BR" b="1" dirty="0" smtClean="0"/>
          </a:p>
          <a:p>
            <a:pPr algn="l">
              <a:buNone/>
            </a:pPr>
            <a:endParaRPr lang="pt-BR" b="1" dirty="0" smtClean="0"/>
          </a:p>
          <a:p>
            <a:pPr algn="l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86603" y="1678675"/>
            <a:ext cx="86390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Importância da utilização de bioindicadores </a:t>
            </a:r>
          </a:p>
          <a:p>
            <a:endParaRPr lang="pt-BR" sz="3200" dirty="0" smtClean="0"/>
          </a:p>
          <a:p>
            <a:pPr algn="ctr"/>
            <a:r>
              <a:rPr lang="pt-BR" sz="2400" dirty="0" smtClean="0"/>
              <a:t>Indicativo de contaminação por outros patógenos</a:t>
            </a:r>
          </a:p>
          <a:p>
            <a:endParaRPr lang="pt-BR" sz="2400" dirty="0" smtClean="0"/>
          </a:p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Presença de </a:t>
            </a:r>
            <a:r>
              <a:rPr lang="pt-B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Escherichia coli pode indicar:</a:t>
            </a:r>
          </a:p>
          <a:p>
            <a:pPr algn="ctr"/>
            <a:endParaRPr lang="pt-BR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80000" algn="just">
              <a:buFont typeface="Arial" pitchFamily="34" charset="0"/>
              <a:buChar char="•"/>
            </a:pPr>
            <a:r>
              <a:rPr lang="pt-BR" sz="2400" dirty="0" smtClean="0"/>
              <a:t> Despejo de esgoto fecal</a:t>
            </a:r>
          </a:p>
          <a:p>
            <a:pPr marL="1080000" algn="just">
              <a:buFont typeface="Arial" pitchFamily="34" charset="0"/>
              <a:buChar char="•"/>
            </a:pPr>
            <a:r>
              <a:rPr lang="pt-BR" sz="2400" dirty="0" smtClean="0"/>
              <a:t> Presença de animais domésticos</a:t>
            </a:r>
          </a:p>
          <a:p>
            <a:pPr marL="1080000" algn="just">
              <a:buFont typeface="Arial" pitchFamily="34" charset="0"/>
              <a:buChar char="•"/>
            </a:pPr>
            <a:r>
              <a:rPr lang="pt-BR" sz="2400" dirty="0" smtClean="0"/>
              <a:t> Criação rural</a:t>
            </a:r>
          </a:p>
          <a:p>
            <a:pPr marL="1080000" algn="just">
              <a:buFont typeface="Arial" pitchFamily="34" charset="0"/>
              <a:buChar char="•"/>
            </a:pPr>
            <a:r>
              <a:rPr lang="pt-BR" sz="2400" dirty="0" smtClean="0"/>
              <a:t> Assoreamento </a:t>
            </a:r>
          </a:p>
          <a:p>
            <a:pPr marL="1080000" algn="just">
              <a:buFont typeface="Arial" pitchFamily="34" charset="0"/>
              <a:buChar char="•"/>
            </a:pPr>
            <a:r>
              <a:rPr lang="pt-BR" sz="2400" dirty="0" smtClean="0"/>
              <a:t> Presença de patógenos  como </a:t>
            </a:r>
            <a:r>
              <a:rPr lang="pt-BR" sz="2400" i="1" dirty="0" err="1" smtClean="0"/>
              <a:t>Cryptosporidium</a:t>
            </a:r>
            <a:r>
              <a:rPr lang="pt-BR" sz="2400" i="1" dirty="0" smtClean="0"/>
              <a:t> </a:t>
            </a:r>
            <a:r>
              <a:rPr lang="pt-BR" sz="2400" dirty="0" smtClean="0"/>
              <a:t>e </a:t>
            </a:r>
            <a:r>
              <a:rPr lang="pt-BR" sz="2400" i="1" dirty="0" err="1" smtClean="0"/>
              <a:t>Giardia</a:t>
            </a:r>
            <a:endParaRPr lang="pt-BR" sz="2400" dirty="0"/>
          </a:p>
        </p:txBody>
      </p:sp>
      <p:sp>
        <p:nvSpPr>
          <p:cNvPr id="5" name="Seta para baixo 4"/>
          <p:cNvSpPr/>
          <p:nvPr/>
        </p:nvSpPr>
        <p:spPr>
          <a:xfrm>
            <a:off x="4326341" y="2265531"/>
            <a:ext cx="510972" cy="37340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578" name="AutoShape 2" descr="Resultado de imagem para esgotos domestic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4580" name="Picture 4" descr="Resultado de imagem para esgotos domestic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75192" y="3824148"/>
            <a:ext cx="2784712" cy="2162175"/>
          </a:xfrm>
          <a:prstGeom prst="rect">
            <a:avLst/>
          </a:prstGeom>
          <a:noFill/>
        </p:spPr>
      </p:pic>
      <p:sp>
        <p:nvSpPr>
          <p:cNvPr id="24582" name="AutoShape 6" descr="Resultado de imagem para gado correg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584" name="AutoShape 8" descr="Resultado de imagem para gado captaçao de ag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4585" name="Picture 9" descr="C:\Users\teste\Downloads\Rio-Santa-Maria-300x2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71212" y="1593163"/>
            <a:ext cx="2802340" cy="2143125"/>
          </a:xfrm>
          <a:prstGeom prst="rect">
            <a:avLst/>
          </a:prstGeom>
          <a:noFill/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3707642" y="600502"/>
            <a:ext cx="4776717" cy="7915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Introdução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0" y="2503697"/>
            <a:ext cx="12192000" cy="1863587"/>
          </a:xfrm>
        </p:spPr>
        <p:txBody>
          <a:bodyPr>
            <a:normAutofit/>
          </a:bodyPr>
          <a:lstStyle/>
          <a:p>
            <a:pPr algn="l">
              <a:buNone/>
            </a:pPr>
            <a:endParaRPr lang="pt-BR" b="1" dirty="0" smtClean="0"/>
          </a:p>
          <a:p>
            <a:pPr algn="l">
              <a:buNone/>
            </a:pPr>
            <a:endParaRPr lang="pt-BR" b="1" dirty="0" smtClean="0"/>
          </a:p>
          <a:p>
            <a:pPr algn="l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846162" y="2265529"/>
            <a:ext cx="10959152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1" dirty="0" err="1" smtClean="0"/>
              <a:t>Cryptosporidium</a:t>
            </a:r>
            <a:r>
              <a:rPr lang="pt-BR" sz="3200" b="1" i="1" dirty="0" smtClean="0"/>
              <a:t> e </a:t>
            </a:r>
            <a:r>
              <a:rPr lang="pt-BR" sz="3200" b="1" i="1" dirty="0" err="1" smtClean="0"/>
              <a:t>Giardia</a:t>
            </a:r>
            <a:endParaRPr lang="pt-BR" sz="3200" b="1" i="1" dirty="0" smtClean="0"/>
          </a:p>
          <a:p>
            <a:endParaRPr lang="pt-BR" sz="800" b="1" i="1" dirty="0" smtClean="0"/>
          </a:p>
          <a:p>
            <a:r>
              <a:rPr lang="pt-BR" sz="3200" dirty="0" smtClean="0"/>
              <a:t>Transmissão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 Ingestão de água contaminada,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 Contato direto com fezes contaminadas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 Alimentos contaminados</a:t>
            </a:r>
          </a:p>
          <a:p>
            <a:endParaRPr lang="pt-BR" sz="2400" dirty="0" smtClean="0"/>
          </a:p>
          <a:p>
            <a:r>
              <a:rPr lang="pt-BR" sz="3200" dirty="0" smtClean="0"/>
              <a:t>Sintomas</a:t>
            </a:r>
          </a:p>
          <a:p>
            <a:endParaRPr lang="pt-BR" sz="3200" dirty="0" smtClean="0"/>
          </a:p>
          <a:p>
            <a:r>
              <a:rPr lang="pt-BR" sz="3200" dirty="0" smtClean="0"/>
              <a:t>Diarréia</a:t>
            </a:r>
          </a:p>
          <a:p>
            <a:endParaRPr lang="pt-BR" sz="3200" b="1" dirty="0" smtClean="0"/>
          </a:p>
          <a:p>
            <a:endParaRPr lang="pt-BR" sz="3200" b="1" dirty="0" smtClean="0"/>
          </a:p>
          <a:p>
            <a:endParaRPr lang="pt-BR" sz="2400" dirty="0" smtClean="0"/>
          </a:p>
          <a:p>
            <a:pPr>
              <a:buFontTx/>
              <a:buChar char="-"/>
            </a:pPr>
            <a:endParaRPr lang="pt-BR" sz="2400" dirty="0"/>
          </a:p>
        </p:txBody>
      </p:sp>
      <p:pic>
        <p:nvPicPr>
          <p:cNvPr id="23554" name="Picture 2" descr="Resultado de imagem para ingestao de agua contami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6876" y="2330356"/>
            <a:ext cx="4457700" cy="3333750"/>
          </a:xfrm>
          <a:prstGeom prst="rect">
            <a:avLst/>
          </a:prstGeom>
          <a:noFill/>
        </p:spPr>
      </p:pic>
      <p:sp>
        <p:nvSpPr>
          <p:cNvPr id="9" name="Seta para baixo 8"/>
          <p:cNvSpPr/>
          <p:nvPr/>
        </p:nvSpPr>
        <p:spPr>
          <a:xfrm>
            <a:off x="1364776" y="5431812"/>
            <a:ext cx="510972" cy="37340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707642" y="600502"/>
            <a:ext cx="4776717" cy="7915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Introdução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0" y="2503697"/>
            <a:ext cx="12192000" cy="1863587"/>
          </a:xfrm>
        </p:spPr>
        <p:txBody>
          <a:bodyPr>
            <a:normAutofit/>
          </a:bodyPr>
          <a:lstStyle/>
          <a:p>
            <a:pPr algn="l">
              <a:buNone/>
            </a:pPr>
            <a:endParaRPr lang="pt-BR" b="1" dirty="0" smtClean="0"/>
          </a:p>
          <a:p>
            <a:pPr algn="l">
              <a:buNone/>
            </a:pPr>
            <a:endParaRPr lang="pt-BR" b="1" dirty="0" smtClean="0"/>
          </a:p>
          <a:p>
            <a:pPr algn="l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941697" y="1733266"/>
            <a:ext cx="10276764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cap="all" dirty="0" smtClean="0"/>
              <a:t>PORTARIA Nº 2.914 Do ministério da saúde</a:t>
            </a:r>
          </a:p>
          <a:p>
            <a:pPr algn="ctr"/>
            <a:endParaRPr lang="pt-BR" sz="3200" b="1" i="1" dirty="0" smtClean="0"/>
          </a:p>
          <a:p>
            <a:pPr algn="just">
              <a:spcAft>
                <a:spcPts val="1800"/>
              </a:spcAft>
            </a:pPr>
            <a:r>
              <a:rPr lang="pt-BR" sz="2400" dirty="0" smtClean="0"/>
              <a:t>Art. 31. Os sistemas de abastecimento e soluções alternativas coletivas de abastecimento de água que utilizam mananciais superficiais devem realizar </a:t>
            </a:r>
            <a:r>
              <a:rPr lang="pt-BR" sz="2400" u="sng" dirty="0" smtClean="0"/>
              <a:t>monitoramento mensal de Escherichia coli no(s) ponto(s) de captação de água</a:t>
            </a:r>
            <a:r>
              <a:rPr lang="pt-BR" sz="2400" dirty="0" smtClean="0"/>
              <a:t>.</a:t>
            </a:r>
            <a:endParaRPr lang="pt-BR" sz="800" dirty="0" smtClean="0"/>
          </a:p>
          <a:p>
            <a:pPr algn="just">
              <a:spcAft>
                <a:spcPts val="1800"/>
              </a:spcAft>
            </a:pPr>
            <a:r>
              <a:rPr lang="pt-BR" sz="2400" dirty="0" smtClean="0"/>
              <a:t>§ 1º Quando for identificada média geométrica anual maior ou igual a 1.000 Escherichia coli/100mL deve-se realizar monitoramento de cistos de </a:t>
            </a:r>
            <a:r>
              <a:rPr lang="pt-BR" sz="2400" i="1" dirty="0" err="1" smtClean="0"/>
              <a:t>Giardia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spp</a:t>
            </a:r>
            <a:r>
              <a:rPr lang="pt-BR" sz="2400" i="1" dirty="0" smtClean="0"/>
              <a:t>. </a:t>
            </a:r>
            <a:r>
              <a:rPr lang="pt-BR" sz="2400" dirty="0" smtClean="0"/>
              <a:t>e oocistos de </a:t>
            </a:r>
            <a:r>
              <a:rPr lang="pt-BR" sz="2400" i="1" dirty="0" err="1" smtClean="0"/>
              <a:t>Cryptosporidium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spp</a:t>
            </a:r>
            <a:r>
              <a:rPr lang="pt-BR" sz="2400" i="1" dirty="0" smtClean="0"/>
              <a:t>. </a:t>
            </a:r>
            <a:r>
              <a:rPr lang="pt-BR" sz="2400" dirty="0" smtClean="0"/>
              <a:t>no(s) ponto(s) de captação de água.</a:t>
            </a:r>
            <a:endParaRPr lang="pt-BR" sz="2400" b="1" i="1" dirty="0" smtClean="0"/>
          </a:p>
          <a:p>
            <a:pPr algn="just"/>
            <a:endParaRPr lang="pt-BR" sz="2400" b="1" i="1" dirty="0" smtClean="0"/>
          </a:p>
          <a:p>
            <a:endParaRPr lang="pt-BR" sz="3200" b="1" dirty="0" smtClean="0"/>
          </a:p>
          <a:p>
            <a:endParaRPr lang="pt-BR" sz="3200" b="1" dirty="0" smtClean="0"/>
          </a:p>
          <a:p>
            <a:endParaRPr lang="pt-BR" sz="2400" dirty="0" smtClean="0"/>
          </a:p>
          <a:p>
            <a:pPr>
              <a:buFontTx/>
              <a:buChar char="-"/>
            </a:pPr>
            <a:endParaRPr lang="pt-BR" sz="24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3707642" y="600502"/>
            <a:ext cx="4776717" cy="7915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Introdução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343702" y="2647666"/>
            <a:ext cx="577300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Desafios para o monitoramento de </a:t>
            </a:r>
            <a:r>
              <a:rPr lang="pt-BR" sz="3200" b="1" i="1" dirty="0" err="1" smtClean="0"/>
              <a:t>Cryptosporidium</a:t>
            </a:r>
            <a:r>
              <a:rPr lang="pt-BR" sz="3200" b="1" i="1" dirty="0" smtClean="0"/>
              <a:t> e </a:t>
            </a:r>
            <a:r>
              <a:rPr lang="pt-BR" sz="3200" b="1" i="1" dirty="0" err="1" smtClean="0"/>
              <a:t>Giardia</a:t>
            </a:r>
            <a:endParaRPr lang="pt-BR" sz="3200" b="1" i="1" dirty="0" smtClean="0"/>
          </a:p>
          <a:p>
            <a:pPr>
              <a:buFontTx/>
              <a:buChar char="-"/>
            </a:pPr>
            <a:endParaRPr lang="pt-BR" sz="3200" dirty="0" smtClean="0"/>
          </a:p>
          <a:p>
            <a:endParaRPr lang="pt-BR" sz="3200" b="1" i="1" dirty="0" smtClean="0"/>
          </a:p>
          <a:p>
            <a:endParaRPr lang="pt-BR" sz="3200" b="1" dirty="0" smtClean="0"/>
          </a:p>
          <a:p>
            <a:endParaRPr lang="pt-BR" sz="2400" dirty="0" smtClean="0"/>
          </a:p>
          <a:p>
            <a:pPr>
              <a:buFontTx/>
              <a:buChar char="-"/>
            </a:pPr>
            <a:endParaRPr lang="pt-BR" sz="2400" dirty="0"/>
          </a:p>
        </p:txBody>
      </p:sp>
      <p:sp>
        <p:nvSpPr>
          <p:cNvPr id="21506" name="AutoShape 2" descr="Resultado de imagem para cryptosporid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08" name="AutoShape 4" descr="Resultado de imagem para cryptosporid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10" name="AutoShape 6" descr="Resultado de imagem para cryptosporid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1512" name="Picture 8" descr="Resultado de imagem para giar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94870" y="2618672"/>
            <a:ext cx="2723745" cy="3408572"/>
          </a:xfrm>
          <a:prstGeom prst="rect">
            <a:avLst/>
          </a:prstGeom>
          <a:noFill/>
        </p:spPr>
      </p:pic>
      <p:pic>
        <p:nvPicPr>
          <p:cNvPr id="21514" name="Picture 10" descr="Resultado de imagem para cryptosporidi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83" y="2596511"/>
            <a:ext cx="2661313" cy="3353914"/>
          </a:xfrm>
          <a:prstGeom prst="rect">
            <a:avLst/>
          </a:prstGeom>
          <a:noFill/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3707642" y="600502"/>
            <a:ext cx="4776717" cy="7915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Introdução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5580" y="1583139"/>
            <a:ext cx="7920841" cy="5274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2715904" y="600502"/>
            <a:ext cx="6168789" cy="7915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Localização do Município de Mariana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0" y="2503697"/>
            <a:ext cx="12192000" cy="1863587"/>
          </a:xfrm>
        </p:spPr>
        <p:txBody>
          <a:bodyPr>
            <a:normAutofit/>
          </a:bodyPr>
          <a:lstStyle/>
          <a:p>
            <a:pPr algn="l">
              <a:buNone/>
            </a:pPr>
            <a:endParaRPr lang="pt-BR" b="1" dirty="0" smtClean="0"/>
          </a:p>
          <a:p>
            <a:pPr algn="l">
              <a:buNone/>
            </a:pPr>
            <a:endParaRPr lang="pt-BR" b="1" dirty="0" smtClean="0"/>
          </a:p>
          <a:p>
            <a:pPr algn="l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105468" y="2101755"/>
            <a:ext cx="1016758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Importância da quantificação de </a:t>
            </a:r>
            <a:r>
              <a:rPr lang="pt-BR" sz="3200" b="1" i="1" dirty="0" smtClean="0"/>
              <a:t>Escherichia coli </a:t>
            </a:r>
            <a:r>
              <a:rPr lang="pt-BR" sz="3200" b="1" dirty="0" smtClean="0"/>
              <a:t>para o sistema de abastecimento de Mariana</a:t>
            </a:r>
          </a:p>
          <a:p>
            <a:pPr algn="just"/>
            <a:endParaRPr lang="pt-BR" sz="3200" dirty="0" smtClean="0"/>
          </a:p>
          <a:p>
            <a:pPr algn="just"/>
            <a:endParaRPr lang="pt-BR" sz="3200" dirty="0" smtClean="0"/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/>
              <a:t>  Recomendação da Portaria N⁰ 2.914 do Ministério da Saúde</a:t>
            </a:r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/>
              <a:t>  Controle da qualidade da água bruta que chega do manancial no contexto do abastecimento</a:t>
            </a:r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/>
              <a:t>  Valorização do servidor com formação técnica</a:t>
            </a:r>
          </a:p>
          <a:p>
            <a:pPr>
              <a:buFont typeface="Arial" pitchFamily="34" charset="0"/>
              <a:buChar char="•"/>
            </a:pPr>
            <a:endParaRPr lang="pt-BR" sz="2400" dirty="0" smtClean="0"/>
          </a:p>
          <a:p>
            <a:pPr>
              <a:buFontTx/>
              <a:buChar char="-"/>
            </a:pPr>
            <a:endParaRPr lang="pt-BR" sz="2400" dirty="0"/>
          </a:p>
        </p:txBody>
      </p:sp>
      <p:sp>
        <p:nvSpPr>
          <p:cNvPr id="5" name="Seta para baixo 4"/>
          <p:cNvSpPr/>
          <p:nvPr/>
        </p:nvSpPr>
        <p:spPr>
          <a:xfrm>
            <a:off x="5827594" y="3371000"/>
            <a:ext cx="510972" cy="37340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3707642" y="600502"/>
            <a:ext cx="4776717" cy="7915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Introdução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658</Words>
  <Application>Microsoft Office PowerPoint</Application>
  <PresentationFormat>Personalizar</PresentationFormat>
  <Paragraphs>185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Tema do Office</vt:lpstr>
      <vt:lpstr>Quantificação de Escherichia coli nos principais mananciais de abastecimento do município de Mariana-MG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  </vt:lpstr>
      <vt:lpstr>Slide 13</vt:lpstr>
      <vt:lpstr>Metodologia</vt:lpstr>
      <vt:lpstr>                            </vt:lpstr>
      <vt:lpstr>                                 </vt:lpstr>
      <vt:lpstr>                                </vt:lpstr>
      <vt:lpstr>                                 </vt:lpstr>
      <vt:lpstr>                                 </vt:lpstr>
      <vt:lpstr>                                 </vt:lpstr>
      <vt:lpstr>                                 </vt:lpstr>
      <vt:lpstr>                                 </vt:lpstr>
      <vt:lpstr>                                 </vt:lpstr>
      <vt:lpstr>                                </vt:lpstr>
      <vt:lpstr>   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do trabalho</dc:title>
  <dc:creator>Paulo Scalize</dc:creator>
  <cp:lastModifiedBy>meioambiente</cp:lastModifiedBy>
  <cp:revision>71</cp:revision>
  <dcterms:created xsi:type="dcterms:W3CDTF">2017-05-30T09:26:55Z</dcterms:created>
  <dcterms:modified xsi:type="dcterms:W3CDTF">2017-06-22T02:16:47Z</dcterms:modified>
</cp:coreProperties>
</file>