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327" r:id="rId2"/>
    <p:sldId id="328" r:id="rId3"/>
    <p:sldId id="329" r:id="rId4"/>
    <p:sldId id="338" r:id="rId5"/>
    <p:sldId id="324" r:id="rId6"/>
    <p:sldId id="294" r:id="rId7"/>
    <p:sldId id="310" r:id="rId8"/>
    <p:sldId id="336" r:id="rId9"/>
    <p:sldId id="256" r:id="rId10"/>
    <p:sldId id="335" r:id="rId11"/>
    <p:sldId id="330" r:id="rId12"/>
    <p:sldId id="331" r:id="rId13"/>
    <p:sldId id="326" r:id="rId14"/>
    <p:sldId id="333" r:id="rId15"/>
    <p:sldId id="306" r:id="rId16"/>
    <p:sldId id="313" r:id="rId17"/>
    <p:sldId id="337" r:id="rId18"/>
    <p:sldId id="316" r:id="rId19"/>
    <p:sldId id="320" r:id="rId20"/>
    <p:sldId id="321" r:id="rId21"/>
    <p:sldId id="332" r:id="rId22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  <a:srgbClr val="FF00FF"/>
    <a:srgbClr val="3366FF"/>
    <a:srgbClr val="FF9900"/>
    <a:srgbClr val="0000FF"/>
    <a:srgbClr val="0033CC"/>
    <a:srgbClr val="0066CC"/>
    <a:srgbClr val="FFFF99"/>
    <a:srgbClr val="666699"/>
    <a:srgbClr val="33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2692" autoAdjust="0"/>
    <p:restoredTop sz="84629" autoAdjust="0"/>
  </p:normalViewPr>
  <p:slideViewPr>
    <p:cSldViewPr>
      <p:cViewPr varScale="1">
        <p:scale>
          <a:sx n="57" d="100"/>
          <a:sy n="57" d="100"/>
        </p:scale>
        <p:origin x="-22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9B5D8E-3DAC-4A8C-8FC3-FB819EBFFC86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0D0530-8FB7-4251-B4AC-4AB0AB8267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BFD76C-224D-4627-8925-7CB0A8A1D3D5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2AF1F1-CB8C-45DB-83FD-9DF208942A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1B9F0B-BE58-4688-ABDF-D7F935124FD9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0389D9-A6D4-4247-8B61-AE14B0A13615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AF1F1-CB8C-45DB-83FD-9DF208942A2B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1EAA5-C500-44AD-8FC4-5EF14F41666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B9995-724A-4CD5-8E12-EDCA92D443D6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112C-4833-43D1-A9A0-427BC44927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0178C-047C-4682-AAA4-39B2BFB34522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8F0B-4054-438A-803B-7E8B6BA01D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B1B5-6EB9-4C16-A3CC-F30B4A9B2CCD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9163-6005-4D0D-85B2-F679F6EDA1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4C50-9AC7-40C4-8231-296A9C3EA420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3F795-9493-4765-BD5A-EB55D4F91C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48A9-60F7-4D93-A0B3-77B90DA78A39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8846-EB82-4190-A6EC-888467B0FB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7C99-5C0D-48FC-9B1C-AFDBA6C4099C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6F930-F752-4640-9F7B-2E6ABE9865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3652-D6D7-49DC-B003-BC4A2BEA5D38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F991A-E19F-4AB7-94F6-4EA3F79513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1C518-252B-47C7-8FC1-C292C142F465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99A90-9067-4A60-A5BA-FF804F4BF3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256C-6AD6-4A61-9B62-302994EE69D5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0ADD-A3D5-40F2-AB05-A3AA67110B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83D1-E902-40B2-A0FA-AD2294C1A223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E222-363B-4B49-A940-9289044022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7489-F666-40C3-8368-EAEBAFB1D977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0C90-EAE5-400D-B44E-8D7E7ECABC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A4C4CC7-A5D0-497B-9E5F-A92E60B29A7A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9636F6B-8874-421C-B6E2-A63949E580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mae.mg.gov.br/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angelacmagalhaes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684311"/>
            <a:ext cx="3168353" cy="432886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Imagem 7" descr="LOGO DMAE2013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301207"/>
            <a:ext cx="385192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-108520" y="301293"/>
            <a:ext cx="63001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n w="34925">
                  <a:solidFill>
                    <a:schemeClr val="accent1"/>
                  </a:solidFill>
                </a:ln>
                <a:solidFill>
                  <a:srgbClr val="002060"/>
                </a:solidFill>
              </a:rPr>
              <a:t>PROC – Programa de Reciclagem de Óleo de Cozinha Usado: Um desafio para a Educação Ambiental</a:t>
            </a:r>
          </a:p>
          <a:p>
            <a:pPr algn="ctr"/>
            <a:endParaRPr lang="pt-BR" sz="1000" b="1" dirty="0" smtClean="0">
              <a:ln w="34925">
                <a:solidFill>
                  <a:schemeClr val="accent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1206"/>
            <a:ext cx="3203848" cy="15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301207"/>
            <a:ext cx="2088231" cy="15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530" y="31604"/>
            <a:ext cx="9186530" cy="682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1412776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 </a:t>
            </a:r>
            <a:endParaRPr lang="pt-BR" sz="2100" b="1" dirty="0"/>
          </a:p>
        </p:txBody>
      </p:sp>
      <p:sp>
        <p:nvSpPr>
          <p:cNvPr id="22530" name="AutoShape 2" descr="Resultado de imagem para dmae óleo de cozinha us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2532" name="Picture 4" descr="Resultado de imagem para dmae óleo de cozinha us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4572000" cy="3140968"/>
          </a:xfrm>
          <a:prstGeom prst="rect">
            <a:avLst/>
          </a:prstGeom>
          <a:noFill/>
        </p:spPr>
      </p:pic>
      <p:sp>
        <p:nvSpPr>
          <p:cNvPr id="22534" name="AutoShape 6" descr="Resultado de imagem para dmae óleo de cozinha us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2538" name="Picture 10" descr="https://encrypted-tbn0.gstatic.com/images?q=tbn:ANd9GcToxiQWOYKWXJChWDtg41IqmntFxz3Un53fpdMprWEIjUxQZD2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577890" cy="3284984"/>
          </a:xfrm>
          <a:prstGeom prst="rect">
            <a:avLst/>
          </a:prstGeom>
          <a:noFill/>
        </p:spPr>
      </p:pic>
      <p:sp>
        <p:nvSpPr>
          <p:cNvPr id="22540" name="AutoShape 12" descr="Resultado de imagem para dmae óleo de cozinha us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2536" name="Picture 8" descr="http://static.correiodeuberlandia.com.br/wp-content/uploads/2014/09/coleta-seletiva-prefeitu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45023"/>
            <a:ext cx="4716016" cy="3212977"/>
          </a:xfrm>
          <a:prstGeom prst="rect">
            <a:avLst/>
          </a:prstGeom>
          <a:noFill/>
        </p:spPr>
      </p:pic>
      <p:sp>
        <p:nvSpPr>
          <p:cNvPr id="18" name="CaixaDeTexto 4"/>
          <p:cNvSpPr txBox="1">
            <a:spLocks noChangeArrowheads="1"/>
          </p:cNvSpPr>
          <p:nvPr/>
        </p:nvSpPr>
        <p:spPr bwMode="auto">
          <a:xfrm>
            <a:off x="-323528" y="-27384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300" b="1" dirty="0" smtClean="0">
                <a:ln>
                  <a:solidFill>
                    <a:schemeClr val="tx1"/>
                  </a:solidFill>
                </a:ln>
                <a:solidFill>
                  <a:srgbClr val="0066CC"/>
                </a:solidFill>
              </a:rPr>
              <a:t> </a:t>
            </a:r>
            <a:r>
              <a:rPr lang="pt-BR" sz="33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Lançamento</a:t>
            </a:r>
            <a:r>
              <a:rPr lang="pt-BR" sz="33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</a:rPr>
              <a:t> - </a:t>
            </a:r>
            <a:r>
              <a:rPr lang="pt-BR" sz="33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PROC</a:t>
            </a:r>
            <a:endParaRPr lang="pt-BR" sz="33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548680"/>
            <a:ext cx="4716016" cy="309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942256"/>
            <a:ext cx="9144000" cy="684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pt-BR" sz="2400" b="1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pt-BR" sz="2900" b="1" i="0" u="none" strike="noStrike" cap="none" normalizeH="0" baseline="0" dirty="0" smtClean="0"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Implantar e expandir o PROC para toda a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pt-BR" sz="29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pt-BR" sz="2900" b="1" i="0" u="none" strike="noStrike" cap="none" normalizeH="0" baseline="0" dirty="0" smtClean="0"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comunidade uberlandense,  com a missão de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pt-BR" sz="29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pt-BR" sz="2900" b="1" i="0" u="none" strike="noStrike" cap="none" normalizeH="0" baseline="0" dirty="0" smtClean="0"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orientar  e dar informações sobre o correto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pt-BR" sz="29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pt-BR" sz="2900" b="1" i="0" u="none" strike="noStrike" cap="none" normalizeH="0" baseline="0" dirty="0" smtClean="0"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armazenamento e destino do óleo de cozinha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pt-BR" sz="29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pt-BR" sz="2900" b="1" i="0" u="none" strike="noStrike" cap="none" normalizeH="0" baseline="0" dirty="0" smtClean="0"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usado;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pt-BR" sz="2000" b="1" i="0" u="none" strike="noStrike" cap="none" normalizeH="0" baseline="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pt-BR" sz="2400" b="1" i="0" u="none" strike="noStrike" cap="none" normalizeH="0" baseline="0" dirty="0" smtClean="0"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  </a:t>
            </a:r>
            <a:r>
              <a:rPr kumimoji="0" lang="pt-BR" sz="2800" b="1" i="0" u="none" strike="noStrike" cap="none" normalizeH="0" baseline="0" dirty="0" smtClean="0"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Buscar incentivos e parcerias de tal modo que os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pt-BR" sz="2800" b="1" i="0" u="none" strike="noStrike" cap="none" normalizeH="0" baseline="0" dirty="0" smtClean="0"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supermercados, padarias e praças criem pontos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pt-BR" sz="2800" b="1" i="0" u="none" strike="noStrike" cap="none" normalizeH="0" baseline="0" dirty="0" smtClean="0"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coleta voluntários;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pt-BR" sz="2000" b="1" i="0" u="none" strike="noStrike" cap="none" normalizeH="0" baseline="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pt-BR" sz="2400" b="1" i="0" u="none" strike="noStrike" cap="none" normalizeH="0" baseline="0" dirty="0" smtClean="0"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  </a:t>
            </a:r>
            <a:r>
              <a:rPr kumimoji="0" lang="pt-BR" sz="2800" b="1" i="0" u="none" strike="noStrike" cap="none" normalizeH="0" baseline="0" dirty="0" smtClean="0"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Minimizar os custos de manutenção  do DMAE;</a:t>
            </a:r>
          </a:p>
          <a:p>
            <a:pPr eaLnBrk="0" hangingPunct="0">
              <a:tabLst>
                <a:tab pos="457200" algn="l"/>
              </a:tabLst>
            </a:pPr>
            <a:endParaRPr lang="pt-BR" sz="20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  <a:tabLst>
                <a:tab pos="457200" algn="l"/>
              </a:tabLst>
            </a:pP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Implantar o projeto em Escolas públicas e </a:t>
            </a:r>
          </a:p>
          <a:p>
            <a:pPr eaLnBrk="0" hangingPunct="0">
              <a:tabLst>
                <a:tab pos="457200" algn="l"/>
              </a:tabLst>
            </a:pP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privadas.   </a:t>
            </a: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pt-BR" sz="2500" b="1" i="0" u="none" strike="noStrike" cap="none" normalizeH="0" baseline="0" dirty="0" smtClean="0"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pt-BR" sz="2500" b="1" i="0" u="none" strike="noStrike" cap="none" normalizeH="0" baseline="0" dirty="0" smtClean="0"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</a:t>
            </a:r>
            <a:endParaRPr kumimoji="0" lang="pt-BR" sz="2500" b="1" i="0" u="none" strike="noStrike" cap="none" normalizeH="0" baseline="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66CC"/>
                </a:solidFill>
              </a:rPr>
              <a:t> </a:t>
            </a:r>
            <a:r>
              <a:rPr lang="pt-BR" sz="4000" b="1" u="sng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OBJETIVOS</a:t>
            </a:r>
            <a:r>
              <a:rPr lang="pt-BR" sz="4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 </a:t>
            </a:r>
            <a:r>
              <a:rPr lang="pt-BR" sz="4000" b="1" u="sng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DO</a:t>
            </a:r>
            <a:r>
              <a:rPr lang="pt-BR" sz="4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pt-BR" sz="4000" b="1" u="sng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PROC</a:t>
            </a:r>
            <a:r>
              <a:rPr lang="pt-BR" sz="4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   </a:t>
            </a:r>
            <a:endParaRPr lang="pt-BR" sz="40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Implantado em : 15 escolas do Polo Oeste</a:t>
            </a:r>
            <a:endParaRPr lang="pt-BR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pt-BR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 </a:t>
            </a:r>
            <a:r>
              <a:rPr lang="pt-BR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Escola Zona Rural parceria Serviços Urbanos </a:t>
            </a:r>
            <a:r>
              <a:rPr lang="pt-BR" sz="2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endParaRPr lang="pt-BR" sz="28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464400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62921"/>
            <a:ext cx="4716016" cy="297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4499992" cy="299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933056"/>
            <a:ext cx="464400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0" y="6093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ÓLEOS COLETADOS SÃO ENCAMINHADOS PARA AS COOPERATIVAS E ASSOCIAÇÕES DE MATERIAL RECICLÁVEL</a:t>
            </a:r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24837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12776"/>
            <a:ext cx="22322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12776"/>
            <a:ext cx="23042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484784"/>
            <a:ext cx="23397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4149080"/>
            <a:ext cx="9144000" cy="27089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tique Olive" pitchFamily="34" charset="0"/>
                <a:cs typeface="Arial" pitchFamily="34" charset="0"/>
              </a:rPr>
              <a:t>Descarte-o em uma garrafa PET. </a:t>
            </a:r>
            <a:endParaRPr kumimoji="0" lang="pt-BR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tique Olive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tique Olive" pitchFamily="34" charset="0"/>
                <a:cs typeface="Arial" pitchFamily="34" charset="0"/>
              </a:rPr>
              <a:t>Quando descartados nas pias, vasos sanitários, bocas de lobo causa entupimentos nas tubulações causando sérios prejuízos. </a:t>
            </a:r>
            <a:endParaRPr kumimoji="0" lang="pt-BR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tique Olive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tique Olive" pitchFamily="34" charset="0"/>
                <a:cs typeface="Arial" pitchFamily="34" charset="0"/>
              </a:rPr>
              <a:t>PROC – PROJETO DE RECICLAGEM DE ÓLEO DE COZINHA USADO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tique Olive" pitchFamily="34" charset="0"/>
                <a:cs typeface="Arial" pitchFamily="34" charset="0"/>
              </a:rPr>
              <a:t>DMAE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tique Olive" pitchFamily="34" charset="0"/>
                <a:cs typeface="Arial" pitchFamily="34" charset="0"/>
              </a:rPr>
              <a:t> </a:t>
            </a:r>
            <a:endParaRPr kumimoji="0" lang="pt-BR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ntique Olive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tique Olive" pitchFamily="34" charset="0"/>
                <a:cs typeface="Arial" pitchFamily="34" charset="0"/>
              </a:rPr>
              <a:t>PONTOS DE ENTREGA : CONSULTE NO SITE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tique Olive" pitchFamily="34" charset="0"/>
                <a:cs typeface="Arial" pitchFamily="34" charset="0"/>
                <a:hlinkClick r:id="rId6"/>
              </a:rPr>
              <a:t>WWW.DMAE.MG.GOV.BR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tique Olive" pitchFamily="34" charset="0"/>
                <a:cs typeface="Arial" pitchFamily="34" charset="0"/>
              </a:rPr>
              <a:t> </a:t>
            </a:r>
            <a:endParaRPr kumimoji="0" lang="pt-BR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ntique Olive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tique Olive" pitchFamily="34" charset="0"/>
                <a:cs typeface="Arial" pitchFamily="34" charset="0"/>
              </a:rPr>
              <a:t>INFORMAÇÕES – 3223-6027 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tique Olive" pitchFamily="34" charset="0"/>
              <a:cs typeface="Arial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5949280"/>
            <a:ext cx="140364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 descr="PEAC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504" y="5877272"/>
            <a:ext cx="936104" cy="86409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79512" y="116632"/>
            <a:ext cx="853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n w="12700">
                  <a:solidFill>
                    <a:srgbClr val="0000FF"/>
                  </a:solidFill>
                </a:ln>
                <a:solidFill>
                  <a:srgbClr val="3366FF"/>
                </a:solidFill>
              </a:rPr>
              <a:t>       </a:t>
            </a:r>
            <a:r>
              <a:rPr lang="pt-BR" sz="5400" b="1" u="sng" dirty="0" smtClean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Material</a:t>
            </a:r>
            <a:r>
              <a:rPr lang="pt-BR" sz="5400" b="1" dirty="0" smtClean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</a:t>
            </a:r>
            <a:r>
              <a:rPr lang="pt-BR" sz="5400" b="1" u="sng" dirty="0" smtClean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Informativo</a:t>
            </a:r>
            <a:endParaRPr lang="pt-BR" sz="5400" b="1" u="sng" dirty="0">
              <a:ln w="12700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076056" cy="580526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5004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pt-BR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Treinamento para os professores envolvidos</a:t>
            </a:r>
            <a:r>
              <a:rPr lang="pt-BR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pt-BR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8864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IMPLANTAÇÃO</a:t>
            </a:r>
            <a:r>
              <a:rPr lang="pt-BR" sz="3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pt-BR" sz="30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NA</a:t>
            </a:r>
            <a:r>
              <a:rPr lang="pt-BR" sz="3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pt-BR" sz="30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ESCOLA</a:t>
            </a:r>
            <a:r>
              <a:rPr lang="pt-BR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: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917912"/>
            <a:ext cx="139330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pt-BR" sz="20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9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Colocar na pauta o assunto sempre que houver </a:t>
            </a:r>
          </a:p>
          <a:p>
            <a:pPr algn="just"/>
            <a:r>
              <a:rPr lang="pt-BR" sz="29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reunião entre professores e pais;</a:t>
            </a:r>
          </a:p>
          <a:p>
            <a:pPr>
              <a:buFont typeface="Wingdings" pitchFamily="2" charset="2"/>
              <a:buChar char="ü"/>
            </a:pPr>
            <a:endParaRPr lang="pt-BR" sz="29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9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Incluir no calendário letivo um trabalho com  os </a:t>
            </a:r>
          </a:p>
          <a:p>
            <a:pPr algn="just"/>
            <a:r>
              <a:rPr lang="pt-BR" sz="29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professores de modo que seja  inserido na </a:t>
            </a:r>
          </a:p>
          <a:p>
            <a:pPr algn="just"/>
            <a:r>
              <a:rPr lang="pt-BR" sz="29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agenda escolar um trabalho de educação </a:t>
            </a:r>
          </a:p>
          <a:p>
            <a:pPr algn="just"/>
            <a:r>
              <a:rPr lang="pt-BR" sz="29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ambiental com os alunos;</a:t>
            </a:r>
          </a:p>
          <a:p>
            <a:endParaRPr lang="pt-BR" sz="29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9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Sempre que possível ir nas escolas envolvidas, </a:t>
            </a:r>
          </a:p>
          <a:p>
            <a:pPr algn="just"/>
            <a:r>
              <a:rPr lang="pt-BR" sz="29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sem aviso prévio.</a:t>
            </a:r>
            <a:endParaRPr lang="pt-BR" sz="2900" dirty="0" smtClean="0">
              <a:ln>
                <a:solidFill>
                  <a:srgbClr val="0000FF"/>
                </a:solidFill>
              </a:ln>
              <a:solidFill>
                <a:srgbClr val="3366FF"/>
              </a:solidFill>
            </a:endParaRPr>
          </a:p>
          <a:p>
            <a:endParaRPr lang="pt-BR" sz="250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r>
              <a:rPr lang="pt-BR" sz="25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</a:p>
          <a:p>
            <a:endParaRPr lang="pt-BR" sz="200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endParaRPr lang="pt-BR" sz="20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544616" cy="42210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4932040" cy="400506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51520" y="692696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Oficina sabão </a:t>
            </a:r>
          </a:p>
          <a:p>
            <a:pPr algn="ctr"/>
            <a:endParaRPr lang="pt-BR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44059" y="4653136"/>
            <a:ext cx="3999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Associação de Renais </a:t>
            </a:r>
          </a:p>
          <a:p>
            <a:pPr algn="ctr"/>
            <a:r>
              <a:rPr lang="pt-BR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Crônicos</a:t>
            </a:r>
            <a:endParaRPr lang="pt-BR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2060848"/>
            <a:ext cx="3168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 smtClean="0">
                <a:solidFill>
                  <a:srgbClr val="FF0066"/>
                </a:solidFill>
              </a:rPr>
              <a:t>30 inscritos</a:t>
            </a:r>
            <a:endParaRPr lang="pt-BR" sz="33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5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979712" y="404664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u="sng" dirty="0" smtClean="0">
                <a:ln w="12700">
                  <a:solidFill>
                    <a:srgbClr val="002060"/>
                  </a:solidFill>
                </a:ln>
                <a:solidFill>
                  <a:srgbClr val="FF0066"/>
                </a:solidFill>
              </a:rPr>
              <a:t>Eventos</a:t>
            </a:r>
            <a:r>
              <a:rPr lang="pt-BR" sz="4400" b="1" dirty="0" smtClean="0">
                <a:ln w="12700">
                  <a:solidFill>
                    <a:srgbClr val="002060"/>
                  </a:solidFill>
                </a:ln>
                <a:solidFill>
                  <a:srgbClr val="FF0066"/>
                </a:solidFill>
              </a:rPr>
              <a:t> </a:t>
            </a:r>
            <a:r>
              <a:rPr lang="pt-BR" sz="4400" b="1" u="sng" dirty="0" smtClean="0">
                <a:ln w="12700">
                  <a:solidFill>
                    <a:srgbClr val="002060"/>
                  </a:solidFill>
                </a:ln>
                <a:solidFill>
                  <a:srgbClr val="FF0066"/>
                </a:solidFill>
              </a:rPr>
              <a:t>externos</a:t>
            </a:r>
            <a:endParaRPr lang="pt-BR" sz="4400" b="1" u="sng" dirty="0">
              <a:ln w="12700">
                <a:solidFill>
                  <a:srgbClr val="002060"/>
                </a:solidFill>
              </a:ln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260648"/>
            <a:ext cx="91440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00" b="1" u="sng" dirty="0" smtClean="0">
                <a:solidFill>
                  <a:srgbClr val="002060"/>
                </a:solidFill>
              </a:rPr>
              <a:t>Resultados</a:t>
            </a:r>
            <a:r>
              <a:rPr lang="pt-BR" sz="3700" b="1" dirty="0" smtClean="0">
                <a:solidFill>
                  <a:srgbClr val="002060"/>
                </a:solidFill>
              </a:rPr>
              <a:t> </a:t>
            </a:r>
            <a:r>
              <a:rPr lang="pt-BR" sz="3700" b="1" u="sng" dirty="0" smtClean="0">
                <a:solidFill>
                  <a:srgbClr val="002060"/>
                </a:solidFill>
              </a:rPr>
              <a:t>sobre</a:t>
            </a:r>
            <a:r>
              <a:rPr lang="pt-BR" sz="3700" b="1" dirty="0" smtClean="0">
                <a:solidFill>
                  <a:srgbClr val="002060"/>
                </a:solidFill>
              </a:rPr>
              <a:t> </a:t>
            </a:r>
            <a:r>
              <a:rPr lang="pt-BR" sz="3700" b="1" u="sng" dirty="0" smtClean="0">
                <a:solidFill>
                  <a:srgbClr val="002060"/>
                </a:solidFill>
              </a:rPr>
              <a:t>a</a:t>
            </a:r>
            <a:r>
              <a:rPr lang="pt-BR" sz="3700" b="1" dirty="0" smtClean="0">
                <a:solidFill>
                  <a:srgbClr val="002060"/>
                </a:solidFill>
              </a:rPr>
              <a:t> </a:t>
            </a:r>
            <a:r>
              <a:rPr lang="pt-BR" sz="3700" b="1" u="sng" dirty="0" smtClean="0">
                <a:solidFill>
                  <a:srgbClr val="002060"/>
                </a:solidFill>
              </a:rPr>
              <a:t>implantação :</a:t>
            </a:r>
          </a:p>
          <a:p>
            <a:pPr algn="ctr"/>
            <a:endParaRPr lang="pt-BR" dirty="0" smtClean="0">
              <a:solidFill>
                <a:srgbClr val="002060"/>
              </a:solidFill>
            </a:endParaRPr>
          </a:p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196752"/>
            <a:ext cx="95770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5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pt-BR" sz="2800" b="1" dirty="0" smtClean="0">
                <a:solidFill>
                  <a:srgbClr val="002060"/>
                </a:solidFill>
              </a:rPr>
              <a:t>02 supermercados locais disponibilizaram   </a:t>
            </a:r>
          </a:p>
          <a:p>
            <a:r>
              <a:rPr lang="pt-BR" sz="2800" b="1" dirty="0" smtClean="0">
                <a:solidFill>
                  <a:srgbClr val="002060"/>
                </a:solidFill>
              </a:rPr>
              <a:t>   coletores para a população;  </a:t>
            </a:r>
          </a:p>
          <a:p>
            <a:pPr>
              <a:buFont typeface="Wingdings" pitchFamily="2" charset="2"/>
              <a:buChar char="ü"/>
            </a:pPr>
            <a:endParaRPr lang="pt-BR" sz="2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2060"/>
                </a:solidFill>
              </a:rPr>
              <a:t>  Interesse por parte da população , que liga para </a:t>
            </a:r>
          </a:p>
          <a:p>
            <a:r>
              <a:rPr lang="pt-BR" sz="2800" b="1" dirty="0" smtClean="0">
                <a:solidFill>
                  <a:srgbClr val="002060"/>
                </a:solidFill>
              </a:rPr>
              <a:t>     saber onde depositar o óleo de cozinha usado.  </a:t>
            </a:r>
          </a:p>
          <a:p>
            <a:endParaRPr lang="pt-BR" sz="2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2060"/>
                </a:solidFill>
              </a:rPr>
              <a:t> Disponibilizado no site do DMAE  : locais de ponto </a:t>
            </a:r>
          </a:p>
          <a:p>
            <a:r>
              <a:rPr lang="pt-BR" sz="2800" b="1" dirty="0" smtClean="0">
                <a:solidFill>
                  <a:srgbClr val="002060"/>
                </a:solidFill>
              </a:rPr>
              <a:t>    de coleta;</a:t>
            </a:r>
          </a:p>
          <a:p>
            <a:pPr>
              <a:buFont typeface="Wingdings" pitchFamily="2" charset="2"/>
              <a:buChar char="ü"/>
            </a:pPr>
            <a:endParaRPr lang="pt-BR" sz="2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2060"/>
                </a:solidFill>
              </a:rPr>
              <a:t> Adesão voluntária de muitas escolas que ligam </a:t>
            </a:r>
          </a:p>
          <a:p>
            <a:r>
              <a:rPr lang="pt-BR" sz="2800" b="1" dirty="0" smtClean="0">
                <a:solidFill>
                  <a:srgbClr val="002060"/>
                </a:solidFill>
              </a:rPr>
              <a:t>    solicitando coletor do óleo de cozinha usado;  </a:t>
            </a:r>
          </a:p>
          <a:p>
            <a:pPr>
              <a:buFont typeface="Wingdings" pitchFamily="2" charset="2"/>
              <a:buChar char="ü"/>
            </a:pPr>
            <a:endParaRPr lang="pt-BR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404664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2060"/>
                </a:solidFill>
              </a:rPr>
              <a:t>  </a:t>
            </a:r>
            <a:r>
              <a:rPr lang="pt-BR" sz="3000" b="1" dirty="0" smtClean="0">
                <a:solidFill>
                  <a:srgbClr val="002060"/>
                </a:solidFill>
              </a:rPr>
              <a:t>O Departamento Municipal de Água e </a:t>
            </a:r>
          </a:p>
          <a:p>
            <a:pPr algn="just"/>
            <a:r>
              <a:rPr lang="pt-BR" sz="3000" b="1" dirty="0" smtClean="0">
                <a:solidFill>
                  <a:srgbClr val="002060"/>
                </a:solidFill>
              </a:rPr>
              <a:t>   Esgoto - Dmae é uma autarquia da </a:t>
            </a:r>
          </a:p>
          <a:p>
            <a:pPr algn="just"/>
            <a:r>
              <a:rPr lang="pt-BR" sz="3000" b="1" dirty="0" smtClean="0">
                <a:solidFill>
                  <a:srgbClr val="002060"/>
                </a:solidFill>
              </a:rPr>
              <a:t>   Prefeitura de Uberlândia que cuida do </a:t>
            </a:r>
          </a:p>
          <a:p>
            <a:pPr algn="just"/>
            <a:r>
              <a:rPr lang="pt-BR" sz="3000" b="1" dirty="0" smtClean="0">
                <a:solidFill>
                  <a:srgbClr val="002060"/>
                </a:solidFill>
              </a:rPr>
              <a:t>   saneamento , com  uma estimativa de Esgoto </a:t>
            </a:r>
          </a:p>
          <a:p>
            <a:pPr algn="just"/>
            <a:r>
              <a:rPr lang="pt-BR" sz="3000" b="1" dirty="0" smtClean="0">
                <a:solidFill>
                  <a:srgbClr val="002060"/>
                </a:solidFill>
              </a:rPr>
              <a:t>   e Água tratados para 1 milhão de habitantes;</a:t>
            </a:r>
            <a:r>
              <a:rPr lang="pt-BR" sz="3200" b="1" dirty="0" smtClean="0">
                <a:solidFill>
                  <a:srgbClr val="002060"/>
                </a:solidFill>
              </a:rPr>
              <a:t> </a:t>
            </a:r>
            <a:endParaRPr lang="pt-BR" sz="3200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www.farolcomunitario.com.br/img_2012_08/16240ete-p10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672" y="4365104"/>
            <a:ext cx="2987824" cy="2492896"/>
          </a:xfrm>
          <a:prstGeom prst="flowChartAlternateProcess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Retângulo 10"/>
          <p:cNvSpPr/>
          <p:nvPr/>
        </p:nvSpPr>
        <p:spPr>
          <a:xfrm>
            <a:off x="0" y="1412776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 </a:t>
            </a:r>
            <a:endParaRPr lang="pt-BR" sz="2100" b="1" dirty="0"/>
          </a:p>
        </p:txBody>
      </p:sp>
      <p:sp>
        <p:nvSpPr>
          <p:cNvPr id="13" name="Retângulo 12"/>
          <p:cNvSpPr/>
          <p:nvPr/>
        </p:nvSpPr>
        <p:spPr>
          <a:xfrm>
            <a:off x="0" y="3260591"/>
            <a:ext cx="93965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100" b="1" dirty="0" smtClean="0">
                <a:solidFill>
                  <a:srgbClr val="002060"/>
                </a:solidFill>
              </a:rPr>
              <a:t>  </a:t>
            </a:r>
            <a:r>
              <a:rPr lang="pt-BR" sz="3000" b="1" dirty="0" smtClean="0">
                <a:solidFill>
                  <a:srgbClr val="002060"/>
                </a:solidFill>
              </a:rPr>
              <a:t>É a 5ª entre as 100 maiores cidades do </a:t>
            </a:r>
          </a:p>
          <a:p>
            <a:pPr algn="just"/>
            <a:r>
              <a:rPr lang="pt-BR" sz="3000" b="1" dirty="0" smtClean="0">
                <a:solidFill>
                  <a:srgbClr val="002060"/>
                </a:solidFill>
              </a:rPr>
              <a:t>    Brasil que mais ampliaram o    </a:t>
            </a:r>
          </a:p>
          <a:p>
            <a:pPr algn="just"/>
            <a:r>
              <a:rPr lang="pt-BR" sz="3000" b="1" dirty="0" smtClean="0">
                <a:solidFill>
                  <a:srgbClr val="002060"/>
                </a:solidFill>
              </a:rPr>
              <a:t>    tratamento de esgoto em </a:t>
            </a:r>
          </a:p>
          <a:p>
            <a:pPr algn="just"/>
            <a:r>
              <a:rPr lang="pt-BR" sz="3000" b="1" dirty="0" smtClean="0">
                <a:solidFill>
                  <a:srgbClr val="002060"/>
                </a:solidFill>
              </a:rPr>
              <a:t>    2015, divulgado pelo Instituto </a:t>
            </a:r>
          </a:p>
          <a:p>
            <a:pPr algn="just"/>
            <a:r>
              <a:rPr lang="pt-BR" sz="3000" b="1" dirty="0" smtClean="0">
                <a:solidFill>
                  <a:srgbClr val="002060"/>
                </a:solidFill>
              </a:rPr>
              <a:t>    Trata  Brasil. </a:t>
            </a:r>
            <a:endParaRPr lang="pt-BR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9752" y="332656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 </a:t>
            </a:r>
            <a:r>
              <a:rPr lang="pt-BR" sz="4400" b="1" u="sng" dirty="0" smtClean="0">
                <a:ln w="12700">
                  <a:solidFill>
                    <a:srgbClr val="002060"/>
                  </a:solidFill>
                </a:ln>
                <a:solidFill>
                  <a:srgbClr val="FF0066"/>
                </a:solidFill>
              </a:rPr>
              <a:t>CONCLUSÃO</a:t>
            </a:r>
            <a:endParaRPr lang="pt-BR" sz="4400" b="1" u="sng" dirty="0">
              <a:ln w="12700">
                <a:solidFill>
                  <a:srgbClr val="00206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484784"/>
            <a:ext cx="9144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1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pt-BR" sz="3000" b="1" dirty="0" smtClean="0">
                <a:solidFill>
                  <a:srgbClr val="002060"/>
                </a:solidFill>
              </a:rPr>
              <a:t>O PROC, esta dando os primeiros passos na </a:t>
            </a:r>
          </a:p>
          <a:p>
            <a:pPr>
              <a:lnSpc>
                <a:spcPct val="150000"/>
              </a:lnSpc>
            </a:pPr>
            <a:r>
              <a:rPr lang="pt-BR" sz="3000" b="1" dirty="0" smtClean="0">
                <a:solidFill>
                  <a:srgbClr val="002060"/>
                </a:solidFill>
              </a:rPr>
              <a:t>   expectativa de que  esta iniciativa se consolide </a:t>
            </a:r>
          </a:p>
          <a:p>
            <a:pPr>
              <a:lnSpc>
                <a:spcPct val="150000"/>
              </a:lnSpc>
            </a:pPr>
            <a:r>
              <a:rPr lang="pt-BR" sz="3000" b="1" dirty="0" smtClean="0">
                <a:solidFill>
                  <a:srgbClr val="002060"/>
                </a:solidFill>
              </a:rPr>
              <a:t>   e alcance um número maior de cidadãos  e  </a:t>
            </a:r>
          </a:p>
          <a:p>
            <a:pPr>
              <a:lnSpc>
                <a:spcPct val="150000"/>
              </a:lnSpc>
            </a:pPr>
            <a:r>
              <a:rPr lang="pt-BR" sz="3000" b="1" dirty="0" smtClean="0">
                <a:solidFill>
                  <a:srgbClr val="002060"/>
                </a:solidFill>
              </a:rPr>
              <a:t>   cidadãs, que reconheçam a importância de </a:t>
            </a:r>
          </a:p>
          <a:p>
            <a:pPr>
              <a:lnSpc>
                <a:spcPct val="150000"/>
              </a:lnSpc>
            </a:pPr>
            <a:r>
              <a:rPr lang="pt-BR" sz="3000" b="1" dirty="0" smtClean="0">
                <a:solidFill>
                  <a:srgbClr val="002060"/>
                </a:solidFill>
              </a:rPr>
              <a:t>   reeducar os seus  hábitos e  incorporá-los ao </a:t>
            </a:r>
          </a:p>
          <a:p>
            <a:pPr>
              <a:lnSpc>
                <a:spcPct val="150000"/>
              </a:lnSpc>
            </a:pPr>
            <a:r>
              <a:rPr lang="pt-BR" sz="3000" b="1" dirty="0" smtClean="0">
                <a:solidFill>
                  <a:srgbClr val="002060"/>
                </a:solidFill>
              </a:rPr>
              <a:t>   cotidiano. </a:t>
            </a:r>
            <a:endParaRPr lang="pt-BR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9752" y="126876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 </a:t>
            </a:r>
            <a:r>
              <a:rPr lang="pt-BR" sz="5400" b="1" dirty="0" smtClean="0">
                <a:ln w="12700">
                  <a:solidFill>
                    <a:srgbClr val="002060"/>
                  </a:solidFill>
                </a:ln>
                <a:solidFill>
                  <a:srgbClr val="FF9900"/>
                </a:solidFill>
              </a:rPr>
              <a:t>OBRIGADA!</a:t>
            </a:r>
            <a:endParaRPr lang="pt-BR" sz="5400" b="1" dirty="0">
              <a:ln w="12700">
                <a:solidFill>
                  <a:srgbClr val="002060"/>
                </a:solidFill>
              </a:ln>
              <a:solidFill>
                <a:srgbClr val="FF99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2204864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>
                  <a:solidFill>
                    <a:srgbClr val="0066CC"/>
                  </a:solidFill>
                </a:ln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pt-BR" sz="4000" b="1" dirty="0" smtClean="0">
                <a:ln w="12700">
                  <a:solidFill>
                    <a:srgbClr val="002060"/>
                  </a:solidFill>
                </a:ln>
                <a:solidFill>
                  <a:srgbClr val="FF0066"/>
                </a:solidFill>
                <a:hlinkClick r:id="rId2"/>
              </a:rPr>
              <a:t>angelacmagalhaes@gmail.com</a:t>
            </a:r>
            <a:endParaRPr lang="pt-BR" sz="4000" b="1" dirty="0" smtClean="0">
              <a:ln w="12700">
                <a:solidFill>
                  <a:srgbClr val="002060"/>
                </a:solidFill>
              </a:ln>
              <a:solidFill>
                <a:srgbClr val="FF0066"/>
              </a:solidFill>
            </a:endParaRPr>
          </a:p>
          <a:p>
            <a:pPr algn="ctr"/>
            <a:r>
              <a:rPr lang="pt-BR" sz="4000" b="1" dirty="0" smtClean="0">
                <a:ln w="12700">
                  <a:solidFill>
                    <a:srgbClr val="002060"/>
                  </a:solidFill>
                </a:ln>
                <a:solidFill>
                  <a:srgbClr val="FF0066"/>
                </a:solidFill>
              </a:rPr>
              <a:t>(34) 3223-6027</a:t>
            </a:r>
          </a:p>
          <a:p>
            <a:pPr algn="ctr"/>
            <a:r>
              <a:rPr lang="pt-BR" sz="4000" b="1" dirty="0" smtClean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Coordenadora do Núcleo de Projetos Ambientais</a:t>
            </a:r>
          </a:p>
          <a:p>
            <a:pPr algn="ctr"/>
            <a:r>
              <a:rPr lang="pt-BR" sz="4000" b="1" dirty="0" smtClean="0">
                <a:ln w="12700">
                  <a:solidFill>
                    <a:srgbClr val="002060"/>
                  </a:solidFill>
                </a:ln>
                <a:solidFill>
                  <a:srgbClr val="FF0066"/>
                </a:solidFill>
              </a:rPr>
              <a:t>DMAE - UBERLÂNDIA</a:t>
            </a:r>
          </a:p>
          <a:p>
            <a:pPr algn="ctr"/>
            <a:endParaRPr lang="pt-BR" sz="4000" b="1" dirty="0">
              <a:ln w="12700"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1412776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 </a:t>
            </a:r>
            <a:endParaRPr lang="pt-BR" sz="2100" b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49080"/>
            <a:ext cx="3419872" cy="256490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Retângulo 13"/>
          <p:cNvSpPr/>
          <p:nvPr/>
        </p:nvSpPr>
        <p:spPr>
          <a:xfrm>
            <a:off x="0" y="548680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b="1" dirty="0" smtClean="0">
                <a:solidFill>
                  <a:srgbClr val="002060"/>
                </a:solidFill>
              </a:rPr>
              <a:t> </a:t>
            </a:r>
            <a:r>
              <a:rPr lang="pt-BR" sz="2900" b="1" dirty="0" smtClean="0">
                <a:solidFill>
                  <a:srgbClr val="002060"/>
                </a:solidFill>
              </a:rPr>
              <a:t>Gerência Ambiental, através do Programa Escola </a:t>
            </a:r>
          </a:p>
          <a:p>
            <a:pPr algn="just"/>
            <a:r>
              <a:rPr lang="pt-BR" sz="2900" b="1" dirty="0" smtClean="0">
                <a:solidFill>
                  <a:srgbClr val="002060"/>
                </a:solidFill>
              </a:rPr>
              <a:t>   Água Cidadã, leva informações sobre    </a:t>
            </a:r>
          </a:p>
          <a:p>
            <a:pPr algn="just"/>
            <a:r>
              <a:rPr lang="pt-BR" sz="2900" b="1" dirty="0" smtClean="0">
                <a:solidFill>
                  <a:srgbClr val="002060"/>
                </a:solidFill>
              </a:rPr>
              <a:t>   saneamento ao público escolar e a comunidade </a:t>
            </a:r>
          </a:p>
          <a:p>
            <a:pPr algn="just"/>
            <a:r>
              <a:rPr lang="pt-BR" sz="2900" b="1" dirty="0" smtClean="0">
                <a:solidFill>
                  <a:srgbClr val="002060"/>
                </a:solidFill>
              </a:rPr>
              <a:t>   em geral;</a:t>
            </a:r>
            <a:endParaRPr lang="pt-BR" sz="2900" b="1" dirty="0">
              <a:solidFill>
                <a:srgbClr val="00206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2636912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sz="2900" b="1" dirty="0" smtClean="0">
                <a:solidFill>
                  <a:srgbClr val="002060"/>
                </a:solidFill>
              </a:rPr>
              <a:t>Através da Educação Ambiental   vamos  </a:t>
            </a:r>
          </a:p>
          <a:p>
            <a:pPr algn="just"/>
            <a:r>
              <a:rPr lang="pt-BR" sz="2900" b="1" dirty="0" smtClean="0">
                <a:solidFill>
                  <a:srgbClr val="002060"/>
                </a:solidFill>
              </a:rPr>
              <a:t>  despertar   a sensibilidade dos cidadãos    para </a:t>
            </a:r>
          </a:p>
          <a:p>
            <a:pPr algn="just"/>
            <a:r>
              <a:rPr lang="pt-BR" sz="2900" b="1" dirty="0" smtClean="0">
                <a:solidFill>
                  <a:srgbClr val="002060"/>
                </a:solidFill>
              </a:rPr>
              <a:t>  que sejam   capazes transformar os espaços   em   </a:t>
            </a:r>
          </a:p>
          <a:p>
            <a:pPr algn="just"/>
            <a:r>
              <a:rPr lang="pt-BR" sz="2900" b="1" dirty="0" smtClean="0">
                <a:solidFill>
                  <a:srgbClr val="002060"/>
                </a:solidFill>
              </a:rPr>
              <a:t>  que vivem;</a:t>
            </a:r>
            <a:r>
              <a:rPr lang="pt-BR" sz="2900" dirty="0" smtClean="0">
                <a:solidFill>
                  <a:srgbClr val="002060"/>
                </a:solidFill>
              </a:rPr>
              <a:t> </a:t>
            </a:r>
            <a:endParaRPr lang="pt-BR" sz="2900" b="1" dirty="0">
              <a:solidFill>
                <a:srgbClr val="00206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5013176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dirty="0" smtClean="0">
                <a:solidFill>
                  <a:srgbClr val="002060"/>
                </a:solidFill>
              </a:rPr>
              <a:t>  </a:t>
            </a:r>
            <a:r>
              <a:rPr lang="pt-BR" sz="2900" b="1" dirty="0" smtClean="0">
                <a:solidFill>
                  <a:srgbClr val="002060"/>
                </a:solidFill>
              </a:rPr>
              <a:t>Por que o PROC foi criado?</a:t>
            </a:r>
            <a:endParaRPr lang="pt-BR" sz="29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7586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700" b="1" dirty="0" smtClean="0">
                <a:solidFill>
                  <a:srgbClr val="002060"/>
                </a:solidFill>
              </a:rPr>
              <a:t>Resíduos de óleo, manteigas, margarinas e gorduras </a:t>
            </a:r>
          </a:p>
          <a:p>
            <a:r>
              <a:rPr lang="pt-BR" sz="2700" b="1" dirty="0" smtClean="0">
                <a:solidFill>
                  <a:srgbClr val="002060"/>
                </a:solidFill>
              </a:rPr>
              <a:t>   utilizados nas culinárias das residências, comércio e    </a:t>
            </a:r>
          </a:p>
          <a:p>
            <a:r>
              <a:rPr lang="pt-BR" sz="2700" b="1" dirty="0" smtClean="0">
                <a:solidFill>
                  <a:srgbClr val="002060"/>
                </a:solidFill>
              </a:rPr>
              <a:t>   indústrias ao serem descartados de forma </a:t>
            </a:r>
          </a:p>
          <a:p>
            <a:r>
              <a:rPr lang="pt-BR" sz="2700" b="1" dirty="0" smtClean="0">
                <a:solidFill>
                  <a:srgbClr val="002060"/>
                </a:solidFill>
              </a:rPr>
              <a:t>   inadequada nas pias, vasos sanitários e poços de </a:t>
            </a:r>
          </a:p>
          <a:p>
            <a:r>
              <a:rPr lang="pt-BR" sz="2700" b="1" dirty="0" smtClean="0">
                <a:solidFill>
                  <a:srgbClr val="002060"/>
                </a:solidFill>
              </a:rPr>
              <a:t>   visita atingem o sistema  de esgotamento sanitário , </a:t>
            </a:r>
          </a:p>
          <a:p>
            <a:r>
              <a:rPr lang="pt-BR" sz="2700" b="1" dirty="0" smtClean="0">
                <a:solidFill>
                  <a:srgbClr val="002060"/>
                </a:solidFill>
              </a:rPr>
              <a:t>   originando problemas hidráulicos na rede de esgoto;</a:t>
            </a:r>
            <a:endParaRPr lang="pt-BR" sz="27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2996952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700" b="1" dirty="0" smtClean="0">
                <a:solidFill>
                  <a:srgbClr val="002060"/>
                </a:solidFill>
              </a:rPr>
              <a:t>A presença de óleos nas </a:t>
            </a:r>
            <a:r>
              <a:rPr lang="pt-BR" sz="2700" b="1" dirty="0" err="1" smtClean="0">
                <a:solidFill>
                  <a:srgbClr val="002060"/>
                </a:solidFill>
              </a:rPr>
              <a:t>ETE’S</a:t>
            </a:r>
            <a:r>
              <a:rPr lang="pt-BR" sz="2700" b="1" dirty="0" smtClean="0">
                <a:solidFill>
                  <a:srgbClr val="002060"/>
                </a:solidFill>
              </a:rPr>
              <a:t>,   prejudica na etapa </a:t>
            </a:r>
          </a:p>
          <a:p>
            <a:r>
              <a:rPr lang="pt-BR" sz="2700" b="1" dirty="0" smtClean="0">
                <a:solidFill>
                  <a:srgbClr val="002060"/>
                </a:solidFill>
              </a:rPr>
              <a:t>   biológica que ocorre no processo anaeróbio dos </a:t>
            </a:r>
          </a:p>
          <a:p>
            <a:r>
              <a:rPr lang="pt-BR" sz="2700" b="1" dirty="0" smtClean="0">
                <a:solidFill>
                  <a:srgbClr val="002060"/>
                </a:solidFill>
              </a:rPr>
              <a:t>   reatores;</a:t>
            </a:r>
            <a:endParaRPr lang="pt-BR" sz="27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4437112"/>
            <a:ext cx="914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700" b="1" dirty="0" smtClean="0">
                <a:solidFill>
                  <a:srgbClr val="002060"/>
                </a:solidFill>
              </a:rPr>
              <a:t>O óleo é menos denso, flutua e forma uma camada </a:t>
            </a:r>
          </a:p>
          <a:p>
            <a:r>
              <a:rPr lang="pt-BR" sz="2700" b="1" dirty="0" smtClean="0">
                <a:solidFill>
                  <a:srgbClr val="002060"/>
                </a:solidFill>
              </a:rPr>
              <a:t>   que impede o bom funcionamento do sistema   </a:t>
            </a:r>
          </a:p>
          <a:p>
            <a:r>
              <a:rPr lang="pt-BR" sz="2700" b="1" dirty="0" smtClean="0">
                <a:solidFill>
                  <a:srgbClr val="002060"/>
                </a:solidFill>
              </a:rPr>
              <a:t>   formando acumulo de escuma nos reatores , </a:t>
            </a:r>
          </a:p>
          <a:p>
            <a:r>
              <a:rPr lang="pt-BR" sz="2700" b="1" dirty="0" smtClean="0">
                <a:solidFill>
                  <a:srgbClr val="002060"/>
                </a:solidFill>
              </a:rPr>
              <a:t>   ocasionando mal cheiro e impedindo a passagem do </a:t>
            </a:r>
          </a:p>
          <a:p>
            <a:r>
              <a:rPr lang="pt-BR" sz="2700" b="1" dirty="0" smtClean="0">
                <a:solidFill>
                  <a:srgbClr val="002060"/>
                </a:solidFill>
              </a:rPr>
              <a:t>   biogás</a:t>
            </a:r>
            <a:r>
              <a:rPr lang="pt-BR" sz="2700" dirty="0" smtClean="0"/>
              <a:t>. </a:t>
            </a:r>
            <a:endParaRPr lang="pt-BR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12976"/>
            <a:ext cx="4353724" cy="364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rede_esgoto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0"/>
            <a:ext cx="485933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Rede_esgoto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846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6150" name="Imagem 1" descr="Foto de capa: Elevatória Morumbi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3213100"/>
            <a:ext cx="48593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300" b="1" dirty="0" smtClean="0">
                <a:ln>
                  <a:solidFill>
                    <a:srgbClr val="0033CC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pt-B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Manutenção -   Obstrução na rede por grande quantidade de óleo ou gordura </a:t>
            </a:r>
            <a:endParaRPr lang="pt-BR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755576" y="5750004"/>
            <a:ext cx="7776864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300" b="1" dirty="0" smtClean="0">
                <a:ln>
                  <a:solidFill>
                    <a:srgbClr val="0033CC"/>
                  </a:solidFill>
                </a:ln>
                <a:solidFill>
                  <a:srgbClr val="FFC000"/>
                </a:solidFill>
              </a:rPr>
              <a:t>         </a:t>
            </a:r>
            <a:r>
              <a:rPr lang="pt-B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3º chamado mais solicitado</a:t>
            </a:r>
          </a:p>
          <a:p>
            <a:r>
              <a:rPr lang="pt-B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          Em torno R$ 600.000,00 / Ano</a:t>
            </a:r>
            <a:endParaRPr lang="pt-BR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524000" y="2293938"/>
          <a:ext cx="6096000" cy="2271047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22710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916" marR="659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916" marR="659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5" name="Imagem 2" descr="IMG_0709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5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Imagem 3" descr="IMG_07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813" y="0"/>
            <a:ext cx="4421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CaixaDeTexto 4"/>
          <p:cNvSpPr txBox="1">
            <a:spLocks noChangeArrowheads="1"/>
          </p:cNvSpPr>
          <p:nvPr/>
        </p:nvSpPr>
        <p:spPr bwMode="auto">
          <a:xfrm>
            <a:off x="828600" y="26064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</a:rPr>
              <a:t>ESCUMAS REATORES – ETE UBERABINHA</a:t>
            </a:r>
          </a:p>
        </p:txBody>
      </p:sp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899592" y="5661248"/>
            <a:ext cx="777686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300" b="1" dirty="0" smtClean="0">
                <a:ln>
                  <a:solidFill>
                    <a:srgbClr val="0033CC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pt-BR" sz="3300" b="1" dirty="0" smtClean="0">
                <a:ln w="12700">
                  <a:solidFill>
                    <a:srgbClr val="FF0066"/>
                  </a:solidFill>
                </a:ln>
                <a:solidFill>
                  <a:srgbClr val="FF0066"/>
                </a:solidFill>
              </a:rPr>
              <a:t>Óleos e Graxas – 240 litros hora</a:t>
            </a:r>
            <a:endParaRPr lang="pt-BR" sz="3300" b="1" dirty="0">
              <a:ln w="12700">
                <a:solidFill>
                  <a:srgbClr val="FF0066"/>
                </a:solidFill>
              </a:ln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aixaDeTexto 7"/>
          <p:cNvSpPr txBox="1">
            <a:spLocks noChangeArrowheads="1"/>
          </p:cNvSpPr>
          <p:nvPr/>
        </p:nvSpPr>
        <p:spPr bwMode="auto">
          <a:xfrm>
            <a:off x="0" y="-53975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360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pt-BR" sz="360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pt-BR" sz="36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5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798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219573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27089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>
                  <a:solidFill>
                    <a:srgbClr val="FF0066"/>
                  </a:solidFill>
                </a:ln>
                <a:solidFill>
                  <a:srgbClr val="002060"/>
                </a:solidFill>
              </a:rPr>
              <a:t>(</a:t>
            </a:r>
            <a:r>
              <a:rPr lang="pt-BR" b="1" dirty="0" err="1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</a:rPr>
              <a:t>PVs</a:t>
            </a:r>
            <a:r>
              <a:rPr lang="pt-BR" b="1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</a:rPr>
              <a:t>) LIMPOS</a:t>
            </a:r>
            <a:endParaRPr lang="pt-BR" b="1" dirty="0">
              <a:ln>
                <a:solidFill>
                  <a:srgbClr val="FF0066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55776" y="27089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</a:rPr>
              <a:t>(</a:t>
            </a:r>
            <a:r>
              <a:rPr lang="pt-BR" b="1" dirty="0" err="1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</a:rPr>
              <a:t>PVs</a:t>
            </a:r>
            <a:r>
              <a:rPr lang="pt-BR" b="1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</a:rPr>
              <a:t>)  OBSTRUIDO POR GORDURA </a:t>
            </a:r>
            <a:endParaRPr lang="pt-BR" b="1" dirty="0">
              <a:ln>
                <a:solidFill>
                  <a:srgbClr val="FF0066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012160" y="2708920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	</a:t>
            </a:r>
            <a:r>
              <a:rPr lang="pt-BR" b="1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</a:rPr>
              <a:t>SUJEIRA E ÓLEO</a:t>
            </a:r>
            <a:endParaRPr lang="pt-BR" b="1" dirty="0">
              <a:ln>
                <a:solidFill>
                  <a:srgbClr val="FF0066"/>
                </a:solidFill>
              </a:ln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565785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1" y="3162300"/>
            <a:ext cx="349188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site.sanepar.com.br/sites/novo.sanepar.com.br/files/content_images/noticias/110516_sanepar_vistoria_e_limpa_redes_de_esgoto_em_cascavel03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"/>
            <a:ext cx="3312368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251520" y="2564904"/>
            <a:ext cx="8568952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33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pt-BR" sz="3000" b="1" dirty="0" smtClean="0">
                <a:solidFill>
                  <a:srgbClr val="002060"/>
                </a:solidFill>
              </a:rPr>
              <a:t>Vale citar a </a:t>
            </a:r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</a:rPr>
              <a:t>Lei do Biodiesel </a:t>
            </a:r>
            <a:r>
              <a:rPr lang="pt-BR" sz="3000" b="1" dirty="0" smtClean="0">
                <a:solidFill>
                  <a:srgbClr val="002060"/>
                </a:solidFill>
              </a:rPr>
              <a:t>– </a:t>
            </a:r>
            <a:r>
              <a:rPr lang="pt-BR" sz="3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11.097/05 – </a:t>
            </a:r>
          </a:p>
          <a:p>
            <a:pPr algn="just"/>
            <a:r>
              <a:rPr lang="pt-BR" sz="3000" b="1" dirty="0" smtClean="0">
                <a:solidFill>
                  <a:srgbClr val="002060"/>
                </a:solidFill>
              </a:rPr>
              <a:t>    Programa Nacional de Produção e Uso do </a:t>
            </a:r>
          </a:p>
          <a:p>
            <a:pPr algn="just"/>
            <a:r>
              <a:rPr lang="pt-BR" sz="3000" b="1" dirty="0" smtClean="0">
                <a:solidFill>
                  <a:srgbClr val="002060"/>
                </a:solidFill>
              </a:rPr>
              <a:t>    Biodiesel.. que obriga a introdução gradual </a:t>
            </a:r>
          </a:p>
          <a:p>
            <a:pPr algn="just"/>
            <a:r>
              <a:rPr lang="pt-BR" sz="3000" b="1" dirty="0" smtClean="0">
                <a:solidFill>
                  <a:srgbClr val="002060"/>
                </a:solidFill>
              </a:rPr>
              <a:t>    do biocombustível na </a:t>
            </a:r>
            <a:r>
              <a:rPr lang="pt-BR" sz="3000" b="1" dirty="0" smtClean="0">
                <a:solidFill>
                  <a:srgbClr val="FF0000"/>
                </a:solidFill>
              </a:rPr>
              <a:t>matriz energética </a:t>
            </a:r>
          </a:p>
          <a:p>
            <a:pPr algn="just"/>
            <a:r>
              <a:rPr lang="pt-BR" sz="3000" b="1" dirty="0" smtClean="0">
                <a:solidFill>
                  <a:srgbClr val="FF0000"/>
                </a:solidFill>
              </a:rPr>
              <a:t>    </a:t>
            </a:r>
            <a:r>
              <a:rPr lang="pt-BR" sz="3000" b="1" dirty="0" smtClean="0">
                <a:solidFill>
                  <a:srgbClr val="002060"/>
                </a:solidFill>
              </a:rPr>
              <a:t>brasileira para incrementar, as bases </a:t>
            </a:r>
          </a:p>
          <a:p>
            <a:pPr algn="just"/>
            <a:r>
              <a:rPr lang="pt-BR" sz="3000" b="1" dirty="0" smtClean="0">
                <a:solidFill>
                  <a:srgbClr val="002060"/>
                </a:solidFill>
              </a:rPr>
              <a:t>    </a:t>
            </a:r>
            <a:r>
              <a:rPr lang="pt-BR" sz="3000" b="1" dirty="0" smtClean="0">
                <a:solidFill>
                  <a:srgbClr val="00B050"/>
                </a:solidFill>
              </a:rPr>
              <a:t>econômicas</a:t>
            </a:r>
            <a:r>
              <a:rPr lang="pt-BR" sz="3000" b="1" dirty="0" smtClean="0">
                <a:solidFill>
                  <a:srgbClr val="002060"/>
                </a:solidFill>
              </a:rPr>
              <a:t> , </a:t>
            </a:r>
            <a:r>
              <a:rPr lang="pt-BR" sz="3000" b="1" dirty="0" smtClean="0">
                <a:solidFill>
                  <a:srgbClr val="00B050"/>
                </a:solidFill>
              </a:rPr>
              <a:t>sociais</a:t>
            </a:r>
            <a:r>
              <a:rPr lang="pt-BR" sz="3000" b="1" dirty="0" smtClean="0">
                <a:solidFill>
                  <a:srgbClr val="002060"/>
                </a:solidFill>
              </a:rPr>
              <a:t> e </a:t>
            </a:r>
            <a:r>
              <a:rPr lang="pt-BR" sz="3000" b="1" dirty="0" smtClean="0">
                <a:solidFill>
                  <a:srgbClr val="00B050"/>
                </a:solidFill>
              </a:rPr>
              <a:t>ambientais</a:t>
            </a:r>
            <a:r>
              <a:rPr lang="pt-BR" sz="3000" b="1" dirty="0" smtClean="0">
                <a:solidFill>
                  <a:srgbClr val="002060"/>
                </a:solidFill>
              </a:rPr>
              <a:t>, com a    </a:t>
            </a:r>
          </a:p>
          <a:p>
            <a:pPr algn="just"/>
            <a:r>
              <a:rPr lang="pt-BR" sz="3000" b="1" dirty="0" smtClean="0">
                <a:solidFill>
                  <a:srgbClr val="002060"/>
                </a:solidFill>
              </a:rPr>
              <a:t>    participação de bicombustíveis</a:t>
            </a:r>
            <a:r>
              <a:rPr lang="pt-BR" sz="3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</a:t>
            </a:r>
            <a:r>
              <a:rPr lang="pt-BR" sz="3000" b="1" dirty="0" smtClean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pt-BR" sz="3000" b="1" dirty="0">
              <a:ln w="12700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332656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solidFill>
                  <a:srgbClr val="002060"/>
                </a:solidFill>
              </a:rPr>
              <a:t>Quando armazenado de forma correta o </a:t>
            </a:r>
          </a:p>
          <a:p>
            <a:r>
              <a:rPr lang="pt-BR" sz="3000" b="1" dirty="0" smtClean="0">
                <a:solidFill>
                  <a:srgbClr val="002060"/>
                </a:solidFill>
              </a:rPr>
              <a:t>   óleo de cozinha pode ser transformado em    </a:t>
            </a:r>
          </a:p>
          <a:p>
            <a:r>
              <a:rPr lang="pt-BR" sz="3000" b="1" dirty="0" smtClean="0">
                <a:solidFill>
                  <a:srgbClr val="002060"/>
                </a:solidFill>
              </a:rPr>
              <a:t>   sabão, tintas, massa de vidraceiro, verniz e </a:t>
            </a:r>
          </a:p>
          <a:p>
            <a:r>
              <a:rPr lang="pt-BR" sz="3000" b="1" dirty="0" smtClean="0">
                <a:solidFill>
                  <a:srgbClr val="002060"/>
                </a:solidFill>
              </a:rPr>
              <a:t>   biodiesel;</a:t>
            </a:r>
            <a:endParaRPr lang="pt-BR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16" descr="data:image/jpeg;base64,/9j/4AAQSkZJRgABAQAAAQABAAD/2wCEAAkGBhQSEBUUEhQVFRUQFRQWFBUUFBQVFRQVFRUXFBYVFRYXHCYfFxkjGRUUHy8gIycpLCwsFR8xNTAqNSYrLCkBCQoKDgwOFw8PGikcHyQsLCkpKSksKSwsKSwsKSwqLCksKSwpLCwpLCkpKSwpLCksKSkpLCkpLCwsKSwpLCwsKf/AABEIAM8A9AMBIgACEQEDEQH/xAAcAAABBQEBAQAAAAAAAAAAAAAAAQIEBQYDBwj/xABEEAACAQIEAwUEBwQIBgMAAAABAgMAEQQSITEFBkETIlFhcTKBkaEHFCNSscHRFUJi8CQzU3KCkqLhFhdUssLSQ2OT/8QAGgEBAQEBAQEBAAAAAAAAAAAAAAECAwQFBv/EAC8RAAICAQMDAgMHBQAAAAAAAAABAhEDEiExE1GhBEFCceEUIjJigdHwBSNhkcH/2gAMAwEAAhEDEQA/APcaKL0lAF6DRRQCUXpaSqQKW9JeigFpaSioUWiikvQC0U3OKjrxOMsVDi43F/z61abJZJpaqsVzRhYwS86AKbE3uFPmRt76scPiFdQyMGVhdWUggg9QRvRpop0pKWioBKSlNJVIJRS0lCBRRRVAhNJQaAKAS9FOy0UAAU7LQDReoCtxyd/rsOlJUyWbWimktne9BNF6L1Chei1FGaqApKL0lCCiii1FALQzWFz0orC81/SphsOTHFfESD2hGQEUjo0h038L1YxcnSDdI0fEYfrAykPa4Nld0OnUshB+fSmx4dxZCXN/vuW09TXjuO+lnHPcRtHh1PSNM7e93v8AICs/jOYcTKbyYmd/WVwPgpAFepQlxRytHveORkj+zKZVuLDuhQN/hWM5j5gbC4cTRlGDkAd06k31BPTSvKWm8WY+Zd7/AI018bpYO/p2j2/G1aUZx9xcexpOIY7G4yEO7ExnMwQMASq7sF3K/Gm8r8/zYEZYnzRXLGJxmW53yndfcapMPzFMkiyB87RgqvaqHsp0Kg6G3vp/CMVhgz9vEbSKQMveCG97r+8vQfvVXJ09STG3tse18kfSdHjn7F1EU1rqL3WQDU5b6hhvlPSttevlzH4Q4d0khkzKbSQyKQGFjqDY91gdDXuH0ec+DHRiOT+vRbtpo6iwzeR1Fx/I8+THtqjwbUvZmzoopbVxNCUppaQ1ANopbUVSCUUtFqASiiiqQKKKKA4yJrRUPHyuH7trWFFUFnloy06kNYNgKQ0tIaAS9Leky0ZapBaKLVXcyYh48HO8ftpFIVtuCFOo9N6cg8w+lPn5mdsJh3yomkzqdXbqlxso6+NeYdpTJ5bkk9aSCPMCzEiNdCerHcIni3yA1Pn67jjRhRcmOMm58NzsB6muQx6jozn1yL8bEn4CmSXkIJGVF9lRsPPzPixp7ooGleKfqpN0tj1Q9P7s7rxFQP6mL/F2jH5v+VRJ8Rf91B6Bh/5UxnFNJrlql3Z1cI9hhxFtwR6a/I/rTkxY8aRa5SYW+o0Ndo55R5OMsKfBYQYq3mDuDsf9/OtN9H/E/qvEYJL/AGbt2ZJ6B+6c3pcfCsIrlfdvVpwzE37t/a28mGoPx/GvXDIpqjyyi4n1wKKq+VuJ/WMFBL1kiQt/eAs3+oGrSvK1R0QUlLSUAUUtJQgUUUUAUUtqKFoS1LaiioCLiYwTsNqK7uaSrYofRS0VCgKKKKECiiigCkdQQQRcHQg7EUtFAeCc9/RdNDiC2HQth3u2YbQjdg/kPHqPOsm8AkkSNNI0uEHkPadv4mIJ+HhX1Fi8MJI2RtpFZT6MCD+NeL4Dkh0uQBnjiZ3A2XM1lA9ACa4eom6SPT6eKvc8/wCKusZKncdPCqSfHX0FanH8rnvPITfr+XpWZxGFQNYFvheuWNx+Z3yrI9+DjhZ7mx67fpRi3toK7nhTEBkIYDXTQjzrrFwvMO0Y6AbedddceTlonWmir7Vh1qVFLJbQE+ooaUXuoAt1q54Rib2zddr6X9L71JSaV0MeO3TkQ3jzrfLZlGo8V60zhsH2yAEDMy5b6A67X6H8a1+GijbwuOv5VTcU4X2E6G3dLqy+RDi4/GsYstPY6ZsO1vc9x+iDFZuHZCdYJZE9xs4/7jW4rzf6GW7mKXoHjI/ysPwAr0ivflVTZ8+PCCgUUVzNC0lqWkoApaSigCiiigCiii1AcJ9/dRRNv7qK0ZO9FFFZNBS0lFAFFLRQCUtJRQBWZ4TODNi/vq6qR/DY208N6j89Y9lMcYLBZFa+UkX1A3FT+WIIgjSIczyCPtH6nKvdB9ATXjeRTyOHb9j29B48KyP4v+M8q5g4VM4ZbiPMx9sMLgdFba3S++lZCXkuRprLlW9yFVi2g1Ju3TQ17Bzvx+KGQopOeRdbHTMNgRte1/PSsJgeKPmOYr3lZVJVQe8NQCBfUX0rH4FsejHHrSSl3MY+B7Pu3PnrvXfDcNaRSi9elWfEOFlTXfhcWQZr2bp6V5uo+T9R9kx6a0qjPQcJW9mXUaMPA1c4LAwqLZFPrrb0qNj8TlkLZczNv3iAQdbWHXXQ+dMGM6rG+vSwAHqSa9aepWflsuPpTlFdySsIE4VNBlUnXTNmO3utVrzVgS+FVhoY2BFrHfTXwG1Q+EYI3Je12N7DYAbAVe8SB+rm3QaDpoCfyrk5pS2OkcbcKkQeV+Py4EK6OTmYGVf3WA6EeNr17/h5w6K67OoYehFx+NfMEU+dGUC1ipA9+X86+meE4bs4Iozr2caL/lUCvRglKTlbs4+txxhCFKiVS0lFeo+aLSUUUAUUUUAUUlLQBRSUtAQ8UxzaeFFMxl83u/M0tUE6iiouPx6xLduu1qzYJVFR8DjBIgYfyab+0U112v8AKgJVFRMNxNHNgfTzqQJ1vbML+FxegH0VR8cmPaKAxFtRY9ak4XihLqpHtDfwIFSy0VHPeCzCGTpHIVP+Md2/lnCj31R/RxxVpIpw9yVZW2t0tbw6DSt7ixG6sj2II7wJ8dvTXrVLgODnDK6Ahld2ZTYA95RfMPG67gV48uJqetfzaj6WL1MX6fpSW64+V2eVc24ftJXDeO99vCxrM4zDGMqS7MU1BJ28LefnXoHNnDisma25rIcTwzSTJGo7zkW8hYEsfIV5oSlwev7tamLxTire0QxDqGzXvqRqDfre9U8mMd9E7p01Ivp1FaLjsUUMQS9gNLn2mPU1l/2lCp0YnrfaukcS5Okv6jl06U6XkXHuDILC1lUG/l11qxgjGSuwVMTEbEZl2Ybj1H5VwwrnKUbRl3H5jyqyVLY88MmpuydhJLVYY4Z8OVuRcrtva+oqBHHZRW15F4TFPIVmGYKt1GYi7XHgddL1zhFuVI3OajHUyByJyGsmJMhVuwjZWJb99lAZUXxAOpPkBXslc4IVRQqgKq6AAWAFdK+jjhoR8nPmeWV+3sFFFFdDgFFITXNsUoQvmGUAksNRYbnSgOlFUuB5ww0snZo9zcBdDZ/7tXV6oCiuJxah8hIuRca710ZwNzvQDqKKKAg45+97vzNFNx573u/M0UBm+VOPsW+2c2mc5c/newWrnmhu6v8Ai/KvEsPO80mVZDpohJIy2OlvCtXjOOPGi9tKxcaDXMGHXU15FkSjTOlVTNjw7ihVRGLWJvfrtrTcRKC5y7WO3pXmuL5q7+YE28AbbVe4HiyRsB2gcyjMNSCLrt5VqOVS2qjN7l9DNZ0F9wPwqTxCTRcvtaajfeqDicoAUvcLYAsCbj3iuGMghMIkhlku7BSFcnyuRvXcGpmxWeVbH2VUG/UjepeDlAmUkgC51J02NZ7h/F4kUqGOZbAs4O/rXbENnTLca2uffWXszUVZTy44/WCMxtm01/iG1aHH48rZyScrXPW4B2+FZ1+Gxhh32z51HS1tLVoMfwSSRct1GpO52PQ1RJ77E/jXDlkjuehvfpbx+FY7hOFTNiMbIPs4ENhtdVHcUeBY2J8iK2scJ+rmJjdljyk+Nh+lY6fM0hjcf0dHaVh99x7CkeA0PuFeGlFntUnKKR5rjuEYnFymRxbObi5ygDoANwLbU4ciqo78wzHYKPlrr8qveK4xy2VL5nbQ+HifdUNuFg9NfvE96/jfe9dFJ12MySvuQcLy/LA2aJw1v3SLXHUVYTQ9quZBaRb6HQg9Ub+fOumBxjg5ZN16/eHQ+tWq4dcxlNhpr7tb1lt+5pV7EGPvRo3iL1ccA4sIcVFmayuSr+IzDuOD0IZap4xZVB0628yb/nVdP2hxoCKWEfZubDT2dFPhcmueNfetHfLL+2keyS8zP3GB27rC1wSGysQPdetEOMxkXBv7jXjE3GWWIou4JJIPW5JtXLAc5Tp3cxIt+8L6+Ve6Mu58uarg9kXmSLMd8oF81vjpUpeKoRcE67ab14lBzpKLhgCCCNrVLwPMeKxQaOFlXICdNGsfA1psxseo8Y4zEUIDi6kX186ycfGgj4sXujxuEFza5+6PfVcmHlAAYXYDXUXJ6nxpHRl9oWrHUfYMqOAsY8RG7XVc47x0FeiQ82QgBc+dpSVAGpBB6+FeR8xdo+IyR3NwNAfK5PgB51X4XDTpKliAcwBdWDhLm2Y5bkVZZLEU62R7Ni27inzH412w/E2kur2+zY5el1rDDjspAjaWKLJaxJJZrfvG+197GpXEuPuJDHAAwC3aWYBFGlyQRpbwrEXsdnHuj0z9rIABfXTw99cMXxxcndNiTYX615fg7YkXkmzOpJtG5AUeQsDVFxTDYmMZnclVPd+0JIB20ropXwc5LTyjbcV4xIrLlkNigO4OpJvS1g8FJddddT1oqmbRFOHMSLJm7ynYC2UXJHrRiMdLPZd7DcjW3lUmVQ0RBtct4i4F9t6kMEWBVjtmsSWLAWOmg1r5++79z0PHZlJIyjd7UX9a2XLMzGK8MQdi2W7nXYnSoEWFQw2fJnUqVOYWtfvA2+N6k8KxjQGwaMrmzDUmxFxpYeBro5djnoosZeOuoySKch3BXqOnpVbDxwo7OgAJ1UAWFTEcNOrZhKQbhWDWa2uUjw02rdcD4vBLHmfDQqdc57NR3h6610x/eTtmZJoxrcUjeAs6d9tc17a32sPCqx+KSK6kXUHUak+mvhW8m55wKy9kIoiWGpAFh5HzrriOOwW0w0ZHTU3vXWWJ3yTUmjL8r4+Htby9o5LLoBdQxOhJPnWh5k4oUlsucKBc2Jtf1rP8S5/hjc3wEdgd+0e9/HSqnGfSxFawwEZ/vSy2/GpLFqVaiJ0arjXMEkGJhtfK6ISPG+mtXPGuHKlx972SfD7pNeT4r6T1ffAYY6fvNOx/76j4n6T3bfDQeGrYg6bdZKjwpu7Okcun2L7jeH7Fi3QXIPS29ZpuOyyNmRVyfxkgn3jYVEn56ZhY4bDkeBEhHwL1HfnJv+nw4/wP/wC1bWFV+LwHmd8eS+wXEVY/afZ+oNvc2xqwxHF1K5V0UWJJFs3UAA9Kxh5xk6RQD0Rv/amtzhL9yL/Jf86PBF/F4Ks7Xw+TT/XyzelV/EuZpMPi7xv3JI0DrfutuNR4+dU684zDYRD0T/emtzhOTf7P/wDNfzq48MYO78Fy+oc46VHybzAp265ogXJ9q26jpoOu+u1ceIcs4kylkhfKBYG1r28qxkXO2KX2XC/3VArr/wAf43+2PwrUoQu4vx9Tn1ZOKjJefoayLlvFAD7FyTq1xsPAVoeU+H4hGmZomjPZ2TQC5rzP/mDjv7dqaef8d/1D/GsdP/Pj6mU69iZieMyrOSzsGDHW5uDet5wfmJ8XGFAzSL7VtyPvW/GvKpOY5mbMzAne5RLk+eldMPzbiYzeOUofFFVT8QKixKPD8HfJn6ipr5b8eD0Dj0TR9oW7rSZRY7hQPzP4CsYnFXhkBRiGvuKg4nm3EyG7zMx8WCk/Eio/7bl+8P8AKn6VOkrtsLPpiopFnisezMWJ1NPTj0rRGLOezBGl+v6VU/tyX73+lf0oHGpfvf6V/Sr0o9/H1J9okXHCeMNDJmvtW3wvNWEaQPiVaUqO6nspf+IDVrfyK8w/bcv3/kv6Uftyb75+A/So8S9n4+pevaqUb/U9Sn492jFkWBF6KIIrAf5daK8u/b039o3y/Sis9H8z/n6nX7V+VeP2PVhyulz6mpMfLUdR8HxiWQXVepG16so55e7fKM3lqPGuLcUtznbGpy5H4V3XgEf3a5HGzXNl06d008Y2f7v+mrt2G51i4bHG6uBqpvVXxnjIKkJKoBJ1VtANiSR7qn9rMxAK2B0JK6AVXYnkB4+GyOWjLqGcKhu4zMLLpufKrFXwG65POZsG5l+zzNroVBNyTuLVZTz4iKwdmU21VyUPloRetVwTkTiKKksEojk0JU37pI1GoIvVD9JeCxsMiNjJTJM4uGAt3QbAAAAW32r0bnHYopllfe59LkVBnwjLuD8DU9MUqgF8rk2OW8gIv08K5y4lX0jjKmxPtMdALnc+FS3YpUVaA1xfekD983vb1NOdh0B+JrZg5NTTTra0/GjvCwtptQEc0l6U00mqBaKWMai/jT2XvEedQDBThTXWxoC1QKabS5aFoBBXQAU2RdabloB4ApbCmZfWjLUB0CCkKVITLle+9hl9b6/Ko5I8KoFCCkKil08KafKgEy0V3FJUB6xwNJ4x3fYJa6sBdSLnQ9a7YjmpDII2W5Q+1sCbbiuHFeOLC2RkJAP7p6X61X8zSxSxrPHcEEA7ez5286+e9+TvVF3FzoO6Mug0Y+flW14bw9po1kS2Rlvc3Hu8zXi2FxK9pdzZFOoG58q9K5d54AiywDRQR2ZNiAdiu4veusXW83sZ3fBrJeXX7MnMu1x7X6VkOYeFyHVVY3AOm+19r1cR/SKypaSIlhvYgW9ehqvPPWHYhDg5SrHeNlkcKSSxsNfdeu8oJ001/sRk+KPMOIyzRyXDyprpZ3GvuNQ8ZxOd2DPOXKiy55CxUHUgZtq9Ux/F+GhQsmFxqqR3D2TKLXvdczeN6qcSvCXikYYbFA2bs3YgAtbe7G2hI01qojPOg7s3ea9xrYj8q4YiPLqtxWg4Tg8IyP2+IkikTVQkQIfW2nn11sKTG8Cwxay8QQ3IALRMAL/eI2pTRHTMmtq4ux8a0P8Aw7Bc2x0J9UlA/A1EXl9WAIxMHe6EuCPXu6VszRTFz40x2vvVweW21tNh9P8A7QL+lxXFuAP9+E+k0f60FFWXNJnqTJw1x93e2jqfwNRzGapBM1F6MhoyGgFzU4U3KacNKgAmmXpxppQ1QGauiC9c8tOUGgHlNaMtJc0rE1AP7PzpjLauqnyolUnYVaBzRPWhoxT4wRuBb1oOtAcL0U8wGigNxxguJJFk0MhY/E1XQEBCHOYG2noajcWnObVsxHUG++tr1HWbQ3Nr14lHsbb3JUkYW5B9BVtwM3ObPlAF9NyazjONwb+NTuHA3A2B6i538q1JbEunsbzl7CO2c3LZyVW56AXJ+Yp3FuUJltJERn3GRirg1quVOG9mijqqgH1Peb51ZYnDXYke6umPHsbcmtjynFYri2Uo7Tsv3Xs409b1TzzYsWzo9hfo1h8Nq9c4roN7m3w86885ixdrgEi56aXrtoVGNTKiHGoy9/MCvTMN/eKhYjHR690m/jlNQMQbnr76iOawkVysndslr2PwH5VwbFp4fL/eojSEmmGt8cGeSS2KHhXJ5h4fnXE001bZDoZBW7+iPkCLieIlM5bscMqFlU5WdpCwVb7hbIxNtdqzvKnAExEi9sXys6xxxRA9riZTb7ONiMiAAqXdj3Qw0NxXsXPyRcJwg/ZoTC4uOJZH7FQ2eDtY4GEmcHP9pMpVmBYZG1GoNB5P9JPL8OB4lNh8OSY0CMAxzFC6BihPW1+utiPWsvcU7FYp5HZ5GZ3clmZiSzMTckk7mudQDr0t6YKcKAWjNSUWoBcwpQabSg0A+382pwA/kVzzUmaoDuFHj8qXIPH8f0rh2hoLnxqg6iP30rQt4VyWQjY0rTMdyaAQmlplFAXE+FZXIIIAzHWowq9lci99Tci3vquxsdmN1IA3A/nQV5lK2WiMkNrHxrXclcPDYlL6qgLsL22Hd/1EVlogQgPQk2r0b6OOGkRPIRrI4VT/AAoLn5n5Vl2zcD0Xh8eVT8/fSxHqa6RJaP1qDjJrA2r0x4MsreNyAg20NeV8wzXe3qfyFehcRluCOvj4V55xJAXa9bk6RlK2UMxqJJUmdbelRGrCKxtJTqYapBDTTTqa1AexcgRvhFw7zR9gMNhJ8Sss8TSIzYrEJHnURNmU9isK3IuMzaWsapuLfXOIcfniaF5DlME0UTGO2FXLdlabLYZisgzWBYjoai4bnWfFYXiLTByBhIIoxGrGKG0kaFjcnJmyKSepHkKseJ87TQvgeMQoA80BwuJ7S2XEvDYSMADe2i97xUC2mugYPmvliXAYqTDzDVDdWAsJEPsyL5EdOhBHSqit9xX6XJMVi0mmweCcJZQssHakR3N1LsbmxZjoBqdqw8k9pS8Zy2cshW65bNdSvUW0t4WqAYIW+6fga1eE5XDxRKiKTPhhOZmdxkZsUcNZQLqyqcilbZrsTfYVvuKzcTlm4W+HxgjEuDwLMJMYiZ5WJLu8DSBps2l7A5tRXjjY59s7AZy4UMwUPe+ZVvYHz30oDT/8vWOqzoy697s5QO6cSrbi9wcK+lv3hVfxnlJ8PGZDIjj7MjLmGaOVpVRxcDW8LXU6rcedoOA47PC4aOVwQWbViy5nBVmKtcFiCdbX671F+tObXdjZsw7zaMd2Gvtee9AcqStp9JWKaUcOkkOZ5eGwM7Hdm7SW7MepPjWLoByISQACSdgBcn0A3pZIipswKkbhgQR7jW84jO3C+G4NcMTHieJRnETzrpKsJI7GGNxqikam1iSPCqLF84SYjBPBiy88iyRvh5pDnkjGoljMjHNkYFTa5AK7a6AZ61FJelqAWkqdLwsrhY57/wBdLNEFtt2KQtmvfW/bWtbTL56Qr0AlFLRQHo0XClZg+lnJUeOt/npTOHRA3RtSoYNfW9mPj7qspgRYAey9+niajcPQiZ3to3SvCpLg9NJbECHAqWyyKCvS9xb0t1r0vgcAVFUC1ht59fzrAQwmXGRx20MgvtsO8evgK9Lwy969tq1jt8kaUbosMRLYelU2LmzXp/EsWb2tUDEObbb17EcGUvE5jlNYPiL6mtxxNDkP+1YXGxMSdPmKSCK2RtLVCddamvh28PmK4nDN4fMfrRBkVqYa7Nh28PmP1ppwzeHzH60Icaaa7fVm8PmP1ppwzeHzH60BsOWO5wTirWN5jg4ksrG4ErSSagaALuf1FN5nlzcI4ZHGGYQJiXmZUYojzTXVWe2XNZTpe+3iKosNxzGRwNh45pVhkvmiWSyNm9oEX2PUdetPPMeO+rfVvrE3YWy9l2ncy/dtf2f4dq0CPy5hYpcTHHP2mSY9mDFlzK792NrNowDEErpcdadzHHh0nKYXOY4gELyWzSyLfPJlBIRSdl8AL6k1ChSRGDLdWQhlYEAhgbgg33BFIsbhgwGoN7906g3vrvrUBr/pJkKnhjKSCvCsEQQbEEZyCCNiD1rW8tcNghnw/DJl7VsRA0s39Hw/ZP2sEkwHaFe2zJ3bSBgLrbKN6834xzFjMWoXEyvKFYsococpIt3fui3QaeVTsJzzxGOONEnZRCuSNgsPaLH0jEpXPkH3b228BVBa4CVBwSSSTDYcvJ/R8KwgQzMyZpsTimktm7kZC3BsCPKovCETDcJbGLFFJPJjBh800aTJBGIe10jcFcznTMQdAbWqDJzjj2iMRmORhKCuSDQTljKFIW65szXsRvUPhHGcThQ4iIyygCSORIpY3ym6lo5Qykg7G1xUB6O+AjnmwkksSMYeB/WYoCpMTSLJIUUxjVkUOWyC9wltaynM2PwsuCF54Z8Wk4yyYfCNhgYGU5kk+zRWIYArpcAkbVXYjnHiDvE7YiQvhmLQt9mGjJFiFIF8pGmXa2lqi8a47isXbt3zBSSqqsUaBm9pskYVcxsLta5tvQGh5wb63wvh+Kj1GEh+p4gD/wCJ4yDEW8A63IO3Teqfkjlo4vFRBwfq4mhSeS4VQJJAojDHd2JsFGu52BNQuEcUxOFYth5GjLDK2UqVdfuupurjyINdOL8dxeKy9vIzCP2EGRI0PikcYVVPmBegNaJhi34lBNBBFHgYcTLB2cEUbYZ8PIFSPOqgurjulXJudd6uJ4MM0rxfVMMO24L9bd1iVSJfq+dTEBZYrNdrqLm4ubACsDxHmvHTx9nLMzKSpfSJWkKewZXUBpSOmctXc88cRzZvrD5inZ3yw37O9+zvl9i/7u1UGhn7TFcI4VhkWEHEz4iHOYI7oBNAivnC3Q3YZmFi3Um9TeKfV5MLxHDKhJ4ZGoVmw+GiCyxTJEZI2iUOM32l1csTvfpWDi47i1w31ZZXWDtO07NSoGe4N8w71syq1r2uAbX1qym+kDiTZrznvrlkyxwL2otb7WyfaGwtdrm1/E1AZaiun1ZvD5j9aK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2498"/>
            <a:ext cx="9144000" cy="6930498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>
                <a:lumMod val="95000"/>
              </a:schemeClr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2843808" y="65253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2014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6837</TotalTime>
  <Words>780</Words>
  <Application>Microsoft Office PowerPoint</Application>
  <PresentationFormat>Apresentação na tela (4:3)</PresentationFormat>
  <Paragraphs>135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estagiario</dc:creator>
  <cp:lastModifiedBy>PEAC</cp:lastModifiedBy>
  <cp:revision>961</cp:revision>
  <dcterms:created xsi:type="dcterms:W3CDTF">2010-10-26T15:56:32Z</dcterms:created>
  <dcterms:modified xsi:type="dcterms:W3CDTF">2015-05-26T18:22:36Z</dcterms:modified>
</cp:coreProperties>
</file>