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80" r:id="rId4"/>
    <p:sldId id="258" r:id="rId5"/>
    <p:sldId id="259" r:id="rId6"/>
    <p:sldId id="262" r:id="rId7"/>
    <p:sldId id="263" r:id="rId8"/>
    <p:sldId id="266" r:id="rId9"/>
    <p:sldId id="264" r:id="rId10"/>
    <p:sldId id="267" r:id="rId11"/>
    <p:sldId id="265" r:id="rId12"/>
    <p:sldId id="271" r:id="rId13"/>
    <p:sldId id="269" r:id="rId14"/>
    <p:sldId id="275" r:id="rId15"/>
    <p:sldId id="279" r:id="rId16"/>
    <p:sldId id="278" r:id="rId17"/>
    <p:sldId id="272" r:id="rId18"/>
    <p:sldId id="273" r:id="rId19"/>
    <p:sldId id="274" r:id="rId20"/>
    <p:sldId id="268" r:id="rId21"/>
    <p:sldId id="276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58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89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86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6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796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8455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40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1333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7744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1300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2595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F93-6E48-4C87-830F-310DE3B8F93A}" type="datetimeFigureOut">
              <a:rPr lang="pt-BR" smtClean="0"/>
              <a:t>07/05/2019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FE67D-FD1C-4F4C-8465-A69095FCE6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233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o.org/3/a-i7916s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vista.fct.unesp.br/index.php/nera/article/view/588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755576" y="1124744"/>
            <a:ext cx="756084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chemeClr val="accent1">
                    <a:lumMod val="50000"/>
                  </a:schemeClr>
                </a:solidFill>
              </a:rPr>
              <a:t>SANEAMENTO RURAL  Desafios e possibilidades</a:t>
            </a:r>
          </a:p>
          <a:p>
            <a:pPr algn="ctr"/>
            <a:r>
              <a:rPr lang="pt-BR" sz="2800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(metodologias de abordagem)</a:t>
            </a:r>
            <a:endParaRPr lang="pt-BR" sz="28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algn="ctr"/>
            <a:endParaRPr lang="pt-BR" sz="2800" b="1" dirty="0"/>
          </a:p>
          <a:p>
            <a:pPr algn="ctr"/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Karla Emmanuela Ribeiro Hora</a:t>
            </a:r>
          </a:p>
          <a:p>
            <a:pPr algn="ctr"/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Doutora em Meio Ambiente e Desenvolvimento Rural (UFPR)</a:t>
            </a:r>
          </a:p>
          <a:p>
            <a:pPr algn="ctr"/>
            <a:r>
              <a:rPr lang="pt-BR" sz="2000" dirty="0" smtClean="0">
                <a:solidFill>
                  <a:schemeClr val="accent1">
                    <a:lumMod val="75000"/>
                  </a:schemeClr>
                </a:solidFill>
              </a:rPr>
              <a:t>Professora nos PPG Projeto e Cidade; CIAMB (Ciências Ambientais) e na Escola de Engenharia Civil e Ambiental (EECA) da Universidade Federal de Goiás (UFG)</a:t>
            </a:r>
          </a:p>
        </p:txBody>
      </p:sp>
    </p:spTree>
    <p:extLst>
      <p:ext uri="{BB962C8B-B14F-4D97-AF65-F5344CB8AC3E}">
        <p14:creationId xmlns:p14="http://schemas.microsoft.com/office/powerpoint/2010/main" val="47812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Articulando: Habitabilidade,  Produção  e Saneamento</a:t>
            </a: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9" name="Object 4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530813763"/>
              </p:ext>
            </p:extLst>
          </p:nvPr>
        </p:nvGraphicFramePr>
        <p:xfrm>
          <a:off x="5724128" y="1499140"/>
          <a:ext cx="2886471" cy="2025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Imagem de bitmap" r:id="rId4" imgW="6066667" imgH="4258269" progId="Paint.Picture">
                  <p:embed/>
                </p:oleObj>
              </mc:Choice>
              <mc:Fallback>
                <p:oleObj name="Imagem de bitmap" r:id="rId4" imgW="6066667" imgH="4258269" progId="Paint.Picture">
                  <p:embed/>
                  <p:pic>
                    <p:nvPicPr>
                      <p:cNvPr id="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128" y="1499140"/>
                        <a:ext cx="2886471" cy="2025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3606156"/>
            <a:ext cx="2962672" cy="1923138"/>
          </a:xfrm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34685"/>
            <a:ext cx="2314600" cy="2321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r="35529" b="23595"/>
          <a:stretch>
            <a:fillRect/>
          </a:stretch>
        </p:blipFill>
        <p:spPr bwMode="auto">
          <a:xfrm>
            <a:off x="1752627" y="1196752"/>
            <a:ext cx="2594371" cy="2237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macrozoname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920" y="3307495"/>
            <a:ext cx="1728267" cy="2195242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CaixaDeTexto 14"/>
          <p:cNvSpPr txBox="1"/>
          <p:nvPr/>
        </p:nvSpPr>
        <p:spPr>
          <a:xfrm>
            <a:off x="6012160" y="5502737"/>
            <a:ext cx="267464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smtClean="0">
                <a:solidFill>
                  <a:schemeClr val="accent1">
                    <a:lumMod val="75000"/>
                  </a:schemeClr>
                </a:solidFill>
              </a:rPr>
              <a:t>Fonte: Karla Hora.</a:t>
            </a:r>
          </a:p>
          <a:p>
            <a:pPr algn="r"/>
            <a:r>
              <a:rPr lang="pt-BR" sz="1050" dirty="0" smtClean="0">
                <a:solidFill>
                  <a:schemeClr val="accent1">
                    <a:lumMod val="75000"/>
                  </a:schemeClr>
                </a:solidFill>
              </a:rPr>
              <a:t>Arquivo Pessoal. Assentamentos. 2000-2003</a:t>
            </a:r>
            <a:endParaRPr lang="pt-BR" sz="105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98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Tecnologias sociais – desenvolvimento endógeno</a:t>
            </a: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992" t="27679" r="40156" b="15045"/>
          <a:stretch/>
        </p:blipFill>
        <p:spPr>
          <a:xfrm>
            <a:off x="467275" y="1196752"/>
            <a:ext cx="5978664" cy="439248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507418" y="4635133"/>
            <a:ext cx="22410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accent1">
                    <a:lumMod val="75000"/>
                  </a:schemeClr>
                </a:solidFill>
              </a:rPr>
              <a:t>Fonte:</a:t>
            </a:r>
          </a:p>
          <a:p>
            <a:r>
              <a:rPr lang="pt-BR" sz="1400" dirty="0" smtClean="0">
                <a:solidFill>
                  <a:schemeClr val="accent1">
                    <a:lumMod val="75000"/>
                  </a:schemeClr>
                </a:solidFill>
              </a:rPr>
              <a:t>Alexandre Pessoa.</a:t>
            </a:r>
          </a:p>
          <a:p>
            <a:r>
              <a:rPr lang="pt-BR" sz="1400" dirty="0" smtClean="0">
                <a:solidFill>
                  <a:schemeClr val="accent1">
                    <a:lumMod val="75000"/>
                  </a:schemeClr>
                </a:solidFill>
              </a:rPr>
              <a:t>Aula Magna – CESSA, 12/4/2019 - Goiânia</a:t>
            </a: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794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Tecnologias sociais – desenvolvimento endógeno</a:t>
            </a: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4924961" y="1285510"/>
            <a:ext cx="41115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As </a:t>
            </a:r>
            <a:r>
              <a:rPr lang="pt-BR" dirty="0" err="1" smtClean="0">
                <a:solidFill>
                  <a:schemeClr val="accent1">
                    <a:lumMod val="75000"/>
                  </a:schemeClr>
                </a:solidFill>
              </a:rPr>
              <a:t>multidimensões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 da água: cultura, vida, social, economia, ambiental....</a:t>
            </a:r>
          </a:p>
          <a:p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Caminhos da Água como estratégia de saneamento no NE (ASA) </a:t>
            </a:r>
          </a:p>
          <a:p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1. Águas do ambiente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2. Águas domiciliares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3. Águas comunitárias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4. Águas de emergência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5. Águas de produção agrícola, criações de animais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6. Águas de processos industriais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7. Águas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residuárias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(esgoto doméstico,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efluente industrial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, agrotóxicos, óleos e graxas,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etc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)</a:t>
            </a:r>
            <a:endParaRPr lang="pt-BR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728" t="38817" r="53580" b="15044"/>
          <a:stretch/>
        </p:blipFill>
        <p:spPr>
          <a:xfrm>
            <a:off x="0" y="1713599"/>
            <a:ext cx="4896360" cy="3463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82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Gestão Social e Comunitária</a:t>
            </a:r>
            <a:endParaRPr lang="pt-B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5097" t="21678" r="38366" b="7090"/>
          <a:stretch/>
        </p:blipFill>
        <p:spPr>
          <a:xfrm>
            <a:off x="539552" y="1484784"/>
            <a:ext cx="5040560" cy="4339866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5781428" y="5229200"/>
            <a:ext cx="290537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smtClean="0"/>
              <a:t>Karla Hora.</a:t>
            </a:r>
          </a:p>
          <a:p>
            <a:pPr algn="r"/>
            <a:r>
              <a:rPr lang="pt-BR" sz="1050" dirty="0" smtClean="0"/>
              <a:t>Arquivo Pessoal. Assentamento Rural - PR. 2018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1538267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580628"/>
            <a:ext cx="8229600" cy="1143000"/>
          </a:xfrm>
        </p:spPr>
        <p:txBody>
          <a:bodyPr>
            <a:noAutofit/>
          </a:bodyPr>
          <a:lstStyle/>
          <a:p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Promoção da saúde e saneamento também é enfrentar as desigualdades de gênero </a:t>
            </a:r>
            <a:endParaRPr lang="pt-BR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804844" y="1724670"/>
            <a:ext cx="494361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As mulheres ainda são sobrecarregadas com a ausência de divisão no trabalho doméstico e dos cuidados</a:t>
            </a:r>
          </a:p>
          <a:p>
            <a:endParaRPr lang="pt-BR" sz="1600" dirty="0"/>
          </a:p>
          <a:p>
            <a:r>
              <a:rPr lang="pt-BR" sz="1600" dirty="0" smtClean="0"/>
              <a:t>São responsáveis pelo cuidado com o água para consumo e afazes domésticos</a:t>
            </a:r>
          </a:p>
          <a:p>
            <a:endParaRPr lang="pt-BR" sz="1600" dirty="0"/>
          </a:p>
          <a:p>
            <a:r>
              <a:rPr lang="pt-BR" sz="1600" dirty="0" smtClean="0"/>
              <a:t>Há um peso e sobrecarga [mental, física e de tempo] nas atividades de buscar água </a:t>
            </a:r>
          </a:p>
          <a:p>
            <a:endParaRPr lang="pt-BR" sz="1600" dirty="0"/>
          </a:p>
          <a:p>
            <a:r>
              <a:rPr lang="pt-BR" sz="1600" dirty="0" smtClean="0"/>
              <a:t>A ausência de soluções adequadas de esgotamento sanitário leva a problemas de saúde física e psicológica junto a mulheres</a:t>
            </a:r>
          </a:p>
          <a:p>
            <a:endParaRPr lang="pt-BR" sz="1600" dirty="0"/>
          </a:p>
          <a:p>
            <a:r>
              <a:rPr lang="pt-BR" sz="1200" dirty="0"/>
              <a:t>FAO, Atlas de </a:t>
            </a:r>
            <a:r>
              <a:rPr lang="pt-BR" sz="1200" dirty="0" err="1"/>
              <a:t>las</a:t>
            </a:r>
            <a:r>
              <a:rPr lang="pt-BR" sz="1200" dirty="0"/>
              <a:t> </a:t>
            </a:r>
            <a:r>
              <a:rPr lang="pt-BR" sz="1200" dirty="0" err="1"/>
              <a:t>mujeres</a:t>
            </a:r>
            <a:r>
              <a:rPr lang="pt-BR" sz="1200" dirty="0"/>
              <a:t> </a:t>
            </a:r>
            <a:r>
              <a:rPr lang="pt-BR" sz="1200" dirty="0" err="1"/>
              <a:t>rurales</a:t>
            </a:r>
            <a:r>
              <a:rPr lang="pt-BR" sz="1200" dirty="0"/>
              <a:t>.... </a:t>
            </a:r>
            <a:r>
              <a:rPr lang="pt-BR" sz="1200" dirty="0" smtClean="0"/>
              <a:t>2017 (</a:t>
            </a:r>
            <a:r>
              <a:rPr lang="pt-BR" sz="1200" dirty="0">
                <a:hlinkClick r:id="rId3"/>
              </a:rPr>
              <a:t>http://</a:t>
            </a:r>
            <a:r>
              <a:rPr lang="pt-BR" sz="1200" dirty="0" smtClean="0">
                <a:hlinkClick r:id="rId3"/>
              </a:rPr>
              <a:t>www.fao.org/3/a-i7916s.pdf</a:t>
            </a:r>
            <a:r>
              <a:rPr lang="pt-BR" sz="1200" dirty="0" smtClean="0"/>
              <a:t>)</a:t>
            </a:r>
            <a:endParaRPr lang="pt-BR" sz="1200" dirty="0"/>
          </a:p>
          <a:p>
            <a:r>
              <a:rPr lang="pt-BR" sz="1200" dirty="0" smtClean="0"/>
              <a:t>Karla Hora. Fotos Arquivo Pessoal Assentamento. Notas de Trabalho de Campo... Índia.... 2004</a:t>
            </a:r>
            <a:endParaRPr lang="pt-BR" sz="1200" dirty="0"/>
          </a:p>
        </p:txBody>
      </p:sp>
      <p:pic>
        <p:nvPicPr>
          <p:cNvPr id="7" name="Picture 2" descr="http://www.geraldojose.com.br/ckfinder/userfiles/images/mulheres%20rurais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995" y="1723628"/>
            <a:ext cx="3212767" cy="2128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Espaço Reservado para Conteúdo 1"/>
          <p:cNvPicPr>
            <a:picLocks noChangeAspect="1"/>
          </p:cNvPicPr>
          <p:nvPr/>
        </p:nvPicPr>
        <p:blipFill rotWithShape="1">
          <a:blip r:embed="rId5"/>
          <a:srcRect l="51023" t="67454" r="13308" b="2317"/>
          <a:stretch/>
        </p:blipFill>
        <p:spPr>
          <a:xfrm>
            <a:off x="539552" y="4149080"/>
            <a:ext cx="3146210" cy="149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0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5536" y="548680"/>
            <a:ext cx="8136904" cy="504056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A experiência do Programa Moradia Camponesa - PMC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12318" t="14928" r="11736" b="1729"/>
          <a:stretch/>
        </p:blipFill>
        <p:spPr>
          <a:xfrm>
            <a:off x="1043608" y="1012410"/>
            <a:ext cx="7176836" cy="443014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858562" y="5408685"/>
            <a:ext cx="44748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smtClean="0"/>
              <a:t>Sara Duarte Sacho, 2018.</a:t>
            </a:r>
          </a:p>
          <a:p>
            <a:pPr algn="r"/>
            <a:r>
              <a:rPr lang="pt-BR" altLang="pt-BR" sz="1050" dirty="0">
                <a:latin typeface="Arial" panose="020B0604020202020204" pitchFamily="34" charset="0"/>
              </a:rPr>
              <a:t>SANEAMENTO RURAL NO PROGRAMA MORADIA CAMPONESA</a:t>
            </a:r>
          </a:p>
          <a:p>
            <a:pPr algn="r"/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4265504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5536" y="548680"/>
            <a:ext cx="8136904" cy="504056"/>
          </a:xfrm>
        </p:spPr>
        <p:txBody>
          <a:bodyPr>
            <a:normAutofit/>
          </a:bodyPr>
          <a:lstStyle/>
          <a:p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A experiência do Programa Moradia Camponesa - PMC</a:t>
            </a:r>
            <a:endParaRPr lang="pt-BR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858562" y="5408685"/>
            <a:ext cx="447484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smtClean="0"/>
              <a:t>Sara Duarte Sacho, 2018.</a:t>
            </a:r>
          </a:p>
          <a:p>
            <a:pPr algn="r"/>
            <a:r>
              <a:rPr lang="pt-BR" altLang="pt-BR" sz="1050" dirty="0">
                <a:latin typeface="Arial" panose="020B0604020202020204" pitchFamily="34" charset="0"/>
              </a:rPr>
              <a:t>SANEAMENTO RURAL NO PROGRAMA MORADIA CAMPONESA</a:t>
            </a:r>
          </a:p>
          <a:p>
            <a:pPr algn="r"/>
            <a:endParaRPr lang="pt-BR" sz="105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3246" t="21090" r="12683" b="569"/>
          <a:stretch/>
        </p:blipFill>
        <p:spPr>
          <a:xfrm>
            <a:off x="971600" y="1052736"/>
            <a:ext cx="7344816" cy="436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20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67544" y="2204864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</a:rPr>
              <a:t>O Desenho como elemento de facilitação de leitura do território </a:t>
            </a:r>
            <a:endParaRPr lang="pt-B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6" name="Espaço Reservado para Conteúdo 3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171" t="21378" r="53386" b="8887"/>
          <a:stretch/>
        </p:blipFill>
        <p:spPr>
          <a:xfrm>
            <a:off x="3923928" y="518328"/>
            <a:ext cx="4827444" cy="5057314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419872" y="5466088"/>
            <a:ext cx="526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 smtClean="0"/>
              <a:t>Vanessa de Paulo Gonçalves Rodrigues. 2018. </a:t>
            </a:r>
            <a:endParaRPr lang="pt-BR" sz="900" dirty="0"/>
          </a:p>
          <a:p>
            <a:pPr algn="r"/>
            <a:r>
              <a:rPr lang="pt-BR" sz="900" dirty="0"/>
              <a:t> </a:t>
            </a:r>
            <a:r>
              <a:rPr lang="pt-BR" sz="900" b="1" dirty="0"/>
              <a:t>Tecnologias Sociais em Saneamento para Habitações de Interesse Social Rural em </a:t>
            </a:r>
            <a:r>
              <a:rPr lang="pt-BR" sz="900" b="1" dirty="0" smtClean="0"/>
              <a:t>Vianópolis-Goiás.</a:t>
            </a:r>
            <a:endParaRPr lang="pt-BR" sz="900" dirty="0"/>
          </a:p>
        </p:txBody>
      </p:sp>
    </p:spTree>
    <p:extLst>
      <p:ext uri="{BB962C8B-B14F-4D97-AF65-F5344CB8AC3E}">
        <p14:creationId xmlns:p14="http://schemas.microsoft.com/office/powerpoint/2010/main" val="1143360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" y="-21357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395536" y="1041369"/>
            <a:ext cx="5040560" cy="1143000"/>
          </a:xfrm>
        </p:spPr>
        <p:txBody>
          <a:bodyPr>
            <a:normAutofit fontScale="90000"/>
          </a:bodyPr>
          <a:lstStyle/>
          <a:p>
            <a:r>
              <a:rPr lang="pt-BR" sz="3100" b="1" dirty="0" smtClean="0">
                <a:solidFill>
                  <a:schemeClr val="accent1">
                    <a:lumMod val="75000"/>
                  </a:schemeClr>
                </a:solidFill>
              </a:rPr>
              <a:t>A construção de alternativas tecnológicas dialogadas</a:t>
            </a:r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</a:rPr>
              <a:t> -  Programa Moradia Camponesa</a:t>
            </a:r>
            <a:endParaRPr lang="pt-B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3419872" y="5466088"/>
            <a:ext cx="5266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900" dirty="0" smtClean="0"/>
              <a:t>Vanessa de Paulo Gonçalves Rodrigues. 2018. </a:t>
            </a:r>
            <a:endParaRPr lang="pt-BR" sz="900" dirty="0"/>
          </a:p>
          <a:p>
            <a:pPr algn="r"/>
            <a:r>
              <a:rPr lang="pt-BR" sz="900" dirty="0"/>
              <a:t> </a:t>
            </a:r>
            <a:r>
              <a:rPr lang="pt-BR" sz="900" b="1" dirty="0"/>
              <a:t>Tecnologias Sociais em Saneamento para Habitações de Interesse Social Rural em </a:t>
            </a:r>
            <a:r>
              <a:rPr lang="pt-BR" sz="900" b="1" dirty="0" smtClean="0"/>
              <a:t>Vianópolis-Goiás.</a:t>
            </a:r>
            <a:endParaRPr lang="pt-BR" sz="900" dirty="0"/>
          </a:p>
        </p:txBody>
      </p:sp>
      <p:pic>
        <p:nvPicPr>
          <p:cNvPr id="3" name="Espaço Reservado para Conteúdo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3577" t="45501" r="10840" b="6953"/>
          <a:stretch/>
        </p:blipFill>
        <p:spPr>
          <a:xfrm>
            <a:off x="539553" y="2861961"/>
            <a:ext cx="8280920" cy="258779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l="35175" t="26882" r="15319" b="9110"/>
          <a:stretch/>
        </p:blipFill>
        <p:spPr>
          <a:xfrm>
            <a:off x="5620878" y="579212"/>
            <a:ext cx="3065922" cy="222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627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A experiência do </a:t>
            </a:r>
            <a:r>
              <a:rPr lang="pt-BR" sz="4000" b="1" dirty="0" err="1" smtClean="0">
                <a:solidFill>
                  <a:schemeClr val="accent1">
                    <a:lumMod val="75000"/>
                  </a:schemeClr>
                </a:solidFill>
              </a:rPr>
              <a:t>SanRural</a:t>
            </a: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 - Goiás</a:t>
            </a:r>
            <a:endParaRPr lang="pt-B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9429" y="4372266"/>
            <a:ext cx="290537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smtClean="0"/>
              <a:t>www.sanrural,ufg</a:t>
            </a:r>
            <a:endParaRPr lang="pt-BR" sz="105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9" y="3992161"/>
            <a:ext cx="1804142" cy="1490955"/>
          </a:xfrm>
          <a:prstGeom prst="rect">
            <a:avLst/>
          </a:prstGeom>
        </p:spPr>
      </p:pic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69" t="18133" r="4358" b="7090"/>
          <a:stretch/>
        </p:blipFill>
        <p:spPr>
          <a:xfrm>
            <a:off x="3563888" y="1489368"/>
            <a:ext cx="4780108" cy="2160241"/>
          </a:xfrm>
          <a:prstGeom prst="rect">
            <a:avLst/>
          </a:prstGeom>
        </p:spPr>
      </p:pic>
      <p:pic>
        <p:nvPicPr>
          <p:cNvPr id="2050" name="Picture 2" descr="https://testes-sanrural.000webhostapp.com/wp-content/uploads/2018/04/Mapas-1-1030x9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4784"/>
            <a:ext cx="2907136" cy="281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5508104" y="3861048"/>
            <a:ext cx="25922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UNIVERSIDADE PÚBLICA PRODUZINDO CONHECIMENTO</a:t>
            </a:r>
          </a:p>
          <a:p>
            <a:pPr algn="ctr"/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UFG - IFG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4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</a:rPr>
              <a:t>O que entendemos por saneamento rural?</a:t>
            </a:r>
            <a:endParaRPr lang="pt-B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>
          <a:xfrm>
            <a:off x="457200" y="1417638"/>
            <a:ext cx="4618856" cy="4525963"/>
          </a:xfrm>
        </p:spPr>
        <p:txBody>
          <a:bodyPr>
            <a:normAutofit/>
          </a:bodyPr>
          <a:lstStyle/>
          <a:p>
            <a:r>
              <a:rPr lang="pt-BR" sz="1650" dirty="0" smtClean="0"/>
              <a:t>Direito social básico</a:t>
            </a:r>
          </a:p>
          <a:p>
            <a:r>
              <a:rPr lang="pt-BR" sz="1650" dirty="0" smtClean="0"/>
              <a:t>Promoção da saúde</a:t>
            </a:r>
          </a:p>
          <a:p>
            <a:r>
              <a:rPr lang="pt-BR" sz="1650" dirty="0"/>
              <a:t>Equidade entre áreas urbanas e rurais em termos de acesso a serviços</a:t>
            </a:r>
          </a:p>
          <a:p>
            <a:r>
              <a:rPr lang="pt-BR" sz="1650" dirty="0" smtClean="0"/>
              <a:t>Adequabilidade e especificidade sociocultural e regional (não se trata de um desafio, meramente tecnológico)</a:t>
            </a:r>
          </a:p>
          <a:p>
            <a:r>
              <a:rPr lang="pt-BR" sz="1650" dirty="0" smtClean="0"/>
              <a:t>Reconhecimento e respeito dos Povos e Comunidades Rurais (defesa do etnodesenvolvimento)</a:t>
            </a:r>
          </a:p>
          <a:p>
            <a:r>
              <a:rPr lang="pt-BR" sz="1650" dirty="0" smtClean="0"/>
              <a:t>Valorização e reconhecimento das especificidades das populações rurais (agricultura familiar, povos, comunidades, agricultores(as)...)</a:t>
            </a:r>
          </a:p>
        </p:txBody>
      </p:sp>
      <p:pic>
        <p:nvPicPr>
          <p:cNvPr id="8" name="Picture 4" descr="C:\Users\KARLA\Pictures\Campo_Canudos_28_29abril\DSC0042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600" y="1419669"/>
            <a:ext cx="3628999" cy="27181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285655" y="4293096"/>
            <a:ext cx="232494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50" dirty="0" smtClean="0"/>
              <a:t>Karla Hora.</a:t>
            </a:r>
          </a:p>
          <a:p>
            <a:pPr algn="r"/>
            <a:r>
              <a:rPr lang="pt-BR" sz="1050" dirty="0" smtClean="0"/>
              <a:t>Arquivo Pessoal, 2002.</a:t>
            </a:r>
          </a:p>
          <a:p>
            <a:pPr algn="r"/>
            <a:r>
              <a:rPr lang="pt-BR" sz="1050" dirty="0" smtClean="0"/>
              <a:t>Assentamento Rural em Goiás</a:t>
            </a:r>
            <a:endParaRPr lang="pt-BR" sz="1050" dirty="0"/>
          </a:p>
        </p:txBody>
      </p:sp>
    </p:spTree>
    <p:extLst>
      <p:ext uri="{BB962C8B-B14F-4D97-AF65-F5344CB8AC3E}">
        <p14:creationId xmlns:p14="http://schemas.microsoft.com/office/powerpoint/2010/main" val="27114946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67544" y="51573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Saneamento Ecológico como pressuposto para o Saneamento Rural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59" t="30861" r="29418" b="15045"/>
          <a:stretch/>
        </p:blipFill>
        <p:spPr>
          <a:xfrm>
            <a:off x="755576" y="1916831"/>
            <a:ext cx="7704856" cy="35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985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33236" y="62068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Muito Obrigada!</a:t>
            </a:r>
          </a:p>
          <a:p>
            <a:pPr marL="0" indent="0" algn="ctr">
              <a:buNone/>
            </a:pPr>
            <a:endParaRPr lang="pt-BR" sz="40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Karla_hora@ufg.br</a:t>
            </a:r>
            <a:endParaRPr lang="pt-BR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Imagem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909231"/>
            <a:ext cx="3168352" cy="15820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382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</a:rPr>
              <a:t>Saneamento rural no Brasil</a:t>
            </a:r>
            <a:endParaRPr lang="pt-B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07" t="13360" r="37471" b="2317"/>
          <a:stretch/>
        </p:blipFill>
        <p:spPr>
          <a:xfrm>
            <a:off x="457200" y="1196751"/>
            <a:ext cx="4690864" cy="4520287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755576" y="4149080"/>
            <a:ext cx="4392488" cy="72008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734510" y="1979711"/>
            <a:ext cx="4413553" cy="44117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 11"/>
          <p:cNvSpPr/>
          <p:nvPr/>
        </p:nvSpPr>
        <p:spPr>
          <a:xfrm>
            <a:off x="4211960" y="3861048"/>
            <a:ext cx="936103" cy="28803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4283968" y="5359524"/>
            <a:ext cx="864095" cy="3575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 rot="10800000">
            <a:off x="5473777" y="3718178"/>
            <a:ext cx="1800200" cy="578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14"/>
          <p:cNvSpPr/>
          <p:nvPr/>
        </p:nvSpPr>
        <p:spPr>
          <a:xfrm rot="10800000">
            <a:off x="5497572" y="5200100"/>
            <a:ext cx="1800200" cy="578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/>
          <p:cNvSpPr txBox="1"/>
          <p:nvPr/>
        </p:nvSpPr>
        <p:spPr>
          <a:xfrm>
            <a:off x="5657708" y="3204319"/>
            <a:ext cx="3232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Não tinham sistema de esgotamento sanitário (10,2%)</a:t>
            </a:r>
            <a:endParaRPr lang="pt-BR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422563" y="4509120"/>
            <a:ext cx="3552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Não tinham canalização interna e outra forma de abastecimento, exceto rede (19,08%)</a:t>
            </a:r>
            <a:endParaRPr lang="pt-BR" b="1" dirty="0"/>
          </a:p>
        </p:txBody>
      </p:sp>
      <p:sp>
        <p:nvSpPr>
          <p:cNvPr id="16" name="Retângulo 15"/>
          <p:cNvSpPr/>
          <p:nvPr/>
        </p:nvSpPr>
        <p:spPr>
          <a:xfrm>
            <a:off x="5422563" y="1139069"/>
            <a:ext cx="34831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b="1" dirty="0" smtClean="0" bmk="_Toc519262009">
                <a:cs typeface="Arial" pitchFamily="34" charset="0"/>
              </a:rPr>
              <a:t>Situação </a:t>
            </a:r>
            <a:r>
              <a:rPr lang="pt-BR" b="1" dirty="0" bmk="_Toc519262009">
                <a:cs typeface="Arial" pitchFamily="34" charset="0"/>
              </a:rPr>
              <a:t>dos domicílios nas regiões urbanas e rurais no </a:t>
            </a:r>
            <a:r>
              <a:rPr lang="pt-BR" b="1" dirty="0" smtClean="0" bmk="_Toc519262009">
                <a:cs typeface="Arial" pitchFamily="34" charset="0"/>
              </a:rPr>
              <a:t>Brasil</a:t>
            </a:r>
            <a:endParaRPr lang="pt-BR" b="1" dirty="0" bmk="_Toc519262009">
              <a:cs typeface="Arial" pitchFamily="34" charset="0"/>
            </a:endParaRPr>
          </a:p>
          <a:p>
            <a:pPr>
              <a:defRPr/>
            </a:pPr>
            <a:r>
              <a:rPr lang="pt-BR" dirty="0">
                <a:cs typeface="Arial" pitchFamily="34" charset="0"/>
              </a:rPr>
              <a:t>Fonte: </a:t>
            </a:r>
            <a:r>
              <a:rPr lang="pt-BR" dirty="0" smtClean="0">
                <a:cs typeface="Arial" pitchFamily="34" charset="0"/>
              </a:rPr>
              <a:t>IBGE. PNAD</a:t>
            </a:r>
            <a:r>
              <a:rPr lang="pt-BR" dirty="0">
                <a:cs typeface="Arial" pitchFamily="34" charset="0"/>
              </a:rPr>
              <a:t>, 2015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54198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De que rural estamos falando?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23529" y="1434262"/>
            <a:ext cx="849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15,6% da população brasileira vive em áreas rurais (29.852.986 pessoas – Censo IBGE, 2010)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846711" y="2420888"/>
            <a:ext cx="29684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População 2017 (milhões)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8x - Uruguai – 3,7 </a:t>
            </a:r>
          </a:p>
          <a:p>
            <a:pPr algn="ctr"/>
            <a:r>
              <a:rPr lang="pt-BR" dirty="0" smtClean="0"/>
              <a:t>4x - Paraguai – 6,8 </a:t>
            </a:r>
            <a:endParaRPr lang="pt-BR" dirty="0"/>
          </a:p>
          <a:p>
            <a:pPr algn="ctr"/>
            <a:r>
              <a:rPr lang="pt-BR" dirty="0" smtClean="0"/>
              <a:t>2.9x -Portugal – 10,3</a:t>
            </a:r>
          </a:p>
          <a:p>
            <a:pPr algn="ctr"/>
            <a:r>
              <a:rPr lang="pt-BR" dirty="0"/>
              <a:t>1.7x - Equador – 16,6</a:t>
            </a:r>
          </a:p>
          <a:p>
            <a:pPr algn="ctr"/>
            <a:r>
              <a:rPr lang="pt-BR" dirty="0" smtClean="0"/>
              <a:t>1.7x - Holanda – 17,1</a:t>
            </a:r>
          </a:p>
          <a:p>
            <a:endParaRPr lang="pt-BR" dirty="0"/>
          </a:p>
        </p:txBody>
      </p:sp>
      <p:pic>
        <p:nvPicPr>
          <p:cNvPr id="10" name="Imagem 10" descr="http://www.funasa.gov.br/documents/20182/35701/populacao_rural_munic_2-768x544.jpg/ba134f64-86f1-42d2-94fd-7e2339301f08?t=150093265449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35" y="1916832"/>
            <a:ext cx="518457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539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1">
                    <a:lumMod val="75000"/>
                  </a:schemeClr>
                </a:solidFill>
              </a:rPr>
              <a:t>Desafios para o Saneamento Rural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433236" y="139588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De que rural estamos falando?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pt-BR" sz="2000" dirty="0" smtClean="0"/>
              <a:t>Baixa densidade demográfica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pt-BR" sz="2000" dirty="0"/>
              <a:t>Existência de processos de masculinização do campo (BR-NE) e outros de feminização (NE)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pt-BR" sz="2000" dirty="0" smtClean="0"/>
              <a:t>Permanência dos conflitos agrários e territoriais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pt-BR" sz="2000" dirty="0" smtClean="0"/>
              <a:t>Reprodução de processos de desigualdades entre gêneros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pt-BR" sz="2000" dirty="0" smtClean="0"/>
              <a:t>Envelhecimento da população rural e migração dos </a:t>
            </a:r>
            <a:r>
              <a:rPr lang="pt-BR" sz="2000" dirty="0"/>
              <a:t>jovens </a:t>
            </a:r>
            <a:r>
              <a:rPr lang="pt-BR" sz="2000" dirty="0" smtClean="0"/>
              <a:t>para </a:t>
            </a:r>
            <a:r>
              <a:rPr lang="pt-BR" sz="2000" dirty="0"/>
              <a:t>as </a:t>
            </a:r>
            <a:r>
              <a:rPr lang="pt-BR" sz="2000" dirty="0" smtClean="0"/>
              <a:t>cidades</a:t>
            </a:r>
          </a:p>
          <a:p>
            <a:pPr lvl="2" indent="-342900">
              <a:buFont typeface="Wingdings" panose="05000000000000000000" pitchFamily="2" charset="2"/>
              <a:buChar char="q"/>
            </a:pPr>
            <a:r>
              <a:rPr lang="pt-BR" sz="2000" dirty="0" smtClean="0"/>
              <a:t>Fechamento das escolas do campo (de 2002 a 2017/1 mais de 30 mil escolas foram fechadas na área rural)</a:t>
            </a:r>
          </a:p>
          <a:p>
            <a:pPr marL="0" indent="0">
              <a:buNone/>
            </a:pP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98391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4000" b="1" dirty="0" smtClean="0">
                <a:solidFill>
                  <a:schemeClr val="accent1">
                    <a:lumMod val="75000"/>
                  </a:schemeClr>
                </a:solidFill>
              </a:rPr>
              <a:t>Possibilidades para o Saneamento Rural</a:t>
            </a:r>
            <a:endParaRPr lang="pt-BR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idx="1"/>
          </p:nvPr>
        </p:nvSpPr>
        <p:spPr>
          <a:xfrm>
            <a:off x="654432" y="1556792"/>
            <a:ext cx="7787208" cy="39498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400" b="1" dirty="0" smtClean="0">
                <a:solidFill>
                  <a:schemeClr val="accent1">
                    <a:lumMod val="75000"/>
                  </a:schemeClr>
                </a:solidFill>
              </a:rPr>
              <a:t>Potencial das áreas rurais para o saneamento rural</a:t>
            </a:r>
          </a:p>
          <a:p>
            <a:pPr marL="0" indent="0">
              <a:buNone/>
            </a:pPr>
            <a:endParaRPr lang="pt-BR" sz="20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pt-BR" sz="2000" dirty="0" smtClean="0"/>
              <a:t>Produção de alimentos e manejo ambiental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000" dirty="0" smtClean="0"/>
              <a:t>Diversidade sociocultural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000" dirty="0" smtClean="0"/>
              <a:t>Heterogeneidade ambiental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000" dirty="0" smtClean="0"/>
              <a:t>Auto-organização dos povos e comunidades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000" dirty="0" smtClean="0"/>
              <a:t>Promoção do desenvolvimento endógeno de base solidária e sustentável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pt-BR" sz="2000" dirty="0" smtClean="0"/>
              <a:t>Promoção da saúde ambiental com ações de saneamento ecológico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322071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4038600" cy="1143000"/>
          </a:xfrm>
        </p:spPr>
        <p:txBody>
          <a:bodyPr>
            <a:noAutofit/>
          </a:bodyPr>
          <a:lstStyle/>
          <a:p>
            <a:r>
              <a:rPr lang="pt-BR" sz="3200" b="1" dirty="0" smtClean="0">
                <a:solidFill>
                  <a:schemeClr val="accent1">
                    <a:lumMod val="75000"/>
                  </a:schemeClr>
                </a:solidFill>
              </a:rPr>
              <a:t>Autonomia dos Povos</a:t>
            </a:r>
            <a:endParaRPr lang="pt-BR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Espaço Reservado para Conteúdo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 smtClean="0"/>
              <a:t>Na ausência do Estado e de serviços públicos adequados, as populações rurais criam estratégias de reprodução social diferenciadas. Precisamos destinar um novo olhar a estas estratégias e reconhecer o que elas contribuem para as práticas de saneamento rural</a:t>
            </a:r>
            <a:endParaRPr lang="pt-BR" sz="2400" dirty="0"/>
          </a:p>
        </p:txBody>
      </p:sp>
      <p:pic>
        <p:nvPicPr>
          <p:cNvPr id="8" name="Espaço Reservado para Conteúd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88024" y="462347"/>
            <a:ext cx="3713400" cy="2784615"/>
          </a:xfrm>
          <a:prstGeom prst="rect">
            <a:avLst/>
          </a:prstGeom>
        </p:spPr>
      </p:pic>
      <p:sp>
        <p:nvSpPr>
          <p:cNvPr id="9" name="Retângulo 4"/>
          <p:cNvSpPr>
            <a:spLocks noChangeArrowheads="1"/>
          </p:cNvSpPr>
          <p:nvPr/>
        </p:nvSpPr>
        <p:spPr bwMode="auto">
          <a:xfrm>
            <a:off x="4662657" y="3246962"/>
            <a:ext cx="38387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pt-BR" altLang="pt-BR" sz="1050" dirty="0"/>
              <a:t>http://www.incra.gov.br/noticias/criacao-de-assentamento-marca-aniversario-do-incra-na-bahia</a:t>
            </a:r>
          </a:p>
        </p:txBody>
      </p:sp>
      <p:pic>
        <p:nvPicPr>
          <p:cNvPr id="10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69" y="3698987"/>
            <a:ext cx="3785655" cy="165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7"/>
          <p:cNvSpPr>
            <a:spLocks noChangeArrowheads="1"/>
          </p:cNvSpPr>
          <p:nvPr/>
        </p:nvSpPr>
        <p:spPr bwMode="auto">
          <a:xfrm>
            <a:off x="4837038" y="5332412"/>
            <a:ext cx="3849762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r>
              <a:rPr lang="pt-BR" altLang="pt-BR" sz="1100" dirty="0"/>
              <a:t>https://www.opopular.com.br/editorias/cidade/kalungas-ganham-posse-definitiva-de-territ%C3%B3rio-em-goi%C3%A1s-1.672993</a:t>
            </a:r>
          </a:p>
        </p:txBody>
      </p:sp>
    </p:spTree>
    <p:extLst>
      <p:ext uri="{BB962C8B-B14F-4D97-AF65-F5344CB8AC3E}">
        <p14:creationId xmlns:p14="http://schemas.microsoft.com/office/powerpoint/2010/main" val="3022708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1" y="10322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57200" y="644105"/>
            <a:ext cx="8229600" cy="1143000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accent1">
                    <a:lumMod val="75000"/>
                  </a:schemeClr>
                </a:solidFill>
              </a:rPr>
              <a:t>Potencializando as Comunidades para reconhecer os problemas de saneamento</a:t>
            </a:r>
            <a:endParaRPr lang="pt-BR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3308" t="27679" r="13308" b="2317"/>
          <a:stretch/>
        </p:blipFill>
        <p:spPr>
          <a:xfrm>
            <a:off x="457200" y="2420888"/>
            <a:ext cx="5904656" cy="316835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361856" y="4630730"/>
            <a:ext cx="2324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>
                <a:solidFill>
                  <a:schemeClr val="accent1">
                    <a:lumMod val="75000"/>
                  </a:schemeClr>
                </a:solidFill>
              </a:rPr>
              <a:t>Fonte: Karla Hora.</a:t>
            </a:r>
          </a:p>
          <a:p>
            <a:r>
              <a:rPr lang="pt-BR" sz="1400" dirty="0" smtClean="0">
                <a:solidFill>
                  <a:schemeClr val="accent1">
                    <a:lumMod val="75000"/>
                  </a:schemeClr>
                </a:solidFill>
              </a:rPr>
              <a:t>Arquivo Pessoal, 2012.</a:t>
            </a:r>
          </a:p>
          <a:p>
            <a:r>
              <a:rPr lang="pt-BR" sz="1400" dirty="0" smtClean="0">
                <a:solidFill>
                  <a:schemeClr val="accent1">
                    <a:lumMod val="75000"/>
                  </a:schemeClr>
                </a:solidFill>
              </a:rPr>
              <a:t>Assentamento Rural em Goiás</a:t>
            </a:r>
            <a:endParaRPr lang="pt-BR" sz="1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776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abriel.silva\Desktop\Template-49C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21"/>
            <a:ext cx="9153275" cy="684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Participação </a:t>
            </a:r>
            <a:r>
              <a:rPr lang="pt-BR" sz="2800" b="1" dirty="0" smtClean="0">
                <a:solidFill>
                  <a:schemeClr val="accent1">
                    <a:lumMod val="75000"/>
                  </a:schemeClr>
                </a:solidFill>
              </a:rPr>
              <a:t>Social – como estratégia para o planejamento para o saneamento rural</a:t>
            </a:r>
            <a:endParaRPr lang="pt-BR" sz="2800" dirty="0"/>
          </a:p>
        </p:txBody>
      </p:sp>
      <p:pic>
        <p:nvPicPr>
          <p:cNvPr id="2" name="Espaço Reservado para Conteúdo 1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2413" t="3815" r="11518" b="726"/>
          <a:stretch/>
        </p:blipFill>
        <p:spPr>
          <a:xfrm>
            <a:off x="611560" y="1685449"/>
            <a:ext cx="5412640" cy="382068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6024200" y="3751810"/>
            <a:ext cx="2880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Fonte:</a:t>
            </a:r>
          </a:p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Karla Hora. Arquivo Pessoal.</a:t>
            </a:r>
            <a:endParaRPr lang="pt-BR" dirty="0" smtClean="0">
              <a:solidFill>
                <a:schemeClr val="accent1">
                  <a:lumMod val="75000"/>
                </a:schemeClr>
              </a:solidFill>
              <a:hlinkClick r:id="rId4"/>
            </a:endParaRPr>
          </a:p>
          <a:p>
            <a:r>
              <a:rPr lang="pt-BR" dirty="0" smtClean="0">
                <a:hlinkClick r:id="rId4"/>
              </a:rPr>
              <a:t>http</a:t>
            </a:r>
            <a:r>
              <a:rPr lang="pt-BR" dirty="0">
                <a:hlinkClick r:id="rId4"/>
              </a:rPr>
              <a:t>://revista.fct.unesp.br/index.php/nera/article/view/5881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01902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831</Words>
  <Application>Microsoft Office PowerPoint</Application>
  <PresentationFormat>Apresentação na tela (4:3)</PresentationFormat>
  <Paragraphs>113</Paragraphs>
  <Slides>21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8" baseType="lpstr">
      <vt:lpstr>Arial</vt:lpstr>
      <vt:lpstr>Calibri</vt:lpstr>
      <vt:lpstr>Times New Roman</vt:lpstr>
      <vt:lpstr>Verdana</vt:lpstr>
      <vt:lpstr>Wingdings</vt:lpstr>
      <vt:lpstr>Tema do Office</vt:lpstr>
      <vt:lpstr>Imagem de bitmap</vt:lpstr>
      <vt:lpstr>Apresentação do PowerPoint</vt:lpstr>
      <vt:lpstr>O que entendemos por saneamento rural?</vt:lpstr>
      <vt:lpstr>Saneamento rural no Brasil</vt:lpstr>
      <vt:lpstr>De que rural estamos falando?</vt:lpstr>
      <vt:lpstr>Desafios para o Saneamento Rural</vt:lpstr>
      <vt:lpstr>Possibilidades para o Saneamento Rural</vt:lpstr>
      <vt:lpstr>Autonomia dos Povos</vt:lpstr>
      <vt:lpstr>Potencializando as Comunidades para reconhecer os problemas de saneamento</vt:lpstr>
      <vt:lpstr>Participação Social – como estratégia para o planejamento para o saneamento rural</vt:lpstr>
      <vt:lpstr>Articulando: Habitabilidade,  Produção  e Saneamento</vt:lpstr>
      <vt:lpstr>Tecnologias sociais – desenvolvimento endógeno</vt:lpstr>
      <vt:lpstr>Tecnologias sociais – desenvolvimento endógeno</vt:lpstr>
      <vt:lpstr>Gestão Social e Comunitária</vt:lpstr>
      <vt:lpstr>Promoção da saúde e saneamento também é enfrentar as desigualdades de gênero </vt:lpstr>
      <vt:lpstr>A experiência do Programa Moradia Camponesa - PMC</vt:lpstr>
      <vt:lpstr>A experiência do Programa Moradia Camponesa - PMC</vt:lpstr>
      <vt:lpstr>O Desenho como elemento de facilitação de leitura do território </vt:lpstr>
      <vt:lpstr>A construção de alternativas tecnológicas dialogadas -  Programa Moradia Camponesa</vt:lpstr>
      <vt:lpstr>A experiência do SanRural - Goiás</vt:lpstr>
      <vt:lpstr>Saneamento Ecológico como pressuposto para o Saneamento Rural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Silva</dc:creator>
  <cp:lastModifiedBy>Karla Emmanuela Ribeiro Hora</cp:lastModifiedBy>
  <cp:revision>29</cp:revision>
  <dcterms:created xsi:type="dcterms:W3CDTF">2019-04-10T15:08:04Z</dcterms:created>
  <dcterms:modified xsi:type="dcterms:W3CDTF">2019-05-07T15:05:55Z</dcterms:modified>
</cp:coreProperties>
</file>