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9" r:id="rId2"/>
    <p:sldId id="261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2" r:id="rId11"/>
    <p:sldId id="281" r:id="rId12"/>
    <p:sldId id="269" r:id="rId13"/>
    <p:sldId id="270" r:id="rId14"/>
    <p:sldId id="273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1" y="0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42910" y="500042"/>
            <a:ext cx="7956376" cy="2928958"/>
          </a:xfrm>
        </p:spPr>
        <p:txBody>
          <a:bodyPr anchor="ctr" anchorCtr="0">
            <a:normAutofit fontScale="90000"/>
          </a:bodyPr>
          <a:lstStyle/>
          <a:p>
            <a:br>
              <a:rPr lang="pt-BR" b="1" dirty="0"/>
            </a:br>
            <a:r>
              <a:rPr lang="pt-BR" b="1" dirty="0"/>
              <a:t>PLANO DE SEGURANÇA DA ÁGUA: IMPORTÂNCIA DA IMPLANTAÇÃO NOS SISTEMAS DE ABASTECIMENTO DE ÁGUA DO SAAE DE ALAGOINHAS-BA</a:t>
            </a:r>
            <a:br>
              <a:rPr lang="pt-BR" dirty="0"/>
            </a:br>
            <a:endParaRPr lang="pt-BR" b="1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b="1" dirty="0"/>
              <a:t>Adriano Almeida da Silva</a:t>
            </a:r>
            <a:r>
              <a:rPr lang="pt-BR" sz="2800" b="1" baseline="30000" dirty="0"/>
              <a:t>(1)</a:t>
            </a:r>
            <a:endParaRPr lang="pt-BR" sz="2800" dirty="0"/>
          </a:p>
          <a:p>
            <a:pPr>
              <a:buNone/>
            </a:pPr>
            <a:r>
              <a:rPr lang="pt-BR" sz="2800" b="1" dirty="0"/>
              <a:t>Larissa Lorrayne de Oliveira Martins</a:t>
            </a:r>
            <a:r>
              <a:rPr lang="pt-BR" sz="2800" b="1" baseline="30000" dirty="0"/>
              <a:t>(2)</a:t>
            </a:r>
            <a:endParaRPr lang="pt-BR" sz="2800" dirty="0"/>
          </a:p>
          <a:p>
            <a:pPr>
              <a:buNone/>
            </a:pPr>
            <a:r>
              <a:rPr lang="pt-BR" sz="2800" b="1" dirty="0"/>
              <a:t>Ramon da Silva Cerqueira</a:t>
            </a:r>
            <a:r>
              <a:rPr lang="pt-BR" sz="2800" b="1" baseline="30000" dirty="0"/>
              <a:t>(3)</a:t>
            </a:r>
            <a:endParaRPr lang="pt-BR" sz="2800" dirty="0"/>
          </a:p>
          <a:p>
            <a:pPr algn="l"/>
            <a:endParaRPr lang="pt-BR" sz="2800" b="1" dirty="0"/>
          </a:p>
          <a:p>
            <a:pPr algn="l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.silva\Desktop\Template-49CNSA.jpg">
            <a:extLst>
              <a:ext uri="{FF2B5EF4-FFF2-40B4-BE49-F238E27FC236}">
                <a16:creationId xmlns:a16="http://schemas.microsoft.com/office/drawing/2014/main" id="{033AB87B-BDD4-42E1-930A-EFAF71E8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1" y="0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marL="0" indent="0" algn="ctr">
              <a:buNone/>
            </a:pPr>
            <a:r>
              <a:rPr lang="pt-BR" sz="3600" dirty="0"/>
              <a:t>LEVANTAMENTO DE DADOS INICIAS</a:t>
            </a:r>
          </a:p>
          <a:p>
            <a:pPr marL="0" indent="0" algn="ctr">
              <a:buNone/>
            </a:pPr>
            <a:r>
              <a:rPr lang="pt-BR" sz="3600" dirty="0"/>
              <a:t>Sistemas SAAE-Alagoinhas</a:t>
            </a:r>
          </a:p>
        </p:txBody>
      </p:sp>
    </p:spTree>
    <p:extLst>
      <p:ext uri="{BB962C8B-B14F-4D97-AF65-F5344CB8AC3E}">
        <p14:creationId xmlns:p14="http://schemas.microsoft.com/office/powerpoint/2010/main" val="48536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.silva\Desktop\Template-49CNSA.jpg">
            <a:extLst>
              <a:ext uri="{FF2B5EF4-FFF2-40B4-BE49-F238E27FC236}">
                <a16:creationId xmlns:a16="http://schemas.microsoft.com/office/drawing/2014/main" id="{033AB87B-BDD4-42E1-930A-EFAF71E8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1" y="0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714356"/>
            <a:ext cx="65413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536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.silva\Desktop\Template-49CNSA.jpg">
            <a:extLst>
              <a:ext uri="{FF2B5EF4-FFF2-40B4-BE49-F238E27FC236}">
                <a16:creationId xmlns:a16="http://schemas.microsoft.com/office/drawing/2014/main" id="{672CF35D-B0D3-41B1-9C30-AEF0B5C5C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1" y="0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que se espera com a Implantação do PSA:</a:t>
            </a:r>
          </a:p>
          <a:p>
            <a:r>
              <a:rPr lang="pt-BR" dirty="0"/>
              <a:t>Formulação e execução das ações pertinentes a cada parte do SAA;</a:t>
            </a:r>
          </a:p>
          <a:p>
            <a:r>
              <a:rPr lang="pt-BR" dirty="0"/>
              <a:t>Desenvolvimento de um Plano de Gestão para melhor acompanhamento dos processos;</a:t>
            </a:r>
          </a:p>
          <a:p>
            <a:r>
              <a:rPr lang="pt-BR" dirty="0"/>
              <a:t>O SAAE e o PSA.</a:t>
            </a:r>
          </a:p>
          <a:p>
            <a:pPr marL="0" indent="0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.silva\Desktop\Template-49CNSA.jpg">
            <a:extLst>
              <a:ext uri="{FF2B5EF4-FFF2-40B4-BE49-F238E27FC236}">
                <a16:creationId xmlns:a16="http://schemas.microsoft.com/office/drawing/2014/main" id="{AF4FF099-CF21-4FCC-A9B7-6497B40E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1" y="0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O NOSSO MUITO OBRIGADO!</a:t>
            </a:r>
          </a:p>
        </p:txBody>
      </p:sp>
      <p:pic>
        <p:nvPicPr>
          <p:cNvPr id="5" name="Picture 2" descr="http://kdfrases.com/frases-imagens/frase-a-agua-de-boa-qualidade-e-como-a-saude-ou-a-liberdade-so-tem-valor-quando-acaba-guimaraes-rosa-102640.jpg">
            <a:extLst>
              <a:ext uri="{FF2B5EF4-FFF2-40B4-BE49-F238E27FC236}">
                <a16:creationId xmlns:a16="http://schemas.microsoft.com/office/drawing/2014/main" id="{C942B85A-D0C0-443A-868C-F7565D80A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66" y="1628800"/>
            <a:ext cx="780386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.silva\Desktop\Template-49CNSA.jpg">
            <a:extLst>
              <a:ext uri="{FF2B5EF4-FFF2-40B4-BE49-F238E27FC236}">
                <a16:creationId xmlns:a16="http://schemas.microsoft.com/office/drawing/2014/main" id="{AF675B6C-133B-403E-898A-A9F68A3D1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1" y="0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CONTATOS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Adriano Almeida da Silva</a:t>
            </a:r>
            <a:r>
              <a:rPr lang="pt-BR" b="1" baseline="30000" dirty="0"/>
              <a:t>(1)</a:t>
            </a:r>
          </a:p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adrianoasilva610@hotmail.com</a:t>
            </a:r>
          </a:p>
          <a:p>
            <a:r>
              <a:rPr lang="pt-BR" b="1" dirty="0"/>
              <a:t>Larissa </a:t>
            </a:r>
            <a:r>
              <a:rPr lang="pt-BR" b="1" dirty="0" err="1"/>
              <a:t>Lorrayne</a:t>
            </a:r>
            <a:r>
              <a:rPr lang="pt-BR" b="1" dirty="0"/>
              <a:t> de Oliveira Martins</a:t>
            </a:r>
            <a:r>
              <a:rPr lang="pt-BR" b="1" baseline="30000" dirty="0"/>
              <a:t>(2)</a:t>
            </a:r>
            <a:endParaRPr lang="pt-BR" dirty="0"/>
          </a:p>
          <a:p>
            <a:r>
              <a:rPr lang="pt-BR" dirty="0"/>
              <a:t>larissa_lorrayne_16@hotmail.com</a:t>
            </a:r>
          </a:p>
          <a:p>
            <a:r>
              <a:rPr lang="pt-BR" b="1" dirty="0"/>
              <a:t>Ramon da Silva Cerqueira</a:t>
            </a:r>
            <a:r>
              <a:rPr lang="pt-BR" b="1" baseline="30000" dirty="0"/>
              <a:t>(3)</a:t>
            </a:r>
            <a:endParaRPr lang="pt-BR" dirty="0"/>
          </a:p>
          <a:p>
            <a:r>
              <a:rPr lang="pt-BR" dirty="0"/>
              <a:t>ramon.cerqueira@gmail.com</a:t>
            </a:r>
          </a:p>
          <a:p>
            <a:endParaRPr lang="pt-BR" dirty="0"/>
          </a:p>
          <a:p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.silva\Desktop\Template-49CNSA.jpg">
            <a:extLst>
              <a:ext uri="{FF2B5EF4-FFF2-40B4-BE49-F238E27FC236}">
                <a16:creationId xmlns:a16="http://schemas.microsoft.com/office/drawing/2014/main" id="{033AB87B-BDD4-42E1-930A-EFAF71E8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1" y="0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ALAGOINHAS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Município baiano;</a:t>
            </a:r>
          </a:p>
          <a:p>
            <a:endParaRPr lang="pt-BR" dirty="0"/>
          </a:p>
          <a:p>
            <a:r>
              <a:rPr lang="pt-BR" dirty="0"/>
              <a:t>Área 718,089 km²;</a:t>
            </a:r>
          </a:p>
          <a:p>
            <a:endParaRPr lang="pt-BR" dirty="0"/>
          </a:p>
          <a:p>
            <a:r>
              <a:rPr lang="pt-BR" dirty="0"/>
              <a:t>Aproximadamente 150.000 habitantes (IBGE);</a:t>
            </a:r>
          </a:p>
          <a:p>
            <a:endParaRPr lang="pt-BR" dirty="0"/>
          </a:p>
          <a:p>
            <a:r>
              <a:rPr lang="pt-BR" dirty="0"/>
              <a:t>Rios Sauípe, Catú, Quiricó e Subaúma;</a:t>
            </a:r>
          </a:p>
          <a:p>
            <a:endParaRPr lang="pt-BR" dirty="0"/>
          </a:p>
          <a:p>
            <a:r>
              <a:rPr lang="pt-BR" dirty="0"/>
              <a:t>Grande presença de lagos e córregos.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4F3DE22-7F40-4CBF-A413-723613CF6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446293"/>
            <a:ext cx="2746648" cy="2880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.silva\Desktop\Template-49CNSA.jpg">
            <a:extLst>
              <a:ext uri="{FF2B5EF4-FFF2-40B4-BE49-F238E27FC236}">
                <a16:creationId xmlns:a16="http://schemas.microsoft.com/office/drawing/2014/main" id="{033AB87B-BDD4-42E1-930A-EFAF71E8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1" y="0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/>
              <a:t>ÁGUA PARA CONSUMO - ALAGOINHAS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sz="3000" dirty="0"/>
              <a:t>Águas Subterrâneas;</a:t>
            </a:r>
          </a:p>
          <a:p>
            <a:endParaRPr lang="pt-BR" sz="3000" dirty="0"/>
          </a:p>
          <a:p>
            <a:r>
              <a:rPr lang="pt-BR" sz="3000" dirty="0"/>
              <a:t>Aquífero São Sebastião (área de recarga 6.783 km²);</a:t>
            </a:r>
          </a:p>
          <a:p>
            <a:endParaRPr lang="pt-BR" sz="3000" dirty="0"/>
          </a:p>
          <a:p>
            <a:r>
              <a:rPr lang="pt-BR" sz="3000" dirty="0"/>
              <a:t>Qualidade da água = Solo arenoso (Filtragem);</a:t>
            </a:r>
          </a:p>
          <a:p>
            <a:endParaRPr lang="pt-BR" sz="3000" dirty="0"/>
          </a:p>
          <a:p>
            <a:r>
              <a:rPr lang="pt-BR" sz="3000" dirty="0"/>
              <a:t>Profundidade média de coleta 100 metros;</a:t>
            </a:r>
          </a:p>
          <a:p>
            <a:endParaRPr lang="pt-BR" sz="3000" dirty="0"/>
          </a:p>
          <a:p>
            <a:r>
              <a:rPr lang="pt-BR" sz="3000" dirty="0"/>
              <a:t>7% de toda disponibilidade hídrica do recôncavo;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056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.silva\Desktop\Template-49CNSA.jpg">
            <a:extLst>
              <a:ext uri="{FF2B5EF4-FFF2-40B4-BE49-F238E27FC236}">
                <a16:creationId xmlns:a16="http://schemas.microsoft.com/office/drawing/2014/main" id="{033AB87B-BDD4-42E1-930A-EFAF71E8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1" y="0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SAAE - ALAGOINHAS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pt-BR" sz="2800" dirty="0"/>
              <a:t>Serviço Autônomo de água e esgoto;</a:t>
            </a:r>
          </a:p>
          <a:p>
            <a:endParaRPr lang="pt-BR" sz="2800" dirty="0"/>
          </a:p>
          <a:p>
            <a:r>
              <a:rPr lang="pt-BR" sz="2800" dirty="0"/>
              <a:t>Autarquia municipal, criada pela Lei Municipal n.º337, em 03 de agosto de 1965;</a:t>
            </a:r>
          </a:p>
          <a:p>
            <a:endParaRPr lang="pt-BR" sz="2800" dirty="0"/>
          </a:p>
          <a:p>
            <a:pPr algn="just"/>
            <a:r>
              <a:rPr lang="pt-BR" sz="2800" dirty="0"/>
              <a:t>Exclusividade em operar, manter, conservar e explorar os serviços públicos de água potável e de esgoto sanitário em todo município;</a:t>
            </a:r>
          </a:p>
          <a:p>
            <a:endParaRPr lang="pt-BR" sz="2800" dirty="0"/>
          </a:p>
          <a:p>
            <a:r>
              <a:rPr lang="pt-BR" sz="2800" dirty="0"/>
              <a:t>Captação Francisco Távora (Sobocó) / Captação Cavada -  Principais;</a:t>
            </a:r>
          </a:p>
          <a:p>
            <a:endParaRPr lang="pt-BR" sz="2800" dirty="0"/>
          </a:p>
          <a:p>
            <a:r>
              <a:rPr lang="pt-BR" sz="2800" dirty="0"/>
              <a:t>Sistemas independentes urbanos e rurais.</a:t>
            </a:r>
          </a:p>
          <a:p>
            <a:endParaRPr lang="pt-BR" sz="2800" dirty="0"/>
          </a:p>
          <a:p>
            <a:r>
              <a:rPr lang="pt-BR" sz="2800" dirty="0"/>
              <a:t>Monitoramento da qualidade da água distribuída para consumo.</a:t>
            </a:r>
          </a:p>
          <a:p>
            <a:pPr marL="0" indent="0">
              <a:buNone/>
            </a:pPr>
            <a:endParaRPr lang="pt-BR" sz="1800" dirty="0"/>
          </a:p>
          <a:p>
            <a:pPr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3EEBAD8-979A-45CE-890E-903C421FB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26" y="413792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0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.silva\Desktop\Template-49CNSA.jpg">
            <a:extLst>
              <a:ext uri="{FF2B5EF4-FFF2-40B4-BE49-F238E27FC236}">
                <a16:creationId xmlns:a16="http://schemas.microsoft.com/office/drawing/2014/main" id="{033AB87B-BDD4-42E1-930A-EFAF71E8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1" y="0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PLANO DE SEGURANÇA DA ÁGUA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800" dirty="0"/>
          </a:p>
          <a:p>
            <a:pPr marL="0" indent="0" algn="ctr">
              <a:buNone/>
            </a:pPr>
            <a:r>
              <a:rPr lang="pt-BR" sz="4800" dirty="0"/>
              <a:t>O que é?</a:t>
            </a:r>
            <a:endParaRPr lang="pt-BR" sz="3600" dirty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84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.silva\Desktop\Template-49CNSA.jpg">
            <a:extLst>
              <a:ext uri="{FF2B5EF4-FFF2-40B4-BE49-F238E27FC236}">
                <a16:creationId xmlns:a16="http://schemas.microsoft.com/office/drawing/2014/main" id="{033AB87B-BDD4-42E1-930A-EFAF71E8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1" y="0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PLANO DE SEGURANÇA DA ÁGUA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3600" dirty="0"/>
              <a:t>Ferramenta metodológica de avaliação e gerenciamento de riscos à saúde, associados aos sistemas de abastecimento de água, desde a captação até o consumidor final.                                                                        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4870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.silva\Desktop\Template-49CNSA.jpg">
            <a:extLst>
              <a:ext uri="{FF2B5EF4-FFF2-40B4-BE49-F238E27FC236}">
                <a16:creationId xmlns:a16="http://schemas.microsoft.com/office/drawing/2014/main" id="{033AB87B-BDD4-42E1-930A-EFAF71E8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1" y="0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OBJETIVOS - PSA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3600" dirty="0"/>
              <a:t>Maximizar a eficácia dos processos envolvidos nos Sistemas de Abastecimento de Água;</a:t>
            </a:r>
          </a:p>
          <a:p>
            <a:pPr algn="just"/>
            <a:r>
              <a:rPr lang="pt-BR" sz="3600" dirty="0"/>
              <a:t> Considerar os aspectos organolépticos, físicos, químicos e microbiológicos;</a:t>
            </a:r>
          </a:p>
          <a:p>
            <a:pPr algn="just"/>
            <a:r>
              <a:rPr lang="pt-BR" sz="3600" dirty="0"/>
              <a:t> Monitorar eventos perigosos que possam comprometer a qualidade da água. </a:t>
            </a:r>
            <a:r>
              <a:rPr lang="pt-BR" sz="2200" dirty="0"/>
              <a:t>(Anexo XX da portaria da Consolidação n 5 de 28 de setembro de 2017 (BRASIL 2017)).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8536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.silva\Desktop\Template-49CNSA.jpg">
            <a:extLst>
              <a:ext uri="{FF2B5EF4-FFF2-40B4-BE49-F238E27FC236}">
                <a16:creationId xmlns:a16="http://schemas.microsoft.com/office/drawing/2014/main" id="{033AB87B-BDD4-42E1-930A-EFAF71E8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1" y="0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sz="2000" dirty="0"/>
          </a:p>
          <a:p>
            <a:pPr algn="ctr">
              <a:buNone/>
            </a:pPr>
            <a:endParaRPr lang="pt-BR" sz="2000" dirty="0"/>
          </a:p>
          <a:p>
            <a:pPr algn="ctr">
              <a:buNone/>
            </a:pPr>
            <a:endParaRPr lang="pt-BR" sz="2000" dirty="0"/>
          </a:p>
          <a:p>
            <a:pPr algn="ctr">
              <a:buNone/>
            </a:pPr>
            <a:r>
              <a:rPr lang="pt-BR" sz="4400" dirty="0"/>
              <a:t>ETAPAS DA ELABORAÇÃO DO PSA</a:t>
            </a:r>
          </a:p>
        </p:txBody>
      </p:sp>
    </p:spTree>
    <p:extLst>
      <p:ext uri="{BB962C8B-B14F-4D97-AF65-F5344CB8AC3E}">
        <p14:creationId xmlns:p14="http://schemas.microsoft.com/office/powerpoint/2010/main" val="48536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.silva\Desktop\Template-49CNSA.jpg">
            <a:extLst>
              <a:ext uri="{FF2B5EF4-FFF2-40B4-BE49-F238E27FC236}">
                <a16:creationId xmlns:a16="http://schemas.microsoft.com/office/drawing/2014/main" id="{033AB87B-BDD4-42E1-930A-EFAF71E8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1" y="0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642918"/>
            <a:ext cx="4572032" cy="506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53626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379</Words>
  <Application>Microsoft Office PowerPoint</Application>
  <PresentationFormat>Apresentação na tela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do Office</vt:lpstr>
      <vt:lpstr> PLANO DE SEGURANÇA DA ÁGUA: IMPORTÂNCIA DA IMPLANTAÇÃO NOS SISTEMAS DE ABASTECIMENTO DE ÁGUA DO SAAE DE ALAGOINHAS-BA </vt:lpstr>
      <vt:lpstr>ALAGOINHAS</vt:lpstr>
      <vt:lpstr>ÁGUA PARA CONSUMO - ALAGOINHAS</vt:lpstr>
      <vt:lpstr>O SAAE - ALAGOINHAS</vt:lpstr>
      <vt:lpstr>PLANO DE SEGURANÇA DA ÁGUA</vt:lpstr>
      <vt:lpstr>PLANO DE SEGURANÇA DA ÁGUA</vt:lpstr>
      <vt:lpstr>OBJETIVOS - PSA</vt:lpstr>
      <vt:lpstr>.</vt:lpstr>
      <vt:lpstr>.</vt:lpstr>
      <vt:lpstr>.</vt:lpstr>
      <vt:lpstr>.</vt:lpstr>
      <vt:lpstr>CONCLUSÃO</vt:lpstr>
      <vt:lpstr>O NOSSO MUITO OBRIGADO!</vt:lpstr>
      <vt:lpstr>CONTATOS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Rey</cp:lastModifiedBy>
  <cp:revision>35</cp:revision>
  <dcterms:created xsi:type="dcterms:W3CDTF">2018-05-02T19:43:05Z</dcterms:created>
  <dcterms:modified xsi:type="dcterms:W3CDTF">2019-05-04T00:57:29Z</dcterms:modified>
</cp:coreProperties>
</file>