
<file path=[Content_Types].xml><?xml version="1.0" encoding="utf-8"?>
<Types xmlns="http://schemas.openxmlformats.org/package/2006/content-types">
  <Default ContentType="image/jpeg" Extension="jpg"/>
  <Default ContentType="application/vnd.openxmlformats-officedocument.vmlDrawing" Extension="vml"/>
  <Default ContentType="application/vnd.openxmlformats-officedocument.oleObject" Extension="bin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oleObject" PartName="/ppt/embeddings/oleObject1.bin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1" roundtripDataSignature="AMtx7mh5RRt9Q+MWgxilRgzpup6ieT2SO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4F39698-7A16-4678-B1AC-8998A2648810}">
  <a:tblStyle styleId="{44F39698-7A16-4678-B1AC-8998A2648810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fill>
          <a:solidFill>
            <a:srgbClr val="CDD4EA"/>
          </a:solidFill>
        </a:fill>
      </a:tcStyle>
    </a:band1H>
    <a:band2H>
      <a:tcTxStyle/>
    </a:band2H>
    <a:band1V>
      <a:tcTxStyle/>
      <a:tcStyle>
        <a:fill>
          <a:solidFill>
            <a:srgbClr val="CDD4EA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customschemas.google.com/relationships/presentationmetadata" Target="meta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drawings/_rels/vmlDrawing1.vml.rels><?xml version="1.0" encoding="UTF-8" standalone="yes"?>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7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7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6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7"/>
          <p:cNvSpPr txBox="1"/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7"/>
          <p:cNvSpPr txBox="1"/>
          <p:nvPr>
            <p:ph idx="1" type="body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8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9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9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0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0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20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2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1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1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21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21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21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2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4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4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4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5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5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5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 amt="80000"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6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vmlDrawing" Target="../drawings/vmlDrawing1.v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oleObject1.bin"/><Relationship Id="rId6" Type="http://schemas.openxmlformats.org/officeDocument/2006/relationships/image" Target="../media/image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hyperlink" Target="mailto:diogo@semasaitajai.com.br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620034" y="3671038"/>
            <a:ext cx="7772400" cy="1051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320"/>
              <a:buFont typeface="Calibri"/>
              <a:buNone/>
            </a:pPr>
            <a:r>
              <a:rPr b="1" lang="pt-BR" sz="4220"/>
              <a:t>AUTARQUIA OU CONCESSÃO? SECRETARIA OU EMPRESA PÚBLICA? ASPECTOS RELEVANTES PARA ESCOLHA DA FORMA DE PRESTAÇÃO DOS SERVIÇOS DE SANEAMENTO NO BRASIL</a:t>
            </a:r>
            <a:endParaRPr sz="422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253380" y="4722598"/>
            <a:ext cx="2903628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/>
              <a:t>Autor: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pt-BR"/>
              <a:t>Diogo Vitor Pinheiro</a:t>
            </a:r>
            <a:br>
              <a:rPr b="1" lang="pt-BR"/>
            </a:br>
            <a:r>
              <a:rPr b="1" lang="pt-BR" sz="2200"/>
              <a:t>Procurador</a:t>
            </a:r>
            <a:br>
              <a:rPr b="1" lang="pt-BR" sz="2200"/>
            </a:br>
            <a:r>
              <a:rPr b="1" lang="pt-BR" sz="2200"/>
              <a:t>Depto. Jurídico  - SEMASA Itajaí - SC</a:t>
            </a:r>
            <a:endParaRPr sz="2200"/>
          </a:p>
        </p:txBody>
      </p:sp>
      <p:graphicFrame>
        <p:nvGraphicFramePr>
          <p:cNvPr id="86" name="Google Shape;86;p1"/>
          <p:cNvGraphicFramePr/>
          <p:nvPr/>
        </p:nvGraphicFramePr>
        <p:xfrm>
          <a:off x="7431202" y="5277050"/>
          <a:ext cx="1553933" cy="1101310"/>
        </p:xfrm>
        <a:graphic>
          <a:graphicData uri="http://schemas.openxmlformats.org/presentationml/2006/ole">
            <mc:AlternateContent>
              <mc:Choice Requires="v">
                <p:oleObj r:id="rId4" imgH="1101310" imgW="1553933" progId="CorelDRAW.Graphic.11" spid="_x0000_s1">
                  <p:embed/>
                </p:oleObj>
              </mc:Choice>
              <mc:Fallback>
                <p:oleObj r:id="rId5" imgH="1101310" imgW="1553933" progId="CorelDRAW.Graphic.11">
                  <p:embed/>
                  <p:pic>
                    <p:nvPicPr>
                      <p:cNvPr id="86" name="Google Shape;86;p1"/>
                      <p:cNvPicPr preferRelativeResize="0"/>
                      <p:nvPr/>
                    </p:nvPicPr>
                    <p:blipFill rotWithShape="1">
                      <a:blip r:embed="rId6">
                        <a:alphaModFix/>
                      </a:blip>
                      <a:srcRect b="0" l="0" r="0" t="0"/>
                      <a:stretch/>
                    </p:blipFill>
                    <p:spPr>
                      <a:xfrm>
                        <a:off x="7431202" y="5277050"/>
                        <a:ext cx="1553933" cy="11013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0"/>
          <p:cNvSpPr txBox="1"/>
          <p:nvPr>
            <p:ph idx="1" type="subTitle"/>
          </p:nvPr>
        </p:nvSpPr>
        <p:spPr>
          <a:xfrm>
            <a:off x="270360" y="1411549"/>
            <a:ext cx="7776864" cy="47525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t-BR" sz="3200"/>
              <a:t>Variáveis Relevantes</a:t>
            </a:r>
            <a:endParaRPr sz="3200"/>
          </a:p>
          <a:p>
            <a:pPr indent="0" lvl="1" marL="4572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pt-BR" sz="3200"/>
              <a:t>Aspectos Financeiros/Econômicos </a:t>
            </a:r>
            <a:endParaRPr/>
          </a:p>
          <a:p>
            <a:pPr indent="0" lvl="1" marL="4572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pt-BR" sz="3200"/>
              <a:t>Aspectos Tributários</a:t>
            </a:r>
            <a:endParaRPr/>
          </a:p>
          <a:p>
            <a:pPr indent="0" lvl="1" marL="4572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pt-BR" sz="3200"/>
              <a:t>Aspectos Administrativos</a:t>
            </a:r>
            <a:endParaRPr/>
          </a:p>
          <a:p>
            <a:pPr indent="0" lvl="1" marL="4572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pt-BR" sz="3200"/>
              <a:t>Aspectos de Infraestrutura e Localização</a:t>
            </a:r>
            <a:endParaRPr/>
          </a:p>
          <a:p>
            <a:pPr indent="0" lvl="2" marL="9144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1"/>
          <p:cNvSpPr txBox="1"/>
          <p:nvPr>
            <p:ph idx="1" type="subTitle"/>
          </p:nvPr>
        </p:nvSpPr>
        <p:spPr>
          <a:xfrm>
            <a:off x="343922" y="1380024"/>
            <a:ext cx="7776864" cy="47525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pt-BR">
                <a:solidFill>
                  <a:schemeClr val="dk1"/>
                </a:solidFill>
              </a:rPr>
              <a:t>Conclusões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38" name="Google Shape;138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813252"/>
            <a:ext cx="9144000" cy="462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2"/>
          <p:cNvSpPr txBox="1"/>
          <p:nvPr>
            <p:ph idx="1" type="subTitle"/>
          </p:nvPr>
        </p:nvSpPr>
        <p:spPr>
          <a:xfrm>
            <a:off x="343922" y="1380024"/>
            <a:ext cx="7776864" cy="47525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graphicFrame>
        <p:nvGraphicFramePr>
          <p:cNvPr id="144" name="Google Shape;144;p12"/>
          <p:cNvGraphicFramePr/>
          <p:nvPr/>
        </p:nvGraphicFramePr>
        <p:xfrm>
          <a:off x="88087" y="1079651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{44F39698-7A16-4678-B1AC-8998A2648810}</a:tableStyleId>
              </a:tblPr>
              <a:tblGrid>
                <a:gridCol w="1777200"/>
                <a:gridCol w="1950100"/>
                <a:gridCol w="2225175"/>
                <a:gridCol w="2785150"/>
              </a:tblGrid>
              <a:tr h="4149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MODELO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ASPECTOS NEGATIVOS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ASPECTOS POSITIVOS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CENÁRIO FAVORÁVEL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/>
                </a:tc>
              </a:tr>
            </a:tbl>
          </a:graphicData>
        </a:graphic>
      </p:graphicFrame>
      <p:graphicFrame>
        <p:nvGraphicFramePr>
          <p:cNvPr id="145" name="Google Shape;145;p12"/>
          <p:cNvGraphicFramePr/>
          <p:nvPr/>
        </p:nvGraphicFramePr>
        <p:xfrm>
          <a:off x="146143" y="1618594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{44F39698-7A16-4678-B1AC-8998A2648810}</a:tableStyleId>
              </a:tblPr>
              <a:tblGrid>
                <a:gridCol w="1762425"/>
                <a:gridCol w="1933900"/>
                <a:gridCol w="2206700"/>
                <a:gridCol w="2762025"/>
              </a:tblGrid>
              <a:tr h="51080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 u="none" cap="none" strike="noStrike"/>
                        <a:t>Prestação descentralizada Pública</a:t>
                      </a:r>
                      <a:endParaRPr sz="16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5975" marL="45975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 u="none" cap="none" strike="noStrike"/>
                        <a:t>a) Necessidade de uso de licitações e concursos;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 u="none" cap="none" strike="noStrike"/>
                        <a:t>b) Grau de endividamento dividido com o ente federativo mãe;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 u="none" cap="none" strike="noStrike"/>
                        <a:t>c) Aspectos políticos no grupo de direção;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 u="none" cap="none" strike="noStrike"/>
                        <a:t>d) Aplicações financeiras sem risco e somente em bancos públicos.</a:t>
                      </a:r>
                      <a:endParaRPr sz="16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5975" marL="45975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 u="none" cap="none" strike="noStrike"/>
                        <a:t>a) Possível tarifa mais barata (imunidade tributária e ausência de lucro);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pt-BR" sz="1600" u="none" cap="none" strike="noStrike"/>
                        <a:t>b) Controle mais ajustável (regulação própria)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pt-BR" sz="16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 u="none" cap="none" strike="noStrike"/>
                        <a:t>c) Pessoal especializado e próprio;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t/>
                      </a:r>
                      <a:endParaRPr sz="1600" u="none" cap="none" strike="noStrike"/>
                    </a:p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 u="none" cap="none" strike="noStrike"/>
                        <a:t>d) Ausência de lucro;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t/>
                      </a:r>
                      <a:endParaRPr sz="1600" u="none" cap="none" strike="noStrike"/>
                    </a:p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 u="none" cap="none" strike="noStrike"/>
                        <a:t>e) Subsidio cruzado possível;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 u="none" cap="none" strike="noStrike"/>
                        <a:t>f) Acesso a financiamento público – fundo perdido e empréstimos.</a:t>
                      </a:r>
                      <a:endParaRPr sz="16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5975" marL="45975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 u="none" cap="none" strike="noStrike"/>
                        <a:t>a) Renda preponderante classe média;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 u="none" cap="none" strike="noStrike"/>
                        <a:t>b) Área rural considerável;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 u="none" cap="none" strike="noStrike"/>
                        <a:t>c) Desafio pontuais de universalização, todavia com média/alta taxa de atendimento já efetivada;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00" u="none" cap="none" strike="noStrike"/>
                        <a:t>d) Serviços de drenagem e limpeza urbana não acoplados a tarifa (administração direta).</a:t>
                      </a:r>
                      <a:endParaRPr sz="16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45975" marL="45975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3"/>
          <p:cNvSpPr txBox="1"/>
          <p:nvPr>
            <p:ph idx="1" type="subTitle"/>
          </p:nvPr>
        </p:nvSpPr>
        <p:spPr>
          <a:xfrm>
            <a:off x="343922" y="1380024"/>
            <a:ext cx="7776864" cy="47525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graphicFrame>
        <p:nvGraphicFramePr>
          <p:cNvPr id="151" name="Google Shape;151;p13"/>
          <p:cNvGraphicFramePr/>
          <p:nvPr/>
        </p:nvGraphicFramePr>
        <p:xfrm>
          <a:off x="88087" y="1079651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{44F39698-7A16-4678-B1AC-8998A2648810}</a:tableStyleId>
              </a:tblPr>
              <a:tblGrid>
                <a:gridCol w="1777200"/>
                <a:gridCol w="1950100"/>
                <a:gridCol w="2225175"/>
                <a:gridCol w="2785150"/>
              </a:tblGrid>
              <a:tr h="4149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MODELO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ASPECTOS NEGATIVOS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ASPECTOS POSITIVOS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400" u="none" cap="none" strike="noStrike"/>
                        <a:t>CENÁRIO FAVORÁVEL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/>
                </a:tc>
              </a:tr>
            </a:tbl>
          </a:graphicData>
        </a:graphic>
      </p:graphicFrame>
      <p:graphicFrame>
        <p:nvGraphicFramePr>
          <p:cNvPr id="152" name="Google Shape;152;p13"/>
          <p:cNvGraphicFramePr/>
          <p:nvPr/>
        </p:nvGraphicFramePr>
        <p:xfrm>
          <a:off x="0" y="1587554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{44F39698-7A16-4678-B1AC-8998A2648810}</a:tableStyleId>
              </a:tblPr>
              <a:tblGrid>
                <a:gridCol w="2012375"/>
                <a:gridCol w="1953325"/>
                <a:gridCol w="2228875"/>
                <a:gridCol w="2789775"/>
              </a:tblGrid>
              <a:tr h="4545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u="none" cap="none" strike="noStrike"/>
                        <a:t>Prestação descentralizada Privada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u="none" cap="none" strike="noStrike"/>
                        <a:t>a) Alta carga tributária;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u="none" cap="none" strike="noStrike"/>
                        <a:t>b) impossibilidade de subsídio cruzado;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u="none" cap="none" strike="noStrike"/>
                        <a:t>c) Tarifas mais elevadas (lucro);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u="none" cap="none" strike="noStrike"/>
                        <a:t>d) Monopólio gerando ausência de controle por concorrência.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pt-BR" sz="1800" u="none" cap="none" strike="noStrike"/>
                        <a:t>A) Gestão em geral mais célere o que pode gerar maior eficiência;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pt-BR" sz="1800" u="none" cap="none" strike="noStrike"/>
                        <a:t>B) Possibilidade de investimento próprio e captação de recurso privado;</a:t>
                      </a:r>
                      <a:endParaRPr/>
                    </a:p>
                    <a:p>
                      <a:pPr indent="-228600" lvl="0" marL="34290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pt-BR" sz="1800" u="none" cap="none" strike="noStrike"/>
                        <a:t>C) Decisões sem gerencia politica.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/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u="none" cap="none" strike="noStrike"/>
                        <a:t>a) Baixa universalização;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u="none" cap="none" strike="noStrike"/>
                        <a:t>b) Alta renda per capita;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u="none" cap="none" strike="noStrike"/>
                        <a:t> 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800" u="none" cap="none" strike="noStrike"/>
                        <a:t>c) Necessidade de grandes investimentos.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575" marL="68575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4"/>
          <p:cNvSpPr txBox="1"/>
          <p:nvPr>
            <p:ph idx="1" type="subTitle"/>
          </p:nvPr>
        </p:nvSpPr>
        <p:spPr>
          <a:xfrm>
            <a:off x="361346" y="1380023"/>
            <a:ext cx="7272808" cy="432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pt-BR">
                <a:solidFill>
                  <a:schemeClr val="dk1"/>
                </a:solidFill>
              </a:rPr>
              <a:t>Agradecimentos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/>
              <a:t>Professor Dr. Rafael Burlani – UFSC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/>
              <a:t>Prof. Dr. Asensio Navarro Ortega - Universidade de Granada - Espanha</a:t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5"/>
          <p:cNvSpPr txBox="1"/>
          <p:nvPr>
            <p:ph idx="1" type="subTitle"/>
          </p:nvPr>
        </p:nvSpPr>
        <p:spPr>
          <a:xfrm>
            <a:off x="692277" y="1632572"/>
            <a:ext cx="7272808" cy="432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b="1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b="1" lang="pt-BR" sz="4000">
                <a:solidFill>
                  <a:schemeClr val="dk1"/>
                </a:solidFill>
              </a:rPr>
              <a:t>OBRIGADO!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pt-BR"/>
              <a:t>Diogo Vitor Pinheiro</a:t>
            </a:r>
            <a:br>
              <a:rPr b="1" lang="pt-BR"/>
            </a:br>
            <a:r>
              <a:rPr b="1" lang="pt-BR"/>
              <a:t>Procurador</a:t>
            </a:r>
            <a:br>
              <a:rPr b="1" lang="pt-BR"/>
            </a:br>
            <a:r>
              <a:rPr b="1" lang="pt-BR"/>
              <a:t>Depto. Jurídico  - SEMASA Itajaí – SC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pt-BR"/>
              <a:t>47 996580040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pt-BR" u="sng">
                <a:solidFill>
                  <a:schemeClr val="hlink"/>
                </a:solidFill>
                <a:hlinkClick r:id="rId3"/>
              </a:rPr>
              <a:t>diogo@semasaitajai.com.br</a:t>
            </a:r>
            <a:endParaRPr b="1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>
            <p:ph idx="1" type="subTitle"/>
          </p:nvPr>
        </p:nvSpPr>
        <p:spPr>
          <a:xfrm>
            <a:off x="343926" y="1380021"/>
            <a:ext cx="7776864" cy="47525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pt-BR">
                <a:solidFill>
                  <a:schemeClr val="dk1"/>
                </a:solidFill>
              </a:rPr>
              <a:t>Introdução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 sz="2400">
                <a:solidFill>
                  <a:schemeClr val="dk1"/>
                </a:solidFill>
              </a:rPr>
              <a:t>Estudo desenvolvido buscando apresentar aspectos relevantes para escolha do gestor público sobre a modelagem da prestação dos serviços de saneamento no Brasil</a:t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/>
          <p:nvPr>
            <p:ph idx="1" type="subTitle"/>
          </p:nvPr>
        </p:nvSpPr>
        <p:spPr>
          <a:xfrm>
            <a:off x="343930" y="1380018"/>
            <a:ext cx="7776864" cy="47525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pt-BR">
                <a:solidFill>
                  <a:schemeClr val="dk1"/>
                </a:solidFill>
              </a:rPr>
              <a:t>Objetivos</a:t>
            </a:r>
            <a:endParaRPr b="1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/>
              <a:t>Inferir sobre os diversos modelos para prestação dos serviços de saneamento básico no regramento jurídico - administrativo brasileiro, buscando comparar as alternativas e suas características diante do desafio da universalização.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/>
              <a:t>Apontar os diversos modelos jurídicos – administrativos disponíveis, sejam públicos ou privados, para prestação dos serviços de saneamento básico, sua base legal e suas características principais;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/>
              <a:t>Indicar as relações contratuais/legais existentes entre titulares e prestadores, comparar os modelos avaliando seus benefícios e dificuldades, propondo soluções e aspectos para a tomada de decisão.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"/>
          <p:cNvSpPr txBox="1"/>
          <p:nvPr>
            <p:ph idx="1" type="subTitle"/>
          </p:nvPr>
        </p:nvSpPr>
        <p:spPr>
          <a:xfrm>
            <a:off x="343932" y="1380018"/>
            <a:ext cx="7776864" cy="47525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4572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pt-BR" sz="2400"/>
              <a:t>ASPECTOS DA POLÍTICA PÚBLICA DE SANEAMENTO NO BRASIL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 sz="2800"/>
              <a:t>CENÁRIO: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 sz="2800"/>
              <a:t>Brasil</a:t>
            </a:r>
            <a:endParaRPr/>
          </a:p>
          <a:p>
            <a:pPr indent="0" lvl="1" marL="4572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 sz="2800"/>
              <a:t>16,5% ainda não tem acesso à rede de abastecimento de água, </a:t>
            </a:r>
            <a:endParaRPr/>
          </a:p>
          <a:p>
            <a:pPr indent="0" lvl="1" marL="4572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 sz="2800"/>
              <a:t>47,6% não contam com rede de coleta de esgotos,</a:t>
            </a:r>
            <a:endParaRPr/>
          </a:p>
          <a:p>
            <a:pPr indent="0" lvl="1" marL="4572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 sz="2800"/>
              <a:t>8,3% não dispõe de qualquer tipo de coleta domiciliar de resíduos sólidos </a:t>
            </a:r>
            <a:endParaRPr/>
          </a:p>
          <a:p>
            <a:pPr indent="0" lvl="1" marL="4572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 sz="2800"/>
              <a:t>16,2% das vias urbanas públicas brasileiras  não possuem drenagem pluvial</a:t>
            </a:r>
            <a:endParaRPr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"/>
          <p:cNvSpPr txBox="1"/>
          <p:nvPr>
            <p:ph idx="1" type="subTitle"/>
          </p:nvPr>
        </p:nvSpPr>
        <p:spPr>
          <a:xfrm>
            <a:off x="343932" y="1380018"/>
            <a:ext cx="7776864" cy="47525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pt-BR" sz="3600"/>
              <a:t>Questão preliminar sobre a prestação do Serviço</a:t>
            </a:r>
            <a:endParaRPr/>
          </a:p>
          <a:p>
            <a:pPr indent="0" lvl="2" marL="9144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pt-BR" sz="3200"/>
              <a:t>Titularidade Municipal / Serviço Local (STF)</a:t>
            </a:r>
            <a:endParaRPr/>
          </a:p>
          <a:p>
            <a:pPr indent="0" lvl="2" marL="9144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pt-BR" sz="3200"/>
              <a:t>Regionalização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pt-BR" sz="3600"/>
              <a:t>Princípios Propostos pela PNSB</a:t>
            </a:r>
            <a:endParaRPr sz="3600"/>
          </a:p>
          <a:p>
            <a:pPr indent="0" lvl="2" marL="9144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</a:pPr>
            <a:r>
              <a:rPr lang="pt-BR" sz="3400"/>
              <a:t>UNIVERSALIZAÇÃO / EFICIENCIA / TARIFA MÓDICA</a:t>
            </a:r>
            <a:endParaRPr/>
          </a:p>
          <a:p>
            <a:pPr indent="0" lvl="2" marL="9144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"/>
          <p:cNvSpPr txBox="1"/>
          <p:nvPr>
            <p:ph idx="1" type="subTitle"/>
          </p:nvPr>
        </p:nvSpPr>
        <p:spPr>
          <a:xfrm>
            <a:off x="343932" y="1217018"/>
            <a:ext cx="7776900" cy="4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4572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pt-BR" sz="2400"/>
              <a:t>MODELOS JURÍDICOS-ADMINISTRATIVOS PARA PRESTAÇÃO DOS SERVIÇOS DE SANEAMENTO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b="1" lang="pt-BR" sz="3200"/>
              <a:t>Administração Pública </a:t>
            </a:r>
            <a:endParaRPr sz="3200"/>
          </a:p>
          <a:p>
            <a:pPr indent="0" lvl="1" marL="4572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 sz="2800"/>
              <a:t>Prestação Centralizada ou Direta </a:t>
            </a:r>
            <a:endParaRPr/>
          </a:p>
          <a:p>
            <a:pPr indent="0" lvl="1" marL="4572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 sz="2800"/>
              <a:t>Prestação Descentralizada ou Indireta </a:t>
            </a:r>
            <a:endParaRPr/>
          </a:p>
          <a:p>
            <a:pPr indent="0" lvl="1" marL="9144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 sz="2800"/>
              <a:t>Autarquia </a:t>
            </a:r>
            <a:endParaRPr/>
          </a:p>
          <a:p>
            <a:pPr indent="0" lvl="1" marL="9144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 sz="2800"/>
              <a:t>Autarquia intermunicipal </a:t>
            </a:r>
            <a:endParaRPr/>
          </a:p>
          <a:p>
            <a:pPr indent="0" lvl="1" marL="9144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 sz="2800"/>
              <a:t>Prestação Regionalizada (região metropolitana, Unidades de Saneamento, blocos de </a:t>
            </a:r>
            <a:r>
              <a:rPr lang="pt-BR" sz="2800"/>
              <a:t>referência</a:t>
            </a:r>
            <a:r>
              <a:rPr lang="pt-BR" sz="2800"/>
              <a:t>)</a:t>
            </a:r>
            <a:endParaRPr/>
          </a:p>
          <a:p>
            <a:pPr indent="0" lvl="1" marL="9144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 sz="2800"/>
              <a:t>Consórcios públicos </a:t>
            </a:r>
            <a:endParaRPr/>
          </a:p>
          <a:p>
            <a:pPr indent="0" lvl="1" marL="9144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 sz="2800"/>
              <a:t>Empresa pública e Sociedade Economia Mista </a:t>
            </a:r>
            <a:endParaRPr/>
          </a:p>
          <a:p>
            <a:pPr indent="0" lvl="2" marL="9144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7"/>
          <p:cNvSpPr txBox="1"/>
          <p:nvPr>
            <p:ph idx="1" type="subTitle"/>
          </p:nvPr>
        </p:nvSpPr>
        <p:spPr>
          <a:xfrm>
            <a:off x="343932" y="1380018"/>
            <a:ext cx="7776864" cy="47525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45720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pt-BR" sz="2400"/>
              <a:t>MODELOS JURÍDICOS-ADMINISTRATIVOS PARA PRESTAÇÃO DOS SERVIÇOS DE SANEAMENTO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pt-BR" sz="2800"/>
              <a:t>Administração Privada</a:t>
            </a:r>
            <a:endParaRPr sz="2800"/>
          </a:p>
          <a:p>
            <a:pPr indent="0" lvl="1" marL="4572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pt-BR" sz="3200"/>
              <a:t>Consórcios Privados</a:t>
            </a:r>
            <a:endParaRPr/>
          </a:p>
          <a:p>
            <a:pPr indent="0" lvl="1" marL="4572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pt-BR" sz="3200"/>
              <a:t>Empresas privadas</a:t>
            </a:r>
            <a:endParaRPr/>
          </a:p>
          <a:p>
            <a:pPr indent="0" lvl="1" marL="4572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pt-BR" sz="3200"/>
              <a:t>SPE</a:t>
            </a:r>
            <a:endParaRPr/>
          </a:p>
          <a:p>
            <a:pPr indent="0" lvl="1" marL="4572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pt-BR" sz="3200"/>
              <a:t>Terceiro Setor</a:t>
            </a:r>
            <a:endParaRPr/>
          </a:p>
          <a:p>
            <a:pPr indent="0" lvl="2" marL="9144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8"/>
          <p:cNvSpPr txBox="1"/>
          <p:nvPr>
            <p:ph idx="1" type="subTitle"/>
          </p:nvPr>
        </p:nvSpPr>
        <p:spPr>
          <a:xfrm>
            <a:off x="343932" y="1380018"/>
            <a:ext cx="7776864" cy="47525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pt-BR"/>
              <a:t>Cenário Brasil (SNIS):</a:t>
            </a:r>
            <a:endParaRPr/>
          </a:p>
          <a:p>
            <a:pPr indent="0" lvl="2" marL="9144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  <p:pic>
        <p:nvPicPr>
          <p:cNvPr id="122" name="Google Shape;122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2368" y="2081048"/>
            <a:ext cx="8350140" cy="29719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9"/>
          <p:cNvSpPr txBox="1"/>
          <p:nvPr>
            <p:ph idx="1" type="subTitle"/>
          </p:nvPr>
        </p:nvSpPr>
        <p:spPr>
          <a:xfrm>
            <a:off x="343932" y="1380018"/>
            <a:ext cx="7776864" cy="47525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b="1" lang="pt-BR" sz="3600"/>
              <a:t>Relações Contratuais/Legais</a:t>
            </a:r>
            <a:endParaRPr sz="3600"/>
          </a:p>
          <a:p>
            <a:pPr indent="0" lvl="1" marL="4572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pt-BR" sz="3200"/>
              <a:t>Outorga por lei</a:t>
            </a:r>
            <a:endParaRPr/>
          </a:p>
          <a:p>
            <a:pPr indent="0" lvl="1" marL="4572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pt-BR" sz="3200"/>
              <a:t>Gestão Associada</a:t>
            </a:r>
            <a:endParaRPr/>
          </a:p>
          <a:p>
            <a:pPr indent="0" lvl="1" marL="4572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pt-BR" sz="3200"/>
              <a:t>PPP</a:t>
            </a:r>
            <a:endParaRPr/>
          </a:p>
          <a:p>
            <a:pPr indent="0" lvl="1" marL="4572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pt-BR" sz="3200"/>
              <a:t>Concessão comum</a:t>
            </a:r>
            <a:endParaRPr/>
          </a:p>
          <a:p>
            <a:pPr indent="0" lvl="1" marL="4572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pt-BR" sz="3200"/>
              <a:t>Terceirização</a:t>
            </a:r>
            <a:endParaRPr/>
          </a:p>
          <a:p>
            <a:pPr indent="0" lvl="1" marL="4572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pt-BR" sz="3200"/>
              <a:t>Privatização</a:t>
            </a:r>
            <a:endParaRPr/>
          </a:p>
          <a:p>
            <a:pPr indent="0" lvl="2" marL="914400" rtl="0" algn="just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2022-04-25T15:52:50Z</dcterms:created>
  <dc:creator>Paulo Scalize</dc:creator>
</cp:coreProperties>
</file>