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313" r:id="rId4"/>
    <p:sldId id="314" r:id="rId5"/>
    <p:sldId id="305" r:id="rId6"/>
    <p:sldId id="311" r:id="rId7"/>
    <p:sldId id="306" r:id="rId8"/>
    <p:sldId id="322" r:id="rId9"/>
    <p:sldId id="312" r:id="rId10"/>
    <p:sldId id="315" r:id="rId11"/>
    <p:sldId id="316" r:id="rId12"/>
    <p:sldId id="317" r:id="rId13"/>
    <p:sldId id="323" r:id="rId14"/>
    <p:sldId id="319" r:id="rId15"/>
    <p:sldId id="320" r:id="rId16"/>
    <p:sldId id="321" r:id="rId17"/>
    <p:sldId id="299" r:id="rId18"/>
    <p:sldId id="318" r:id="rId19"/>
    <p:sldId id="301" r:id="rId20"/>
    <p:sldId id="296" r:id="rId21"/>
    <p:sldId id="292" r:id="rId22"/>
    <p:sldId id="302" r:id="rId23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21023" y="1852748"/>
            <a:ext cx="8861611" cy="140144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METODOLOGIA PARA DETERMINAÇÃO DA MÉDIA DE PRESSÃO DA REDE DISTRIBUIÇÃO DE ÁGUA</a:t>
            </a:r>
            <a:endParaRPr lang="pt-BR" sz="5400" dirty="0">
              <a:latin typeface="+mn-lt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79503" y="4290424"/>
            <a:ext cx="3345331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dirty="0"/>
              <a:t>Autores: </a:t>
            </a:r>
          </a:p>
          <a:p>
            <a:pPr algn="l"/>
            <a:r>
              <a:rPr lang="pt-BR" dirty="0"/>
              <a:t>Vagner </a:t>
            </a:r>
            <a:r>
              <a:rPr lang="pt-BR" dirty="0" err="1"/>
              <a:t>Gerhardt</a:t>
            </a:r>
            <a:r>
              <a:rPr lang="pt-BR" dirty="0"/>
              <a:t> Mâncio</a:t>
            </a:r>
          </a:p>
          <a:p>
            <a:pPr algn="l"/>
            <a:r>
              <a:rPr lang="pt-BR" dirty="0"/>
              <a:t>Demétrius Jung Gonzalez</a:t>
            </a:r>
          </a:p>
          <a:p>
            <a:pPr algn="l"/>
            <a:r>
              <a:rPr lang="pt-BR" dirty="0"/>
              <a:t>Tiago </a:t>
            </a:r>
            <a:r>
              <a:rPr lang="pt-BR" dirty="0" err="1"/>
              <a:t>Luis</a:t>
            </a:r>
            <a:r>
              <a:rPr lang="pt-BR" dirty="0"/>
              <a:t> Gomes</a:t>
            </a:r>
          </a:p>
          <a:p>
            <a:pPr algn="l"/>
            <a:r>
              <a:rPr lang="pt-BR" dirty="0"/>
              <a:t>Daniel Luz dos Santos</a:t>
            </a:r>
          </a:p>
          <a:p>
            <a:pPr algn="l"/>
            <a:endParaRPr lang="pt-BR" sz="1800" kern="150" dirty="0">
              <a:effectLst/>
              <a:latin typeface="Verdana" panose="020B0604030504040204" pitchFamily="34" charset="0"/>
              <a:ea typeface="WenQuanYi Micro Hei"/>
              <a:cs typeface="Mangal" panose="02040503050203030202" pitchFamily="18" charset="0"/>
            </a:endParaRPr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  <p:pic>
        <p:nvPicPr>
          <p:cNvPr id="6" name="Imagem 5" descr="logo age">
            <a:extLst>
              <a:ext uri="{FF2B5EF4-FFF2-40B4-BE49-F238E27FC236}">
                <a16:creationId xmlns:a16="http://schemas.microsoft.com/office/drawing/2014/main" id="{F3DD4B39-50B3-784C-E8FA-5EB5FC51F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72" y="5522603"/>
            <a:ext cx="3526728" cy="84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1380021"/>
            <a:ext cx="9049870" cy="1941403"/>
          </a:xfrm>
        </p:spPr>
        <p:txBody>
          <a:bodyPr>
            <a:noAutofit/>
          </a:bodyPr>
          <a:lstStyle/>
          <a:p>
            <a:pPr algn="l"/>
            <a:r>
              <a:rPr lang="pt-BR" b="1" dirty="0"/>
              <a:t>Método </a:t>
            </a:r>
            <a:r>
              <a:rPr lang="pt-BR" b="1" dirty="0">
                <a:solidFill>
                  <a:schemeClr val="tx1"/>
                </a:solidFill>
              </a:rPr>
              <a:t>probabilístico:</a:t>
            </a:r>
          </a:p>
          <a:p>
            <a:pPr algn="l"/>
            <a:r>
              <a:rPr lang="pt-BR" dirty="0"/>
              <a:t>A dificuldade para este método foi o de encontrar uma forma de efetuar pontos aleatórios dentro de um universo de ligações que não seguem um padrão como nome de ruas, números sequenciais, cadastro de usuários.</a:t>
            </a: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910AF7C-FA68-E844-C958-8A1FA595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791" y="2995051"/>
            <a:ext cx="23526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5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1380021"/>
            <a:ext cx="9049870" cy="5020779"/>
          </a:xfrm>
        </p:spPr>
        <p:txBody>
          <a:bodyPr>
            <a:noAutofit/>
          </a:bodyPr>
          <a:lstStyle/>
          <a:p>
            <a:pPr algn="l"/>
            <a:r>
              <a:rPr lang="pt-BR" b="1" dirty="0"/>
              <a:t>Qual método escolhido e como foi definido o método ideal:</a:t>
            </a:r>
          </a:p>
          <a:p>
            <a:pPr algn="l"/>
            <a:r>
              <a:rPr lang="pt-BR" dirty="0">
                <a:solidFill>
                  <a:schemeClr val="tx1"/>
                </a:solidFill>
              </a:rPr>
              <a:t>Foi escolhido um município para se realizar um teste piloto, onde se aplicou os dois métodos. </a:t>
            </a:r>
          </a:p>
          <a:p>
            <a:pPr algn="l"/>
            <a:r>
              <a:rPr lang="pt-BR" dirty="0"/>
              <a:t>Na parte da manhã se mediu a pressão de aproximadamente 27 pontos, sendo que os locais foram atribuídos por especialistas. Foram escolhidos pontos como final de rede, pontos com alta declividade, etc.</a:t>
            </a:r>
          </a:p>
          <a:p>
            <a:pPr algn="l"/>
            <a:endParaRPr lang="pt-BR" sz="1500" dirty="0">
              <a:solidFill>
                <a:schemeClr val="tx1"/>
              </a:solidFill>
            </a:endParaRPr>
          </a:p>
          <a:p>
            <a:pPr algn="l"/>
            <a:r>
              <a:rPr lang="pt-BR" dirty="0">
                <a:solidFill>
                  <a:schemeClr val="tx1"/>
                </a:solidFill>
              </a:rPr>
              <a:t>Na par</a:t>
            </a:r>
            <a:r>
              <a:rPr lang="pt-BR" dirty="0"/>
              <a:t>te da tarde do mesmo dia foi realizado medições em pontos escolhidos de forma aleatoriamente.</a:t>
            </a:r>
          </a:p>
          <a:p>
            <a:pPr algn="l"/>
            <a:endParaRPr lang="pt-BR" b="1" dirty="0"/>
          </a:p>
          <a:p>
            <a:pPr algn="l"/>
            <a:endParaRPr lang="pt-BR" b="1" dirty="0"/>
          </a:p>
          <a:p>
            <a:pPr algn="l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técnica probabilística tem se mostrado mais exequível que a amostragem não-probabilística, principalmente por apresentar desvios-padrões mais precisos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D07848C-4312-C0A3-E7F0-5F1305AD1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58263"/>
              </p:ext>
            </p:extLst>
          </p:nvPr>
        </p:nvGraphicFramePr>
        <p:xfrm>
          <a:off x="4696010" y="4504756"/>
          <a:ext cx="3910107" cy="1143009"/>
        </p:xfrm>
        <a:graphic>
          <a:graphicData uri="http://schemas.openxmlformats.org/drawingml/2006/table">
            <a:tbl>
              <a:tblPr/>
              <a:tblGrid>
                <a:gridCol w="1586711">
                  <a:extLst>
                    <a:ext uri="{9D8B030D-6E8A-4147-A177-3AD203B41FA5}">
                      <a16:colId xmlns:a16="http://schemas.microsoft.com/office/drawing/2014/main" val="1055530885"/>
                    </a:ext>
                  </a:extLst>
                </a:gridCol>
                <a:gridCol w="1033105">
                  <a:extLst>
                    <a:ext uri="{9D8B030D-6E8A-4147-A177-3AD203B41FA5}">
                      <a16:colId xmlns:a16="http://schemas.microsoft.com/office/drawing/2014/main" val="601580231"/>
                    </a:ext>
                  </a:extLst>
                </a:gridCol>
                <a:gridCol w="1290291">
                  <a:extLst>
                    <a:ext uri="{9D8B030D-6E8A-4147-A177-3AD203B41FA5}">
                      <a16:colId xmlns:a16="http://schemas.microsoft.com/office/drawing/2014/main" val="3985971276"/>
                    </a:ext>
                  </a:extLst>
                </a:gridCol>
              </a:tblGrid>
              <a:tr h="381003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Aleatório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671177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725140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Desvio Padrão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61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43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58998"/>
            <a:ext cx="7167282" cy="556356"/>
          </a:xfrm>
        </p:spPr>
        <p:txBody>
          <a:bodyPr>
            <a:noAutofit/>
          </a:bodyPr>
          <a:lstStyle/>
          <a:p>
            <a:pPr algn="l"/>
            <a:r>
              <a:rPr lang="pt-BR" b="1" dirty="0"/>
              <a:t>Mapa da distribuição dos locais das pressões medidas: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4296D7-2E54-8F29-458A-90F92D63E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3" y="1682798"/>
            <a:ext cx="8143854" cy="48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58997"/>
            <a:ext cx="9049870" cy="5397297"/>
          </a:xfrm>
        </p:spPr>
        <p:txBody>
          <a:bodyPr>
            <a:noAutofit/>
          </a:bodyPr>
          <a:lstStyle/>
          <a:p>
            <a:pPr algn="l"/>
            <a:r>
              <a:rPr lang="pt-BR" dirty="0"/>
              <a:t>Com este resultado optamos por adotar a análise probabilística para a escolha dos pontos de medição de pressão, pois esta além de dar praticamente a mesma média, ainda apresentou um desvio padrão menor, ou seja, possui uma dispersão dos resultados menor. </a:t>
            </a:r>
          </a:p>
          <a:p>
            <a:pPr algn="l"/>
            <a:r>
              <a:rPr lang="pt-BR" b="1" dirty="0"/>
              <a:t>Então foi aprimorado o método de escolha aleatória. </a:t>
            </a:r>
          </a:p>
          <a:p>
            <a:pPr algn="l"/>
            <a:endParaRPr lang="pt-BR" sz="2000" b="1" dirty="0"/>
          </a:p>
          <a:p>
            <a:pPr algn="l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tanto, define-se a quantidade de amostras estabelecendo um nível de confiança, um precisão deseja e o desvio-padrão característico da rede de distribuição, aplicando a seguinte fórmula: </a:t>
            </a:r>
          </a:p>
          <a:p>
            <a:pPr algn="l"/>
            <a:r>
              <a:rPr lang="pt-B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n=(σ</a:t>
            </a:r>
            <a:r>
              <a:rPr lang="pt-BR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t-B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.z</a:t>
            </a:r>
            <a:r>
              <a:rPr lang="pt-BR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t-B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)/D</a:t>
            </a:r>
            <a:r>
              <a:rPr lang="pt-BR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t-B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sendo:</a:t>
            </a:r>
          </a:p>
          <a:p>
            <a:pPr algn="l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 – quantidade de amostra, </a:t>
            </a:r>
          </a:p>
          <a:p>
            <a:pPr algn="l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 – desvio padrão, </a:t>
            </a:r>
          </a:p>
          <a:p>
            <a:pPr algn="l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– nível de confiança e </a:t>
            </a:r>
          </a:p>
          <a:p>
            <a:pPr algn="l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 – precisão. 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6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58997"/>
            <a:ext cx="9049870" cy="2546521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Observa-se, a influência direta do </a:t>
            </a:r>
            <a:r>
              <a:rPr lang="pt-B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desvio-padrão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do </a:t>
            </a:r>
            <a:r>
              <a:rPr lang="pt-BR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nível de confiança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 quantidade de amostras, na qual quanto maior o valor destas variáveis, maior será a quantidade de amostras. Agora, a </a:t>
            </a:r>
            <a:r>
              <a:rPr lang="pt-BR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precisão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possui influência indireta, ou seja, quanto maior for o valor da precisão, menor será a quantidade de amostras.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5E62025-E689-F546-3BCC-71C4049AD282}"/>
              </a:ext>
            </a:extLst>
          </p:cNvPr>
          <p:cNvSpPr txBox="1"/>
          <p:nvPr/>
        </p:nvSpPr>
        <p:spPr>
          <a:xfrm>
            <a:off x="2954991" y="4145287"/>
            <a:ext cx="2840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n=(</a:t>
            </a:r>
            <a:r>
              <a:rPr lang="pt-BR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</a:t>
            </a:r>
            <a:r>
              <a:rPr lang="pt-BR" sz="40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t-BR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pt-BR" sz="4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t-BR" sz="40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t-BR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)/</a:t>
            </a:r>
            <a:r>
              <a:rPr lang="pt-BR" sz="40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pt-BR" sz="40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05683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58997"/>
            <a:ext cx="9049870" cy="5047674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1:</a:t>
            </a:r>
          </a:p>
          <a:p>
            <a:pPr algn="l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Então temos a primeira etapa (quantidade de pontos de medição) baseada n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aleatoriedade.</a:t>
            </a:r>
          </a:p>
          <a:p>
            <a:pPr algn="l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Através da fórmula do número de amostras se determina quantos pontos ser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ão medidos no município escolhido.</a:t>
            </a:r>
          </a:p>
          <a:p>
            <a:pPr algn="l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Observem que este número de amostras pode variar dependendo do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desvio padrão 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médias das pressões encontradas nos ciclos anteriores.</a:t>
            </a:r>
          </a:p>
          <a:p>
            <a:pPr algn="l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municípios que possuem um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desvio padrão elevado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conclui-se que não se tem um controle das pressões, portanto se realiza um número maior de medições.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9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58997"/>
            <a:ext cx="9049870" cy="5047674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2:</a:t>
            </a:r>
          </a:p>
          <a:p>
            <a:pPr algn="l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determinar a quantidade de medições se determina quais os endereços que serão medidos.</a:t>
            </a:r>
          </a:p>
          <a:p>
            <a:pPr algn="l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Para tanto se solicita para o prestador com antecedência de 10 dias uma lista da numeração de todos os hidrômetros instalados no município.</a:t>
            </a:r>
          </a:p>
          <a:p>
            <a:pPr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lista é convertida em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tabela dentro de uma planilha eletrônica, onde com o auxilio da função aleatória se determina a numeração dos hidrômetros que serão medidos a pressão.</a:t>
            </a:r>
          </a:p>
          <a:p>
            <a:pPr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esta numeração basta encontrar na coluna adjacente o endereço e traçar o per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curso a ser percorrido no dia da fiscalização.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0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8800070" cy="360883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Contribuição para o controle de perdas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estudos em questão partem da hipótese da dificuldade dos prestadores de serviço em definir a pressão média da rede de distribuição de água. Em muitos casos, os prestadores não possuem </a:t>
            </a:r>
            <a:r>
              <a:rPr lang="pt-BR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software</a:t>
            </a:r>
            <a:r>
              <a:rPr lang="pt-B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simulação para chegar a um resultado admissível de média de pressão. </a:t>
            </a:r>
            <a:r>
              <a:rPr lang="pt-B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Desta forma, a aplicação da metodologia estatística de amostragem apresenta resultados equivalentes aos dos </a:t>
            </a:r>
            <a:r>
              <a:rPr lang="pt-BR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softwares</a:t>
            </a:r>
            <a:r>
              <a:rPr lang="pt-B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0483" y="1501045"/>
            <a:ext cx="8490788" cy="297682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Contribuição para o controle de perdas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forma como se calcula a quantidade de amostras traz um embasamento estatístico amplamente comprovado.</a:t>
            </a:r>
          </a:p>
          <a:p>
            <a:pPr algn="l"/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t-B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Também, a média de pressão apresenta o potencial de redução de perdas de água nas redes de distribuição, visto que, quanto maior a pressão, maiores são as perdas.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1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3"/>
            <a:ext cx="8652160" cy="420050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precisão do desvio-padrão mostrou-se interessante para identificar os </a:t>
            </a: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municípios que possuem os melhores controles da pressão das redes</a:t>
            </a: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na qual os menores desvios-padrões estão nas redes de distribuição que possuem melhores controles, tais como: válvulas redutoras de pressão, setorização, controle de níveis de reservatórios e medições contínuas de pressão, dentre outros. 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3585" y="1756536"/>
            <a:ext cx="2594786" cy="4548149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Quem somos?</a:t>
            </a:r>
          </a:p>
          <a:p>
            <a:pPr algn="l"/>
            <a:r>
              <a:rPr lang="pt-BR" sz="2800" b="1" dirty="0"/>
              <a:t>Agência Reguladora Intermunicipal de Saneamento do Rio Grande do Sul.</a:t>
            </a:r>
          </a:p>
          <a:p>
            <a:pPr algn="l"/>
            <a:r>
              <a:rPr lang="pt-BR" sz="2800" b="1" dirty="0"/>
              <a:t>Consórcio Municipal.</a:t>
            </a:r>
          </a:p>
          <a:p>
            <a:pPr algn="l"/>
            <a:r>
              <a:rPr lang="pt-BR" sz="2800" b="1" dirty="0"/>
              <a:t>Desde 2018.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DC2F9B-2E3F-3A6B-AB70-B912909A2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t="2156" r="2206"/>
          <a:stretch/>
        </p:blipFill>
        <p:spPr>
          <a:xfrm>
            <a:off x="2938712" y="1380021"/>
            <a:ext cx="5901703" cy="49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B1C920-EE81-EAE5-CC53-605BB7A92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32" y="2775484"/>
            <a:ext cx="5176336" cy="351542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9492EC4F-E5F1-890E-2F31-36CC5B565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3125419" cy="58917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/>
              <a:t>Recomendações: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FF110D9-2510-4B5E-7C58-B5B4DCD20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17" y="2192033"/>
            <a:ext cx="5298365" cy="5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5" y="1380024"/>
            <a:ext cx="8383206" cy="5101458"/>
          </a:xfrm>
        </p:spPr>
        <p:txBody>
          <a:bodyPr>
            <a:normAutofit lnSpcReduction="10000"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Resultados</a:t>
            </a:r>
          </a:p>
          <a:p>
            <a:pPr algn="l"/>
            <a:endParaRPr lang="pt-BR" sz="1800" b="1" dirty="0"/>
          </a:p>
          <a:p>
            <a:pPr algn="l"/>
            <a:r>
              <a:rPr lang="pt-BR" dirty="0">
                <a:solidFill>
                  <a:schemeClr val="tx1"/>
                </a:solidFill>
              </a:rPr>
              <a:t>Depois de consolidar este método em 2020, já passamos por 4 ciclos de fiscalizações de pressões alcançando os seguintes resultados:</a:t>
            </a:r>
          </a:p>
          <a:p>
            <a:pPr marL="342900" indent="-342900" algn="l">
              <a:buFontTx/>
              <a:buChar char="-"/>
            </a:pPr>
            <a:r>
              <a:rPr lang="pt-BR" b="1" dirty="0"/>
              <a:t>Aproximadamente 2.000 medições realizadas em 23 municípios por este método.</a:t>
            </a:r>
          </a:p>
          <a:p>
            <a:pPr marL="342900" indent="-342900" algn="l">
              <a:buFontTx/>
              <a:buChar char="-"/>
            </a:pPr>
            <a:r>
              <a:rPr lang="pt-BR" b="1" dirty="0"/>
              <a:t>Aumento do números de Não Conformidades. Incremento de aproximadamente 10%.</a:t>
            </a:r>
          </a:p>
          <a:p>
            <a:pPr marL="342900" indent="-342900" algn="l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Diminuição do tempo de fiscalização em torno de 25%. Ou seja realizamos mais medições utilizando o mesmo tempo. Com isto melhoramos a precisão das amostras.</a:t>
            </a:r>
          </a:p>
          <a:p>
            <a:pPr marL="342900" indent="-342900" algn="l">
              <a:buFontTx/>
              <a:buChar char="-"/>
            </a:pPr>
            <a:r>
              <a:rPr lang="pt-BR" b="1" dirty="0"/>
              <a:t>Em alguns municípios já se obteve a redução de perdas</a:t>
            </a:r>
            <a:r>
              <a:rPr lang="pt-BR" b="1" dirty="0">
                <a:solidFill>
                  <a:schemeClr val="tx1"/>
                </a:solidFill>
              </a:rPr>
              <a:t> com a implantação do programa de redução de perdas.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6" y="1632572"/>
            <a:ext cx="7819711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OBRIGADO!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>
                <a:solidFill>
                  <a:schemeClr val="tx1"/>
                </a:solidFill>
              </a:rPr>
              <a:t>Daniel Luz dos Santos, assessor de fiscalização </a:t>
            </a:r>
            <a:r>
              <a:rPr lang="pt-BR" dirty="0" err="1">
                <a:solidFill>
                  <a:schemeClr val="tx1"/>
                </a:solidFill>
              </a:rPr>
              <a:t>Agesan</a:t>
            </a:r>
            <a:r>
              <a:rPr lang="pt-BR" dirty="0">
                <a:solidFill>
                  <a:schemeClr val="tx1"/>
                </a:solidFill>
              </a:rPr>
              <a:t>-RS.</a:t>
            </a:r>
          </a:p>
          <a:p>
            <a:pPr algn="l"/>
            <a:r>
              <a:rPr lang="pt-BR" dirty="0"/>
              <a:t>E-mail: fiscalização@agesan-rs.com.br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85893"/>
            <a:ext cx="2332039" cy="663932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Onde estamos?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CAF127-61F7-53ED-8788-62EA87A5A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1658200"/>
            <a:ext cx="7933765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0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85893"/>
            <a:ext cx="4921624" cy="489119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Curva de declividade dos municípios: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2DFC5F-5893-6416-E8FF-60ACDC904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826"/>
            <a:ext cx="9144000" cy="45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218657"/>
            <a:ext cx="7776864" cy="1659013"/>
          </a:xfrm>
        </p:spPr>
        <p:txBody>
          <a:bodyPr>
            <a:noAutofit/>
          </a:bodyPr>
          <a:lstStyle/>
          <a:p>
            <a:pPr algn="l"/>
            <a:r>
              <a:rPr lang="pt-BR" b="1" dirty="0"/>
              <a:t>Por que medir a pressão da rede de distribuição?</a:t>
            </a: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Dois motivos principais:</a:t>
            </a:r>
          </a:p>
          <a:p>
            <a:pPr algn="l"/>
            <a:r>
              <a:rPr lang="pt-BR" b="1" dirty="0"/>
              <a:t>1- Para verificar o cumprimento da norma NBR 12.218/94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E5EB92-FE02-DBDF-8F2D-4D6D682E8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9" y="2756780"/>
            <a:ext cx="9002381" cy="2124371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06FFFB5B-B368-6425-99D3-84814226EF2A}"/>
              </a:ext>
            </a:extLst>
          </p:cNvPr>
          <p:cNvSpPr txBox="1">
            <a:spLocks/>
          </p:cNvSpPr>
          <p:nvPr/>
        </p:nvSpPr>
        <p:spPr>
          <a:xfrm>
            <a:off x="141619" y="4881151"/>
            <a:ext cx="8860761" cy="18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/>
              <a:t>2- Para verificar se os prestadores controlam suas pressões.</a:t>
            </a:r>
          </a:p>
          <a:p>
            <a:pPr algn="l"/>
            <a:r>
              <a:rPr lang="pt-BR" b="1" dirty="0"/>
              <a:t>Por que verificar este fator? </a:t>
            </a:r>
          </a:p>
          <a:p>
            <a:pPr algn="l"/>
            <a:r>
              <a:rPr lang="pt-BR" b="1" dirty="0"/>
              <a:t>Através do Programa de Controle de Perdas da </a:t>
            </a:r>
            <a:r>
              <a:rPr lang="pt-BR" b="1" dirty="0" err="1"/>
              <a:t>Agesan</a:t>
            </a:r>
            <a:r>
              <a:rPr lang="pt-BR" b="1" dirty="0"/>
              <a:t>-RS, concluímos que o controle das pressões é um dos fatores que contribuem para a prevenção de perdas não aparentes do sistema.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4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8450450" cy="414672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Como se faz estas fiscalizações?</a:t>
            </a:r>
          </a:p>
          <a:p>
            <a:pPr algn="l"/>
            <a:r>
              <a:rPr lang="pt-BR" b="1" dirty="0"/>
              <a:t>Especificamente para a verificação da pressão da rede se segue os seguintes passos: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dirty="0"/>
              <a:t>1- Escolher os pontos para medir as pressões</a:t>
            </a:r>
          </a:p>
          <a:p>
            <a:pPr algn="l"/>
            <a:r>
              <a:rPr lang="pt-BR" dirty="0"/>
              <a:t>2- Definir o roteiro</a:t>
            </a:r>
          </a:p>
          <a:p>
            <a:pPr algn="l"/>
            <a:r>
              <a:rPr lang="pt-BR" dirty="0"/>
              <a:t>3- Medir as pressões nos pontos escolhidos</a:t>
            </a:r>
          </a:p>
          <a:p>
            <a:pPr algn="l"/>
            <a:endParaRPr lang="pt-BR" dirty="0"/>
          </a:p>
          <a:p>
            <a:pPr algn="l"/>
            <a:r>
              <a:rPr lang="pt-BR" dirty="0"/>
              <a:t>Consideramos que a escolha dos pontos para a medição é a chave para um resultado eficaz na fiscalização.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599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472674"/>
            <a:ext cx="3138858" cy="556358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chemeClr val="tx1"/>
                </a:solidFill>
              </a:rPr>
              <a:t>Qual técnica adotar?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1E7BC5-D3CA-B59F-28EB-1707DA10E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" y="3559135"/>
            <a:ext cx="3738828" cy="30080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22762F5-33C0-48EF-CAAC-693F1D8C4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34" y="3559136"/>
            <a:ext cx="4912566" cy="3008057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460312D3-4747-C00A-E6C5-6843F92F4C5A}"/>
              </a:ext>
            </a:extLst>
          </p:cNvPr>
          <p:cNvSpPr txBox="1">
            <a:spLocks/>
          </p:cNvSpPr>
          <p:nvPr/>
        </p:nvSpPr>
        <p:spPr>
          <a:xfrm>
            <a:off x="591671" y="3002777"/>
            <a:ext cx="2627870" cy="556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/>
              <a:t>Não probabilístico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902BCA4-882B-FE42-C5BC-2529EB5EE026}"/>
              </a:ext>
            </a:extLst>
          </p:cNvPr>
          <p:cNvSpPr txBox="1">
            <a:spLocks/>
          </p:cNvSpPr>
          <p:nvPr/>
        </p:nvSpPr>
        <p:spPr>
          <a:xfrm>
            <a:off x="5924461" y="3002777"/>
            <a:ext cx="2103434" cy="556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/>
              <a:t>Probabilístico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62BFFEB-6F17-47C1-3D56-3080DB5E1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62" y="1314864"/>
            <a:ext cx="5896799" cy="142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18"/>
            <a:ext cx="8800070" cy="4752528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chemeClr val="tx1"/>
                </a:solidFill>
              </a:rPr>
              <a:t>A partir desta dificuldade foi realizado alguns ensaios para tentarmos concluir qual seria a melhor metodologia adotada:</a:t>
            </a:r>
          </a:p>
          <a:p>
            <a:pPr algn="l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probabilística, que baseia-se na aleatoriedade ou</a:t>
            </a:r>
            <a:endParaRPr lang="pt-BR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não-probabilística, que se utiliza do julgamento de especialistas.</a:t>
            </a:r>
            <a:endParaRPr lang="pt-BR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 isso, complementando a metodologia, define-se o número de amostras para composição da média, aplicando nível de confiança e precisão desejáveis pelo pesquisador.</a:t>
            </a: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t-BR" sz="2400" b="1" dirty="0">
              <a:solidFill>
                <a:schemeClr val="tx1"/>
              </a:solidFill>
            </a:endParaRPr>
          </a:p>
          <a:p>
            <a:pPr algn="l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possibilidade de utilização das técnicas probabilística ou não-probabilística trazem resultados similares, </a:t>
            </a:r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porém com desvios-padrões diferentes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2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1380021"/>
            <a:ext cx="9049870" cy="1720125"/>
          </a:xfrm>
        </p:spPr>
        <p:txBody>
          <a:bodyPr>
            <a:noAutofit/>
          </a:bodyPr>
          <a:lstStyle/>
          <a:p>
            <a:pPr algn="l"/>
            <a:r>
              <a:rPr lang="pt-BR" b="1" dirty="0"/>
              <a:t>Método </a:t>
            </a:r>
            <a:r>
              <a:rPr lang="pt-BR" b="1" dirty="0">
                <a:solidFill>
                  <a:schemeClr val="tx1"/>
                </a:solidFill>
              </a:rPr>
              <a:t>não probabilístico:</a:t>
            </a:r>
          </a:p>
          <a:p>
            <a:pPr algn="l"/>
            <a:r>
              <a:rPr lang="pt-BR" dirty="0"/>
              <a:t>A dificuldade para este método encontra-se na variação de declividade dos municípios por nós regulados e no dinamismo da rede, que ano a ano sofre intervenções e tende a aumentar com o crescimento das cidades.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0FC1FA-180C-DF68-49E9-CB5397363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8" y="3199198"/>
            <a:ext cx="7221070" cy="35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1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1141</Words>
  <Application>Microsoft Office PowerPoint</Application>
  <PresentationFormat>Apresentação na tela 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Tema do Office</vt:lpstr>
      <vt:lpstr>METODOLOGIA PARA DETERMINAÇÃO DA MÉDIA DE PRESSÃO DA REDE DISTRIBUIÇÃO DE ÁGUA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Daniel Luz dos Santos</cp:lastModifiedBy>
  <cp:revision>38</cp:revision>
  <cp:lastPrinted>2022-05-12T03:19:10Z</cp:lastPrinted>
  <dcterms:created xsi:type="dcterms:W3CDTF">2022-04-25T15:52:50Z</dcterms:created>
  <dcterms:modified xsi:type="dcterms:W3CDTF">2022-05-12T11:07:32Z</dcterms:modified>
</cp:coreProperties>
</file>