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54" r:id="rId1"/>
    <p:sldMasterId id="2147483652" r:id="rId2"/>
    <p:sldMasterId id="2147483656" r:id="rId3"/>
  </p:sldMasterIdLst>
  <p:notesMasterIdLst>
    <p:notesMasterId r:id="rId42"/>
  </p:notesMasterIdLst>
  <p:handoutMasterIdLst>
    <p:handoutMasterId r:id="rId43"/>
  </p:handoutMasterIdLst>
  <p:sldIdLst>
    <p:sldId id="260" r:id="rId4"/>
    <p:sldId id="290" r:id="rId5"/>
    <p:sldId id="320" r:id="rId6"/>
    <p:sldId id="299" r:id="rId7"/>
    <p:sldId id="339" r:id="rId8"/>
    <p:sldId id="343" r:id="rId9"/>
    <p:sldId id="318" r:id="rId10"/>
    <p:sldId id="329" r:id="rId11"/>
    <p:sldId id="293" r:id="rId12"/>
    <p:sldId id="295" r:id="rId13"/>
    <p:sldId id="335" r:id="rId14"/>
    <p:sldId id="302" r:id="rId15"/>
    <p:sldId id="330" r:id="rId16"/>
    <p:sldId id="314" r:id="rId17"/>
    <p:sldId id="331" r:id="rId18"/>
    <p:sldId id="315" r:id="rId19"/>
    <p:sldId id="332" r:id="rId20"/>
    <p:sldId id="311" r:id="rId21"/>
    <p:sldId id="313" r:id="rId22"/>
    <p:sldId id="342" r:id="rId23"/>
    <p:sldId id="333" r:id="rId24"/>
    <p:sldId id="266" r:id="rId25"/>
    <p:sldId id="272" r:id="rId26"/>
    <p:sldId id="356" r:id="rId27"/>
    <p:sldId id="358" r:id="rId28"/>
    <p:sldId id="337" r:id="rId29"/>
    <p:sldId id="338" r:id="rId30"/>
    <p:sldId id="348" r:id="rId31"/>
    <p:sldId id="341" r:id="rId32"/>
    <p:sldId id="279" r:id="rId33"/>
    <p:sldId id="325" r:id="rId34"/>
    <p:sldId id="354" r:id="rId35"/>
    <p:sldId id="326" r:id="rId36"/>
    <p:sldId id="282" r:id="rId37"/>
    <p:sldId id="284" r:id="rId38"/>
    <p:sldId id="350" r:id="rId39"/>
    <p:sldId id="355" r:id="rId40"/>
    <p:sldId id="261" r:id="rId41"/>
  </p:sldIdLst>
  <p:sldSz cx="12192000" cy="6858000"/>
  <p:notesSz cx="6811963" cy="994568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z Sarto" initials="g" lastIdx="2" clrIdx="0">
    <p:extLst>
      <p:ext uri="{19B8F6BF-5375-455C-9EA6-DF929625EA0E}">
        <p15:presenceInfo xmlns:p15="http://schemas.microsoft.com/office/powerpoint/2012/main" userId="Luiz Sart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3399"/>
    <a:srgbClr val="3333CC"/>
    <a:srgbClr val="38FA4F"/>
    <a:srgbClr val="008E40"/>
    <a:srgbClr val="6A55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1" autoAdjust="0"/>
    <p:restoredTop sz="94280" autoAdjust="0"/>
  </p:normalViewPr>
  <p:slideViewPr>
    <p:cSldViewPr>
      <p:cViewPr varScale="1">
        <p:scale>
          <a:sx n="84" d="100"/>
          <a:sy n="84" d="100"/>
        </p:scale>
        <p:origin x="86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444" y="-114"/>
      </p:cViewPr>
      <p:guideLst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0EDDCE-3953-407B-B406-3C0E981A2627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26D80F8-0FE8-4776-A072-71AAA2B3E4D3}">
      <dgm:prSet phldrT="[Texto]"/>
      <dgm:spPr>
        <a:solidFill>
          <a:srgbClr val="FFFF00"/>
        </a:solidFill>
        <a:ln>
          <a:solidFill>
            <a:srgbClr val="FF0000"/>
          </a:solidFill>
        </a:ln>
      </dgm:spPr>
      <dgm:t>
        <a:bodyPr/>
        <a:lstStyle/>
        <a:p>
          <a:r>
            <a:rPr lang="pt-BR" dirty="0">
              <a:solidFill>
                <a:schemeClr val="tx1"/>
              </a:solidFill>
            </a:rPr>
            <a:t>RIO</a:t>
          </a:r>
        </a:p>
      </dgm:t>
    </dgm:pt>
    <dgm:pt modelId="{BB5BA37E-831D-4861-9121-5DF7AFA4D187}" type="parTrans" cxnId="{5ED2D66C-16D9-41FD-BE4F-B86FC92A309A}">
      <dgm:prSet/>
      <dgm:spPr/>
      <dgm:t>
        <a:bodyPr/>
        <a:lstStyle/>
        <a:p>
          <a:endParaRPr lang="pt-BR"/>
        </a:p>
      </dgm:t>
    </dgm:pt>
    <dgm:pt modelId="{2298B4EF-1210-4C8A-857C-B154B223D5B0}" type="sibTrans" cxnId="{5ED2D66C-16D9-41FD-BE4F-B86FC92A309A}">
      <dgm:prSet/>
      <dgm:spPr/>
      <dgm:t>
        <a:bodyPr/>
        <a:lstStyle/>
        <a:p>
          <a:endParaRPr lang="pt-BR"/>
        </a:p>
      </dgm:t>
    </dgm:pt>
    <dgm:pt modelId="{6890FA56-ADB3-43A1-890F-E71E0BD5A3D5}">
      <dgm:prSet phldrT="[Texto]" custT="1"/>
      <dgm:spPr>
        <a:ln>
          <a:solidFill>
            <a:srgbClr val="FF0000"/>
          </a:solidFill>
        </a:ln>
      </dgm:spPr>
      <dgm:t>
        <a:bodyPr/>
        <a:lstStyle/>
        <a:p>
          <a:pPr algn="l"/>
          <a:r>
            <a:rPr lang="pt-BR" sz="2000" b="1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Monitorar eventos críticos como estiagens e cheias</a:t>
          </a:r>
          <a:endParaRPr lang="pt-BR" sz="2000" b="1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1B8B92E0-1B84-481A-8553-7C179AD7212A}" type="parTrans" cxnId="{08CAD76A-3EA6-45A3-873C-32C714E927E9}">
      <dgm:prSet/>
      <dgm:spPr/>
      <dgm:t>
        <a:bodyPr/>
        <a:lstStyle/>
        <a:p>
          <a:endParaRPr lang="pt-BR"/>
        </a:p>
      </dgm:t>
    </dgm:pt>
    <dgm:pt modelId="{AD4130F3-AF7E-4B72-90E6-C25E99C5C5AC}" type="sibTrans" cxnId="{08CAD76A-3EA6-45A3-873C-32C714E927E9}">
      <dgm:prSet/>
      <dgm:spPr/>
      <dgm:t>
        <a:bodyPr/>
        <a:lstStyle/>
        <a:p>
          <a:endParaRPr lang="pt-BR"/>
        </a:p>
      </dgm:t>
    </dgm:pt>
    <dgm:pt modelId="{E3288474-BBFD-4042-86A5-AEEA9ACCD525}">
      <dgm:prSet phldrT="[Texto]" custT="1"/>
      <dgm:spPr>
        <a:ln>
          <a:solidFill>
            <a:srgbClr val="FF0000"/>
          </a:solidFill>
        </a:ln>
      </dgm:spPr>
      <dgm:t>
        <a:bodyPr/>
        <a:lstStyle/>
        <a:p>
          <a:pPr algn="l"/>
          <a:r>
            <a:rPr lang="pt-BR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Gestão Operacional</a:t>
          </a:r>
          <a:r>
            <a:rPr lang="pt-BR" sz="1500" dirty="0">
              <a:solidFill>
                <a:srgbClr val="3333CC"/>
              </a:solidFill>
              <a:latin typeface="Verdana" pitchFamily="34" charset="0"/>
              <a:cs typeface="+mn-cs"/>
            </a:rPr>
            <a:t>.</a:t>
          </a:r>
          <a:endParaRPr lang="pt-BR" sz="1500" dirty="0"/>
        </a:p>
      </dgm:t>
    </dgm:pt>
    <dgm:pt modelId="{DC757CBB-6264-451B-A51A-89BE806EA3AE}" type="parTrans" cxnId="{CD7203FA-A34A-4E5D-A4C6-A29672D23441}">
      <dgm:prSet/>
      <dgm:spPr/>
      <dgm:t>
        <a:bodyPr/>
        <a:lstStyle/>
        <a:p>
          <a:endParaRPr lang="pt-BR"/>
        </a:p>
      </dgm:t>
    </dgm:pt>
    <dgm:pt modelId="{A4918F67-D7E8-4210-BFBC-168559D9C48E}" type="sibTrans" cxnId="{CD7203FA-A34A-4E5D-A4C6-A29672D23441}">
      <dgm:prSet/>
      <dgm:spPr/>
      <dgm:t>
        <a:bodyPr/>
        <a:lstStyle/>
        <a:p>
          <a:endParaRPr lang="pt-BR"/>
        </a:p>
      </dgm:t>
    </dgm:pt>
    <dgm:pt modelId="{26FBC4CF-246C-4B72-BBCD-9606286600F7}">
      <dgm:prSet phldrT="[Texto]" custT="1"/>
      <dgm:spPr>
        <a:ln>
          <a:solidFill>
            <a:srgbClr val="FF0000"/>
          </a:solidFill>
        </a:ln>
      </dgm:spPr>
      <dgm:t>
        <a:bodyPr/>
        <a:lstStyle/>
        <a:p>
          <a:pPr algn="just"/>
          <a:r>
            <a:rPr lang="pt-BR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Atender a projetos como abastecimento público, irrigação e outros.</a:t>
          </a:r>
          <a:endParaRPr lang="pt-B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B5561D-C499-49A5-96B1-20611DDE6FB7}" type="parTrans" cxnId="{9921C64F-6028-4ACF-817C-2BDE2A06B20F}">
      <dgm:prSet/>
      <dgm:spPr/>
      <dgm:t>
        <a:bodyPr/>
        <a:lstStyle/>
        <a:p>
          <a:endParaRPr lang="pt-BR"/>
        </a:p>
      </dgm:t>
    </dgm:pt>
    <dgm:pt modelId="{DA797A4E-E053-4B36-99CE-5EC936CBF9B1}" type="sibTrans" cxnId="{9921C64F-6028-4ACF-817C-2BDE2A06B20F}">
      <dgm:prSet/>
      <dgm:spPr/>
      <dgm:t>
        <a:bodyPr/>
        <a:lstStyle/>
        <a:p>
          <a:endParaRPr lang="pt-BR"/>
        </a:p>
      </dgm:t>
    </dgm:pt>
    <dgm:pt modelId="{17081742-4413-484E-8ADE-C7BF1C2FE8A7}">
      <dgm:prSet phldrT="[Texto]" phldr="1" custScaleX="181814" custScaleY="168315"/>
      <dgm:spPr/>
      <dgm:t>
        <a:bodyPr/>
        <a:lstStyle/>
        <a:p>
          <a:endParaRPr lang="pt-BR" dirty="0"/>
        </a:p>
      </dgm:t>
    </dgm:pt>
    <dgm:pt modelId="{2AEF84A9-4D06-4A1F-A8C1-1A2D259D59D8}" type="parTrans" cxnId="{26204381-542F-4FF6-A568-9F4FF6CC08B3}">
      <dgm:prSet/>
      <dgm:spPr/>
      <dgm:t>
        <a:bodyPr/>
        <a:lstStyle/>
        <a:p>
          <a:endParaRPr lang="pt-BR"/>
        </a:p>
      </dgm:t>
    </dgm:pt>
    <dgm:pt modelId="{6BC4761C-5F2B-4DC2-A8C5-6961DEBE6CC1}" type="sibTrans" cxnId="{26204381-542F-4FF6-A568-9F4FF6CC08B3}">
      <dgm:prSet/>
      <dgm:spPr/>
      <dgm:t>
        <a:bodyPr/>
        <a:lstStyle/>
        <a:p>
          <a:endParaRPr lang="pt-BR"/>
        </a:p>
      </dgm:t>
    </dgm:pt>
    <dgm:pt modelId="{F6AE5CB6-7674-4438-AB52-BAA628D9CD60}">
      <dgm:prSet custT="1"/>
      <dgm:spPr>
        <a:ln>
          <a:solidFill>
            <a:srgbClr val="FF0000"/>
          </a:solidFill>
        </a:ln>
      </dgm:spPr>
      <dgm:t>
        <a:bodyPr/>
        <a:lstStyle/>
        <a:p>
          <a:pPr algn="l"/>
          <a:r>
            <a:rPr lang="pt-BR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Acompanhamento das condições do Rio. </a:t>
          </a:r>
        </a:p>
      </dgm:t>
    </dgm:pt>
    <dgm:pt modelId="{8F2042C9-FC53-4C77-8C69-83FDB07A2847}" type="parTrans" cxnId="{9D9675AF-B44A-4AB4-B7B1-A8C9BBF38CB7}">
      <dgm:prSet/>
      <dgm:spPr/>
      <dgm:t>
        <a:bodyPr/>
        <a:lstStyle/>
        <a:p>
          <a:endParaRPr lang="pt-BR"/>
        </a:p>
      </dgm:t>
    </dgm:pt>
    <dgm:pt modelId="{A0F8193F-5A6E-4E18-9366-D2471A25E70C}" type="sibTrans" cxnId="{9D9675AF-B44A-4AB4-B7B1-A8C9BBF38CB7}">
      <dgm:prSet/>
      <dgm:spPr/>
      <dgm:t>
        <a:bodyPr/>
        <a:lstStyle/>
        <a:p>
          <a:endParaRPr lang="pt-BR"/>
        </a:p>
      </dgm:t>
    </dgm:pt>
    <dgm:pt modelId="{61577A62-4218-4C50-8019-18AF837CE83C}">
      <dgm:prSet custT="1"/>
      <dgm:spPr>
        <a:ln>
          <a:solidFill>
            <a:srgbClr val="FF0000"/>
          </a:solidFill>
        </a:ln>
      </dgm:spPr>
      <dgm:t>
        <a:bodyPr/>
        <a:lstStyle/>
        <a:p>
          <a:pPr algn="l"/>
          <a:r>
            <a:rPr lang="pt-BR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Avaliar a disponibilidade hídrica – Outorga DAEE.   </a:t>
          </a:r>
        </a:p>
      </dgm:t>
    </dgm:pt>
    <dgm:pt modelId="{50FFB15D-26B2-4305-AEC8-2128E323E5DE}" type="parTrans" cxnId="{BC8B87F6-5014-492B-9679-CC879D437918}">
      <dgm:prSet/>
      <dgm:spPr/>
      <dgm:t>
        <a:bodyPr/>
        <a:lstStyle/>
        <a:p>
          <a:endParaRPr lang="pt-BR"/>
        </a:p>
      </dgm:t>
    </dgm:pt>
    <dgm:pt modelId="{70A71DF4-DE66-4436-9B25-88DE049961D3}" type="sibTrans" cxnId="{BC8B87F6-5014-492B-9679-CC879D437918}">
      <dgm:prSet/>
      <dgm:spPr/>
      <dgm:t>
        <a:bodyPr/>
        <a:lstStyle/>
        <a:p>
          <a:endParaRPr lang="pt-BR"/>
        </a:p>
      </dgm:t>
    </dgm:pt>
    <dgm:pt modelId="{333C1CD4-2C0C-48BA-850B-F0F8150FBBF6}" type="pres">
      <dgm:prSet presAssocID="{EB0EDDCE-3953-407B-B406-3C0E981A262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72E3CC70-6E61-44FB-82FB-BEB45DB108F3}" type="pres">
      <dgm:prSet presAssocID="{526D80F8-0FE8-4776-A072-71AAA2B3E4D3}" presName="singleCycle" presStyleCnt="0"/>
      <dgm:spPr/>
    </dgm:pt>
    <dgm:pt modelId="{4B2AA9FB-80AD-4EDC-9F38-42C9F1D1E5A6}" type="pres">
      <dgm:prSet presAssocID="{526D80F8-0FE8-4776-A072-71AAA2B3E4D3}" presName="singleCenter" presStyleLbl="node1" presStyleIdx="0" presStyleCnt="6" custScaleX="80954" custScaleY="52382" custLinFactNeighborX="615" custLinFactNeighborY="1678">
        <dgm:presLayoutVars>
          <dgm:chMax val="7"/>
          <dgm:chPref val="7"/>
        </dgm:presLayoutVars>
      </dgm:prSet>
      <dgm:spPr/>
      <dgm:t>
        <a:bodyPr/>
        <a:lstStyle/>
        <a:p>
          <a:endParaRPr lang="pt-BR"/>
        </a:p>
      </dgm:t>
    </dgm:pt>
    <dgm:pt modelId="{EDEA30DF-1B1A-4A60-9636-1449508D33D9}" type="pres">
      <dgm:prSet presAssocID="{1B8B92E0-1B84-481A-8553-7C179AD7212A}" presName="Name56" presStyleLbl="parChTrans1D2" presStyleIdx="0" presStyleCnt="5"/>
      <dgm:spPr/>
      <dgm:t>
        <a:bodyPr/>
        <a:lstStyle/>
        <a:p>
          <a:endParaRPr lang="pt-BR"/>
        </a:p>
      </dgm:t>
    </dgm:pt>
    <dgm:pt modelId="{B47609D0-2258-4E4B-BD48-C7B4EE69F878}" type="pres">
      <dgm:prSet presAssocID="{6890FA56-ADB3-43A1-890F-E71E0BD5A3D5}" presName="text0" presStyleLbl="node1" presStyleIdx="1" presStyleCnt="6" custScaleX="193934" custScaleY="168232" custRadScaleRad="83404" custRadScaleInc="-35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E7AD1E9-2ADB-4BB6-8A6E-FC5D0A078912}" type="pres">
      <dgm:prSet presAssocID="{DC757CBB-6264-451B-A51A-89BE806EA3AE}" presName="Name56" presStyleLbl="parChTrans1D2" presStyleIdx="1" presStyleCnt="5"/>
      <dgm:spPr/>
      <dgm:t>
        <a:bodyPr/>
        <a:lstStyle/>
        <a:p>
          <a:endParaRPr lang="pt-BR"/>
        </a:p>
      </dgm:t>
    </dgm:pt>
    <dgm:pt modelId="{5B87940F-D8F1-4579-8BFC-05DC3E2092D8}" type="pres">
      <dgm:prSet presAssocID="{E3288474-BBFD-4042-86A5-AEEA9ACCD525}" presName="text0" presStyleLbl="node1" presStyleIdx="2" presStyleCnt="6" custScaleX="247796" custScaleY="178676" custRadScaleRad="144295" custRadScaleInc="-4473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D25D399-4B68-4E7B-B55B-E3186334AD10}" type="pres">
      <dgm:prSet presAssocID="{8EB5561D-C499-49A5-96B1-20611DDE6FB7}" presName="Name56" presStyleLbl="parChTrans1D2" presStyleIdx="2" presStyleCnt="5"/>
      <dgm:spPr/>
      <dgm:t>
        <a:bodyPr/>
        <a:lstStyle/>
        <a:p>
          <a:endParaRPr lang="pt-BR"/>
        </a:p>
      </dgm:t>
    </dgm:pt>
    <dgm:pt modelId="{73F06C11-6925-47C4-8CF5-0E56A1EB42E0}" type="pres">
      <dgm:prSet presAssocID="{26FBC4CF-246C-4B72-BBCD-9606286600F7}" presName="text0" presStyleLbl="node1" presStyleIdx="3" presStyleCnt="6" custScaleX="249502" custScaleY="176571" custRadScaleRad="136333" custRadScaleInc="-7102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7A7CFD9-D4F9-40B9-BB9D-E04B618E2D8E}" type="pres">
      <dgm:prSet presAssocID="{50FFB15D-26B2-4305-AEC8-2128E323E5DE}" presName="Name56" presStyleLbl="parChTrans1D2" presStyleIdx="3" presStyleCnt="5"/>
      <dgm:spPr/>
      <dgm:t>
        <a:bodyPr/>
        <a:lstStyle/>
        <a:p>
          <a:endParaRPr lang="pt-BR"/>
        </a:p>
      </dgm:t>
    </dgm:pt>
    <dgm:pt modelId="{4B9D32E1-8AAE-40DB-B9E2-2A823DE558DD}" type="pres">
      <dgm:prSet presAssocID="{61577A62-4218-4C50-8019-18AF837CE83C}" presName="text0" presStyleLbl="node1" presStyleIdx="4" presStyleCnt="6" custScaleX="246470" custScaleY="176571" custRadScaleRad="133319" custRadScaleInc="636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3819E7B-C825-4FC3-84B8-0139B609587C}" type="pres">
      <dgm:prSet presAssocID="{8F2042C9-FC53-4C77-8C69-83FDB07A2847}" presName="Name56" presStyleLbl="parChTrans1D2" presStyleIdx="4" presStyleCnt="5"/>
      <dgm:spPr/>
      <dgm:t>
        <a:bodyPr/>
        <a:lstStyle/>
        <a:p>
          <a:endParaRPr lang="pt-BR"/>
        </a:p>
      </dgm:t>
    </dgm:pt>
    <dgm:pt modelId="{3C1AD5D1-256E-4177-92A4-357AD7B320C4}" type="pres">
      <dgm:prSet presAssocID="{F6AE5CB6-7674-4438-AB52-BAA628D9CD60}" presName="text0" presStyleLbl="node1" presStyleIdx="5" presStyleCnt="6" custScaleX="251728" custScaleY="177441" custRadScaleRad="142294" custRadScaleInc="4665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8271F55-F99A-41BA-B8AA-0C8D9E58C983}" type="presOf" srcId="{EB0EDDCE-3953-407B-B406-3C0E981A2627}" destId="{333C1CD4-2C0C-48BA-850B-F0F8150FBBF6}" srcOrd="0" destOrd="0" presId="urn:microsoft.com/office/officeart/2008/layout/RadialCluster"/>
    <dgm:cxn modelId="{C76834FD-B9ED-4347-BF8D-9AAFADD446FE}" type="presOf" srcId="{61577A62-4218-4C50-8019-18AF837CE83C}" destId="{4B9D32E1-8AAE-40DB-B9E2-2A823DE558DD}" srcOrd="0" destOrd="0" presId="urn:microsoft.com/office/officeart/2008/layout/RadialCluster"/>
    <dgm:cxn modelId="{CD7203FA-A34A-4E5D-A4C6-A29672D23441}" srcId="{526D80F8-0FE8-4776-A072-71AAA2B3E4D3}" destId="{E3288474-BBFD-4042-86A5-AEEA9ACCD525}" srcOrd="1" destOrd="0" parTransId="{DC757CBB-6264-451B-A51A-89BE806EA3AE}" sibTransId="{A4918F67-D7E8-4210-BFBC-168559D9C48E}"/>
    <dgm:cxn modelId="{D7597896-331F-4390-9961-3952A72BB3F6}" type="presOf" srcId="{526D80F8-0FE8-4776-A072-71AAA2B3E4D3}" destId="{4B2AA9FB-80AD-4EDC-9F38-42C9F1D1E5A6}" srcOrd="0" destOrd="0" presId="urn:microsoft.com/office/officeart/2008/layout/RadialCluster"/>
    <dgm:cxn modelId="{826BFEE1-163D-4EC0-B6A8-2C45FE75341C}" type="presOf" srcId="{8F2042C9-FC53-4C77-8C69-83FDB07A2847}" destId="{D3819E7B-C825-4FC3-84B8-0139B609587C}" srcOrd="0" destOrd="0" presId="urn:microsoft.com/office/officeart/2008/layout/RadialCluster"/>
    <dgm:cxn modelId="{79E87B50-2FE7-403C-9AD4-CE36E67CA26D}" type="presOf" srcId="{8EB5561D-C499-49A5-96B1-20611DDE6FB7}" destId="{ED25D399-4B68-4E7B-B55B-E3186334AD10}" srcOrd="0" destOrd="0" presId="urn:microsoft.com/office/officeart/2008/layout/RadialCluster"/>
    <dgm:cxn modelId="{9921C64F-6028-4ACF-817C-2BDE2A06B20F}" srcId="{526D80F8-0FE8-4776-A072-71AAA2B3E4D3}" destId="{26FBC4CF-246C-4B72-BBCD-9606286600F7}" srcOrd="2" destOrd="0" parTransId="{8EB5561D-C499-49A5-96B1-20611DDE6FB7}" sibTransId="{DA797A4E-E053-4B36-99CE-5EC936CBF9B1}"/>
    <dgm:cxn modelId="{1EE2BE4A-DF0A-4BE8-9EE7-518BE403C4D3}" type="presOf" srcId="{50FFB15D-26B2-4305-AEC8-2128E323E5DE}" destId="{97A7CFD9-D4F9-40B9-BB9D-E04B618E2D8E}" srcOrd="0" destOrd="0" presId="urn:microsoft.com/office/officeart/2008/layout/RadialCluster"/>
    <dgm:cxn modelId="{9D9675AF-B44A-4AB4-B7B1-A8C9BBF38CB7}" srcId="{526D80F8-0FE8-4776-A072-71AAA2B3E4D3}" destId="{F6AE5CB6-7674-4438-AB52-BAA628D9CD60}" srcOrd="4" destOrd="0" parTransId="{8F2042C9-FC53-4C77-8C69-83FDB07A2847}" sibTransId="{A0F8193F-5A6E-4E18-9366-D2471A25E70C}"/>
    <dgm:cxn modelId="{BC8B87F6-5014-492B-9679-CC879D437918}" srcId="{526D80F8-0FE8-4776-A072-71AAA2B3E4D3}" destId="{61577A62-4218-4C50-8019-18AF837CE83C}" srcOrd="3" destOrd="0" parTransId="{50FFB15D-26B2-4305-AEC8-2128E323E5DE}" sibTransId="{70A71DF4-DE66-4436-9B25-88DE049961D3}"/>
    <dgm:cxn modelId="{958E8B12-04BA-4B86-A25F-F859F6AF0615}" type="presOf" srcId="{6890FA56-ADB3-43A1-890F-E71E0BD5A3D5}" destId="{B47609D0-2258-4E4B-BD48-C7B4EE69F878}" srcOrd="0" destOrd="0" presId="urn:microsoft.com/office/officeart/2008/layout/RadialCluster"/>
    <dgm:cxn modelId="{98826610-C2C3-41B8-96DC-D3292E31256B}" type="presOf" srcId="{E3288474-BBFD-4042-86A5-AEEA9ACCD525}" destId="{5B87940F-D8F1-4579-8BFC-05DC3E2092D8}" srcOrd="0" destOrd="0" presId="urn:microsoft.com/office/officeart/2008/layout/RadialCluster"/>
    <dgm:cxn modelId="{A59D4EB4-E6C5-429F-8358-ACD2FFEE7B2D}" type="presOf" srcId="{26FBC4CF-246C-4B72-BBCD-9606286600F7}" destId="{73F06C11-6925-47C4-8CF5-0E56A1EB42E0}" srcOrd="0" destOrd="0" presId="urn:microsoft.com/office/officeart/2008/layout/RadialCluster"/>
    <dgm:cxn modelId="{5ED2D66C-16D9-41FD-BE4F-B86FC92A309A}" srcId="{EB0EDDCE-3953-407B-B406-3C0E981A2627}" destId="{526D80F8-0FE8-4776-A072-71AAA2B3E4D3}" srcOrd="0" destOrd="0" parTransId="{BB5BA37E-831D-4861-9121-5DF7AFA4D187}" sibTransId="{2298B4EF-1210-4C8A-857C-B154B223D5B0}"/>
    <dgm:cxn modelId="{F9CCEBD7-9516-452C-A58E-089F0DA99E2A}" type="presOf" srcId="{F6AE5CB6-7674-4438-AB52-BAA628D9CD60}" destId="{3C1AD5D1-256E-4177-92A4-357AD7B320C4}" srcOrd="0" destOrd="0" presId="urn:microsoft.com/office/officeart/2008/layout/RadialCluster"/>
    <dgm:cxn modelId="{08CAD76A-3EA6-45A3-873C-32C714E927E9}" srcId="{526D80F8-0FE8-4776-A072-71AAA2B3E4D3}" destId="{6890FA56-ADB3-43A1-890F-E71E0BD5A3D5}" srcOrd="0" destOrd="0" parTransId="{1B8B92E0-1B84-481A-8553-7C179AD7212A}" sibTransId="{AD4130F3-AF7E-4B72-90E6-C25E99C5C5AC}"/>
    <dgm:cxn modelId="{DE2CDC60-F83D-4BB1-AD5E-32D5956A4A8F}" type="presOf" srcId="{1B8B92E0-1B84-481A-8553-7C179AD7212A}" destId="{EDEA30DF-1B1A-4A60-9636-1449508D33D9}" srcOrd="0" destOrd="0" presId="urn:microsoft.com/office/officeart/2008/layout/RadialCluster"/>
    <dgm:cxn modelId="{26204381-542F-4FF6-A568-9F4FF6CC08B3}" srcId="{EB0EDDCE-3953-407B-B406-3C0E981A2627}" destId="{17081742-4413-484E-8ADE-C7BF1C2FE8A7}" srcOrd="1" destOrd="0" parTransId="{2AEF84A9-4D06-4A1F-A8C1-1A2D259D59D8}" sibTransId="{6BC4761C-5F2B-4DC2-A8C5-6961DEBE6CC1}"/>
    <dgm:cxn modelId="{8AE7F369-B3EA-43D5-8C0C-AE8B63E7AFC9}" type="presOf" srcId="{DC757CBB-6264-451B-A51A-89BE806EA3AE}" destId="{1E7AD1E9-2ADB-4BB6-8A6E-FC5D0A078912}" srcOrd="0" destOrd="0" presId="urn:microsoft.com/office/officeart/2008/layout/RadialCluster"/>
    <dgm:cxn modelId="{DA890CD0-0B80-44CF-B4A4-57F73003D5E2}" type="presParOf" srcId="{333C1CD4-2C0C-48BA-850B-F0F8150FBBF6}" destId="{72E3CC70-6E61-44FB-82FB-BEB45DB108F3}" srcOrd="0" destOrd="0" presId="urn:microsoft.com/office/officeart/2008/layout/RadialCluster"/>
    <dgm:cxn modelId="{4BE650CC-15C7-4925-8C7A-BFDEB6A99AC6}" type="presParOf" srcId="{72E3CC70-6E61-44FB-82FB-BEB45DB108F3}" destId="{4B2AA9FB-80AD-4EDC-9F38-42C9F1D1E5A6}" srcOrd="0" destOrd="0" presId="urn:microsoft.com/office/officeart/2008/layout/RadialCluster"/>
    <dgm:cxn modelId="{E0BB24AC-4D16-4ECE-AAD7-6DF5CC38807C}" type="presParOf" srcId="{72E3CC70-6E61-44FB-82FB-BEB45DB108F3}" destId="{EDEA30DF-1B1A-4A60-9636-1449508D33D9}" srcOrd="1" destOrd="0" presId="urn:microsoft.com/office/officeart/2008/layout/RadialCluster"/>
    <dgm:cxn modelId="{D752FC94-D0A9-4F29-89F8-2FAF0C680C4E}" type="presParOf" srcId="{72E3CC70-6E61-44FB-82FB-BEB45DB108F3}" destId="{B47609D0-2258-4E4B-BD48-C7B4EE69F878}" srcOrd="2" destOrd="0" presId="urn:microsoft.com/office/officeart/2008/layout/RadialCluster"/>
    <dgm:cxn modelId="{BFD5FB5D-129A-47F9-9A84-DD6C8AD7D3E3}" type="presParOf" srcId="{72E3CC70-6E61-44FB-82FB-BEB45DB108F3}" destId="{1E7AD1E9-2ADB-4BB6-8A6E-FC5D0A078912}" srcOrd="3" destOrd="0" presId="urn:microsoft.com/office/officeart/2008/layout/RadialCluster"/>
    <dgm:cxn modelId="{284565B1-1551-4651-90D7-C2EBA98DE60B}" type="presParOf" srcId="{72E3CC70-6E61-44FB-82FB-BEB45DB108F3}" destId="{5B87940F-D8F1-4579-8BFC-05DC3E2092D8}" srcOrd="4" destOrd="0" presId="urn:microsoft.com/office/officeart/2008/layout/RadialCluster"/>
    <dgm:cxn modelId="{B33B6A21-BF07-43C9-B0CA-6B5333E9D1CF}" type="presParOf" srcId="{72E3CC70-6E61-44FB-82FB-BEB45DB108F3}" destId="{ED25D399-4B68-4E7B-B55B-E3186334AD10}" srcOrd="5" destOrd="0" presId="urn:microsoft.com/office/officeart/2008/layout/RadialCluster"/>
    <dgm:cxn modelId="{258B6373-F85D-4C1C-A18A-2758648819F5}" type="presParOf" srcId="{72E3CC70-6E61-44FB-82FB-BEB45DB108F3}" destId="{73F06C11-6925-47C4-8CF5-0E56A1EB42E0}" srcOrd="6" destOrd="0" presId="urn:microsoft.com/office/officeart/2008/layout/RadialCluster"/>
    <dgm:cxn modelId="{063AB358-AD63-4AEB-887D-0068AD7E5F7A}" type="presParOf" srcId="{72E3CC70-6E61-44FB-82FB-BEB45DB108F3}" destId="{97A7CFD9-D4F9-40B9-BB9D-E04B618E2D8E}" srcOrd="7" destOrd="0" presId="urn:microsoft.com/office/officeart/2008/layout/RadialCluster"/>
    <dgm:cxn modelId="{EE4A54E0-6BDB-46EB-B589-1793D0DF84F0}" type="presParOf" srcId="{72E3CC70-6E61-44FB-82FB-BEB45DB108F3}" destId="{4B9D32E1-8AAE-40DB-B9E2-2A823DE558DD}" srcOrd="8" destOrd="0" presId="urn:microsoft.com/office/officeart/2008/layout/RadialCluster"/>
    <dgm:cxn modelId="{ED3918AD-A297-4753-BB0F-6D1B30C0E758}" type="presParOf" srcId="{72E3CC70-6E61-44FB-82FB-BEB45DB108F3}" destId="{D3819E7B-C825-4FC3-84B8-0139B609587C}" srcOrd="9" destOrd="0" presId="urn:microsoft.com/office/officeart/2008/layout/RadialCluster"/>
    <dgm:cxn modelId="{F088ADA8-A308-4CA0-BB03-6333DA130123}" type="presParOf" srcId="{72E3CC70-6E61-44FB-82FB-BEB45DB108F3}" destId="{3C1AD5D1-256E-4177-92A4-357AD7B320C4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2AA9FB-80AD-4EDC-9F38-42C9F1D1E5A6}">
      <dsp:nvSpPr>
        <dsp:cNvPr id="0" name=""/>
        <dsp:cNvSpPr/>
      </dsp:nvSpPr>
      <dsp:spPr>
        <a:xfrm>
          <a:off x="4035510" y="2512048"/>
          <a:ext cx="1294112" cy="837366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kern="1200" dirty="0">
              <a:solidFill>
                <a:schemeClr val="tx1"/>
              </a:solidFill>
            </a:rPr>
            <a:t>RIO</a:t>
          </a:r>
        </a:p>
      </dsp:txBody>
      <dsp:txXfrm>
        <a:off x="4076387" y="2552925"/>
        <a:ext cx="1212358" cy="755612"/>
      </dsp:txXfrm>
    </dsp:sp>
    <dsp:sp modelId="{EDEA30DF-1B1A-4A60-9636-1449508D33D9}">
      <dsp:nvSpPr>
        <dsp:cNvPr id="0" name=""/>
        <dsp:cNvSpPr/>
      </dsp:nvSpPr>
      <dsp:spPr>
        <a:xfrm rot="16144000">
          <a:off x="4359777" y="2201185"/>
          <a:ext cx="6218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180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7609D0-2258-4E4B-BD48-C7B4EE69F878}">
      <dsp:nvSpPr>
        <dsp:cNvPr id="0" name=""/>
        <dsp:cNvSpPr/>
      </dsp:nvSpPr>
      <dsp:spPr>
        <a:xfrm>
          <a:off x="3612378" y="88479"/>
          <a:ext cx="2077124" cy="18018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Monitorar eventos críticos como estiagens e cheias</a:t>
          </a:r>
          <a:endParaRPr lang="pt-BR" sz="2000" b="1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3700337" y="176438"/>
        <a:ext cx="1901206" cy="1625925"/>
      </dsp:txXfrm>
    </dsp:sp>
    <dsp:sp modelId="{1E7AD1E9-2ADB-4BB6-8A6E-FC5D0A078912}">
      <dsp:nvSpPr>
        <dsp:cNvPr id="0" name=""/>
        <dsp:cNvSpPr/>
      </dsp:nvSpPr>
      <dsp:spPr>
        <a:xfrm rot="19471682">
          <a:off x="5186807" y="2251475"/>
          <a:ext cx="8980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805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7940F-D8F1-4579-8BFC-05DC3E2092D8}">
      <dsp:nvSpPr>
        <dsp:cNvPr id="0" name=""/>
        <dsp:cNvSpPr/>
      </dsp:nvSpPr>
      <dsp:spPr>
        <a:xfrm>
          <a:off x="6001525" y="88484"/>
          <a:ext cx="2654011" cy="19137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Gestão Operacional</a:t>
          </a:r>
          <a:r>
            <a:rPr lang="pt-BR" sz="1500" kern="1200" dirty="0">
              <a:solidFill>
                <a:srgbClr val="3333CC"/>
              </a:solidFill>
              <a:latin typeface="Verdana" pitchFamily="34" charset="0"/>
              <a:cs typeface="+mn-cs"/>
            </a:rPr>
            <a:t>.</a:t>
          </a:r>
          <a:endParaRPr lang="pt-BR" sz="1500" kern="1200" dirty="0"/>
        </a:p>
      </dsp:txBody>
      <dsp:txXfrm>
        <a:off x="6094944" y="181903"/>
        <a:ext cx="2467173" cy="1726865"/>
      </dsp:txXfrm>
    </dsp:sp>
    <dsp:sp modelId="{ED25D399-4B68-4E7B-B55B-E3186334AD10}">
      <dsp:nvSpPr>
        <dsp:cNvPr id="0" name=""/>
        <dsp:cNvSpPr/>
      </dsp:nvSpPr>
      <dsp:spPr>
        <a:xfrm rot="1645085">
          <a:off x="5287110" y="3440668"/>
          <a:ext cx="7569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692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06C11-6925-47C4-8CF5-0E56A1EB42E0}">
      <dsp:nvSpPr>
        <dsp:cNvPr id="0" name=""/>
        <dsp:cNvSpPr/>
      </dsp:nvSpPr>
      <dsp:spPr>
        <a:xfrm>
          <a:off x="6001525" y="3362489"/>
          <a:ext cx="2672283" cy="18911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Atender a projetos como abastecimento público, irrigação e outros.</a:t>
          </a:r>
          <a:endParaRPr lang="pt-B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93844" y="3454808"/>
        <a:ext cx="2487645" cy="1706520"/>
      </dsp:txXfrm>
    </dsp:sp>
    <dsp:sp modelId="{97A7CFD9-D4F9-40B9-BB9D-E04B618E2D8E}">
      <dsp:nvSpPr>
        <dsp:cNvPr id="0" name=""/>
        <dsp:cNvSpPr/>
      </dsp:nvSpPr>
      <dsp:spPr>
        <a:xfrm rot="9024879">
          <a:off x="3374513" y="3472644"/>
          <a:ext cx="7070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70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9D32E1-8AAE-40DB-B9E2-2A823DE558DD}">
      <dsp:nvSpPr>
        <dsp:cNvPr id="0" name=""/>
        <dsp:cNvSpPr/>
      </dsp:nvSpPr>
      <dsp:spPr>
        <a:xfrm>
          <a:off x="780799" y="3450982"/>
          <a:ext cx="2639809" cy="18911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Avaliar a disponibilidade hídrica – Outorga DAEE.   </a:t>
          </a:r>
        </a:p>
      </dsp:txBody>
      <dsp:txXfrm>
        <a:off x="873118" y="3543301"/>
        <a:ext cx="2455171" cy="1706520"/>
      </dsp:txXfrm>
    </dsp:sp>
    <dsp:sp modelId="{D3819E7B-C825-4FC3-84B8-0139B609587C}">
      <dsp:nvSpPr>
        <dsp:cNvPr id="0" name=""/>
        <dsp:cNvSpPr/>
      </dsp:nvSpPr>
      <dsp:spPr>
        <a:xfrm rot="12936327">
          <a:off x="3283410" y="2250510"/>
          <a:ext cx="8984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844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1AD5D1-256E-4177-92A4-357AD7B320C4}">
      <dsp:nvSpPr>
        <dsp:cNvPr id="0" name=""/>
        <dsp:cNvSpPr/>
      </dsp:nvSpPr>
      <dsp:spPr>
        <a:xfrm>
          <a:off x="692319" y="88495"/>
          <a:ext cx="2696125" cy="1900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Acompanhamento das condições do Rio. </a:t>
          </a:r>
        </a:p>
      </dsp:txBody>
      <dsp:txXfrm>
        <a:off x="785093" y="181269"/>
        <a:ext cx="2510577" cy="1714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778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72E9157-3A58-428D-996D-E95586FF3AA4}" type="datetimeFigureOut">
              <a:rPr lang="pt-BR"/>
              <a:pPr>
                <a:defRPr/>
              </a:pPr>
              <a:t>21/06/2017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778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B13246-6FF8-4E0E-A681-39FA5BD42C4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980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778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78D23A-233E-4615-BA27-690AC0C07E4E}" type="datetimeFigureOut">
              <a:rPr lang="pt-BR"/>
              <a:pPr>
                <a:defRPr/>
              </a:pPr>
              <a:t>21/06/2017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05" tIns="45802" rIns="91605" bIns="45802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0879" y="4724759"/>
            <a:ext cx="5450207" cy="4475083"/>
          </a:xfrm>
          <a:prstGeom prst="rect">
            <a:avLst/>
          </a:prstGeom>
        </p:spPr>
        <p:txBody>
          <a:bodyPr vert="horz" lIns="91605" tIns="45802" rIns="91605" bIns="45802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778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33A7DE-072A-4DC8-B5B5-8CAB5AEC6A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576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7813" cy="37290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3A7DE-072A-4DC8-B5B5-8CAB5AEC6A4C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35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3A7DE-072A-4DC8-B5B5-8CAB5AEC6A4C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690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7813" cy="37290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3A7DE-072A-4DC8-B5B5-8CAB5AEC6A4C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408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341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7813" cy="37290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3A7DE-072A-4DC8-B5B5-8CAB5AEC6A4C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5827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3A7DE-072A-4DC8-B5B5-8CAB5AEC6A4C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656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3A7DE-072A-4DC8-B5B5-8CAB5AEC6A4C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7190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578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44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33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9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C:\Users\rcs2036\Desktop\Logo 40 anos 1 cor.gif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6"/>
          <a:stretch/>
        </p:blipFill>
        <p:spPr bwMode="auto">
          <a:xfrm>
            <a:off x="4271797" y="5661249"/>
            <a:ext cx="2120867" cy="73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3" y="5668089"/>
            <a:ext cx="2639616" cy="7444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B0F0">
                <a:alpha val="40000"/>
              </a:srgbClr>
            </a:gs>
            <a:gs pos="30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tângulo de cantos arredondados 3"/>
          <p:cNvSpPr/>
          <p:nvPr userDrawn="1"/>
        </p:nvSpPr>
        <p:spPr>
          <a:xfrm>
            <a:off x="334434" y="215901"/>
            <a:ext cx="9698567" cy="620713"/>
          </a:xfrm>
          <a:prstGeom prst="round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" name="Picture 2" descr="C:\Users\rcs2036\Desktop\Logo 40 anos 1 cor.gif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6" b="10418"/>
          <a:stretch/>
        </p:blipFill>
        <p:spPr bwMode="auto">
          <a:xfrm>
            <a:off x="10150538" y="288008"/>
            <a:ext cx="1802113" cy="47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77" name="CaixaDeTexto 5"/>
          <p:cNvSpPr txBox="1">
            <a:spLocks noChangeArrowheads="1"/>
          </p:cNvSpPr>
          <p:nvPr userDrawn="1"/>
        </p:nvSpPr>
        <p:spPr bwMode="auto">
          <a:xfrm>
            <a:off x="527051" y="806509"/>
            <a:ext cx="11137900" cy="435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0066"/>
                </a:solidFill>
              </a:rPr>
              <a:t>____________________________________________________________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  <a:buSzPct val="95000"/>
              <a:defRPr/>
            </a:pPr>
            <a:r>
              <a:rPr lang="pt-BR" sz="1600" b="1" dirty="0">
                <a:solidFill>
                  <a:srgbClr val="002060"/>
                </a:solidFill>
              </a:rPr>
              <a:t>DIRETORIA EXECUTIVA DA SANASA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presidente 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- </a:t>
            </a:r>
            <a:r>
              <a:rPr lang="pt-BR" sz="1600" kern="1200" dirty="0" err="1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Arly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 de Lara  </a:t>
            </a:r>
            <a:r>
              <a:rPr lang="pt-BR" sz="1600" kern="1200" dirty="0" err="1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Romêo</a:t>
            </a:r>
            <a:endParaRPr lang="pt-BR" sz="1600" kern="1200" dirty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Chefe de Gabinete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</a:t>
            </a:r>
            <a:r>
              <a:rPr lang="pt-BR" sz="1600" dirty="0">
                <a:solidFill>
                  <a:srgbClr val="002060"/>
                </a:solidFill>
                <a:ea typeface="MS PGothic" charset="0"/>
                <a:cs typeface="MS PGothic" charset="0"/>
              </a:rPr>
              <a:t>Maria Paula Balesteros Silva</a:t>
            </a:r>
            <a:endParaRPr lang="pt-BR" sz="1600" b="1" kern="1200" dirty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Procurador Geral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Mário Orlando </a:t>
            </a:r>
            <a:r>
              <a:rPr lang="pt-BR" sz="1600" kern="1200" dirty="0" err="1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Galves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 de Carvalho</a:t>
            </a:r>
            <a:endParaRPr lang="pt-BR" sz="1600" b="1" kern="1200" dirty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Administrativo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Paulo Jorge Zeraik</a:t>
            </a:r>
            <a:endParaRPr lang="pt-BR" sz="1600" b="1" kern="1200" dirty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Comercial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Luiz Fernando Lopes</a:t>
            </a:r>
            <a:endParaRPr lang="pt-BR" sz="1600" b="1" kern="1200" dirty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Financeiro e de Rel. com Investidores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Pedro Cláudio da Silva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Técnico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Marco Antônio dos Santos</a:t>
            </a:r>
          </a:p>
          <a:p>
            <a:pPr algn="ctr" eaLnBrk="1" hangingPunct="1">
              <a:lnSpc>
                <a:spcPct val="150000"/>
              </a:lnSpc>
            </a:pPr>
            <a:endParaRPr lang="pt-BR" sz="1000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2060"/>
                </a:solidFill>
              </a:rPr>
              <a:t>www.sanasa.com.br    0800 77 21 195</a:t>
            </a:r>
            <a:endParaRPr lang="pt-BR" dirty="0"/>
          </a:p>
        </p:txBody>
      </p:sp>
      <p:pic>
        <p:nvPicPr>
          <p:cNvPr id="9" name="Picture 2" descr="C:\Users\rcs2036\Desktop\Logo 40 anos 1 cor.gif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4"/>
          <a:stretch/>
        </p:blipFill>
        <p:spPr bwMode="auto">
          <a:xfrm>
            <a:off x="6969217" y="5756560"/>
            <a:ext cx="1816336" cy="58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05" y="5756561"/>
            <a:ext cx="2195601" cy="6192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2063751" y="1484785"/>
            <a:ext cx="7993063" cy="136842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099" name="CaixaDeTexto 2"/>
          <p:cNvSpPr txBox="1">
            <a:spLocks noChangeArrowheads="1"/>
          </p:cNvSpPr>
          <p:nvPr/>
        </p:nvSpPr>
        <p:spPr bwMode="auto">
          <a:xfrm>
            <a:off x="2423593" y="1529771"/>
            <a:ext cx="74898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4000" b="1" dirty="0">
                <a:solidFill>
                  <a:srgbClr val="002060"/>
                </a:solidFill>
                <a:latin typeface="Arial" charset="0"/>
              </a:rPr>
              <a:t>MACROMEDIÇÃO </a:t>
            </a:r>
          </a:p>
          <a:p>
            <a:pPr algn="ctr" eaLnBrk="1" hangingPunct="1"/>
            <a:r>
              <a:rPr lang="pt-BR" sz="4000" b="1" dirty="0">
                <a:solidFill>
                  <a:srgbClr val="002060"/>
                </a:solidFill>
                <a:latin typeface="Arial" charset="0"/>
              </a:rPr>
              <a:t> PESQUISA DE VAZAMENTO</a:t>
            </a:r>
          </a:p>
        </p:txBody>
      </p:sp>
      <p:pic>
        <p:nvPicPr>
          <p:cNvPr id="1026" name="Picture 2" descr="logo congres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2996952"/>
            <a:ext cx="3542958" cy="201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536160" y="4038207"/>
            <a:ext cx="190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Luiz Roberto Sarto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575" y="4437112"/>
            <a:ext cx="3384376" cy="229216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652" y="1340768"/>
            <a:ext cx="5376595" cy="302433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983432" y="1340768"/>
            <a:ext cx="3240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Vazão em Tempo Real </a:t>
            </a:r>
          </a:p>
        </p:txBody>
      </p:sp>
      <p:sp>
        <p:nvSpPr>
          <p:cNvPr id="8" name="Retângulo 7"/>
          <p:cNvSpPr/>
          <p:nvPr/>
        </p:nvSpPr>
        <p:spPr>
          <a:xfrm>
            <a:off x="6509282" y="814956"/>
            <a:ext cx="36942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Dados Históricos</a:t>
            </a:r>
          </a:p>
        </p:txBody>
      </p:sp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479376" y="246991"/>
            <a:ext cx="8784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schemeClr val="bg1"/>
                </a:solidFill>
                <a:latin typeface="Arial" charset="0"/>
              </a:rPr>
              <a:t>Captação Rio Atibaia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Medição Permanente do Rio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00" y="1916832"/>
            <a:ext cx="6224740" cy="424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1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661805470"/>
              </p:ext>
            </p:extLst>
          </p:nvPr>
        </p:nvGraphicFramePr>
        <p:xfrm>
          <a:off x="1415480" y="1052736"/>
          <a:ext cx="928903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767408" y="260648"/>
            <a:ext cx="5025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Importância da Medição do Rio</a:t>
            </a:r>
          </a:p>
        </p:txBody>
      </p:sp>
    </p:spTree>
    <p:extLst>
      <p:ext uri="{BB962C8B-B14F-4D97-AF65-F5344CB8AC3E}">
        <p14:creationId xmlns:p14="http://schemas.microsoft.com/office/powerpoint/2010/main" val="267086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5" name="Conector reto 314"/>
          <p:cNvCxnSpPr>
            <a:cxnSpLocks/>
            <a:endCxn id="71" idx="1"/>
          </p:cNvCxnSpPr>
          <p:nvPr/>
        </p:nvCxnSpPr>
        <p:spPr>
          <a:xfrm flipV="1">
            <a:off x="5811056" y="3222849"/>
            <a:ext cx="511224" cy="2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Conector reto 295"/>
          <p:cNvCxnSpPr>
            <a:cxnSpLocks/>
          </p:cNvCxnSpPr>
          <p:nvPr/>
        </p:nvCxnSpPr>
        <p:spPr>
          <a:xfrm>
            <a:off x="6670391" y="3911934"/>
            <a:ext cx="6497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Conector reto 291"/>
          <p:cNvCxnSpPr>
            <a:cxnSpLocks/>
          </p:cNvCxnSpPr>
          <p:nvPr/>
        </p:nvCxnSpPr>
        <p:spPr>
          <a:xfrm>
            <a:off x="5752196" y="1275282"/>
            <a:ext cx="9198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0" name="Agrupar 279"/>
          <p:cNvGrpSpPr/>
          <p:nvPr/>
        </p:nvGrpSpPr>
        <p:grpSpPr>
          <a:xfrm>
            <a:off x="6322280" y="980728"/>
            <a:ext cx="637816" cy="602331"/>
            <a:chOff x="6322280" y="980728"/>
            <a:chExt cx="637816" cy="602331"/>
          </a:xfrm>
        </p:grpSpPr>
        <p:sp>
          <p:nvSpPr>
            <p:cNvPr id="63" name="CaixaDeTexto 62"/>
            <p:cNvSpPr txBox="1"/>
            <p:nvPr/>
          </p:nvSpPr>
          <p:spPr>
            <a:xfrm>
              <a:off x="6322280" y="980728"/>
              <a:ext cx="637816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cs typeface="Arial" panose="020B0604020202020204" pitchFamily="34" charset="0"/>
                </a:rPr>
                <a:t>F_1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6322280" y="1275282"/>
              <a:ext cx="637816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cs typeface="Arial" panose="020B0604020202020204" pitchFamily="34" charset="0"/>
                </a:rPr>
                <a:t>F_2</a:t>
              </a:r>
            </a:p>
          </p:txBody>
        </p:sp>
      </p:grpSp>
      <p:grpSp>
        <p:nvGrpSpPr>
          <p:cNvPr id="283" name="Agrupar 282"/>
          <p:cNvGrpSpPr/>
          <p:nvPr/>
        </p:nvGrpSpPr>
        <p:grpSpPr>
          <a:xfrm>
            <a:off x="6307757" y="1635322"/>
            <a:ext cx="652339" cy="598517"/>
            <a:chOff x="6307757" y="1635322"/>
            <a:chExt cx="652339" cy="598517"/>
          </a:xfrm>
        </p:grpSpPr>
        <p:sp>
          <p:nvSpPr>
            <p:cNvPr id="64" name="CaixaDeTexto 63"/>
            <p:cNvSpPr txBox="1"/>
            <p:nvPr/>
          </p:nvSpPr>
          <p:spPr>
            <a:xfrm>
              <a:off x="6307757" y="1926062"/>
              <a:ext cx="637816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cs typeface="Arial" panose="020B0604020202020204" pitchFamily="34" charset="0"/>
                </a:rPr>
                <a:t>F_4</a:t>
              </a:r>
            </a:p>
          </p:txBody>
        </p:sp>
        <p:sp>
          <p:nvSpPr>
            <p:cNvPr id="70" name="CaixaDeTexto 69"/>
            <p:cNvSpPr txBox="1"/>
            <p:nvPr/>
          </p:nvSpPr>
          <p:spPr>
            <a:xfrm>
              <a:off x="6322280" y="1635322"/>
              <a:ext cx="637816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cs typeface="Arial" panose="020B0604020202020204" pitchFamily="34" charset="0"/>
                </a:rPr>
                <a:t>F_3</a:t>
              </a:r>
            </a:p>
          </p:txBody>
        </p:sp>
      </p:grpSp>
      <p:grpSp>
        <p:nvGrpSpPr>
          <p:cNvPr id="284" name="Agrupar 283"/>
          <p:cNvGrpSpPr/>
          <p:nvPr/>
        </p:nvGrpSpPr>
        <p:grpSpPr>
          <a:xfrm>
            <a:off x="6322280" y="2306820"/>
            <a:ext cx="637816" cy="607381"/>
            <a:chOff x="6322280" y="2306820"/>
            <a:chExt cx="637816" cy="607381"/>
          </a:xfrm>
        </p:grpSpPr>
        <p:sp>
          <p:nvSpPr>
            <p:cNvPr id="67" name="CaixaDeTexto 66"/>
            <p:cNvSpPr txBox="1"/>
            <p:nvPr/>
          </p:nvSpPr>
          <p:spPr>
            <a:xfrm>
              <a:off x="6322280" y="2306820"/>
              <a:ext cx="637816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cs typeface="Arial" panose="020B0604020202020204" pitchFamily="34" charset="0"/>
                </a:rPr>
                <a:t>F_5</a:t>
              </a:r>
            </a:p>
          </p:txBody>
        </p:sp>
        <p:sp>
          <p:nvSpPr>
            <p:cNvPr id="72" name="CaixaDeTexto 71"/>
            <p:cNvSpPr txBox="1"/>
            <p:nvPr/>
          </p:nvSpPr>
          <p:spPr>
            <a:xfrm>
              <a:off x="6322280" y="2606424"/>
              <a:ext cx="637816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cs typeface="Arial" panose="020B0604020202020204" pitchFamily="34" charset="0"/>
                </a:rPr>
                <a:t>F_6</a:t>
              </a:r>
            </a:p>
          </p:txBody>
        </p:sp>
      </p:grpSp>
      <p:pic>
        <p:nvPicPr>
          <p:cNvPr id="74" name="Imagem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438" y="2420888"/>
            <a:ext cx="383618" cy="371383"/>
          </a:xfrm>
          <a:prstGeom prst="rect">
            <a:avLst/>
          </a:prstGeom>
        </p:spPr>
      </p:pic>
      <p:sp>
        <p:nvSpPr>
          <p:cNvPr id="85" name="CaixaDeTexto 84"/>
          <p:cNvSpPr txBox="1"/>
          <p:nvPr/>
        </p:nvSpPr>
        <p:spPr>
          <a:xfrm>
            <a:off x="4155780" y="4899359"/>
            <a:ext cx="760434" cy="30777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ETA_2</a:t>
            </a:r>
          </a:p>
        </p:txBody>
      </p:sp>
      <p:sp>
        <p:nvSpPr>
          <p:cNvPr id="104" name="CaixaDeTexto 103"/>
          <p:cNvSpPr txBox="1"/>
          <p:nvPr/>
        </p:nvSpPr>
        <p:spPr>
          <a:xfrm>
            <a:off x="653936" y="3508206"/>
            <a:ext cx="1101891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Captação do rio Atibaia</a:t>
            </a:r>
          </a:p>
        </p:txBody>
      </p:sp>
      <p:sp>
        <p:nvSpPr>
          <p:cNvPr id="105" name="CaixaDeTexto 104"/>
          <p:cNvSpPr txBox="1"/>
          <p:nvPr/>
        </p:nvSpPr>
        <p:spPr>
          <a:xfrm>
            <a:off x="2317169" y="2436427"/>
            <a:ext cx="637816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cs typeface="Arial" panose="020B0604020202020204" pitchFamily="34" charset="0"/>
              </a:rPr>
              <a:t>ARA_1</a:t>
            </a:r>
          </a:p>
        </p:txBody>
      </p:sp>
      <p:sp>
        <p:nvSpPr>
          <p:cNvPr id="106" name="CaixaDeTexto 105"/>
          <p:cNvSpPr txBox="1"/>
          <p:nvPr/>
        </p:nvSpPr>
        <p:spPr>
          <a:xfrm>
            <a:off x="2317169" y="3684151"/>
            <a:ext cx="637816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cs typeface="Arial" panose="020B0604020202020204" pitchFamily="34" charset="0"/>
              </a:rPr>
              <a:t>ARA_2</a:t>
            </a:r>
          </a:p>
        </p:txBody>
      </p:sp>
      <p:sp>
        <p:nvSpPr>
          <p:cNvPr id="107" name="CaixaDeTexto 106"/>
          <p:cNvSpPr txBox="1"/>
          <p:nvPr/>
        </p:nvSpPr>
        <p:spPr>
          <a:xfrm>
            <a:off x="2347319" y="4740247"/>
            <a:ext cx="637816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cs typeface="Arial" panose="020B0604020202020204" pitchFamily="34" charset="0"/>
              </a:rPr>
              <a:t>ARA_3</a:t>
            </a:r>
          </a:p>
        </p:txBody>
      </p:sp>
      <p:cxnSp>
        <p:nvCxnSpPr>
          <p:cNvPr id="108" name="Conector: Angulado 77"/>
          <p:cNvCxnSpPr>
            <a:cxnSpLocks/>
            <a:stCxn id="104" idx="0"/>
            <a:endCxn id="105" idx="1"/>
          </p:cNvCxnSpPr>
          <p:nvPr/>
        </p:nvCxnSpPr>
        <p:spPr>
          <a:xfrm rot="5400000" flipH="1" flipV="1">
            <a:off x="1294386" y="2485424"/>
            <a:ext cx="933279" cy="111228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: Angulado 198"/>
          <p:cNvCxnSpPr>
            <a:stCxn id="104" idx="2"/>
            <a:endCxn id="107" idx="1"/>
          </p:cNvCxnSpPr>
          <p:nvPr/>
        </p:nvCxnSpPr>
        <p:spPr>
          <a:xfrm rot="16200000" flipH="1">
            <a:off x="1352440" y="3883867"/>
            <a:ext cx="847321" cy="114243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luxograma: Ou 109"/>
          <p:cNvSpPr/>
          <p:nvPr/>
        </p:nvSpPr>
        <p:spPr>
          <a:xfrm>
            <a:off x="3687201" y="3653065"/>
            <a:ext cx="376339" cy="351999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cs typeface="Arial" panose="020B0604020202020204" pitchFamily="34" charset="0"/>
            </a:endParaRPr>
          </a:p>
        </p:txBody>
      </p:sp>
      <p:cxnSp>
        <p:nvCxnSpPr>
          <p:cNvPr id="111" name="Conector: Angulado 212"/>
          <p:cNvCxnSpPr>
            <a:stCxn id="105" idx="3"/>
            <a:endCxn id="110" idx="0"/>
          </p:cNvCxnSpPr>
          <p:nvPr/>
        </p:nvCxnSpPr>
        <p:spPr>
          <a:xfrm>
            <a:off x="2954985" y="2574927"/>
            <a:ext cx="920386" cy="107813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: Angulado 214"/>
          <p:cNvCxnSpPr>
            <a:cxnSpLocks/>
            <a:stCxn id="107" idx="3"/>
            <a:endCxn id="110" idx="4"/>
          </p:cNvCxnSpPr>
          <p:nvPr/>
        </p:nvCxnSpPr>
        <p:spPr>
          <a:xfrm flipV="1">
            <a:off x="2985135" y="4005064"/>
            <a:ext cx="890236" cy="87368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tângulo 114"/>
          <p:cNvSpPr/>
          <p:nvPr/>
        </p:nvSpPr>
        <p:spPr>
          <a:xfrm>
            <a:off x="8080096" y="2611697"/>
            <a:ext cx="1506918" cy="1072589"/>
          </a:xfrm>
          <a:prstGeom prst="rect">
            <a:avLst/>
          </a:prstGeom>
          <a:effectLst>
            <a:glow rad="139700">
              <a:schemeClr val="accent6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cs typeface="Arial" panose="020B0604020202020204" pitchFamily="34" charset="0"/>
              </a:rPr>
              <a:t>RESERVATÓRIO</a:t>
            </a:r>
          </a:p>
          <a:p>
            <a:pPr algn="ctr"/>
            <a:r>
              <a:rPr lang="pt-BR" sz="1600" b="1" dirty="0">
                <a:cs typeface="Arial" panose="020B0604020202020204" pitchFamily="34" charset="0"/>
              </a:rPr>
              <a:t>Ferradura</a:t>
            </a:r>
          </a:p>
        </p:txBody>
      </p:sp>
      <p:sp>
        <p:nvSpPr>
          <p:cNvPr id="116" name="CaixaDeTexto 115"/>
          <p:cNvSpPr txBox="1"/>
          <p:nvPr/>
        </p:nvSpPr>
        <p:spPr>
          <a:xfrm>
            <a:off x="10770214" y="1681063"/>
            <a:ext cx="798394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Saída_1</a:t>
            </a:r>
          </a:p>
        </p:txBody>
      </p:sp>
      <p:sp>
        <p:nvSpPr>
          <p:cNvPr id="117" name="CaixaDeTexto 116"/>
          <p:cNvSpPr txBox="1"/>
          <p:nvPr/>
        </p:nvSpPr>
        <p:spPr>
          <a:xfrm>
            <a:off x="10759958" y="2340805"/>
            <a:ext cx="808649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Saída_2</a:t>
            </a:r>
          </a:p>
        </p:txBody>
      </p:sp>
      <p:sp>
        <p:nvSpPr>
          <p:cNvPr id="118" name="CaixaDeTexto 117"/>
          <p:cNvSpPr txBox="1"/>
          <p:nvPr/>
        </p:nvSpPr>
        <p:spPr>
          <a:xfrm>
            <a:off x="10770215" y="3857859"/>
            <a:ext cx="798392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Saída_3</a:t>
            </a:r>
          </a:p>
        </p:txBody>
      </p:sp>
      <p:sp>
        <p:nvSpPr>
          <p:cNvPr id="119" name="CaixaDeTexto 118"/>
          <p:cNvSpPr txBox="1"/>
          <p:nvPr/>
        </p:nvSpPr>
        <p:spPr>
          <a:xfrm>
            <a:off x="10770215" y="4581129"/>
            <a:ext cx="798392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Saída_4</a:t>
            </a:r>
          </a:p>
        </p:txBody>
      </p:sp>
      <p:pic>
        <p:nvPicPr>
          <p:cNvPr id="126" name="Imagem 1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0" y="2197626"/>
            <a:ext cx="360497" cy="489768"/>
          </a:xfrm>
          <a:prstGeom prst="rect">
            <a:avLst/>
          </a:prstGeom>
        </p:spPr>
      </p:pic>
      <p:sp>
        <p:nvSpPr>
          <p:cNvPr id="133" name="Rectangle 1"/>
          <p:cNvSpPr>
            <a:spLocks noChangeArrowheads="1"/>
          </p:cNvSpPr>
          <p:nvPr/>
        </p:nvSpPr>
        <p:spPr bwMode="auto">
          <a:xfrm>
            <a:off x="10227844" y="6347806"/>
            <a:ext cx="17778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Diagrama esquemático da macromedição</a:t>
            </a:r>
            <a:endParaRPr lang="pt-BR" altLang="pt-B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9687506" y="5095225"/>
            <a:ext cx="22411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Macromedidores instalados nas saídas</a:t>
            </a:r>
            <a:endParaRPr lang="pt-BR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ector de Seta Reta 3"/>
          <p:cNvCxnSpPr>
            <a:stCxn id="106" idx="3"/>
            <a:endCxn id="110" idx="2"/>
          </p:cNvCxnSpPr>
          <p:nvPr/>
        </p:nvCxnSpPr>
        <p:spPr>
          <a:xfrm>
            <a:off x="2954985" y="3822651"/>
            <a:ext cx="732216" cy="6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3156888" y="2886888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153810" y="4144976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Us</a:t>
            </a:r>
          </a:p>
        </p:txBody>
      </p:sp>
      <p:sp>
        <p:nvSpPr>
          <p:cNvPr id="135" name="CaixaDeTexto 134"/>
          <p:cNvSpPr txBox="1"/>
          <p:nvPr/>
        </p:nvSpPr>
        <p:spPr>
          <a:xfrm>
            <a:off x="3143672" y="1628800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  <p:pic>
        <p:nvPicPr>
          <p:cNvPr id="143" name="Imagem 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223" y="3440604"/>
            <a:ext cx="360497" cy="489768"/>
          </a:xfrm>
          <a:prstGeom prst="rect">
            <a:avLst/>
          </a:prstGeom>
        </p:spPr>
      </p:pic>
      <p:pic>
        <p:nvPicPr>
          <p:cNvPr id="144" name="Imagem 1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102" y="4713801"/>
            <a:ext cx="383618" cy="371383"/>
          </a:xfrm>
          <a:prstGeom prst="rect">
            <a:avLst/>
          </a:prstGeom>
        </p:spPr>
      </p:pic>
      <p:pic>
        <p:nvPicPr>
          <p:cNvPr id="145" name="Imagem 1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438" y="1113401"/>
            <a:ext cx="383618" cy="371383"/>
          </a:xfrm>
          <a:prstGeom prst="rect">
            <a:avLst/>
          </a:prstGeom>
        </p:spPr>
      </p:pic>
      <p:pic>
        <p:nvPicPr>
          <p:cNvPr id="150" name="Imagem 1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527" y="3057617"/>
            <a:ext cx="383618" cy="371383"/>
          </a:xfrm>
          <a:prstGeom prst="rect">
            <a:avLst/>
          </a:prstGeom>
        </p:spPr>
      </p:pic>
      <p:pic>
        <p:nvPicPr>
          <p:cNvPr id="151" name="Imagem 1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6231972"/>
            <a:ext cx="317977" cy="432000"/>
          </a:xfrm>
          <a:prstGeom prst="rect">
            <a:avLst/>
          </a:prstGeom>
        </p:spPr>
      </p:pic>
      <p:pic>
        <p:nvPicPr>
          <p:cNvPr id="152" name="Imagem 1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3573016"/>
            <a:ext cx="317977" cy="432000"/>
          </a:xfrm>
          <a:prstGeom prst="rect">
            <a:avLst/>
          </a:prstGeom>
        </p:spPr>
      </p:pic>
      <p:pic>
        <p:nvPicPr>
          <p:cNvPr id="153" name="Imagem 1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4086086"/>
            <a:ext cx="317977" cy="432000"/>
          </a:xfrm>
          <a:prstGeom prst="rect">
            <a:avLst/>
          </a:prstGeom>
        </p:spPr>
      </p:pic>
      <p:pic>
        <p:nvPicPr>
          <p:cNvPr id="154" name="Imagem 1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4604544"/>
            <a:ext cx="317977" cy="432000"/>
          </a:xfrm>
          <a:prstGeom prst="rect">
            <a:avLst/>
          </a:prstGeom>
        </p:spPr>
      </p:pic>
      <p:pic>
        <p:nvPicPr>
          <p:cNvPr id="155" name="Imagem 1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5123002"/>
            <a:ext cx="317976" cy="432000"/>
          </a:xfrm>
          <a:prstGeom prst="rect">
            <a:avLst/>
          </a:prstGeom>
        </p:spPr>
      </p:pic>
      <p:pic>
        <p:nvPicPr>
          <p:cNvPr id="156" name="Imagem 1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5641460"/>
            <a:ext cx="317977" cy="43200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62" name="CaixaDeTexto 61"/>
          <p:cNvSpPr txBox="1"/>
          <p:nvPr/>
        </p:nvSpPr>
        <p:spPr>
          <a:xfrm>
            <a:off x="4155780" y="2273018"/>
            <a:ext cx="760434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ETA_1</a:t>
            </a:r>
          </a:p>
        </p:txBody>
      </p:sp>
      <p:pic>
        <p:nvPicPr>
          <p:cNvPr id="196" name="Imagem 1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0630" y="1484784"/>
            <a:ext cx="360497" cy="489768"/>
          </a:xfrm>
          <a:prstGeom prst="rect">
            <a:avLst/>
          </a:prstGeom>
        </p:spPr>
      </p:pic>
      <p:pic>
        <p:nvPicPr>
          <p:cNvPr id="197" name="Imagem 1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7871" y="2257454"/>
            <a:ext cx="383618" cy="371383"/>
          </a:xfrm>
          <a:prstGeom prst="rect">
            <a:avLst/>
          </a:prstGeom>
        </p:spPr>
      </p:pic>
      <p:pic>
        <p:nvPicPr>
          <p:cNvPr id="198" name="Imagem 1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0630" y="3634643"/>
            <a:ext cx="360497" cy="489768"/>
          </a:xfrm>
          <a:prstGeom prst="rect">
            <a:avLst/>
          </a:prstGeom>
        </p:spPr>
      </p:pic>
      <p:pic>
        <p:nvPicPr>
          <p:cNvPr id="199" name="Imagem 1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0630" y="4379392"/>
            <a:ext cx="360497" cy="489768"/>
          </a:xfrm>
          <a:prstGeom prst="rect">
            <a:avLst/>
          </a:prstGeom>
        </p:spPr>
      </p:pic>
      <p:cxnSp>
        <p:nvCxnSpPr>
          <p:cNvPr id="206" name="Conector de Seta Reta 205"/>
          <p:cNvCxnSpPr/>
          <p:nvPr/>
        </p:nvCxnSpPr>
        <p:spPr>
          <a:xfrm>
            <a:off x="10307633" y="2441298"/>
            <a:ext cx="439089" cy="3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Conector de Seta Reta 206"/>
          <p:cNvCxnSpPr/>
          <p:nvPr/>
        </p:nvCxnSpPr>
        <p:spPr>
          <a:xfrm>
            <a:off x="10327912" y="4001372"/>
            <a:ext cx="439089" cy="3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ector de Seta Reta 207"/>
          <p:cNvCxnSpPr/>
          <p:nvPr/>
        </p:nvCxnSpPr>
        <p:spPr>
          <a:xfrm>
            <a:off x="10327912" y="4725145"/>
            <a:ext cx="439089" cy="3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Agrupar 215"/>
          <p:cNvGrpSpPr/>
          <p:nvPr/>
        </p:nvGrpSpPr>
        <p:grpSpPr>
          <a:xfrm>
            <a:off x="124827" y="3497316"/>
            <a:ext cx="393543" cy="504056"/>
            <a:chOff x="658449" y="5949280"/>
            <a:chExt cx="393543" cy="504056"/>
          </a:xfrm>
        </p:grpSpPr>
        <p:cxnSp>
          <p:nvCxnSpPr>
            <p:cNvPr id="210" name="Conector: Curvo 209"/>
            <p:cNvCxnSpPr/>
            <p:nvPr/>
          </p:nvCxnSpPr>
          <p:spPr>
            <a:xfrm rot="16200000" flipH="1">
              <a:off x="477030" y="6166713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ector: Curvo 210"/>
            <p:cNvCxnSpPr/>
            <p:nvPr/>
          </p:nvCxnSpPr>
          <p:spPr>
            <a:xfrm rot="16200000" flipH="1">
              <a:off x="549038" y="6130699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ector: Curvo 211"/>
            <p:cNvCxnSpPr/>
            <p:nvPr/>
          </p:nvCxnSpPr>
          <p:spPr>
            <a:xfrm rot="16200000" flipH="1">
              <a:off x="621046" y="6174790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ector: Curvo 212"/>
            <p:cNvCxnSpPr/>
            <p:nvPr/>
          </p:nvCxnSpPr>
          <p:spPr>
            <a:xfrm rot="16200000" flipH="1">
              <a:off x="629430" y="6166713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ector: Curvo 213"/>
            <p:cNvCxnSpPr/>
            <p:nvPr/>
          </p:nvCxnSpPr>
          <p:spPr>
            <a:xfrm rot="16200000" flipH="1">
              <a:off x="701438" y="6130699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ector: Curvo 214"/>
            <p:cNvCxnSpPr/>
            <p:nvPr/>
          </p:nvCxnSpPr>
          <p:spPr>
            <a:xfrm rot="16200000" flipH="1">
              <a:off x="773446" y="6174790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2" name="Retângulo 231"/>
          <p:cNvSpPr/>
          <p:nvPr/>
        </p:nvSpPr>
        <p:spPr>
          <a:xfrm>
            <a:off x="7361575" y="907019"/>
            <a:ext cx="2245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Macromedidores instalados nos filtros </a:t>
            </a:r>
            <a:endParaRPr lang="pt-BR" sz="2000" b="1" dirty="0">
              <a:solidFill>
                <a:srgbClr val="3333CC"/>
              </a:solidFill>
            </a:endParaRPr>
          </a:p>
        </p:txBody>
      </p:sp>
      <p:cxnSp>
        <p:nvCxnSpPr>
          <p:cNvPr id="256" name="Conector: Angulado 255"/>
          <p:cNvCxnSpPr>
            <a:stCxn id="110" idx="6"/>
            <a:endCxn id="62" idx="2"/>
          </p:cNvCxnSpPr>
          <p:nvPr/>
        </p:nvCxnSpPr>
        <p:spPr>
          <a:xfrm flipV="1">
            <a:off x="4063540" y="2580795"/>
            <a:ext cx="472457" cy="124827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ector: Angulado 257"/>
          <p:cNvCxnSpPr>
            <a:cxnSpLocks/>
            <a:stCxn id="110" idx="6"/>
            <a:endCxn id="85" idx="0"/>
          </p:cNvCxnSpPr>
          <p:nvPr/>
        </p:nvCxnSpPr>
        <p:spPr>
          <a:xfrm>
            <a:off x="4063540" y="3829065"/>
            <a:ext cx="472457" cy="107029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Conector: Angulado 260"/>
          <p:cNvCxnSpPr>
            <a:cxnSpLocks/>
            <a:stCxn id="62" idx="3"/>
            <a:endCxn id="145" idx="1"/>
          </p:cNvCxnSpPr>
          <p:nvPr/>
        </p:nvCxnSpPr>
        <p:spPr>
          <a:xfrm flipV="1">
            <a:off x="4916214" y="1299093"/>
            <a:ext cx="511224" cy="112781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Conector: Angulado 272"/>
          <p:cNvCxnSpPr>
            <a:stCxn id="62" idx="3"/>
            <a:endCxn id="146" idx="1"/>
          </p:cNvCxnSpPr>
          <p:nvPr/>
        </p:nvCxnSpPr>
        <p:spPr>
          <a:xfrm flipV="1">
            <a:off x="4916214" y="1947165"/>
            <a:ext cx="511224" cy="47974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Conector: Angulado 274"/>
          <p:cNvCxnSpPr>
            <a:stCxn id="62" idx="3"/>
            <a:endCxn id="150" idx="1"/>
          </p:cNvCxnSpPr>
          <p:nvPr/>
        </p:nvCxnSpPr>
        <p:spPr>
          <a:xfrm>
            <a:off x="4916214" y="2426907"/>
            <a:ext cx="517313" cy="81640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Conector: Angulado 276"/>
          <p:cNvCxnSpPr>
            <a:stCxn id="62" idx="3"/>
            <a:endCxn id="74" idx="1"/>
          </p:cNvCxnSpPr>
          <p:nvPr/>
        </p:nvCxnSpPr>
        <p:spPr>
          <a:xfrm>
            <a:off x="4916214" y="2426907"/>
            <a:ext cx="511224" cy="17967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Conector reto 294"/>
          <p:cNvCxnSpPr>
            <a:cxnSpLocks/>
          </p:cNvCxnSpPr>
          <p:nvPr/>
        </p:nvCxnSpPr>
        <p:spPr>
          <a:xfrm>
            <a:off x="5735960" y="1916832"/>
            <a:ext cx="9198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Imagem 1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438" y="1761473"/>
            <a:ext cx="383618" cy="371383"/>
          </a:xfrm>
          <a:prstGeom prst="rect">
            <a:avLst/>
          </a:prstGeom>
        </p:spPr>
      </p:pic>
      <p:cxnSp>
        <p:nvCxnSpPr>
          <p:cNvPr id="297" name="Conector reto 296"/>
          <p:cNvCxnSpPr>
            <a:cxnSpLocks/>
            <a:endCxn id="88" idx="1"/>
          </p:cNvCxnSpPr>
          <p:nvPr/>
        </p:nvCxnSpPr>
        <p:spPr>
          <a:xfrm>
            <a:off x="6744072" y="4418264"/>
            <a:ext cx="586320" cy="17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Conector reto 298"/>
          <p:cNvCxnSpPr>
            <a:cxnSpLocks/>
            <a:endCxn id="87" idx="1"/>
          </p:cNvCxnSpPr>
          <p:nvPr/>
        </p:nvCxnSpPr>
        <p:spPr>
          <a:xfrm>
            <a:off x="6744072" y="5439836"/>
            <a:ext cx="586320" cy="20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Conector reto 300"/>
          <p:cNvCxnSpPr>
            <a:cxnSpLocks/>
            <a:endCxn id="93" idx="1"/>
          </p:cNvCxnSpPr>
          <p:nvPr/>
        </p:nvCxnSpPr>
        <p:spPr>
          <a:xfrm>
            <a:off x="6744072" y="6519956"/>
            <a:ext cx="586320" cy="20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aixaDeTexto 85"/>
          <p:cNvSpPr txBox="1"/>
          <p:nvPr/>
        </p:nvSpPr>
        <p:spPr>
          <a:xfrm>
            <a:off x="7330392" y="3794685"/>
            <a:ext cx="63781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F_1</a:t>
            </a:r>
          </a:p>
        </p:txBody>
      </p:sp>
      <p:sp>
        <p:nvSpPr>
          <p:cNvPr id="87" name="CaixaDeTexto 86"/>
          <p:cNvSpPr txBox="1"/>
          <p:nvPr/>
        </p:nvSpPr>
        <p:spPr>
          <a:xfrm>
            <a:off x="7330392" y="5306853"/>
            <a:ext cx="63781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F_4</a:t>
            </a:r>
          </a:p>
        </p:txBody>
      </p:sp>
      <p:sp>
        <p:nvSpPr>
          <p:cNvPr id="88" name="CaixaDeTexto 87"/>
          <p:cNvSpPr txBox="1"/>
          <p:nvPr/>
        </p:nvSpPr>
        <p:spPr>
          <a:xfrm>
            <a:off x="7330392" y="4281846"/>
            <a:ext cx="63781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F_2</a:t>
            </a:r>
          </a:p>
        </p:txBody>
      </p:sp>
      <p:sp>
        <p:nvSpPr>
          <p:cNvPr id="89" name="CaixaDeTexto 88"/>
          <p:cNvSpPr txBox="1"/>
          <p:nvPr/>
        </p:nvSpPr>
        <p:spPr>
          <a:xfrm>
            <a:off x="7330392" y="5810909"/>
            <a:ext cx="63781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F_5</a:t>
            </a:r>
          </a:p>
        </p:txBody>
      </p:sp>
      <p:sp>
        <p:nvSpPr>
          <p:cNvPr id="92" name="CaixaDeTexto 91"/>
          <p:cNvSpPr txBox="1"/>
          <p:nvPr/>
        </p:nvSpPr>
        <p:spPr>
          <a:xfrm>
            <a:off x="7330392" y="4820544"/>
            <a:ext cx="63781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F_3</a:t>
            </a:r>
          </a:p>
        </p:txBody>
      </p:sp>
      <p:sp>
        <p:nvSpPr>
          <p:cNvPr id="93" name="CaixaDeTexto 92"/>
          <p:cNvSpPr txBox="1"/>
          <p:nvPr/>
        </p:nvSpPr>
        <p:spPr>
          <a:xfrm>
            <a:off x="7330392" y="6386973"/>
            <a:ext cx="63781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F_6</a:t>
            </a:r>
          </a:p>
        </p:txBody>
      </p:sp>
      <p:cxnSp>
        <p:nvCxnSpPr>
          <p:cNvPr id="312" name="Conector reto 311"/>
          <p:cNvCxnSpPr>
            <a:cxnSpLocks/>
          </p:cNvCxnSpPr>
          <p:nvPr/>
        </p:nvCxnSpPr>
        <p:spPr>
          <a:xfrm>
            <a:off x="6744072" y="4933698"/>
            <a:ext cx="586320" cy="2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Conector reto 312"/>
          <p:cNvCxnSpPr>
            <a:cxnSpLocks/>
          </p:cNvCxnSpPr>
          <p:nvPr/>
        </p:nvCxnSpPr>
        <p:spPr>
          <a:xfrm>
            <a:off x="6744072" y="5941810"/>
            <a:ext cx="586320" cy="2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Conector reto 313"/>
          <p:cNvCxnSpPr>
            <a:cxnSpLocks/>
          </p:cNvCxnSpPr>
          <p:nvPr/>
        </p:nvCxnSpPr>
        <p:spPr>
          <a:xfrm>
            <a:off x="5811056" y="2603016"/>
            <a:ext cx="9198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aixaDeTexto 70"/>
          <p:cNvSpPr txBox="1"/>
          <p:nvPr/>
        </p:nvSpPr>
        <p:spPr>
          <a:xfrm>
            <a:off x="6322280" y="3068960"/>
            <a:ext cx="63781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F_7</a:t>
            </a:r>
          </a:p>
        </p:txBody>
      </p:sp>
      <p:cxnSp>
        <p:nvCxnSpPr>
          <p:cNvPr id="318" name="Conector: Angulado 317"/>
          <p:cNvCxnSpPr>
            <a:stCxn id="85" idx="3"/>
            <a:endCxn id="152" idx="1"/>
          </p:cNvCxnSpPr>
          <p:nvPr/>
        </p:nvCxnSpPr>
        <p:spPr>
          <a:xfrm flipV="1">
            <a:off x="4916214" y="3789016"/>
            <a:ext cx="1539826" cy="126423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Conector: Angulado 319"/>
          <p:cNvCxnSpPr>
            <a:stCxn id="85" idx="3"/>
            <a:endCxn id="153" idx="1"/>
          </p:cNvCxnSpPr>
          <p:nvPr/>
        </p:nvCxnSpPr>
        <p:spPr>
          <a:xfrm flipV="1">
            <a:off x="4916214" y="4302086"/>
            <a:ext cx="1539826" cy="75116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Conector: Angulado 321"/>
          <p:cNvCxnSpPr>
            <a:stCxn id="85" idx="3"/>
            <a:endCxn id="154" idx="1"/>
          </p:cNvCxnSpPr>
          <p:nvPr/>
        </p:nvCxnSpPr>
        <p:spPr>
          <a:xfrm flipV="1">
            <a:off x="4916214" y="4820544"/>
            <a:ext cx="1539826" cy="23270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Conector: Angulado 323"/>
          <p:cNvCxnSpPr>
            <a:stCxn id="85" idx="3"/>
            <a:endCxn id="151" idx="1"/>
          </p:cNvCxnSpPr>
          <p:nvPr/>
        </p:nvCxnSpPr>
        <p:spPr>
          <a:xfrm>
            <a:off x="4916214" y="5053248"/>
            <a:ext cx="1539826" cy="139472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Conector: Angulado 325"/>
          <p:cNvCxnSpPr>
            <a:stCxn id="85" idx="3"/>
            <a:endCxn id="156" idx="1"/>
          </p:cNvCxnSpPr>
          <p:nvPr/>
        </p:nvCxnSpPr>
        <p:spPr>
          <a:xfrm>
            <a:off x="4916214" y="5053248"/>
            <a:ext cx="1539826" cy="80421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Conector: Angulado 327"/>
          <p:cNvCxnSpPr>
            <a:stCxn id="85" idx="3"/>
            <a:endCxn id="155" idx="1"/>
          </p:cNvCxnSpPr>
          <p:nvPr/>
        </p:nvCxnSpPr>
        <p:spPr>
          <a:xfrm>
            <a:off x="4916214" y="5053248"/>
            <a:ext cx="1539826" cy="28575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Conector: Angulado 329"/>
          <p:cNvCxnSpPr>
            <a:stCxn id="115" idx="0"/>
            <a:endCxn id="196" idx="1"/>
          </p:cNvCxnSpPr>
          <p:nvPr/>
        </p:nvCxnSpPr>
        <p:spPr>
          <a:xfrm rot="5400000" flipH="1" flipV="1">
            <a:off x="8961078" y="1602146"/>
            <a:ext cx="882029" cy="113707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Conector: Angulado 331"/>
          <p:cNvCxnSpPr>
            <a:stCxn id="115" idx="0"/>
            <a:endCxn id="197" idx="1"/>
          </p:cNvCxnSpPr>
          <p:nvPr/>
        </p:nvCxnSpPr>
        <p:spPr>
          <a:xfrm rot="5400000" flipH="1" flipV="1">
            <a:off x="9316438" y="1960264"/>
            <a:ext cx="168551" cy="113431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Conector: Angulado 333"/>
          <p:cNvCxnSpPr>
            <a:stCxn id="115" idx="2"/>
            <a:endCxn id="199" idx="1"/>
          </p:cNvCxnSpPr>
          <p:nvPr/>
        </p:nvCxnSpPr>
        <p:spPr>
          <a:xfrm rot="16200000" flipH="1">
            <a:off x="8932097" y="3585743"/>
            <a:ext cx="939990" cy="113707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Conector: Angulado 337"/>
          <p:cNvCxnSpPr>
            <a:stCxn id="115" idx="2"/>
            <a:endCxn id="198" idx="1"/>
          </p:cNvCxnSpPr>
          <p:nvPr/>
        </p:nvCxnSpPr>
        <p:spPr>
          <a:xfrm rot="16200000" flipH="1">
            <a:off x="9304472" y="3213368"/>
            <a:ext cx="195241" cy="113707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Conector de Seta Reta 342"/>
          <p:cNvCxnSpPr/>
          <p:nvPr/>
        </p:nvCxnSpPr>
        <p:spPr>
          <a:xfrm>
            <a:off x="1766223" y="3857859"/>
            <a:ext cx="5509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Conector de Seta Reta 345"/>
          <p:cNvCxnSpPr/>
          <p:nvPr/>
        </p:nvCxnSpPr>
        <p:spPr>
          <a:xfrm>
            <a:off x="10351489" y="1831242"/>
            <a:ext cx="439089" cy="3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7" name="CaixaDeTexto 346"/>
          <p:cNvSpPr txBox="1"/>
          <p:nvPr/>
        </p:nvSpPr>
        <p:spPr>
          <a:xfrm>
            <a:off x="1088950" y="1240707"/>
            <a:ext cx="2017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Auditado pelo DAEE - ANA</a:t>
            </a:r>
          </a:p>
        </p:txBody>
      </p:sp>
      <p:sp>
        <p:nvSpPr>
          <p:cNvPr id="348" name="Retângulo 347"/>
          <p:cNvSpPr/>
          <p:nvPr/>
        </p:nvSpPr>
        <p:spPr>
          <a:xfrm>
            <a:off x="1088950" y="5520303"/>
            <a:ext cx="3482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 20% da água tratada de Campinas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44118" y="272840"/>
            <a:ext cx="4771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do Rio Atibaia ETA 1e2</a:t>
            </a:r>
          </a:p>
        </p:txBody>
      </p:sp>
      <p:sp>
        <p:nvSpPr>
          <p:cNvPr id="99" name="CaixaDeTexto 98"/>
          <p:cNvSpPr txBox="1"/>
          <p:nvPr/>
        </p:nvSpPr>
        <p:spPr>
          <a:xfrm>
            <a:off x="7911440" y="3781905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  <p:sp>
        <p:nvSpPr>
          <p:cNvPr id="100" name="CaixaDeTexto 99"/>
          <p:cNvSpPr txBox="1"/>
          <p:nvPr/>
        </p:nvSpPr>
        <p:spPr>
          <a:xfrm>
            <a:off x="7911440" y="4296763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  <p:sp>
        <p:nvSpPr>
          <p:cNvPr id="101" name="CaixaDeTexto 100"/>
          <p:cNvSpPr txBox="1"/>
          <p:nvPr/>
        </p:nvSpPr>
        <p:spPr>
          <a:xfrm>
            <a:off x="7911440" y="4811621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  <p:sp>
        <p:nvSpPr>
          <p:cNvPr id="102" name="CaixaDeTexto 101"/>
          <p:cNvSpPr txBox="1"/>
          <p:nvPr/>
        </p:nvSpPr>
        <p:spPr>
          <a:xfrm>
            <a:off x="7911440" y="6356195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  <p:sp>
        <p:nvSpPr>
          <p:cNvPr id="103" name="CaixaDeTexto 102"/>
          <p:cNvSpPr txBox="1"/>
          <p:nvPr/>
        </p:nvSpPr>
        <p:spPr>
          <a:xfrm>
            <a:off x="7911440" y="5841337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  <p:sp>
        <p:nvSpPr>
          <p:cNvPr id="113" name="CaixaDeTexto 112"/>
          <p:cNvSpPr txBox="1"/>
          <p:nvPr/>
        </p:nvSpPr>
        <p:spPr>
          <a:xfrm>
            <a:off x="7911440" y="5326479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  <p:sp>
        <p:nvSpPr>
          <p:cNvPr id="114" name="CaixaDeTexto 113"/>
          <p:cNvSpPr txBox="1"/>
          <p:nvPr/>
        </p:nvSpPr>
        <p:spPr>
          <a:xfrm>
            <a:off x="6907868" y="111545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Us</a:t>
            </a:r>
          </a:p>
        </p:txBody>
      </p:sp>
      <p:sp>
        <p:nvSpPr>
          <p:cNvPr id="120" name="CaixaDeTexto 119"/>
          <p:cNvSpPr txBox="1"/>
          <p:nvPr/>
        </p:nvSpPr>
        <p:spPr>
          <a:xfrm>
            <a:off x="6907868" y="3051690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Us</a:t>
            </a:r>
          </a:p>
        </p:txBody>
      </p:sp>
      <p:sp>
        <p:nvSpPr>
          <p:cNvPr id="121" name="CaixaDeTexto 120"/>
          <p:cNvSpPr txBox="1"/>
          <p:nvPr/>
        </p:nvSpPr>
        <p:spPr>
          <a:xfrm>
            <a:off x="6907868" y="1763524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Us</a:t>
            </a:r>
          </a:p>
        </p:txBody>
      </p:sp>
      <p:sp>
        <p:nvSpPr>
          <p:cNvPr id="122" name="CaixaDeTexto 121"/>
          <p:cNvSpPr txBox="1"/>
          <p:nvPr/>
        </p:nvSpPr>
        <p:spPr>
          <a:xfrm>
            <a:off x="6907868" y="2411596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Us</a:t>
            </a:r>
          </a:p>
        </p:txBody>
      </p:sp>
      <p:sp>
        <p:nvSpPr>
          <p:cNvPr id="123" name="CaixaDeTexto 122"/>
          <p:cNvSpPr txBox="1"/>
          <p:nvPr/>
        </p:nvSpPr>
        <p:spPr>
          <a:xfrm>
            <a:off x="11541113" y="1627883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  <p:sp>
        <p:nvSpPr>
          <p:cNvPr id="124" name="CaixaDeTexto 123"/>
          <p:cNvSpPr txBox="1"/>
          <p:nvPr/>
        </p:nvSpPr>
        <p:spPr>
          <a:xfrm>
            <a:off x="11541113" y="4559812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  <p:sp>
        <p:nvSpPr>
          <p:cNvPr id="125" name="CaixaDeTexto 124"/>
          <p:cNvSpPr txBox="1"/>
          <p:nvPr/>
        </p:nvSpPr>
        <p:spPr>
          <a:xfrm>
            <a:off x="11541113" y="3851756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  <p:sp>
        <p:nvSpPr>
          <p:cNvPr id="127" name="CaixaDeTexto 126"/>
          <p:cNvSpPr txBox="1"/>
          <p:nvPr/>
        </p:nvSpPr>
        <p:spPr>
          <a:xfrm>
            <a:off x="11541113" y="227687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41465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62" grpId="0" animBg="1"/>
      <p:bldP spid="347" grpId="0"/>
      <p:bldP spid="3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stação Tratamento 1 e 2_03"/>
          <p:cNvPicPr>
            <a:picLocks noChangeAspect="1" noChangeArrowheads="1"/>
          </p:cNvPicPr>
          <p:nvPr/>
        </p:nvPicPr>
        <p:blipFill>
          <a:blip r:embed="rId2">
            <a:lum bright="-6000" contrast="6000"/>
          </a:blip>
          <a:srcRect t="3326" b="2939"/>
          <a:stretch>
            <a:fillRect/>
          </a:stretch>
        </p:blipFill>
        <p:spPr bwMode="auto">
          <a:xfrm>
            <a:off x="1504337" y="980728"/>
            <a:ext cx="8856984" cy="533162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107763" dir="2700000" algn="ctr" rotWithShape="0">
              <a:srgbClr val="666633"/>
            </a:outerShdw>
          </a:effec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855640" y="6401492"/>
            <a:ext cx="7092974" cy="338554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altLang="pt-BR" sz="1600" i="0" dirty="0">
                <a:solidFill>
                  <a:srgbClr val="3333CC"/>
                </a:solidFill>
              </a:rPr>
              <a:t>ETA 1: (1936) Vazão: 520 l/s            ETA 2: (1961) Vazão: 650 l/s</a:t>
            </a:r>
          </a:p>
        </p:txBody>
      </p:sp>
      <p:sp>
        <p:nvSpPr>
          <p:cNvPr id="4" name="Retângulo 3"/>
          <p:cNvSpPr/>
          <p:nvPr/>
        </p:nvSpPr>
        <p:spPr>
          <a:xfrm>
            <a:off x="551384" y="260648"/>
            <a:ext cx="1905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Arial" charset="0"/>
              </a:rPr>
              <a:t>ETA´s 1 e 2 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4799856" y="4581128"/>
            <a:ext cx="720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200" i="0" dirty="0">
                <a:solidFill>
                  <a:srgbClr val="FF0000"/>
                </a:solidFill>
              </a:rPr>
              <a:t>ETA 1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7608168" y="2708920"/>
            <a:ext cx="720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200" i="0" dirty="0">
                <a:solidFill>
                  <a:srgbClr val="FF0000"/>
                </a:solidFill>
              </a:rPr>
              <a:t>ETA 2</a:t>
            </a:r>
          </a:p>
        </p:txBody>
      </p:sp>
    </p:spTree>
    <p:extLst>
      <p:ext uri="{BB962C8B-B14F-4D97-AF65-F5344CB8AC3E}">
        <p14:creationId xmlns:p14="http://schemas.microsoft.com/office/powerpoint/2010/main" val="14107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31893" y="3052930"/>
            <a:ext cx="697179" cy="27699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ARA_4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1893" y="4999269"/>
            <a:ext cx="697179" cy="27699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ARA_5</a:t>
            </a:r>
          </a:p>
        </p:txBody>
      </p:sp>
      <p:cxnSp>
        <p:nvCxnSpPr>
          <p:cNvPr id="7" name="Conector: Angulado 77"/>
          <p:cNvCxnSpPr>
            <a:cxnSpLocks/>
            <a:endCxn id="4" idx="1"/>
          </p:cNvCxnSpPr>
          <p:nvPr/>
        </p:nvCxnSpPr>
        <p:spPr>
          <a:xfrm rot="5400000" flipH="1" flipV="1">
            <a:off x="1673718" y="3247385"/>
            <a:ext cx="714129" cy="602221"/>
          </a:xfrm>
          <a:prstGeom prst="bentConnector2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: Angulado 198"/>
          <p:cNvCxnSpPr>
            <a:cxnSpLocks/>
            <a:endCxn id="5" idx="1"/>
          </p:cNvCxnSpPr>
          <p:nvPr/>
        </p:nvCxnSpPr>
        <p:spPr>
          <a:xfrm rot="16200000" flipH="1">
            <a:off x="1645509" y="4451384"/>
            <a:ext cx="770547" cy="602221"/>
          </a:xfrm>
          <a:prstGeom prst="bentConnector2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: Angulado 212"/>
          <p:cNvCxnSpPr>
            <a:cxnSpLocks/>
            <a:stCxn id="4" idx="3"/>
            <a:endCxn id="13" idx="0"/>
          </p:cNvCxnSpPr>
          <p:nvPr/>
        </p:nvCxnSpPr>
        <p:spPr>
          <a:xfrm>
            <a:off x="3029072" y="3191430"/>
            <a:ext cx="907681" cy="881235"/>
          </a:xfrm>
          <a:prstGeom prst="bentConnector2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: Angulado 214"/>
          <p:cNvCxnSpPr>
            <a:cxnSpLocks/>
            <a:stCxn id="5" idx="3"/>
            <a:endCxn id="13" idx="2"/>
          </p:cNvCxnSpPr>
          <p:nvPr/>
        </p:nvCxnSpPr>
        <p:spPr>
          <a:xfrm flipV="1">
            <a:off x="3029072" y="4300975"/>
            <a:ext cx="907681" cy="836794"/>
          </a:xfrm>
          <a:prstGeom prst="bentConnector2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232" y="3033839"/>
            <a:ext cx="300803" cy="286604"/>
          </a:xfrm>
          <a:prstGeom prst="rect">
            <a:avLst/>
          </a:prstGeom>
          <a:effectLst/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324" y="4072665"/>
            <a:ext cx="418858" cy="22831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14" name="Conector: Angulado 11"/>
          <p:cNvCxnSpPr>
            <a:cxnSpLocks/>
            <a:stCxn id="13" idx="3"/>
          </p:cNvCxnSpPr>
          <p:nvPr/>
        </p:nvCxnSpPr>
        <p:spPr>
          <a:xfrm flipV="1">
            <a:off x="4146183" y="3136058"/>
            <a:ext cx="715083" cy="1050762"/>
          </a:xfrm>
          <a:prstGeom prst="bentConnector3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Angulado 13"/>
          <p:cNvCxnSpPr>
            <a:cxnSpLocks/>
            <a:stCxn id="13" idx="3"/>
          </p:cNvCxnSpPr>
          <p:nvPr/>
        </p:nvCxnSpPr>
        <p:spPr>
          <a:xfrm>
            <a:off x="4146183" y="4186820"/>
            <a:ext cx="715083" cy="952780"/>
          </a:xfrm>
          <a:prstGeom prst="bentConnector3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7"/>
          <p:cNvCxnSpPr>
            <a:cxnSpLocks/>
            <a:endCxn id="19" idx="1"/>
          </p:cNvCxnSpPr>
          <p:nvPr/>
        </p:nvCxnSpPr>
        <p:spPr>
          <a:xfrm flipV="1">
            <a:off x="5558445" y="3116028"/>
            <a:ext cx="667331" cy="2003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9"/>
          <p:cNvCxnSpPr>
            <a:cxnSpLocks/>
            <a:endCxn id="21" idx="1"/>
          </p:cNvCxnSpPr>
          <p:nvPr/>
        </p:nvCxnSpPr>
        <p:spPr>
          <a:xfrm flipV="1">
            <a:off x="5558445" y="5132252"/>
            <a:ext cx="667331" cy="734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143" y="2828709"/>
            <a:ext cx="287848" cy="384882"/>
          </a:xfrm>
          <a:prstGeom prst="rect">
            <a:avLst/>
          </a:prstGeom>
          <a:effectLst/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776" y="2972725"/>
            <a:ext cx="300803" cy="286604"/>
          </a:xfrm>
          <a:prstGeom prst="rect">
            <a:avLst/>
          </a:prstGeom>
          <a:effectLst/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143" y="4844933"/>
            <a:ext cx="287848" cy="384882"/>
          </a:xfrm>
          <a:prstGeom prst="rect">
            <a:avLst/>
          </a:prstGeom>
          <a:effectLst/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776" y="4988949"/>
            <a:ext cx="300803" cy="286604"/>
          </a:xfrm>
          <a:prstGeom prst="rect">
            <a:avLst/>
          </a:prstGeom>
          <a:effectLst/>
        </p:spPr>
      </p:pic>
      <p:cxnSp>
        <p:nvCxnSpPr>
          <p:cNvPr id="23" name="Conector: Angulado 224"/>
          <p:cNvCxnSpPr>
            <a:cxnSpLocks/>
            <a:stCxn id="19" idx="3"/>
          </p:cNvCxnSpPr>
          <p:nvPr/>
        </p:nvCxnSpPr>
        <p:spPr>
          <a:xfrm>
            <a:off x="6526579" y="3116027"/>
            <a:ext cx="766925" cy="665032"/>
          </a:xfrm>
          <a:prstGeom prst="bentConnector2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do 227"/>
          <p:cNvCxnSpPr>
            <a:cxnSpLocks/>
            <a:stCxn id="21" idx="3"/>
          </p:cNvCxnSpPr>
          <p:nvPr/>
        </p:nvCxnSpPr>
        <p:spPr>
          <a:xfrm flipV="1">
            <a:off x="6526579" y="4592581"/>
            <a:ext cx="766925" cy="539670"/>
          </a:xfrm>
          <a:prstGeom prst="bentConnector2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9215245" y="2035515"/>
            <a:ext cx="69717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SAÍDA 1</a:t>
            </a:r>
          </a:p>
        </p:txBody>
      </p:sp>
      <p:cxnSp>
        <p:nvCxnSpPr>
          <p:cNvPr id="26" name="Conector: Angulado 229"/>
          <p:cNvCxnSpPr>
            <a:cxnSpLocks/>
            <a:endCxn id="25" idx="1"/>
          </p:cNvCxnSpPr>
          <p:nvPr/>
        </p:nvCxnSpPr>
        <p:spPr>
          <a:xfrm rot="5400000" flipH="1" flipV="1">
            <a:off x="7486684" y="2458259"/>
            <a:ext cx="2012805" cy="1444318"/>
          </a:xfrm>
          <a:prstGeom prst="bentConnector2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m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472" y="1879076"/>
            <a:ext cx="287848" cy="384882"/>
          </a:xfrm>
          <a:prstGeom prst="rect">
            <a:avLst/>
          </a:prstGeom>
          <a:effectLst/>
        </p:spPr>
      </p:pic>
      <p:sp>
        <p:nvSpPr>
          <p:cNvPr id="28" name="CaixaDeTexto 27"/>
          <p:cNvSpPr txBox="1"/>
          <p:nvPr/>
        </p:nvSpPr>
        <p:spPr>
          <a:xfrm>
            <a:off x="9215245" y="2659382"/>
            <a:ext cx="69717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SAÍDA 2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9215245" y="5350919"/>
            <a:ext cx="69717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SAÍDA 6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9215245" y="5974786"/>
            <a:ext cx="69717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SAÍDA 7</a:t>
            </a:r>
          </a:p>
        </p:txBody>
      </p:sp>
      <p:cxnSp>
        <p:nvCxnSpPr>
          <p:cNvPr id="31" name="Conector: Angulado 231"/>
          <p:cNvCxnSpPr>
            <a:cxnSpLocks/>
            <a:endCxn id="28" idx="1"/>
          </p:cNvCxnSpPr>
          <p:nvPr/>
        </p:nvCxnSpPr>
        <p:spPr>
          <a:xfrm flipV="1">
            <a:off x="7770927" y="2797882"/>
            <a:ext cx="1444318" cy="1388939"/>
          </a:xfrm>
          <a:prstGeom prst="bentConnector3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m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472" y="2510159"/>
            <a:ext cx="287848" cy="384882"/>
          </a:xfrm>
          <a:prstGeom prst="rect">
            <a:avLst/>
          </a:prstGeom>
          <a:effectLst/>
        </p:spPr>
      </p:pic>
      <p:cxnSp>
        <p:nvCxnSpPr>
          <p:cNvPr id="33" name="Conector: Angulado 233"/>
          <p:cNvCxnSpPr>
            <a:cxnSpLocks/>
            <a:endCxn id="30" idx="1"/>
          </p:cNvCxnSpPr>
          <p:nvPr/>
        </p:nvCxnSpPr>
        <p:spPr>
          <a:xfrm rot="16200000" flipH="1">
            <a:off x="7529853" y="4427894"/>
            <a:ext cx="1926466" cy="1444318"/>
          </a:xfrm>
          <a:prstGeom prst="bentConnector2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: Angulado 235"/>
          <p:cNvCxnSpPr>
            <a:cxnSpLocks/>
            <a:endCxn id="29" idx="1"/>
          </p:cNvCxnSpPr>
          <p:nvPr/>
        </p:nvCxnSpPr>
        <p:spPr>
          <a:xfrm>
            <a:off x="7770927" y="4186820"/>
            <a:ext cx="1444318" cy="1302599"/>
          </a:xfrm>
          <a:prstGeom prst="bentConnector3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m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517" y="5950708"/>
            <a:ext cx="300803" cy="286604"/>
          </a:xfrm>
          <a:prstGeom prst="rect">
            <a:avLst/>
          </a:prstGeom>
          <a:effectLst/>
        </p:spPr>
      </p:pic>
      <p:sp>
        <p:nvSpPr>
          <p:cNvPr id="36" name="CaixaDeTexto 35"/>
          <p:cNvSpPr txBox="1"/>
          <p:nvPr/>
        </p:nvSpPr>
        <p:spPr>
          <a:xfrm>
            <a:off x="9215245" y="3283248"/>
            <a:ext cx="69717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SAÍDA 3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9215245" y="4050979"/>
            <a:ext cx="69717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SAÍDA 4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9215245" y="4727053"/>
            <a:ext cx="69717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SAÍDA 5</a:t>
            </a:r>
          </a:p>
        </p:txBody>
      </p:sp>
      <p:cxnSp>
        <p:nvCxnSpPr>
          <p:cNvPr id="39" name="Conector: Angulado 237"/>
          <p:cNvCxnSpPr>
            <a:cxnSpLocks/>
            <a:endCxn id="38" idx="1"/>
          </p:cNvCxnSpPr>
          <p:nvPr/>
        </p:nvCxnSpPr>
        <p:spPr>
          <a:xfrm>
            <a:off x="7770927" y="4186820"/>
            <a:ext cx="1444318" cy="678733"/>
          </a:xfrm>
          <a:prstGeom prst="bentConnector3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: Angulado 239"/>
          <p:cNvCxnSpPr>
            <a:cxnSpLocks/>
            <a:endCxn id="36" idx="1"/>
          </p:cNvCxnSpPr>
          <p:nvPr/>
        </p:nvCxnSpPr>
        <p:spPr>
          <a:xfrm flipV="1">
            <a:off x="7770927" y="3421748"/>
            <a:ext cx="1444318" cy="765073"/>
          </a:xfrm>
          <a:prstGeom prst="bentConnector3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245"/>
          <p:cNvCxnSpPr>
            <a:cxnSpLocks/>
            <a:endCxn id="37" idx="1"/>
          </p:cNvCxnSpPr>
          <p:nvPr/>
        </p:nvCxnSpPr>
        <p:spPr>
          <a:xfrm>
            <a:off x="7770927" y="4186820"/>
            <a:ext cx="1444318" cy="265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m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517" y="5333646"/>
            <a:ext cx="300803" cy="286604"/>
          </a:xfrm>
          <a:prstGeom prst="rect">
            <a:avLst/>
          </a:prstGeom>
          <a:effectLst/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472" y="3878404"/>
            <a:ext cx="287848" cy="384882"/>
          </a:xfrm>
          <a:prstGeom prst="rect">
            <a:avLst/>
          </a:prstGeom>
          <a:effectLst/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472" y="3145731"/>
            <a:ext cx="287848" cy="384882"/>
          </a:xfrm>
          <a:prstGeom prst="rect">
            <a:avLst/>
          </a:prstGeom>
          <a:effectLst/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517" y="4716585"/>
            <a:ext cx="300803" cy="286604"/>
          </a:xfrm>
          <a:prstGeom prst="rect">
            <a:avLst/>
          </a:prstGeom>
          <a:effectLst/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231" y="5014604"/>
            <a:ext cx="300803" cy="286604"/>
          </a:xfrm>
          <a:prstGeom prst="rect">
            <a:avLst/>
          </a:prstGeom>
          <a:effectLst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 flipH="1">
            <a:off x="9912424" y="3255237"/>
            <a:ext cx="23072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pt-BR" altLang="pt-BR" sz="2000" b="1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r>
              <a:rPr kumimoji="0" lang="pt-BR" altLang="pt-BR" sz="2000" b="1" i="0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acromedidores existentes em todas as saídas do tanque de contato.</a:t>
            </a:r>
            <a:endParaRPr kumimoji="0" lang="pt-BR" altLang="pt-BR" sz="2000" b="1" i="0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tângulo 46"/>
          <p:cNvSpPr/>
          <p:nvPr/>
        </p:nvSpPr>
        <p:spPr>
          <a:xfrm>
            <a:off x="319704" y="5648587"/>
            <a:ext cx="72122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2000" b="1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Devido à importância dos volumes apurados, foram instalados macromedidores em série no mesmo local, para validar os resultados.</a:t>
            </a:r>
            <a:endParaRPr lang="pt-BR" sz="2000" b="1" dirty="0">
              <a:solidFill>
                <a:srgbClr val="3333CC"/>
              </a:solidFill>
            </a:endParaRPr>
          </a:p>
        </p:txBody>
      </p:sp>
      <p:sp>
        <p:nvSpPr>
          <p:cNvPr id="58" name="Rectangle 1"/>
          <p:cNvSpPr>
            <a:spLocks noChangeArrowheads="1"/>
          </p:cNvSpPr>
          <p:nvPr/>
        </p:nvSpPr>
        <p:spPr bwMode="auto">
          <a:xfrm>
            <a:off x="10271367" y="6317731"/>
            <a:ext cx="17778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Diagrama esquemático da macromedição</a:t>
            </a:r>
            <a:endParaRPr lang="pt-BR" altLang="pt-B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4812354" y="1177553"/>
            <a:ext cx="24128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Macromedidores instalados na entrada do tanque de contato.</a:t>
            </a:r>
            <a:endParaRPr lang="pt-BR" sz="2000" b="1" dirty="0">
              <a:solidFill>
                <a:srgbClr val="3333CC"/>
              </a:solidFill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628215" y="2174014"/>
            <a:ext cx="2141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Auditado pelo DAEE - ANA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4510377" y="3351610"/>
            <a:ext cx="2006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 74% da água tratada de Campinas</a:t>
            </a:r>
          </a:p>
        </p:txBody>
      </p:sp>
      <p:grpSp>
        <p:nvGrpSpPr>
          <p:cNvPr id="54" name="Agrupar 53"/>
          <p:cNvGrpSpPr/>
          <p:nvPr/>
        </p:nvGrpSpPr>
        <p:grpSpPr>
          <a:xfrm>
            <a:off x="471884" y="3915141"/>
            <a:ext cx="393543" cy="504056"/>
            <a:chOff x="658449" y="5949280"/>
            <a:chExt cx="393543" cy="504056"/>
          </a:xfrm>
        </p:grpSpPr>
        <p:cxnSp>
          <p:nvCxnSpPr>
            <p:cNvPr id="55" name="Conector: Curvo 54"/>
            <p:cNvCxnSpPr/>
            <p:nvPr/>
          </p:nvCxnSpPr>
          <p:spPr>
            <a:xfrm rot="16200000" flipH="1">
              <a:off x="477030" y="6166713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: Curvo 56"/>
            <p:cNvCxnSpPr/>
            <p:nvPr/>
          </p:nvCxnSpPr>
          <p:spPr>
            <a:xfrm rot="16200000" flipH="1">
              <a:off x="549038" y="6130699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: Curvo 58"/>
            <p:cNvCxnSpPr/>
            <p:nvPr/>
          </p:nvCxnSpPr>
          <p:spPr>
            <a:xfrm rot="16200000" flipH="1">
              <a:off x="621046" y="6174790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: Curvo 59"/>
            <p:cNvCxnSpPr/>
            <p:nvPr/>
          </p:nvCxnSpPr>
          <p:spPr>
            <a:xfrm rot="16200000" flipH="1">
              <a:off x="629430" y="6166713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: Curvo 60"/>
            <p:cNvCxnSpPr/>
            <p:nvPr/>
          </p:nvCxnSpPr>
          <p:spPr>
            <a:xfrm rot="16200000" flipH="1">
              <a:off x="701438" y="6130699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: Curvo 61"/>
            <p:cNvCxnSpPr/>
            <p:nvPr/>
          </p:nvCxnSpPr>
          <p:spPr>
            <a:xfrm rot="16200000" flipH="1">
              <a:off x="773446" y="6174790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aixaDeTexto 48"/>
          <p:cNvSpPr txBox="1"/>
          <p:nvPr/>
        </p:nvSpPr>
        <p:spPr>
          <a:xfrm>
            <a:off x="457273" y="290415"/>
            <a:ext cx="5181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do Rio Atibaia ETA’s 3 e 4</a:t>
            </a:r>
          </a:p>
        </p:txBody>
      </p:sp>
      <p:sp>
        <p:nvSpPr>
          <p:cNvPr id="63" name="CaixaDeTexto 62"/>
          <p:cNvSpPr txBox="1"/>
          <p:nvPr/>
        </p:nvSpPr>
        <p:spPr>
          <a:xfrm>
            <a:off x="1116496" y="3905559"/>
            <a:ext cx="1101891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Captação do rio Atibaia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4886860" y="3003069"/>
            <a:ext cx="760434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ETA_3</a:t>
            </a:r>
          </a:p>
        </p:txBody>
      </p:sp>
      <p:sp>
        <p:nvSpPr>
          <p:cNvPr id="65" name="CaixaDeTexto 64"/>
          <p:cNvSpPr txBox="1"/>
          <p:nvPr/>
        </p:nvSpPr>
        <p:spPr>
          <a:xfrm>
            <a:off x="4871946" y="4981358"/>
            <a:ext cx="760434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ETA_4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6679416" y="3653849"/>
            <a:ext cx="1506918" cy="1072589"/>
          </a:xfrm>
          <a:prstGeom prst="rect">
            <a:avLst/>
          </a:prstGeom>
          <a:effectLst>
            <a:glow rad="139700">
              <a:schemeClr val="accent6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cs typeface="Arial" panose="020B0604020202020204" pitchFamily="34" charset="0"/>
              </a:rPr>
              <a:t>RESERVATÓRIO</a:t>
            </a:r>
          </a:p>
          <a:p>
            <a:pPr algn="ctr"/>
            <a:endParaRPr lang="pt-BR" sz="1600" b="1" dirty="0">
              <a:cs typeface="Arial" panose="020B0604020202020204" pitchFamily="34" charset="0"/>
            </a:endParaRPr>
          </a:p>
        </p:txBody>
      </p:sp>
      <p:sp>
        <p:nvSpPr>
          <p:cNvPr id="67" name="CaixaDeTexto 66"/>
          <p:cNvSpPr txBox="1"/>
          <p:nvPr/>
        </p:nvSpPr>
        <p:spPr>
          <a:xfrm>
            <a:off x="3150971" y="2669447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Us</a:t>
            </a:r>
          </a:p>
        </p:txBody>
      </p:sp>
      <p:sp>
        <p:nvSpPr>
          <p:cNvPr id="68" name="CaixaDeTexto 67"/>
          <p:cNvSpPr txBox="1"/>
          <p:nvPr/>
        </p:nvSpPr>
        <p:spPr>
          <a:xfrm>
            <a:off x="3142578" y="4629538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Us</a:t>
            </a:r>
          </a:p>
        </p:txBody>
      </p:sp>
      <p:sp>
        <p:nvSpPr>
          <p:cNvPr id="69" name="CaixaDeTexto 68"/>
          <p:cNvSpPr txBox="1"/>
          <p:nvPr/>
        </p:nvSpPr>
        <p:spPr>
          <a:xfrm>
            <a:off x="6148438" y="2599691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Us</a:t>
            </a:r>
          </a:p>
        </p:txBody>
      </p:sp>
      <p:sp>
        <p:nvSpPr>
          <p:cNvPr id="70" name="CaixaDeTexto 69"/>
          <p:cNvSpPr txBox="1"/>
          <p:nvPr/>
        </p:nvSpPr>
        <p:spPr>
          <a:xfrm>
            <a:off x="6105614" y="4653136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Us</a:t>
            </a:r>
          </a:p>
        </p:txBody>
      </p:sp>
      <p:sp>
        <p:nvSpPr>
          <p:cNvPr id="71" name="CaixaDeTexto 70"/>
          <p:cNvSpPr txBox="1"/>
          <p:nvPr/>
        </p:nvSpPr>
        <p:spPr>
          <a:xfrm>
            <a:off x="9350474" y="5651763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Us</a:t>
            </a:r>
          </a:p>
        </p:txBody>
      </p:sp>
      <p:sp>
        <p:nvSpPr>
          <p:cNvPr id="72" name="CaixaDeTexto 71"/>
          <p:cNvSpPr txBox="1"/>
          <p:nvPr/>
        </p:nvSpPr>
        <p:spPr>
          <a:xfrm>
            <a:off x="9350474" y="5014604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Us</a:t>
            </a:r>
          </a:p>
        </p:txBody>
      </p:sp>
      <p:sp>
        <p:nvSpPr>
          <p:cNvPr id="73" name="CaixaDeTexto 72"/>
          <p:cNvSpPr txBox="1"/>
          <p:nvPr/>
        </p:nvSpPr>
        <p:spPr>
          <a:xfrm>
            <a:off x="9347525" y="440791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Us</a:t>
            </a:r>
          </a:p>
        </p:txBody>
      </p:sp>
      <p:sp>
        <p:nvSpPr>
          <p:cNvPr id="74" name="CaixaDeTexto 73"/>
          <p:cNvSpPr txBox="1"/>
          <p:nvPr/>
        </p:nvSpPr>
        <p:spPr>
          <a:xfrm>
            <a:off x="9313060" y="1694195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  <p:sp>
        <p:nvSpPr>
          <p:cNvPr id="75" name="CaixaDeTexto 74"/>
          <p:cNvSpPr txBox="1"/>
          <p:nvPr/>
        </p:nvSpPr>
        <p:spPr>
          <a:xfrm>
            <a:off x="9313060" y="2291427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  <p:sp>
        <p:nvSpPr>
          <p:cNvPr id="76" name="CaixaDeTexto 75"/>
          <p:cNvSpPr txBox="1"/>
          <p:nvPr/>
        </p:nvSpPr>
        <p:spPr>
          <a:xfrm>
            <a:off x="9313060" y="2951611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  <p:sp>
        <p:nvSpPr>
          <p:cNvPr id="77" name="CaixaDeTexto 76"/>
          <p:cNvSpPr txBox="1"/>
          <p:nvPr/>
        </p:nvSpPr>
        <p:spPr>
          <a:xfrm>
            <a:off x="9313060" y="3663729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  <p:sp>
        <p:nvSpPr>
          <p:cNvPr id="78" name="CaixaDeTexto 77"/>
          <p:cNvSpPr txBox="1"/>
          <p:nvPr/>
        </p:nvSpPr>
        <p:spPr>
          <a:xfrm>
            <a:off x="5647294" y="2535259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  <p:sp>
        <p:nvSpPr>
          <p:cNvPr id="79" name="CaixaDeTexto 78"/>
          <p:cNvSpPr txBox="1"/>
          <p:nvPr/>
        </p:nvSpPr>
        <p:spPr>
          <a:xfrm>
            <a:off x="5637862" y="4600167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Mg</a:t>
            </a:r>
          </a:p>
        </p:txBody>
      </p:sp>
    </p:spTree>
    <p:extLst>
      <p:ext uri="{BB962C8B-B14F-4D97-AF65-F5344CB8AC3E}">
        <p14:creationId xmlns:p14="http://schemas.microsoft.com/office/powerpoint/2010/main" val="25246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64" grpId="0" animBg="1"/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eta 3 e 4 B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 t="10986" b="21092"/>
          <a:stretch>
            <a:fillRect/>
          </a:stretch>
        </p:blipFill>
        <p:spPr bwMode="auto">
          <a:xfrm>
            <a:off x="1110598" y="980728"/>
            <a:ext cx="9682771" cy="52308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dist="107763" dir="2700000" algn="ctr" rotWithShape="0">
              <a:srgbClr val="666633"/>
            </a:outerShdw>
          </a:effectLst>
        </p:spPr>
      </p:pic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927648" y="6397947"/>
            <a:ext cx="6264696" cy="338554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pt-BR" altLang="pt-BR" sz="1600" i="0" dirty="0">
                <a:solidFill>
                  <a:srgbClr val="3333CC"/>
                </a:solidFill>
              </a:rPr>
              <a:t>ETA 3: (1972) Vazão: 1.100 l/s     ETA 4: (1991) Vazão: 1.900 l/s</a:t>
            </a: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7680176" y="2276872"/>
            <a:ext cx="720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200" i="0" dirty="0">
                <a:solidFill>
                  <a:srgbClr val="FF0000"/>
                </a:solidFill>
              </a:rPr>
              <a:t>ETA 4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699633" y="3596134"/>
            <a:ext cx="720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200" i="0" dirty="0">
                <a:solidFill>
                  <a:srgbClr val="FF0000"/>
                </a:solidFill>
              </a:rPr>
              <a:t>ETA 3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79376" y="332656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latin typeface="Arial" charset="0"/>
              </a:rPr>
              <a:t>ETA´s 3 e 4</a:t>
            </a:r>
          </a:p>
        </p:txBody>
      </p:sp>
    </p:spTree>
    <p:extLst>
      <p:ext uri="{BB962C8B-B14F-4D97-AF65-F5344CB8AC3E}">
        <p14:creationId xmlns:p14="http://schemas.microsoft.com/office/powerpoint/2010/main" val="200944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de seta reta 1"/>
          <p:cNvCxnSpPr>
            <a:cxnSpLocks/>
          </p:cNvCxnSpPr>
          <p:nvPr/>
        </p:nvCxnSpPr>
        <p:spPr>
          <a:xfrm flipV="1">
            <a:off x="3143672" y="3802770"/>
            <a:ext cx="6551986" cy="17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436" y="3573016"/>
            <a:ext cx="501380" cy="510935"/>
          </a:xfrm>
          <a:prstGeom prst="rect">
            <a:avLst/>
          </a:prstGeom>
          <a:effectLst/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786" y="3573016"/>
            <a:ext cx="471542" cy="480528"/>
          </a:xfrm>
          <a:prstGeom prst="rect">
            <a:avLst/>
          </a:prstGeom>
          <a:effectLst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414120" y="6237312"/>
            <a:ext cx="17778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Diagrama esquemático da macromedição</a:t>
            </a:r>
            <a:endParaRPr lang="pt-BR" altLang="pt-B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48378" y="285822"/>
            <a:ext cx="3706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do Rio Capivari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48378" y="1035896"/>
            <a:ext cx="10472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medição dos volumes captados e produzidos pelo sistema é realizado por macromedidores instalados na captação e na saída de adução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807308" y="2608072"/>
            <a:ext cx="2421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Auditado pelo DAEE - ANA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401470" y="4247589"/>
            <a:ext cx="22569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 6% da água tratada de Campinas</a:t>
            </a:r>
          </a:p>
        </p:txBody>
      </p:sp>
      <p:grpSp>
        <p:nvGrpSpPr>
          <p:cNvPr id="15" name="Agrupar 14"/>
          <p:cNvGrpSpPr/>
          <p:nvPr/>
        </p:nvGrpSpPr>
        <p:grpSpPr>
          <a:xfrm>
            <a:off x="1420380" y="3576455"/>
            <a:ext cx="393543" cy="504056"/>
            <a:chOff x="658449" y="5949280"/>
            <a:chExt cx="393543" cy="504056"/>
          </a:xfrm>
        </p:grpSpPr>
        <p:cxnSp>
          <p:nvCxnSpPr>
            <p:cNvPr id="16" name="Conector: Curvo 15"/>
            <p:cNvCxnSpPr/>
            <p:nvPr/>
          </p:nvCxnSpPr>
          <p:spPr>
            <a:xfrm rot="16200000" flipH="1">
              <a:off x="477030" y="6166713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: Curvo 16"/>
            <p:cNvCxnSpPr/>
            <p:nvPr/>
          </p:nvCxnSpPr>
          <p:spPr>
            <a:xfrm rot="16200000" flipH="1">
              <a:off x="549038" y="6130699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: Curvo 17"/>
            <p:cNvCxnSpPr/>
            <p:nvPr/>
          </p:nvCxnSpPr>
          <p:spPr>
            <a:xfrm rot="16200000" flipH="1">
              <a:off x="621046" y="6174790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: Curvo 18"/>
            <p:cNvCxnSpPr/>
            <p:nvPr/>
          </p:nvCxnSpPr>
          <p:spPr>
            <a:xfrm rot="16200000" flipH="1">
              <a:off x="629430" y="6166713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: Curvo 19"/>
            <p:cNvCxnSpPr/>
            <p:nvPr/>
          </p:nvCxnSpPr>
          <p:spPr>
            <a:xfrm rot="16200000" flipH="1">
              <a:off x="701438" y="6130699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: Curvo 20"/>
            <p:cNvCxnSpPr/>
            <p:nvPr/>
          </p:nvCxnSpPr>
          <p:spPr>
            <a:xfrm rot="16200000" flipH="1">
              <a:off x="773446" y="6174790"/>
              <a:ext cx="459965" cy="97127"/>
            </a:xfrm>
            <a:prstGeom prst="curvedConnector3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CaixaDeTexto 21"/>
          <p:cNvSpPr txBox="1"/>
          <p:nvPr/>
        </p:nvSpPr>
        <p:spPr>
          <a:xfrm>
            <a:off x="1945396" y="3549684"/>
            <a:ext cx="1101891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Captação do rio Capivari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5189878" y="3657405"/>
            <a:ext cx="760434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cs typeface="Arial" panose="020B0604020202020204" pitchFamily="34" charset="0"/>
              </a:rPr>
              <a:t>ETA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6700374" y="3255028"/>
            <a:ext cx="1506918" cy="1072589"/>
          </a:xfrm>
          <a:prstGeom prst="rect">
            <a:avLst/>
          </a:prstGeom>
          <a:effectLst>
            <a:glow rad="139700">
              <a:schemeClr val="accent6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cs typeface="Arial" panose="020B0604020202020204" pitchFamily="34" charset="0"/>
              </a:rPr>
              <a:t>RESERVATÓRIO</a:t>
            </a:r>
          </a:p>
          <a:p>
            <a:pPr algn="ctr"/>
            <a:endParaRPr lang="pt-BR" sz="1600" b="1" dirty="0">
              <a:cs typeface="Arial" panose="020B0604020202020204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9680342" y="3668211"/>
            <a:ext cx="69717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SAÍDA</a:t>
            </a:r>
            <a:r>
              <a:rPr lang="pt-BR" sz="1000" b="1" dirty="0"/>
              <a:t> 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3952952" y="3288073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Us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9815571" y="3243137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28237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aptação capivari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 l="2530" t="15413" r="5354" b="13055"/>
          <a:stretch>
            <a:fillRect/>
          </a:stretch>
        </p:blipFill>
        <p:spPr bwMode="auto">
          <a:xfrm>
            <a:off x="407368" y="1052736"/>
            <a:ext cx="5559320" cy="30963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107763" dir="2700000" algn="ctr" rotWithShape="0">
              <a:srgbClr val="666633"/>
            </a:outerShdw>
          </a:effectLst>
        </p:spPr>
      </p:pic>
      <p:pic>
        <p:nvPicPr>
          <p:cNvPr id="3" name="Picture 5" descr="ETA Capivari A 06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6168008" y="3195257"/>
            <a:ext cx="5560817" cy="31140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dist="107763" dir="2700000" algn="ctr" rotWithShape="0">
              <a:srgbClr val="666633"/>
            </a:outerShdw>
          </a:effec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979943" y="6421968"/>
            <a:ext cx="2592288" cy="338554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600" i="0" dirty="0">
                <a:solidFill>
                  <a:srgbClr val="3333CC"/>
                </a:solidFill>
              </a:rPr>
              <a:t>(1988) Vazão: 360 l/s</a:t>
            </a:r>
          </a:p>
        </p:txBody>
      </p:sp>
      <p:sp>
        <p:nvSpPr>
          <p:cNvPr id="6" name="Retângulo 5"/>
          <p:cNvSpPr/>
          <p:nvPr/>
        </p:nvSpPr>
        <p:spPr>
          <a:xfrm>
            <a:off x="479376" y="291427"/>
            <a:ext cx="6218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Arial" charset="0"/>
              </a:rPr>
              <a:t>Captação do Rio Capivari   -  Eta Capivari</a:t>
            </a:r>
          </a:p>
        </p:txBody>
      </p:sp>
    </p:spTree>
    <p:extLst>
      <p:ext uri="{BB962C8B-B14F-4D97-AF65-F5344CB8AC3E}">
        <p14:creationId xmlns:p14="http://schemas.microsoft.com/office/powerpoint/2010/main" val="268586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59496" y="980728"/>
            <a:ext cx="8928992" cy="568863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07368" y="332656"/>
            <a:ext cx="467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Vazão Totalizada e instantânea</a:t>
            </a:r>
          </a:p>
        </p:txBody>
      </p:sp>
    </p:spTree>
    <p:extLst>
      <p:ext uri="{BB962C8B-B14F-4D97-AF65-F5344CB8AC3E}">
        <p14:creationId xmlns:p14="http://schemas.microsoft.com/office/powerpoint/2010/main" val="69018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75520" y="908720"/>
            <a:ext cx="8352928" cy="576064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35360" y="290616"/>
            <a:ext cx="96490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200" b="1" kern="1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de Reservação - Centros de Reservação e Distribuição (CRDs</a:t>
            </a:r>
            <a:r>
              <a:rPr lang="pt-BR" sz="2200" b="1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pt-BR" sz="2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85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"/>
          <p:cNvSpPr txBox="1">
            <a:spLocks noChangeArrowheads="1"/>
          </p:cNvSpPr>
          <p:nvPr/>
        </p:nvSpPr>
        <p:spPr bwMode="auto">
          <a:xfrm>
            <a:off x="3446973" y="889610"/>
            <a:ext cx="465137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000" b="1" dirty="0">
                <a:solidFill>
                  <a:srgbClr val="003399"/>
                </a:solidFill>
                <a:latin typeface="Arial" charset="0"/>
              </a:rPr>
              <a:t>MACROMEDIÇÃO</a:t>
            </a:r>
          </a:p>
        </p:txBody>
      </p:sp>
      <p:sp>
        <p:nvSpPr>
          <p:cNvPr id="6" name="Retângulo 5"/>
          <p:cNvSpPr/>
          <p:nvPr/>
        </p:nvSpPr>
        <p:spPr>
          <a:xfrm>
            <a:off x="551384" y="260648"/>
            <a:ext cx="5386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Importância da Medição de Vazão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95401" y="1650979"/>
            <a:ext cx="7799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1 - Vazão:</a:t>
            </a:r>
            <a:endParaRPr lang="pt-BR" sz="2000" b="1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82079" y="3946051"/>
            <a:ext cx="7992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Nas empresas de saneamento se aplicam basicamente em:</a:t>
            </a:r>
          </a:p>
          <a:p>
            <a:pPr algn="just"/>
            <a:endParaRPr lang="pt-BR" sz="2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Operacional do Sistema de Abastecimento</a:t>
            </a:r>
          </a:p>
          <a:p>
            <a:pPr algn="just"/>
            <a:endParaRPr lang="pt-BR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Transferência de Custódia </a:t>
            </a:r>
          </a:p>
        </p:txBody>
      </p:sp>
      <p:sp>
        <p:nvSpPr>
          <p:cNvPr id="2" name="CaixaDeTexto 1"/>
          <p:cNvSpPr txBox="1"/>
          <p:nvPr/>
        </p:nvSpPr>
        <p:spPr>
          <a:xfrm flipH="1">
            <a:off x="695399" y="2219611"/>
            <a:ext cx="1108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Quantidade de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fluido </a:t>
            </a: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por um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determinado lugar </a:t>
            </a: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durante um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intervalo de tempo.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700385" y="2928114"/>
            <a:ext cx="7659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</a:rPr>
              <a:t>Terceira grandeza mais medida nos processos industriais. </a:t>
            </a:r>
            <a:endParaRPr lang="pt-BR" sz="2000" b="1" dirty="0"/>
          </a:p>
        </p:txBody>
      </p:sp>
      <p:pic>
        <p:nvPicPr>
          <p:cNvPr id="8" name="Bocal de Vaz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lum bright="40000" contrast="20000"/>
          </a:blip>
          <a:stretch>
            <a:fillRect/>
          </a:stretch>
        </p:blipFill>
        <p:spPr>
          <a:xfrm>
            <a:off x="8688289" y="2664099"/>
            <a:ext cx="3324124" cy="249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8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79376" y="1046366"/>
            <a:ext cx="10045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Aquisição de dados de vazão/volume nos macromedidores, distribuídos em todo o município de Campinas.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500" y="1988840"/>
            <a:ext cx="8424936" cy="471847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79376" y="311147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Sistemas de Medição Remota – SMR.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023579" y="2236222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Rádio Frequência</a:t>
            </a:r>
            <a:endParaRPr lang="pt-B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ector de seta reta 7"/>
          <p:cNvCxnSpPr/>
          <p:nvPr/>
        </p:nvCxnSpPr>
        <p:spPr>
          <a:xfrm flipH="1">
            <a:off x="7572164" y="2420888"/>
            <a:ext cx="2448274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>
            <a:cxnSpLocks/>
          </p:cNvCxnSpPr>
          <p:nvPr/>
        </p:nvCxnSpPr>
        <p:spPr>
          <a:xfrm flipH="1">
            <a:off x="6744072" y="4581128"/>
            <a:ext cx="3276364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10022294" y="4381073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Macromedidor</a:t>
            </a:r>
          </a:p>
        </p:txBody>
      </p:sp>
    </p:spTree>
    <p:extLst>
      <p:ext uri="{BB962C8B-B14F-4D97-AF65-F5344CB8AC3E}">
        <p14:creationId xmlns:p14="http://schemas.microsoft.com/office/powerpoint/2010/main" val="358671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07368" y="332656"/>
            <a:ext cx="62646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SMR -  Transmitidos Via Rádio Frequência.</a:t>
            </a:r>
            <a:endParaRPr lang="pt-BR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868216"/>
            <a:ext cx="10441160" cy="58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5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2063751" y="1484785"/>
            <a:ext cx="7993063" cy="136040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099" name="CaixaDeTexto 2"/>
          <p:cNvSpPr txBox="1">
            <a:spLocks noChangeArrowheads="1"/>
          </p:cNvSpPr>
          <p:nvPr/>
        </p:nvSpPr>
        <p:spPr bwMode="auto">
          <a:xfrm>
            <a:off x="2315367" y="1814848"/>
            <a:ext cx="7489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200" b="1" dirty="0">
                <a:solidFill>
                  <a:srgbClr val="002060"/>
                </a:solidFill>
                <a:latin typeface="Arial" charset="0"/>
              </a:rPr>
              <a:t>PESQUISA DE VAZAMENTO</a:t>
            </a:r>
          </a:p>
        </p:txBody>
      </p:sp>
      <p:pic>
        <p:nvPicPr>
          <p:cNvPr id="4" name="Picture 2" descr="logo congres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4" y="3175251"/>
            <a:ext cx="28956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1" y="2865746"/>
            <a:ext cx="3017490" cy="363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551385" y="268111"/>
            <a:ext cx="266429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schemeClr val="bg1"/>
                </a:solidFill>
                <a:latin typeface="Arial" charset="0"/>
              </a:rPr>
              <a:t>Aplicação</a:t>
            </a:r>
            <a:r>
              <a:rPr lang="pt-BR" sz="2400" b="1" dirty="0">
                <a:latin typeface="Arial" charset="0"/>
              </a:rPr>
              <a:t>: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69475" y="1134034"/>
            <a:ext cx="9614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os </a:t>
            </a:r>
            <a:r>
              <a:rPr lang="pt-BR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</a:t>
            </a:r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abastecimento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32793" y="1881989"/>
            <a:ext cx="4665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 DE PESQUISA</a:t>
            </a: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883533" y="2405209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 de Medição.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de influência de válvulas redutoras de pressão.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 de abastecimento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83432" y="4365104"/>
            <a:ext cx="9429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Manutenções de redes e ramais por</a:t>
            </a:r>
            <a:r>
              <a:rPr lang="pt-BR" sz="2000" b="1" baseline="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 de rede.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000" b="1" baseline="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 de perdas de distribuição ou faturamento.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000" b="1" baseline="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Vazão mínima noturna  (FP)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000" b="1" baseline="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Operacionais</a:t>
            </a:r>
          </a:p>
        </p:txBody>
      </p:sp>
      <p:sp>
        <p:nvSpPr>
          <p:cNvPr id="2" name="Retângulo 1"/>
          <p:cNvSpPr/>
          <p:nvPr/>
        </p:nvSpPr>
        <p:spPr>
          <a:xfrm>
            <a:off x="1032793" y="3841884"/>
            <a:ext cx="7275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CRITERIO PARA ESCOLHA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</a:t>
            </a: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LOCAIS PARA </a:t>
            </a: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68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51384" y="260648"/>
            <a:ext cx="568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 de Abastecimento  - Chapadão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836712"/>
            <a:ext cx="9405115" cy="593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3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79376" y="260648"/>
            <a:ext cx="3195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 de Pesquisa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908720"/>
            <a:ext cx="8648083" cy="578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6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449470" y="332656"/>
            <a:ext cx="3392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Vazamentos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434" y="907439"/>
            <a:ext cx="2939038" cy="309762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316" y="912872"/>
            <a:ext cx="2970283" cy="31642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49470" y="4083977"/>
            <a:ext cx="3219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Vazamentos Inerentes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481706" y="4103878"/>
            <a:ext cx="3558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Vazamentos Não Visíveis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8468999" y="4077008"/>
            <a:ext cx="3256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Vazamentos visíveis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468999" y="4712231"/>
            <a:ext cx="3256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Facilmente notados pela população que notifica  a companhia.  -   O reparo normalmente é rápido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439816" y="4712231"/>
            <a:ext cx="3762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aflora à superfície – longo tempo para localiza-los necessário de equipamentos acústico para  sua detecção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0347" y="4712231"/>
            <a:ext cx="379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Vazões muito baixas  - geralmente ocorre nas juntas e nos estágios iniciais de corrosão não detectável por equipamentos acústico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14" y="1340769"/>
            <a:ext cx="4068165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2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4" grpId="0"/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895969" y="5146391"/>
            <a:ext cx="2914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Geofones Mecânicos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940961" y="4306136"/>
            <a:ext cx="2978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Geofones Eletrônicos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12390" y="4698253"/>
            <a:ext cx="2208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Haste de Escuta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769961" y="5980432"/>
            <a:ext cx="3702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Correlacionador de Ruídos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313075" y="3492307"/>
            <a:ext cx="4759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Sensores Armazenadores de Ruídos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89408" y="286231"/>
            <a:ext cx="6659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equipamentos Acústicos utilizados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57" y="2003981"/>
            <a:ext cx="680988" cy="267855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83" y="1588151"/>
            <a:ext cx="2219043" cy="26755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214" y="2363638"/>
            <a:ext cx="1875845" cy="265744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1095" y="3996592"/>
            <a:ext cx="2659579" cy="2659579"/>
          </a:xfrm>
          <a:prstGeom prst="rect">
            <a:avLst/>
          </a:prstGeom>
        </p:spPr>
      </p:pic>
      <p:pic>
        <p:nvPicPr>
          <p:cNvPr id="1026" name="Picture 2" descr="Resultado de imagem para haste de escuta eletron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33" y="2003981"/>
            <a:ext cx="121677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1416482" y="1588151"/>
            <a:ext cx="2231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Haste Eletrônica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4981" y="1177582"/>
            <a:ext cx="4405693" cy="23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4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052736"/>
            <a:ext cx="5328592" cy="370342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908720"/>
            <a:ext cx="4344208" cy="554776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79376" y="5063679"/>
            <a:ext cx="3312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Exigência de curso  de detecção de vazamentos (nível  I e II )  ABENDE</a:t>
            </a:r>
          </a:p>
        </p:txBody>
      </p:sp>
      <p:sp>
        <p:nvSpPr>
          <p:cNvPr id="6" name="Retângulo 5"/>
          <p:cNvSpPr/>
          <p:nvPr/>
        </p:nvSpPr>
        <p:spPr>
          <a:xfrm>
            <a:off x="9840416" y="2060848"/>
            <a:ext cx="2169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Profissional</a:t>
            </a:r>
          </a:p>
          <a:p>
            <a:pPr algn="ctr"/>
            <a:r>
              <a:rPr lang="pt-BR" altLang="pt-B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Qualificado </a:t>
            </a:r>
          </a:p>
        </p:txBody>
      </p:sp>
      <p:sp>
        <p:nvSpPr>
          <p:cNvPr id="7" name="Retângulo 6"/>
          <p:cNvSpPr/>
          <p:nvPr/>
        </p:nvSpPr>
        <p:spPr>
          <a:xfrm>
            <a:off x="7406908" y="6448674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 própria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79376" y="283548"/>
            <a:ext cx="2885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 Humano</a:t>
            </a:r>
          </a:p>
        </p:txBody>
      </p:sp>
    </p:spTree>
    <p:extLst>
      <p:ext uri="{BB962C8B-B14F-4D97-AF65-F5344CB8AC3E}">
        <p14:creationId xmlns:p14="http://schemas.microsoft.com/office/powerpoint/2010/main" val="4616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37638" y="266610"/>
            <a:ext cx="2266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Metodologia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19336" y="1487555"/>
            <a:ext cx="6249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Preocupação - Quantidade de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pesquisado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9336" y="1953172"/>
            <a:ext cx="5920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de pesquisa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aleatória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2628" y="2593837"/>
            <a:ext cx="5896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Realizada a pesquisa –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vazamento localizado consertado </a:t>
            </a: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Fim da Pesquisa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9336" y="3499958"/>
            <a:ext cx="589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Frequência – 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Pesquisar 20% </a:t>
            </a: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redes por ano durante  5 anos  = 100%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19336" y="4581128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4600 km de redes – 20%  - 920 Km ano  - 5 anos - 100%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603417" y="5738062"/>
            <a:ext cx="5492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Frequência    - Definida para cada setor de pesquisa  (Necessidade)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603417" y="1497394"/>
            <a:ext cx="4483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Preocupação </a:t>
            </a:r>
            <a:r>
              <a:rPr lang="pt-BR" alt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Qualidade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6603417" y="1933317"/>
            <a:ext cx="5658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de pesquisa - </a:t>
            </a:r>
            <a:r>
              <a:rPr lang="pt-BR" alt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Critérios </a:t>
            </a:r>
            <a:r>
              <a:rPr lang="pt-BR" alt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7437807" y="2635355"/>
            <a:ext cx="4657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 que apresenta  manutenções de redes e ramais por Km. (rompimento)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437807" y="3180534"/>
            <a:ext cx="3830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 com problemas operacionais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7437807" y="3621198"/>
            <a:ext cx="29226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 de material das redes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7437807" y="3984613"/>
            <a:ext cx="46542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 com maiores índices de perdas.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63889" y="960383"/>
            <a:ext cx="1577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3399"/>
                </a:solidFill>
              </a:rPr>
              <a:t>Tradicional</a:t>
            </a:r>
          </a:p>
        </p:txBody>
      </p:sp>
      <p:sp>
        <p:nvSpPr>
          <p:cNvPr id="2" name="Retângulo 1"/>
          <p:cNvSpPr/>
          <p:nvPr/>
        </p:nvSpPr>
        <p:spPr>
          <a:xfrm>
            <a:off x="6859411" y="4998956"/>
            <a:ext cx="3528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 de medição (VRP's)</a:t>
            </a: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7462942" y="5425479"/>
            <a:ext cx="29226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Fator de Pesquisa &gt; 0,3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6597003" y="954825"/>
            <a:ext cx="1688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3399"/>
                </a:solidFill>
              </a:rPr>
              <a:t>Atualmente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437807" y="4314349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 com ramais prediais em ferro galvanizado</a:t>
            </a:r>
          </a:p>
        </p:txBody>
      </p:sp>
    </p:spTree>
    <p:extLst>
      <p:ext uri="{BB962C8B-B14F-4D97-AF65-F5344CB8AC3E}">
        <p14:creationId xmlns:p14="http://schemas.microsoft.com/office/powerpoint/2010/main" val="137825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" grpId="0"/>
      <p:bldP spid="1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889457" y="1720829"/>
            <a:ext cx="1951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Confiabilidade</a:t>
            </a:r>
            <a:endParaRPr lang="pt-B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89457" y="3573016"/>
            <a:ext cx="1253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Precisão</a:t>
            </a:r>
            <a:endParaRPr lang="pt-B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187882" y="3573016"/>
            <a:ext cx="1253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Exatidão</a:t>
            </a:r>
            <a:endParaRPr lang="pt-B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041231" y="1743659"/>
            <a:ext cx="126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Acurácia</a:t>
            </a:r>
            <a:endParaRPr lang="pt-B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51384" y="263880"/>
            <a:ext cx="4578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Verdana, Arial, Helvetica, sans-serif"/>
              </a:rPr>
              <a:t>Atributos Básicos da Medição</a:t>
            </a:r>
            <a:endParaRPr lang="pt-BR" sz="24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8468092" y="3573016"/>
            <a:ext cx="34751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Expressar valores verdadeiros.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8468092" y="1743659"/>
            <a:ext cx="32884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Probabilidade mínima de se desviar da verdade.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840632" y="3573016"/>
            <a:ext cx="3975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 ser precisa o suficiente, de forma a permitir ao gestor distinguir o mais adequado curso de ação.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908088" y="1743659"/>
            <a:ext cx="3691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sistema é confiável quando ele funciona de forma como se espera.</a:t>
            </a:r>
          </a:p>
        </p:txBody>
      </p:sp>
    </p:spTree>
    <p:extLst>
      <p:ext uri="{BB962C8B-B14F-4D97-AF65-F5344CB8AC3E}">
        <p14:creationId xmlns:p14="http://schemas.microsoft.com/office/powerpoint/2010/main" val="244039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07368" y="306071"/>
            <a:ext cx="3024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Fator de Pesquisa</a:t>
            </a:r>
          </a:p>
        </p:txBody>
      </p:sp>
      <p:sp>
        <p:nvSpPr>
          <p:cNvPr id="3" name="Retângulo 2"/>
          <p:cNvSpPr/>
          <p:nvPr/>
        </p:nvSpPr>
        <p:spPr>
          <a:xfrm>
            <a:off x="3935760" y="3991218"/>
            <a:ext cx="59766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uso desse parâmetro deve ser evitado para setores com intermitência no abastecimento. Devido à falta de água durante o dia , há um consumo elevado durante a noite, o que pode dar a falsear o FP. </a:t>
            </a:r>
          </a:p>
        </p:txBody>
      </p:sp>
      <p:sp>
        <p:nvSpPr>
          <p:cNvPr id="4" name="Retângulo 3"/>
          <p:cNvSpPr/>
          <p:nvPr/>
        </p:nvSpPr>
        <p:spPr>
          <a:xfrm>
            <a:off x="695400" y="1155648"/>
            <a:ext cx="9937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 = Q mínima noturna / Q média diária</a:t>
            </a:r>
            <a:endParaRPr lang="pt-BR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4834" y="2073320"/>
            <a:ext cx="9937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Quanto mais o fator tende para 1, maior a possibilidade de vazamentos.</a:t>
            </a:r>
          </a:p>
        </p:txBody>
      </p:sp>
      <p:sp>
        <p:nvSpPr>
          <p:cNvPr id="6" name="Retângulo 5"/>
          <p:cNvSpPr/>
          <p:nvPr/>
        </p:nvSpPr>
        <p:spPr>
          <a:xfrm>
            <a:off x="684834" y="2878381"/>
            <a:ext cx="9309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fator de pesquisa maior que 0,30 tem grande possibilidade de vazamentos.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1"/>
              <p:cNvSpPr txBox="1"/>
              <p:nvPr/>
            </p:nvSpPr>
            <p:spPr>
              <a:xfrm>
                <a:off x="839416" y="4365104"/>
                <a:ext cx="2880320" cy="562013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pt-B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𝐹𝑝</m:t>
                    </m:r>
                    <m:r>
                      <a:rPr lang="pt-B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6,84</m:t>
                        </m:r>
                      </m:num>
                      <m:den>
                        <m:r>
                          <a:rPr lang="pt-BR" sz="24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13,77</m:t>
                        </m:r>
                      </m:den>
                    </m:f>
                  </m:oMath>
                </a14:m>
                <a:r>
                  <a:rPr lang="pt-BR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 0,50</a:t>
                </a:r>
              </a:p>
            </p:txBody>
          </p:sp>
        </mc:Choice>
        <mc:Fallback xmlns="">
          <p:sp>
            <p:nvSpPr>
              <p:cNvPr id="7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4365104"/>
                <a:ext cx="2880320" cy="562013"/>
              </a:xfrm>
              <a:prstGeom prst="rect">
                <a:avLst/>
              </a:prstGeom>
              <a:blipFill rotWithShape="0">
                <a:blip r:embed="rId2"/>
                <a:stretch>
                  <a:fillRect t="-3261" b="-119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6830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628800"/>
            <a:ext cx="5503268" cy="367079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Retângulo 2"/>
          <p:cNvSpPr/>
          <p:nvPr/>
        </p:nvSpPr>
        <p:spPr>
          <a:xfrm>
            <a:off x="479376" y="339043"/>
            <a:ext cx="7423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Fator de Pesquisa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79375" y="1124744"/>
            <a:ext cx="550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 do Trabalho de Pesquisa de Vazamento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1628800"/>
            <a:ext cx="5589098" cy="3668883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Seta para a direita 5"/>
          <p:cNvSpPr/>
          <p:nvPr/>
        </p:nvSpPr>
        <p:spPr>
          <a:xfrm rot="20370283">
            <a:off x="5181603" y="2340079"/>
            <a:ext cx="396424" cy="1956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 rot="20370283">
            <a:off x="11086260" y="2340080"/>
            <a:ext cx="396424" cy="1956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6095618" y="1124744"/>
            <a:ext cx="5733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Depois do Trabalho de Pesquisa de Vazamento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26081" y="553339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FP = 0,50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0651188" y="5533390"/>
            <a:ext cx="1177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B0F0"/>
                </a:solidFill>
              </a:rPr>
              <a:t>FP = 0,16</a:t>
            </a:r>
          </a:p>
        </p:txBody>
      </p:sp>
      <p:sp>
        <p:nvSpPr>
          <p:cNvPr id="11" name="Elipse 10"/>
          <p:cNvSpPr/>
          <p:nvPr/>
        </p:nvSpPr>
        <p:spPr>
          <a:xfrm>
            <a:off x="2271098" y="3478089"/>
            <a:ext cx="792088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6816080" y="4221088"/>
            <a:ext cx="504056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2537550" y="5606820"/>
            <a:ext cx="1888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Q min. = </a:t>
            </a:r>
            <a:r>
              <a:rPr lang="pt-BR" sz="2000" dirty="0" smtClean="0"/>
              <a:t>6,84 l/s</a:t>
            </a:r>
            <a:endParaRPr lang="pt-BR" sz="20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8102734" y="5606820"/>
            <a:ext cx="1888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Q min. = </a:t>
            </a:r>
            <a:r>
              <a:rPr lang="pt-BR" sz="2000" dirty="0" smtClean="0"/>
              <a:t>1,07 l/s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991823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052736"/>
            <a:ext cx="9490027" cy="554461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</p:pic>
      <p:sp>
        <p:nvSpPr>
          <p:cNvPr id="3" name="CaixaDeTexto 2"/>
          <p:cNvSpPr txBox="1"/>
          <p:nvPr/>
        </p:nvSpPr>
        <p:spPr>
          <a:xfrm>
            <a:off x="479376" y="260648"/>
            <a:ext cx="5858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Economizado Após a Pesquisa</a:t>
            </a:r>
          </a:p>
        </p:txBody>
      </p:sp>
    </p:spTree>
    <p:extLst>
      <p:ext uri="{BB962C8B-B14F-4D97-AF65-F5344CB8AC3E}">
        <p14:creationId xmlns:p14="http://schemas.microsoft.com/office/powerpoint/2010/main" val="2935691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07368" y="260648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 com  FP (Fator de pesquisa</a:t>
            </a:r>
            <a:r>
              <a:rPr lang="pt-B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980728"/>
            <a:ext cx="9909807" cy="5661274"/>
          </a:xfrm>
          <a:prstGeom prst="rect">
            <a:avLst/>
          </a:prstGeom>
        </p:spPr>
      </p:pic>
      <p:sp>
        <p:nvSpPr>
          <p:cNvPr id="3" name="Seta: para Cima 2"/>
          <p:cNvSpPr/>
          <p:nvPr/>
        </p:nvSpPr>
        <p:spPr>
          <a:xfrm>
            <a:off x="3863752" y="3645024"/>
            <a:ext cx="432048" cy="122413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395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94709" y="1268760"/>
            <a:ext cx="715747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varredura:  com hastes de escutas e geofones.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vazamentos localizados são marcados.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Gerado a ordem de serviço ao setor de manutenção.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vazamentos são Registrados e   Georeferenciados</a:t>
            </a:r>
          </a:p>
          <a:p>
            <a:pPr algn="just"/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tângulo 2"/>
          <p:cNvSpPr/>
          <p:nvPr/>
        </p:nvSpPr>
        <p:spPr>
          <a:xfrm>
            <a:off x="479376" y="332656"/>
            <a:ext cx="6872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Primeira Etapa da Pesquisa:  Haste de Escuta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8" y="1268760"/>
            <a:ext cx="4176141" cy="319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76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11424" y="1386056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551384" y="260648"/>
            <a:ext cx="8646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Etapa – Sensores de Ruídos - Correlacionadores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21908" y="1066545"/>
            <a:ext cx="3163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Instalação dos sensores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174965" y="1797780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Leak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264181" y="1645152"/>
            <a:ext cx="48780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enviadas então equipes para pontuar o eventual vazamento.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005994" y="2729816"/>
            <a:ext cx="5865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Confirmados e marcados os vazamentos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927913" y="4048841"/>
            <a:ext cx="7256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Repetimos este procedimento quantas vezes forem necessárias até que todos os sensores armazenadores de ruídos não apresentem indicação de vazamento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005994" y="5378615"/>
            <a:ext cx="6550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os dados referentes a pesquisa de vazamentos são registrados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046" y="1117000"/>
            <a:ext cx="4450024" cy="2292437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1343472" y="3447584"/>
            <a:ext cx="5878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Gerado a ordem de serviço ao setor de manutenção</a:t>
            </a:r>
            <a:endParaRPr lang="pt-BR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56" y="3816916"/>
            <a:ext cx="3294624" cy="258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51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417154" y="1398063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Padronização da metodologia de trabalho. </a:t>
            </a:r>
          </a:p>
        </p:txBody>
      </p:sp>
      <p:sp>
        <p:nvSpPr>
          <p:cNvPr id="4" name="Retângulo 3"/>
          <p:cNvSpPr/>
          <p:nvPr/>
        </p:nvSpPr>
        <p:spPr>
          <a:xfrm>
            <a:off x="1417154" y="5455023"/>
            <a:ext cx="10295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Integração com os demais setores da empresa (operação/manutenção/atendimento ao cliente/gestão do sistema).</a:t>
            </a:r>
          </a:p>
        </p:txBody>
      </p:sp>
      <p:sp>
        <p:nvSpPr>
          <p:cNvPr id="6" name="Retângulo 5"/>
          <p:cNvSpPr/>
          <p:nvPr/>
        </p:nvSpPr>
        <p:spPr>
          <a:xfrm>
            <a:off x="1417154" y="4102703"/>
            <a:ext cx="7492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a periodicidades da pesquisa de cada setor.</a:t>
            </a:r>
          </a:p>
        </p:txBody>
      </p:sp>
      <p:sp>
        <p:nvSpPr>
          <p:cNvPr id="8" name="Retângulo 7"/>
          <p:cNvSpPr/>
          <p:nvPr/>
        </p:nvSpPr>
        <p:spPr>
          <a:xfrm>
            <a:off x="1417154" y="2074223"/>
            <a:ext cx="8567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Fiscalização efetiva da mão de obra e desempenho da equipe.</a:t>
            </a:r>
          </a:p>
        </p:txBody>
      </p:sp>
      <p:sp>
        <p:nvSpPr>
          <p:cNvPr id="9" name="Retângulo 8"/>
          <p:cNvSpPr/>
          <p:nvPr/>
        </p:nvSpPr>
        <p:spPr>
          <a:xfrm>
            <a:off x="1417154" y="992367"/>
            <a:ext cx="6684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Exatidão e agilidade na detecção dos vazamentos.</a:t>
            </a:r>
            <a:endParaRPr lang="pt-BR" altLang="pt-BR" sz="2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86602" y="301488"/>
            <a:ext cx="750673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600" tIns="46800" rIns="93600" bIns="46800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Benefícios da gestão da pesquisa de vazamentos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417154" y="2750383"/>
            <a:ext cx="5963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Avaliação operacional do setor pesquisado. 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417154" y="4778863"/>
            <a:ext cx="100074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Trabalho em conjunto com válvulas de controle no rebaixamento de pressões. 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417154" y="3426543"/>
            <a:ext cx="46907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alt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Banco de dados e rastreabilidade.</a:t>
            </a:r>
            <a:endParaRPr lang="pt-BR" sz="2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4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9" grpId="0"/>
      <p:bldP spid="13" grpId="0"/>
      <p:bldP spid="15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 congres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16" y="4517486"/>
            <a:ext cx="28956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1"/>
          <p:cNvSpPr txBox="1">
            <a:spLocks noChangeArrowheads="1"/>
          </p:cNvSpPr>
          <p:nvPr/>
        </p:nvSpPr>
        <p:spPr bwMode="auto">
          <a:xfrm>
            <a:off x="2279577" y="2924944"/>
            <a:ext cx="72728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OBRIGADO!</a:t>
            </a:r>
          </a:p>
        </p:txBody>
      </p:sp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1847850" y="260648"/>
            <a:ext cx="7200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Eficiência Operacional – Controle de Perdas</a:t>
            </a:r>
          </a:p>
        </p:txBody>
      </p:sp>
    </p:spTree>
    <p:extLst>
      <p:ext uri="{BB962C8B-B14F-4D97-AF65-F5344CB8AC3E}">
        <p14:creationId xmlns:p14="http://schemas.microsoft.com/office/powerpoint/2010/main" val="3830237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 txBox="1">
            <a:spLocks/>
          </p:cNvSpPr>
          <p:nvPr/>
        </p:nvSpPr>
        <p:spPr bwMode="auto">
          <a:xfrm>
            <a:off x="1524001" y="254000"/>
            <a:ext cx="932497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2200" b="1">
                <a:solidFill>
                  <a:srgbClr val="000066"/>
                </a:solidFill>
                <a:latin typeface="Arial" charset="0"/>
              </a:rPr>
              <a:t>Nome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600" b="1" i="1">
                <a:solidFill>
                  <a:srgbClr val="000066"/>
                </a:solidFill>
                <a:latin typeface="Arial" charset="0"/>
              </a:rPr>
              <a:t>Cargo/Função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600" i="1">
                <a:solidFill>
                  <a:srgbClr val="000066"/>
                </a:solidFill>
                <a:latin typeface="Arial" charset="0"/>
              </a:rPr>
              <a:t>Telefone – e-mail</a:t>
            </a:r>
            <a:endParaRPr lang="pt-BR" sz="1600" i="1">
              <a:solidFill>
                <a:srgbClr val="0099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27448" y="1027530"/>
            <a:ext cx="10022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SANASA POSSUI 100% DAS MEDIÇÕES DAS VAZÕES / VOLUMES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767408" y="5933891"/>
            <a:ext cx="83529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algn="just" eaLnBrk="0" hangingPunct="0">
              <a:buFont typeface="Arial" panose="020B0604020202020204" pitchFamily="34" charset="0"/>
              <a:buChar char="•"/>
            </a:pPr>
            <a:r>
              <a:rPr lang="pt-BR" altLang="pt-BR" sz="2000" b="1" dirty="0"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kumimoji="0" lang="pt-BR" altLang="pt-BR" sz="2000" b="1" i="0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ubsidiando:  O planejamento </a:t>
            </a:r>
            <a:r>
              <a:rPr lang="en-US" altLang="pt-BR" sz="2000" b="1" dirty="0"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as</a:t>
            </a:r>
            <a:r>
              <a:rPr kumimoji="0" lang="en-US" altLang="pt-BR" sz="2000" b="1" i="0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altLang="pt-BR" sz="2000" b="1" i="0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tomadas de decisões.</a:t>
            </a:r>
            <a:endParaRPr kumimoji="0" lang="pt-BR" altLang="pt-BR" sz="2000" b="1" i="0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67408" y="2204864"/>
            <a:ext cx="36361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DO RIO ATIBAIA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Estações de Captação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Linhas de Adução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Estações de Tratamento</a:t>
            </a:r>
          </a:p>
          <a:p>
            <a:endParaRPr lang="pt-BR" sz="2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94% do Abastecimento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472964" y="2204864"/>
            <a:ext cx="35769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DO RIO CAPIVARI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Estação de Captação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Estação de Tratamento</a:t>
            </a:r>
          </a:p>
          <a:p>
            <a:endParaRPr lang="pt-BR" sz="2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 do Abastecimento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767408" y="4324503"/>
            <a:ext cx="11089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pt-BR" sz="2000" b="1" dirty="0"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Todos os valores são coletados de forma automatizada e em tempo real (</a:t>
            </a:r>
            <a:r>
              <a:rPr lang="pt-BR" altLang="pt-BR" sz="2000" b="1" i="1" dirty="0"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line</a:t>
            </a:r>
            <a:r>
              <a:rPr lang="pt-BR" altLang="pt-BR" sz="2000" b="1" dirty="0"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24 horas por dia.</a:t>
            </a:r>
            <a:endParaRPr lang="pt-BR" sz="2000" b="1" dirty="0">
              <a:solidFill>
                <a:srgbClr val="003399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67408" y="5213036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pt-BR" sz="2000" b="1" dirty="0"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Atende às necessidades do controle e operação do sistema de água. </a:t>
            </a:r>
            <a:endParaRPr lang="pt-BR" sz="2000" b="1" dirty="0">
              <a:solidFill>
                <a:srgbClr val="003399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79376" y="299328"/>
            <a:ext cx="5386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Importância da Medição de Vazão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2272266" y="1755733"/>
            <a:ext cx="1308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CAPTADO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523175" y="1755733"/>
            <a:ext cx="1343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TRATADO 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808260" y="1755733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DISTRIBUÍDO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4"/>
          <p:cNvSpPr/>
          <p:nvPr/>
        </p:nvSpPr>
        <p:spPr>
          <a:xfrm>
            <a:off x="407368" y="1178589"/>
            <a:ext cx="1296000" cy="7200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Vazão do Rio</a:t>
            </a:r>
          </a:p>
        </p:txBody>
      </p:sp>
      <p:sp>
        <p:nvSpPr>
          <p:cNvPr id="11" name="Elipse 4"/>
          <p:cNvSpPr/>
          <p:nvPr/>
        </p:nvSpPr>
        <p:spPr>
          <a:xfrm>
            <a:off x="407368" y="2415742"/>
            <a:ext cx="1260000" cy="7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Captação</a:t>
            </a:r>
          </a:p>
        </p:txBody>
      </p:sp>
      <p:sp>
        <p:nvSpPr>
          <p:cNvPr id="12" name="Elipse 4"/>
          <p:cNvSpPr/>
          <p:nvPr/>
        </p:nvSpPr>
        <p:spPr>
          <a:xfrm>
            <a:off x="407368" y="3615423"/>
            <a:ext cx="1260000" cy="720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Adutoras</a:t>
            </a:r>
          </a:p>
        </p:txBody>
      </p:sp>
      <p:sp>
        <p:nvSpPr>
          <p:cNvPr id="13" name="Elipse 4"/>
          <p:cNvSpPr/>
          <p:nvPr/>
        </p:nvSpPr>
        <p:spPr>
          <a:xfrm>
            <a:off x="407368" y="4758421"/>
            <a:ext cx="1260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Eta’s</a:t>
            </a:r>
          </a:p>
        </p:txBody>
      </p:sp>
      <p:sp>
        <p:nvSpPr>
          <p:cNvPr id="14" name="Elipse 4"/>
          <p:cNvSpPr/>
          <p:nvPr/>
        </p:nvSpPr>
        <p:spPr>
          <a:xfrm>
            <a:off x="6384032" y="3509914"/>
            <a:ext cx="1260000" cy="72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 </a:t>
            </a:r>
          </a:p>
        </p:txBody>
      </p:sp>
      <p:sp>
        <p:nvSpPr>
          <p:cNvPr id="15" name="Elipse 4"/>
          <p:cNvSpPr/>
          <p:nvPr/>
        </p:nvSpPr>
        <p:spPr>
          <a:xfrm>
            <a:off x="6384032" y="1178589"/>
            <a:ext cx="1260000" cy="720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pt-BR" sz="1300" dirty="0"/>
              <a:t> </a:t>
            </a:r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Filtros</a:t>
            </a:r>
          </a:p>
        </p:txBody>
      </p:sp>
      <p:sp>
        <p:nvSpPr>
          <p:cNvPr id="16" name="Elipse 4"/>
          <p:cNvSpPr/>
          <p:nvPr/>
        </p:nvSpPr>
        <p:spPr>
          <a:xfrm>
            <a:off x="6384032" y="2307415"/>
            <a:ext cx="1260000" cy="720000"/>
          </a:xfrm>
          <a:prstGeom prst="rect">
            <a:avLst/>
          </a:prstGeom>
          <a:solidFill>
            <a:srgbClr val="6A556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Saídas das ETA's</a:t>
            </a:r>
          </a:p>
        </p:txBody>
      </p:sp>
      <p:sp>
        <p:nvSpPr>
          <p:cNvPr id="17" name="Elipse 4"/>
          <p:cNvSpPr/>
          <p:nvPr/>
        </p:nvSpPr>
        <p:spPr>
          <a:xfrm>
            <a:off x="6384032" y="4636531"/>
            <a:ext cx="1260000" cy="72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Subsetores </a:t>
            </a:r>
          </a:p>
        </p:txBody>
      </p:sp>
      <p:sp>
        <p:nvSpPr>
          <p:cNvPr id="18" name="Elipse 4"/>
          <p:cNvSpPr/>
          <p:nvPr/>
        </p:nvSpPr>
        <p:spPr>
          <a:xfrm>
            <a:off x="6384032" y="5754883"/>
            <a:ext cx="1260000" cy="720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 de Medição 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657146" y="1411264"/>
            <a:ext cx="44165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Mede a disponibilidade hídrica; 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1657146" y="2305284"/>
            <a:ext cx="37187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hangingPunct="0">
              <a:buFont typeface="Arial" panose="020B0604020202020204" pitchFamily="34" charset="0"/>
              <a:buChar char="•"/>
            </a:pPr>
            <a:r>
              <a:rPr lang="pt-BR" altLang="pt-BR" sz="2000" b="1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Mede o volume total de água bruta retirada do manancial;</a:t>
            </a:r>
            <a:endParaRPr lang="pt-BR" altLang="pt-BR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1657146" y="3691747"/>
            <a:ext cx="3661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000" b="1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Mede as perdas durante a adução de água bruta;</a:t>
            </a:r>
            <a:endParaRPr lang="pt-BR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402688" y="272232"/>
            <a:ext cx="5519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Importância dos Macromedidores: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1657146" y="4831989"/>
            <a:ext cx="3661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hangingPunct="0">
              <a:buFont typeface="Arial" panose="020B0604020202020204" pitchFamily="34" charset="0"/>
              <a:buChar char="•"/>
            </a:pPr>
            <a:r>
              <a:rPr lang="pt-BR" altLang="pt-BR" sz="2000" b="1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Mede o processo de tratamento;</a:t>
            </a:r>
            <a:endParaRPr lang="pt-BR" altLang="pt-BR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7680176" y="4789036"/>
            <a:ext cx="3888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000" b="1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Mede a água potável que está sendo disponibilizada no sistema;</a:t>
            </a:r>
            <a:endParaRPr lang="pt-BR" sz="2000" b="1" dirty="0">
              <a:solidFill>
                <a:srgbClr val="3333CC"/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7680176" y="1124744"/>
            <a:ext cx="3888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000" b="1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Mede as saídas dos filtros e suas frequências de lavagens;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7680176" y="2204864"/>
            <a:ext cx="3888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hangingPunct="0">
              <a:buFont typeface="Arial" panose="020B0604020202020204" pitchFamily="34" charset="0"/>
              <a:buChar char="•"/>
            </a:pPr>
            <a:r>
              <a:rPr lang="pt-BR" altLang="pt-BR" sz="2000" b="1" dirty="0">
                <a:solidFill>
                  <a:srgbClr val="33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Mede o volume total tratado, indicando a produção;</a:t>
            </a:r>
            <a:endParaRPr lang="pt-BR" altLang="pt-BR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 rot="18479507">
            <a:off x="3823091" y="2788918"/>
            <a:ext cx="3251691" cy="134863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1"/>
                </a:solidFill>
              </a:rPr>
              <a:t>Controle Operacional</a:t>
            </a:r>
          </a:p>
          <a:p>
            <a:endParaRPr lang="pt-BR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1"/>
                </a:solidFill>
              </a:rPr>
              <a:t>Indicadores de Desempenho</a:t>
            </a:r>
          </a:p>
        </p:txBody>
      </p:sp>
      <p:sp>
        <p:nvSpPr>
          <p:cNvPr id="8" name="Chave esquerda 7"/>
          <p:cNvSpPr/>
          <p:nvPr/>
        </p:nvSpPr>
        <p:spPr>
          <a:xfrm>
            <a:off x="6002502" y="3653609"/>
            <a:ext cx="363458" cy="268584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320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9" grpId="0"/>
      <p:bldP spid="30" grpId="0"/>
      <p:bldP spid="31" grpId="0"/>
      <p:bldP spid="32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7" y="908720"/>
            <a:ext cx="11385243" cy="587727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07368" y="303039"/>
            <a:ext cx="4833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Produtor e Distribuidor</a:t>
            </a:r>
          </a:p>
        </p:txBody>
      </p:sp>
    </p:spTree>
    <p:extLst>
      <p:ext uri="{BB962C8B-B14F-4D97-AF65-F5344CB8AC3E}">
        <p14:creationId xmlns:p14="http://schemas.microsoft.com/office/powerpoint/2010/main" val="56765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639045" y="891236"/>
            <a:ext cx="64098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kern="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utilizados macromedidores de diversos tipos:</a:t>
            </a:r>
            <a:endParaRPr lang="pt-BR" sz="2000" b="1" dirty="0">
              <a:solidFill>
                <a:srgbClr val="3333CC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12" y="1397779"/>
            <a:ext cx="3652961" cy="235801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4" descr="Resultado de imagem para woltman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68" y="4127902"/>
            <a:ext cx="2205884" cy="225556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sultado de imagem para arad octa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491" y="2707788"/>
            <a:ext cx="1866961" cy="219642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3231" y="4176472"/>
            <a:ext cx="1727050" cy="132745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Retângulo 8"/>
          <p:cNvSpPr/>
          <p:nvPr/>
        </p:nvSpPr>
        <p:spPr>
          <a:xfrm>
            <a:off x="479376" y="285688"/>
            <a:ext cx="3991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Macromedidores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572476" y="3716217"/>
            <a:ext cx="3701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kern="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Eletromagnéticos de carretel</a:t>
            </a:r>
            <a:endParaRPr lang="pt-BR" sz="2000" b="1" dirty="0">
              <a:solidFill>
                <a:srgbClr val="003399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08568" y="3755794"/>
            <a:ext cx="3134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kern="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Ultrassônicos Clamp-on</a:t>
            </a:r>
            <a:endParaRPr lang="pt-BR" sz="2000" b="1" dirty="0">
              <a:solidFill>
                <a:srgbClr val="3333CC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910491" y="5158239"/>
            <a:ext cx="4326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kern="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Ultrassônicos de carretel (bateria)</a:t>
            </a:r>
            <a:endParaRPr lang="pt-BR" sz="2000" b="1" dirty="0">
              <a:solidFill>
                <a:srgbClr val="3333CC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08568" y="6300028"/>
            <a:ext cx="1754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kern="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Woltmann</a:t>
            </a:r>
            <a:r>
              <a:rPr lang="pt-BR" sz="2000" kern="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000" dirty="0">
              <a:solidFill>
                <a:srgbClr val="3333CC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1829" y="1378002"/>
            <a:ext cx="4068452" cy="235495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5" name="Retângulo 14"/>
          <p:cNvSpPr/>
          <p:nvPr/>
        </p:nvSpPr>
        <p:spPr>
          <a:xfrm>
            <a:off x="9967381" y="5558349"/>
            <a:ext cx="1867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kern="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Ultrassônico Portátil </a:t>
            </a:r>
            <a:endParaRPr lang="pt-BR" sz="20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aptação Atibaia"/>
          <p:cNvPicPr>
            <a:picLocks noChangeAspect="1" noChangeArrowheads="1"/>
          </p:cNvPicPr>
          <p:nvPr/>
        </p:nvPicPr>
        <p:blipFill>
          <a:blip r:embed="rId2">
            <a:lum bright="-6000" contrast="6000"/>
          </a:blip>
          <a:srcRect l="2026" t="3996" r="3029" b="3864"/>
          <a:stretch>
            <a:fillRect/>
          </a:stretch>
        </p:blipFill>
        <p:spPr bwMode="auto">
          <a:xfrm>
            <a:off x="1415480" y="962565"/>
            <a:ext cx="9064733" cy="530501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127000">
              <a:srgbClr val="00B0F0"/>
            </a:glow>
            <a:outerShdw dist="107763" dir="2700000" algn="ctr" rotWithShape="0">
              <a:srgbClr val="666633"/>
            </a:outerShdw>
          </a:effectLst>
        </p:spPr>
      </p:pic>
      <p:sp>
        <p:nvSpPr>
          <p:cNvPr id="3" name="Retângulo 2"/>
          <p:cNvSpPr/>
          <p:nvPr/>
        </p:nvSpPr>
        <p:spPr>
          <a:xfrm>
            <a:off x="407368" y="260648"/>
            <a:ext cx="3711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Arial" charset="0"/>
              </a:rPr>
              <a:t>Captação do Rio Atibaia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439816" y="6453336"/>
            <a:ext cx="3304093" cy="338554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600" i="0" dirty="0">
                <a:solidFill>
                  <a:srgbClr val="3333CC"/>
                </a:solidFill>
              </a:rPr>
              <a:t>Vazão Média Captada: 3.100 l/s</a:t>
            </a:r>
          </a:p>
        </p:txBody>
      </p:sp>
    </p:spTree>
    <p:extLst>
      <p:ext uri="{BB962C8B-B14F-4D97-AF65-F5344CB8AC3E}">
        <p14:creationId xmlns:p14="http://schemas.microsoft.com/office/powerpoint/2010/main" val="348547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51" y="1268760"/>
            <a:ext cx="3916463" cy="262675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355" y="1240761"/>
            <a:ext cx="3953884" cy="265475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87" y="3933056"/>
            <a:ext cx="3917327" cy="277298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5360" y="260648"/>
            <a:ext cx="34898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Medição - Batimetria  </a:t>
            </a:r>
          </a:p>
        </p:txBody>
      </p:sp>
      <p:sp>
        <p:nvSpPr>
          <p:cNvPr id="7" name="Retângulo 6"/>
          <p:cNvSpPr/>
          <p:nvPr/>
        </p:nvSpPr>
        <p:spPr>
          <a:xfrm>
            <a:off x="4647270" y="5733256"/>
            <a:ext cx="3726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Parametrização Programador Portátil   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800" y="1963681"/>
            <a:ext cx="2971941" cy="476909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647270" y="4077072"/>
            <a:ext cx="37089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Medição de vazão usando  aparelho de velocidade por efeito Doppler em ondas acústicas.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8895880" y="1240761"/>
            <a:ext cx="29518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Perfiladores de corrente acústica doppler (ADCP)</a:t>
            </a:r>
            <a:endParaRPr lang="pt-BR" sz="20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2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22796</TotalTime>
  <Words>1410</Words>
  <Application>Microsoft Office PowerPoint</Application>
  <PresentationFormat>Widescreen</PresentationFormat>
  <Paragraphs>306</Paragraphs>
  <Slides>38</Slides>
  <Notes>7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38</vt:i4>
      </vt:variant>
    </vt:vector>
  </HeadingPairs>
  <TitlesOfParts>
    <vt:vector size="51" baseType="lpstr">
      <vt:lpstr>MS PGothic</vt:lpstr>
      <vt:lpstr>Arial</vt:lpstr>
      <vt:lpstr>Calibri</vt:lpstr>
      <vt:lpstr>Cambria Math</vt:lpstr>
      <vt:lpstr>Corbel</vt:lpstr>
      <vt:lpstr>Times New Roman</vt:lpstr>
      <vt:lpstr>Verdana</vt:lpstr>
      <vt:lpstr>Verdana</vt:lpstr>
      <vt:lpstr>Verdana, Arial, Helvetica, sans-serif</vt:lpstr>
      <vt:lpstr>Wingdings</vt:lpstr>
      <vt:lpstr>1_Personalizar design</vt:lpstr>
      <vt:lpstr>Personalizar design</vt:lpstr>
      <vt:lpstr>2_Personalizar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Alessandro Tetzner</dc:creator>
  <cp:lastModifiedBy>Luiz Sarto</cp:lastModifiedBy>
  <cp:revision>526</cp:revision>
  <cp:lastPrinted>2013-03-06T14:17:17Z</cp:lastPrinted>
  <dcterms:created xsi:type="dcterms:W3CDTF">2013-01-21T13:05:03Z</dcterms:created>
  <dcterms:modified xsi:type="dcterms:W3CDTF">2017-06-21T10:46:33Z</dcterms:modified>
</cp:coreProperties>
</file>